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23"/>
  </p:notesMasterIdLst>
  <p:handoutMasterIdLst>
    <p:handoutMasterId r:id="rId24"/>
  </p:handoutMasterIdLst>
  <p:sldIdLst>
    <p:sldId id="373" r:id="rId2"/>
    <p:sldId id="332" r:id="rId3"/>
    <p:sldId id="334" r:id="rId4"/>
    <p:sldId id="382" r:id="rId5"/>
    <p:sldId id="383" r:id="rId6"/>
    <p:sldId id="384" r:id="rId7"/>
    <p:sldId id="336" r:id="rId8"/>
    <p:sldId id="374" r:id="rId9"/>
    <p:sldId id="375" r:id="rId10"/>
    <p:sldId id="380" r:id="rId11"/>
    <p:sldId id="376" r:id="rId12"/>
    <p:sldId id="386" r:id="rId13"/>
    <p:sldId id="387" r:id="rId14"/>
    <p:sldId id="388" r:id="rId15"/>
    <p:sldId id="379" r:id="rId16"/>
    <p:sldId id="330" r:id="rId17"/>
    <p:sldId id="381" r:id="rId18"/>
    <p:sldId id="377" r:id="rId19"/>
    <p:sldId id="320" r:id="rId20"/>
    <p:sldId id="389" r:id="rId21"/>
    <p:sldId id="385" r:id="rId22"/>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4" autoAdjust="0"/>
    <p:restoredTop sz="62167" autoAdjust="0"/>
  </p:normalViewPr>
  <p:slideViewPr>
    <p:cSldViewPr>
      <p:cViewPr varScale="1">
        <p:scale>
          <a:sx n="72" d="100"/>
          <a:sy n="72" d="100"/>
        </p:scale>
        <p:origin x="588"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29072F37-1419-45AA-BD00-2B6A8D8C4B73}"/>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F22B1D7F-6B7F-4D2E-8AAB-5C23F614A5E7}"/>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07CBC75F-5193-4DD0-84ED-1FA679B30D67}"/>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21053E7E-6EA9-4F1E-9FBD-DE44F64B7BFA}"/>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67B15773-31EC-41EA-8656-1B36A1DAD8BC}"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D6372DB9-F4BD-48C5-9ADB-8E0818024424}"/>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2DC3624D-4AEF-499F-ABC5-C4495CE76F40}"/>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a:extLst>
              <a:ext uri="{FF2B5EF4-FFF2-40B4-BE49-F238E27FC236}">
                <a16:creationId xmlns:a16="http://schemas.microsoft.com/office/drawing/2014/main" id="{95380408-DCE3-4424-878D-D67ED8B00D4C}"/>
              </a:ext>
            </a:extLst>
          </p:cNvPr>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1E95BB8E-399C-4A3E-A434-F0D4C444351A}"/>
              </a:ext>
            </a:extLst>
          </p:cNvPr>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80AB555E-486D-449E-98E1-C283F33FBEB4}"/>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17AD08E7-009C-428E-80C5-DB7B8FFE3D2E}"/>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DE6E1525-2789-4161-B270-4A7F9486EFEC}"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C556B26E-38E8-4040-A82C-58458A77FA87}"/>
              </a:ext>
            </a:extLst>
          </p:cNvPr>
          <p:cNvSpPr>
            <a:spLocks noGrp="1" noRot="1" noChangeAspect="1" noChangeArrowheads="1" noTextEdit="1"/>
          </p:cNvSpPr>
          <p:nvPr>
            <p:ph type="sldImg"/>
          </p:nvPr>
        </p:nvSpPr>
        <p:spPr>
          <a:xfrm>
            <a:off x="917575" y="744538"/>
            <a:ext cx="4962525" cy="3722687"/>
          </a:xfrm>
          <a:ln/>
        </p:spPr>
      </p:sp>
      <p:sp>
        <p:nvSpPr>
          <p:cNvPr id="28675" name="Notes Placeholder 2">
            <a:extLst>
              <a:ext uri="{FF2B5EF4-FFF2-40B4-BE49-F238E27FC236}">
                <a16:creationId xmlns:a16="http://schemas.microsoft.com/office/drawing/2014/main" id="{B7A08AD9-A4D3-4BCD-9288-F8B9A1EDA46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8676" name="Slide Number Placeholder 3">
            <a:extLst>
              <a:ext uri="{FF2B5EF4-FFF2-40B4-BE49-F238E27FC236}">
                <a16:creationId xmlns:a16="http://schemas.microsoft.com/office/drawing/2014/main" id="{F461B27B-FEF1-4CF4-A393-3178A992ABE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C829A61-CD45-4ECC-AA20-733DC22E1B60}" type="slidenum">
              <a:rPr lang="cy-GB" altLang="en-US" sz="1200" smtClean="0">
                <a:latin typeface="Arial" panose="020B0604020202020204" pitchFamily="34" charset="0"/>
              </a:rPr>
              <a:pPr/>
              <a:t>2</a:t>
            </a:fld>
            <a:endParaRPr lang="cy-GB" altLang="en-US" sz="120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FC949A34-EF79-4880-8B28-F614193FAA76}"/>
              </a:ext>
            </a:extLst>
          </p:cNvPr>
          <p:cNvSpPr>
            <a:spLocks noGrp="1" noRot="1" noChangeAspect="1" noChangeArrowheads="1" noTextEdit="1"/>
          </p:cNvSpPr>
          <p:nvPr>
            <p:ph type="sldImg"/>
          </p:nvPr>
        </p:nvSpPr>
        <p:spPr>
          <a:xfrm>
            <a:off x="917575" y="744538"/>
            <a:ext cx="4962525" cy="3722687"/>
          </a:xfrm>
          <a:ln/>
        </p:spPr>
      </p:sp>
      <p:sp>
        <p:nvSpPr>
          <p:cNvPr id="32771" name="Notes Placeholder 2">
            <a:extLst>
              <a:ext uri="{FF2B5EF4-FFF2-40B4-BE49-F238E27FC236}">
                <a16:creationId xmlns:a16="http://schemas.microsoft.com/office/drawing/2014/main" id="{7423F13F-CB83-4BE7-A95E-19079CD4649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2772" name="Slide Number Placeholder 3">
            <a:extLst>
              <a:ext uri="{FF2B5EF4-FFF2-40B4-BE49-F238E27FC236}">
                <a16:creationId xmlns:a16="http://schemas.microsoft.com/office/drawing/2014/main" id="{B65D78A0-82A7-417C-B482-3B933FA47D0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E66BFB4-72B1-4854-9B24-3E0AE6662B35}" type="slidenum">
              <a:rPr lang="cy-GB" altLang="en-US" sz="1200" smtClean="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FBBAE3CB-93F5-4EE2-8323-EF246CAEBB90}"/>
              </a:ext>
            </a:extLst>
          </p:cNvPr>
          <p:cNvSpPr>
            <a:spLocks noGrp="1" noRot="1" noChangeAspect="1" noChangeArrowheads="1" noTextEdit="1"/>
          </p:cNvSpPr>
          <p:nvPr>
            <p:ph type="sldImg"/>
          </p:nvPr>
        </p:nvSpPr>
        <p:spPr>
          <a:xfrm>
            <a:off x="917575" y="744538"/>
            <a:ext cx="4962525" cy="3722687"/>
          </a:xfrm>
          <a:ln/>
        </p:spPr>
      </p:sp>
      <p:sp>
        <p:nvSpPr>
          <p:cNvPr id="30723" name="Notes Placeholder 2">
            <a:extLst>
              <a:ext uri="{FF2B5EF4-FFF2-40B4-BE49-F238E27FC236}">
                <a16:creationId xmlns:a16="http://schemas.microsoft.com/office/drawing/2014/main" id="{C93E9C26-0E25-4A7F-8614-CB1CFAE8AC5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0724" name="Slide Number Placeholder 3">
            <a:extLst>
              <a:ext uri="{FF2B5EF4-FFF2-40B4-BE49-F238E27FC236}">
                <a16:creationId xmlns:a16="http://schemas.microsoft.com/office/drawing/2014/main" id="{FE82A27F-8E5D-4A13-8411-2B8DD5A860B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CF5846F-61B6-4489-AB4F-0A0EEA7FE4D6}" type="slidenum">
              <a:rPr lang="cy-GB" altLang="en-US" sz="1200" smtClean="0">
                <a:latin typeface="Arial" panose="020B0604020202020204" pitchFamily="34" charset="0"/>
              </a:rPr>
              <a:pPr/>
              <a:t>16</a:t>
            </a:fld>
            <a:endParaRPr lang="cy-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59EC4BB4-4B80-4C88-A173-DF1CBEB43E55}"/>
              </a:ext>
            </a:extLst>
          </p:cNvPr>
          <p:cNvSpPr>
            <a:spLocks noGrp="1" noRot="1" noChangeAspect="1" noChangeArrowheads="1" noTextEdit="1"/>
          </p:cNvSpPr>
          <p:nvPr>
            <p:ph type="sldImg"/>
          </p:nvPr>
        </p:nvSpPr>
        <p:spPr>
          <a:xfrm>
            <a:off x="917575" y="744538"/>
            <a:ext cx="4962525" cy="3722687"/>
          </a:xfrm>
          <a:ln/>
        </p:spPr>
      </p:sp>
      <p:sp>
        <p:nvSpPr>
          <p:cNvPr id="34819" name="Notes Placeholder 2">
            <a:extLst>
              <a:ext uri="{FF2B5EF4-FFF2-40B4-BE49-F238E27FC236}">
                <a16:creationId xmlns:a16="http://schemas.microsoft.com/office/drawing/2014/main" id="{F841A8D2-AAB2-4F82-B5B0-4A7E76B1BE7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4820" name="Slide Number Placeholder 3">
            <a:extLst>
              <a:ext uri="{FF2B5EF4-FFF2-40B4-BE49-F238E27FC236}">
                <a16:creationId xmlns:a16="http://schemas.microsoft.com/office/drawing/2014/main" id="{B4123386-D88F-4900-8E07-362BBC28EB5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7A41480-3468-424E-AB5F-6E8CC9E5BBFB}" type="slidenum">
              <a:rPr lang="cy-GB" altLang="en-US" sz="1200" smtClean="0">
                <a:latin typeface="Arial" panose="020B0604020202020204" pitchFamily="34" charset="0"/>
              </a:rPr>
              <a:pPr/>
              <a:t>19</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6DDF212-A034-4FCE-8104-2647C2705972}"/>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3B1CD3A0-050D-407A-AAC0-CD7E70A5B4C4}" type="datetimeFigureOut">
              <a:rPr lang="en-GB"/>
              <a:pPr>
                <a:defRPr/>
              </a:pPr>
              <a:t>11/11/2018</a:t>
            </a:fld>
            <a:endParaRPr lang="en-GB"/>
          </a:p>
        </p:txBody>
      </p:sp>
      <p:sp>
        <p:nvSpPr>
          <p:cNvPr id="5" name="Footer Placeholder 4">
            <a:extLst>
              <a:ext uri="{FF2B5EF4-FFF2-40B4-BE49-F238E27FC236}">
                <a16:creationId xmlns:a16="http://schemas.microsoft.com/office/drawing/2014/main" id="{585091C9-E838-4234-99E9-330143C4C6A3}"/>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7E00D824-F0FD-41EE-8583-D3962CBDB892}"/>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13F41B2E-78C8-4B8A-B67B-37D9150BC61E}" type="slidenum">
              <a:rPr lang="en-GB" altLang="en-US"/>
              <a:pPr>
                <a:defRPr/>
              </a:pPr>
              <a:t>‹#›</a:t>
            </a:fld>
            <a:endParaRPr lang="en-GB" altLang="en-US"/>
          </a:p>
        </p:txBody>
      </p:sp>
    </p:spTree>
    <p:extLst>
      <p:ext uri="{BB962C8B-B14F-4D97-AF65-F5344CB8AC3E}">
        <p14:creationId xmlns:p14="http://schemas.microsoft.com/office/powerpoint/2010/main" val="14500131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2510E8-A2D3-4AE5-B23B-340F0AB80EF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6471B11-6530-4E78-BF06-EDF2C3B701EB}" type="datetimeFigureOut">
              <a:rPr lang="en-GB"/>
              <a:pPr>
                <a:defRPr/>
              </a:pPr>
              <a:t>11/11/2018</a:t>
            </a:fld>
            <a:endParaRPr lang="en-GB"/>
          </a:p>
        </p:txBody>
      </p:sp>
      <p:sp>
        <p:nvSpPr>
          <p:cNvPr id="5" name="Footer Placeholder 4">
            <a:extLst>
              <a:ext uri="{FF2B5EF4-FFF2-40B4-BE49-F238E27FC236}">
                <a16:creationId xmlns:a16="http://schemas.microsoft.com/office/drawing/2014/main" id="{E90DAE70-26F1-410F-93E3-6481D1CE580D}"/>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1A4C6CE4-CB46-4728-A190-E80795F00CD9}"/>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52D99E5-FDB3-4144-9A67-0DF7A1092C6B}" type="slidenum">
              <a:rPr lang="en-GB" altLang="en-US"/>
              <a:pPr>
                <a:defRPr/>
              </a:pPr>
              <a:t>‹#›</a:t>
            </a:fld>
            <a:endParaRPr lang="en-GB" altLang="en-US"/>
          </a:p>
        </p:txBody>
      </p:sp>
    </p:spTree>
    <p:extLst>
      <p:ext uri="{BB962C8B-B14F-4D97-AF65-F5344CB8AC3E}">
        <p14:creationId xmlns:p14="http://schemas.microsoft.com/office/powerpoint/2010/main" val="628747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3499C2D-99CD-4C37-9123-7F84EB35FE1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52F87C-49E7-4369-9718-BA29103876AA}" type="datetimeFigureOut">
              <a:rPr lang="en-GB"/>
              <a:pPr>
                <a:defRPr/>
              </a:pPr>
              <a:t>11/11/2018</a:t>
            </a:fld>
            <a:endParaRPr lang="en-GB"/>
          </a:p>
        </p:txBody>
      </p:sp>
      <p:sp>
        <p:nvSpPr>
          <p:cNvPr id="5" name="Slide Number Placeholder 5">
            <a:extLst>
              <a:ext uri="{FF2B5EF4-FFF2-40B4-BE49-F238E27FC236}">
                <a16:creationId xmlns:a16="http://schemas.microsoft.com/office/drawing/2014/main" id="{63A5592D-22C0-4A46-8A76-427C745D1AB9}"/>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E2F322D5-937C-42E5-9CE2-7932E36E37DD}" type="slidenum">
              <a:rPr lang="en-GB" altLang="en-US"/>
              <a:pPr>
                <a:defRPr/>
              </a:pPr>
              <a:t>‹#›</a:t>
            </a:fld>
            <a:endParaRPr lang="en-GB" altLang="en-US"/>
          </a:p>
        </p:txBody>
      </p:sp>
    </p:spTree>
    <p:extLst>
      <p:ext uri="{BB962C8B-B14F-4D97-AF65-F5344CB8AC3E}">
        <p14:creationId xmlns:p14="http://schemas.microsoft.com/office/powerpoint/2010/main" val="36538258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686D2ED-414C-4525-8CBD-A4A0AA9D8861}"/>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0D24051-A723-4CAB-AEA0-DF11D89AE46A}" type="datetimeFigureOut">
              <a:rPr lang="en-GB"/>
              <a:pPr>
                <a:defRPr/>
              </a:pPr>
              <a:t>11/11/2018</a:t>
            </a:fld>
            <a:endParaRPr lang="en-GB"/>
          </a:p>
        </p:txBody>
      </p:sp>
      <p:sp>
        <p:nvSpPr>
          <p:cNvPr id="6" name="Slide Number Placeholder 6">
            <a:extLst>
              <a:ext uri="{FF2B5EF4-FFF2-40B4-BE49-F238E27FC236}">
                <a16:creationId xmlns:a16="http://schemas.microsoft.com/office/drawing/2014/main" id="{7C3B2F61-2A76-4470-8B2C-95A72FF8BC51}"/>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27C47F5-54B8-43BC-84D2-347FC0508BA4}" type="slidenum">
              <a:rPr lang="en-GB" altLang="en-US"/>
              <a:pPr>
                <a:defRPr/>
              </a:pPr>
              <a:t>‹#›</a:t>
            </a:fld>
            <a:endParaRPr lang="en-GB" altLang="en-US"/>
          </a:p>
        </p:txBody>
      </p:sp>
    </p:spTree>
    <p:extLst>
      <p:ext uri="{BB962C8B-B14F-4D97-AF65-F5344CB8AC3E}">
        <p14:creationId xmlns:p14="http://schemas.microsoft.com/office/powerpoint/2010/main" val="32513774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5E0451E-B038-40B6-9294-393C732BA58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BF54716-E02E-45CC-8753-C8D9E8639E34}" type="datetimeFigureOut">
              <a:rPr lang="en-GB"/>
              <a:pPr>
                <a:defRPr/>
              </a:pPr>
              <a:t>11/11/2018</a:t>
            </a:fld>
            <a:endParaRPr lang="en-GB"/>
          </a:p>
        </p:txBody>
      </p:sp>
      <p:sp>
        <p:nvSpPr>
          <p:cNvPr id="8" name="Slide Number Placeholder 8">
            <a:extLst>
              <a:ext uri="{FF2B5EF4-FFF2-40B4-BE49-F238E27FC236}">
                <a16:creationId xmlns:a16="http://schemas.microsoft.com/office/drawing/2014/main" id="{5639E14C-9EBE-4B25-9DD1-DBE7AC97441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F8D7AF9C-2D71-430D-977D-3B3B96653E91}" type="slidenum">
              <a:rPr lang="en-GB" altLang="en-US"/>
              <a:pPr>
                <a:defRPr/>
              </a:pPr>
              <a:t>‹#›</a:t>
            </a:fld>
            <a:endParaRPr lang="en-GB" altLang="en-US"/>
          </a:p>
        </p:txBody>
      </p:sp>
    </p:spTree>
    <p:extLst>
      <p:ext uri="{BB962C8B-B14F-4D97-AF65-F5344CB8AC3E}">
        <p14:creationId xmlns:p14="http://schemas.microsoft.com/office/powerpoint/2010/main" val="2521067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37858D-A28D-4EB6-9236-0E5AB7BDC48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356206E-1367-49D3-A94F-A86D930F3B89}" type="datetimeFigureOut">
              <a:rPr lang="en-GB"/>
              <a:pPr>
                <a:defRPr/>
              </a:pPr>
              <a:t>11/11/2018</a:t>
            </a:fld>
            <a:endParaRPr lang="en-GB"/>
          </a:p>
        </p:txBody>
      </p:sp>
      <p:sp>
        <p:nvSpPr>
          <p:cNvPr id="4" name="Slide Number Placeholder 4">
            <a:extLst>
              <a:ext uri="{FF2B5EF4-FFF2-40B4-BE49-F238E27FC236}">
                <a16:creationId xmlns:a16="http://schemas.microsoft.com/office/drawing/2014/main" id="{FAAA7030-3A0B-4776-B5FC-FB0B6211E5F6}"/>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10A6D740-4B7D-4B70-8CAA-893A0E623AB3}" type="slidenum">
              <a:rPr lang="en-GB" altLang="en-US"/>
              <a:pPr>
                <a:defRPr/>
              </a:pPr>
              <a:t>‹#›</a:t>
            </a:fld>
            <a:endParaRPr lang="en-GB" altLang="en-US"/>
          </a:p>
        </p:txBody>
      </p:sp>
    </p:spTree>
    <p:extLst>
      <p:ext uri="{BB962C8B-B14F-4D97-AF65-F5344CB8AC3E}">
        <p14:creationId xmlns:p14="http://schemas.microsoft.com/office/powerpoint/2010/main" val="2313196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07CE70-F282-4432-9CEE-46F03894BBE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7D3963C-D3F2-484B-A4AA-EDAAD6FE3749}" type="datetimeFigureOut">
              <a:rPr lang="en-GB"/>
              <a:pPr>
                <a:defRPr/>
              </a:pPr>
              <a:t>11/11/2018</a:t>
            </a:fld>
            <a:endParaRPr lang="en-GB"/>
          </a:p>
        </p:txBody>
      </p:sp>
      <p:sp>
        <p:nvSpPr>
          <p:cNvPr id="3" name="Slide Number Placeholder 3">
            <a:extLst>
              <a:ext uri="{FF2B5EF4-FFF2-40B4-BE49-F238E27FC236}">
                <a16:creationId xmlns:a16="http://schemas.microsoft.com/office/drawing/2014/main" id="{306AD081-C136-4EFE-BF81-42FC5C22FEDE}"/>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46ACB9D4-1302-4357-B124-ADD26341CE76}" type="slidenum">
              <a:rPr lang="en-GB" altLang="en-US"/>
              <a:pPr>
                <a:defRPr/>
              </a:pPr>
              <a:t>‹#›</a:t>
            </a:fld>
            <a:endParaRPr lang="en-GB" altLang="en-US"/>
          </a:p>
        </p:txBody>
      </p:sp>
    </p:spTree>
    <p:extLst>
      <p:ext uri="{BB962C8B-B14F-4D97-AF65-F5344CB8AC3E}">
        <p14:creationId xmlns:p14="http://schemas.microsoft.com/office/powerpoint/2010/main" val="3676007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a:extLst>
              <a:ext uri="{FF2B5EF4-FFF2-40B4-BE49-F238E27FC236}">
                <a16:creationId xmlns:a16="http://schemas.microsoft.com/office/drawing/2014/main" id="{7241DA61-55E7-4F0B-AE23-ED57CA78A78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1A6ACE4-5E0B-4C81-A354-A16A032FDC27}" type="datetimeFigureOut">
              <a:rPr lang="en-GB"/>
              <a:pPr>
                <a:defRPr/>
              </a:pPr>
              <a:t>11/11/2018</a:t>
            </a:fld>
            <a:endParaRPr lang="en-GB"/>
          </a:p>
        </p:txBody>
      </p:sp>
      <p:sp>
        <p:nvSpPr>
          <p:cNvPr id="6" name="Slide Number Placeholder 6">
            <a:extLst>
              <a:ext uri="{FF2B5EF4-FFF2-40B4-BE49-F238E27FC236}">
                <a16:creationId xmlns:a16="http://schemas.microsoft.com/office/drawing/2014/main" id="{32C32175-DAEB-4E63-9FFC-2FC60FE8244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E16CDB78-3C80-4992-87EB-C458FBE0294B}" type="slidenum">
              <a:rPr lang="en-GB" altLang="en-US"/>
              <a:pPr>
                <a:defRPr/>
              </a:pPr>
              <a:t>‹#›</a:t>
            </a:fld>
            <a:endParaRPr lang="en-GB" altLang="en-US"/>
          </a:p>
        </p:txBody>
      </p:sp>
    </p:spTree>
    <p:extLst>
      <p:ext uri="{BB962C8B-B14F-4D97-AF65-F5344CB8AC3E}">
        <p14:creationId xmlns:p14="http://schemas.microsoft.com/office/powerpoint/2010/main" val="892583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a:extLst>
              <a:ext uri="{FF2B5EF4-FFF2-40B4-BE49-F238E27FC236}">
                <a16:creationId xmlns:a16="http://schemas.microsoft.com/office/drawing/2014/main" id="{D54333B0-52AD-404D-9279-D2AAE8F4C3B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5A4779F-1DBE-42EB-82C7-CECF31C97C6D}" type="datetimeFigureOut">
              <a:rPr lang="en-GB"/>
              <a:pPr>
                <a:defRPr/>
              </a:pPr>
              <a:t>11/11/2018</a:t>
            </a:fld>
            <a:endParaRPr lang="en-GB"/>
          </a:p>
        </p:txBody>
      </p:sp>
      <p:sp>
        <p:nvSpPr>
          <p:cNvPr id="6" name="Slide Number Placeholder 6">
            <a:extLst>
              <a:ext uri="{FF2B5EF4-FFF2-40B4-BE49-F238E27FC236}">
                <a16:creationId xmlns:a16="http://schemas.microsoft.com/office/drawing/2014/main" id="{CCDDDD73-B40B-4E75-A7E3-4C6CB71AACD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DF4CE13-269E-4361-ACE6-3EDE570D43CC}" type="slidenum">
              <a:rPr lang="en-GB" altLang="en-US"/>
              <a:pPr>
                <a:defRPr/>
              </a:pPr>
              <a:t>‹#›</a:t>
            </a:fld>
            <a:endParaRPr lang="en-GB" altLang="en-US"/>
          </a:p>
        </p:txBody>
      </p:sp>
    </p:spTree>
    <p:extLst>
      <p:ext uri="{BB962C8B-B14F-4D97-AF65-F5344CB8AC3E}">
        <p14:creationId xmlns:p14="http://schemas.microsoft.com/office/powerpoint/2010/main" val="2130487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DEEBA8-F54C-4F10-8BCD-35CEACE58CDA}"/>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8862AC9-37A5-49EB-8D7B-9EB835A516B2}" type="datetimeFigureOut">
              <a:rPr lang="en-GB"/>
              <a:pPr>
                <a:defRPr/>
              </a:pPr>
              <a:t>11/11/2018</a:t>
            </a:fld>
            <a:endParaRPr lang="en-GB"/>
          </a:p>
        </p:txBody>
      </p:sp>
      <p:sp>
        <p:nvSpPr>
          <p:cNvPr id="5" name="Slide Number Placeholder 5">
            <a:extLst>
              <a:ext uri="{FF2B5EF4-FFF2-40B4-BE49-F238E27FC236}">
                <a16:creationId xmlns:a16="http://schemas.microsoft.com/office/drawing/2014/main" id="{EFDEA441-74B1-4B96-B42B-AF810931E3B3}"/>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C86F790B-CD64-4DC1-BFE8-286FAE9AB1CC}" type="slidenum">
              <a:rPr lang="en-GB" altLang="en-US"/>
              <a:pPr>
                <a:defRPr/>
              </a:pPr>
              <a:t>‹#›</a:t>
            </a:fld>
            <a:endParaRPr lang="en-GB" altLang="en-US"/>
          </a:p>
        </p:txBody>
      </p:sp>
    </p:spTree>
    <p:extLst>
      <p:ext uri="{BB962C8B-B14F-4D97-AF65-F5344CB8AC3E}">
        <p14:creationId xmlns:p14="http://schemas.microsoft.com/office/powerpoint/2010/main" val="24814599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EC4939-8BBC-4EA0-AC25-AE5B6B2877F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782D51F-DAD0-4FEC-A0A7-42929DC8715A}" type="datetimeFigureOut">
              <a:rPr lang="en-GB"/>
              <a:pPr>
                <a:defRPr/>
              </a:pPr>
              <a:t>11/11/2018</a:t>
            </a:fld>
            <a:endParaRPr lang="en-GB"/>
          </a:p>
        </p:txBody>
      </p:sp>
      <p:sp>
        <p:nvSpPr>
          <p:cNvPr id="5" name="Slide Number Placeholder 5">
            <a:extLst>
              <a:ext uri="{FF2B5EF4-FFF2-40B4-BE49-F238E27FC236}">
                <a16:creationId xmlns:a16="http://schemas.microsoft.com/office/drawing/2014/main" id="{FE5AAA3F-E6DD-4926-B877-8602E54AC3C2}"/>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160E00FE-BC3D-422D-815F-CFE0EE1BFBBE}" type="slidenum">
              <a:rPr lang="en-GB" altLang="en-US"/>
              <a:pPr>
                <a:defRPr/>
              </a:pPr>
              <a:t>‹#›</a:t>
            </a:fld>
            <a:endParaRPr lang="en-GB" altLang="en-US"/>
          </a:p>
        </p:txBody>
      </p:sp>
    </p:spTree>
    <p:extLst>
      <p:ext uri="{BB962C8B-B14F-4D97-AF65-F5344CB8AC3E}">
        <p14:creationId xmlns:p14="http://schemas.microsoft.com/office/powerpoint/2010/main" val="4061050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B8ABF5D-3A45-4B19-9AE8-6411E6F9AA46}"/>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8BAA386-5C71-4470-8566-48C68CE0CC3F}"/>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0781E546-42FA-495E-9A2C-B006CB5C3610}"/>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5FD97A5F-F906-4591-B50A-05DD79084E12}" type="datetimeFigureOut">
              <a:rPr lang="en-GB"/>
              <a:pPr>
                <a:defRPr/>
              </a:pPr>
              <a:t>11/11/2018</a:t>
            </a:fld>
            <a:endParaRPr lang="en-GB" dirty="0"/>
          </a:p>
        </p:txBody>
      </p:sp>
      <p:sp>
        <p:nvSpPr>
          <p:cNvPr id="6" name="Slide Number Placeholder 5">
            <a:extLst>
              <a:ext uri="{FF2B5EF4-FFF2-40B4-BE49-F238E27FC236}">
                <a16:creationId xmlns:a16="http://schemas.microsoft.com/office/drawing/2014/main" id="{8B6F498A-F29A-4294-A065-5E761C5903D9}"/>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ea typeface="MS PGothic" panose="020B0600070205080204" pitchFamily="34" charset="-128"/>
              </a:defRPr>
            </a:lvl1pPr>
          </a:lstStyle>
          <a:p>
            <a:pPr>
              <a:defRPr/>
            </a:pPr>
            <a:fld id="{721AEB27-0483-4D7F-BAA5-F2666D1A0B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123" r:id="rId1"/>
    <p:sldLayoutId id="2147484124" r:id="rId2"/>
    <p:sldLayoutId id="2147484125" r:id="rId3"/>
    <p:sldLayoutId id="2147484126" r:id="rId4"/>
    <p:sldLayoutId id="2147484127" r:id="rId5"/>
    <p:sldLayoutId id="2147484128" r:id="rId6"/>
    <p:sldLayoutId id="2147484129" r:id="rId7"/>
    <p:sldLayoutId id="2147484130" r:id="rId8"/>
    <p:sldLayoutId id="2147484131" r:id="rId9"/>
    <p:sldLayoutId id="2147484132" r:id="rId10"/>
    <p:sldLayoutId id="2147484133" r:id="rId11"/>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7504/2092103.pdf"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camden.gov.uk/ccm/cms-service/stream/asset/?asset_id=3563626"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gov.wales/docs/dsjlg/publications/equality/160310-community-cohesion-plan-en.pdf"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camden.gov.uk/ccm/cmsservice/stream/asset/?asset_id=3563626"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ebarchive.nationalarchives.gov.uk/20120920044608/http:/www.communities.gov.uk/documents/communities/pdf/1112887.pdf" TargetMode="External"/><Relationship Id="rId2" Type="http://schemas.openxmlformats.org/officeDocument/2006/relationships/hyperlink" Target="https://assets.publishing.service.gov.uk/government/uploads/system/uploads/attachment_data/file/575973/The_Casey_Review_Report.pdf"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tandfonline.com/doi/full/10.1080/13511610.2018.149748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4">
            <a:extLst>
              <a:ext uri="{FF2B5EF4-FFF2-40B4-BE49-F238E27FC236}">
                <a16:creationId xmlns:a16="http://schemas.microsoft.com/office/drawing/2014/main" id="{B3E1BD40-6C07-4E70-BE95-4CA4197CD6A3}"/>
              </a:ext>
            </a:extLst>
          </p:cNvPr>
          <p:cNvSpPr>
            <a:spLocks noGrp="1"/>
          </p:cNvSpPr>
          <p:nvPr>
            <p:ph type="ctrTitle"/>
          </p:nvPr>
        </p:nvSpPr>
        <p:spPr/>
        <p:txBody>
          <a:bodyPr/>
          <a:lstStyle/>
          <a:p>
            <a:br>
              <a:rPr lang="en-GB" altLang="en-US" dirty="0"/>
            </a:br>
            <a:endParaRPr lang="en-GB" altLang="en-US" dirty="0"/>
          </a:p>
        </p:txBody>
      </p:sp>
      <p:sp>
        <p:nvSpPr>
          <p:cNvPr id="6" name="Subtitle 5">
            <a:extLst>
              <a:ext uri="{FF2B5EF4-FFF2-40B4-BE49-F238E27FC236}">
                <a16:creationId xmlns:a16="http://schemas.microsoft.com/office/drawing/2014/main" id="{4F0D2B0C-3DDE-44A4-93F7-977EC61C5A1F}"/>
              </a:ext>
            </a:extLst>
          </p:cNvPr>
          <p:cNvSpPr>
            <a:spLocks noGrp="1"/>
          </p:cNvSpPr>
          <p:nvPr>
            <p:ph type="subTitle" idx="1"/>
          </p:nvPr>
        </p:nvSpPr>
        <p:spPr>
          <a:xfrm>
            <a:off x="1369368" y="1988840"/>
            <a:ext cx="6400800" cy="1752600"/>
          </a:xfrm>
        </p:spPr>
        <p:txBody>
          <a:bodyPr/>
          <a:lstStyle/>
          <a:p>
            <a:pPr>
              <a:defRPr/>
            </a:pPr>
            <a:r>
              <a:rPr lang="en-GB" dirty="0"/>
              <a:t>Social cohesion</a:t>
            </a:r>
          </a:p>
          <a:p>
            <a:pPr>
              <a:defRPr/>
            </a:pPr>
            <a:r>
              <a:rPr lang="en-GB" dirty="0"/>
              <a:t>Jess Pitman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75DCC-3935-4B83-9199-1E416B3DCD5E}"/>
              </a:ext>
            </a:extLst>
          </p:cNvPr>
          <p:cNvSpPr>
            <a:spLocks noGrp="1"/>
          </p:cNvSpPr>
          <p:nvPr>
            <p:ph type="title"/>
          </p:nvPr>
        </p:nvSpPr>
        <p:spPr/>
        <p:txBody>
          <a:bodyPr/>
          <a:lstStyle/>
          <a:p>
            <a:r>
              <a:rPr lang="en-GB" dirty="0"/>
              <a:t>Social Cohesion</a:t>
            </a:r>
          </a:p>
        </p:txBody>
      </p:sp>
      <p:sp>
        <p:nvSpPr>
          <p:cNvPr id="3" name="Content Placeholder 2">
            <a:extLst>
              <a:ext uri="{FF2B5EF4-FFF2-40B4-BE49-F238E27FC236}">
                <a16:creationId xmlns:a16="http://schemas.microsoft.com/office/drawing/2014/main" id="{F6C94898-7A79-41FB-8BA8-EBEE9AEBE417}"/>
              </a:ext>
            </a:extLst>
          </p:cNvPr>
          <p:cNvSpPr>
            <a:spLocks noGrp="1"/>
          </p:cNvSpPr>
          <p:nvPr>
            <p:ph idx="1"/>
          </p:nvPr>
        </p:nvSpPr>
        <p:spPr/>
        <p:txBody>
          <a:bodyPr/>
          <a:lstStyle/>
          <a:p>
            <a:r>
              <a:rPr lang="en-GB" dirty="0"/>
              <a:t>“Social cohesion is an important construct that is at the heart of what humanity currently needs”         </a:t>
            </a:r>
          </a:p>
          <a:p>
            <a:pPr marL="0" indent="0">
              <a:buNone/>
            </a:pPr>
            <a:endParaRPr lang="en-GB" dirty="0"/>
          </a:p>
          <a:p>
            <a:pPr marL="0" indent="0">
              <a:buNone/>
            </a:pPr>
            <a:endParaRPr lang="en-GB" dirty="0"/>
          </a:p>
          <a:p>
            <a:pPr marL="0" indent="0" algn="r">
              <a:buNone/>
            </a:pPr>
            <a:r>
              <a:rPr lang="en-GB" dirty="0"/>
              <a:t> (Fonseca et al. 2018, p.1)</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0EEBEF-E3CC-4F7F-8FD0-EEC5918C6267}"/>
              </a:ext>
            </a:extLst>
          </p:cNvPr>
          <p:cNvSpPr>
            <a:spLocks noGrp="1"/>
          </p:cNvSpPr>
          <p:nvPr>
            <p:ph idx="1"/>
          </p:nvPr>
        </p:nvSpPr>
        <p:spPr>
          <a:xfrm>
            <a:off x="457200" y="1124744"/>
            <a:ext cx="8229600" cy="3917032"/>
          </a:xfrm>
        </p:spPr>
        <p:txBody>
          <a:bodyPr/>
          <a:lstStyle/>
          <a:p>
            <a:r>
              <a:rPr lang="en-GB" dirty="0"/>
              <a:t>Definitions cover Psychology, Social Psychology, Sociology, Mental Health, and Public Health), and cover different scopes (from smaller groups, to larger societal groups</a:t>
            </a:r>
          </a:p>
          <a:p>
            <a:endParaRPr lang="en-GB" dirty="0"/>
          </a:p>
          <a:p>
            <a:pPr marL="0" indent="0" algn="r">
              <a:buNone/>
            </a:pPr>
            <a:r>
              <a:rPr lang="en-GB" dirty="0"/>
              <a:t> (Fonseca et al. 2018)</a:t>
            </a:r>
          </a:p>
          <a:p>
            <a:endParaRPr lang="en-GB" dirty="0"/>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5F9A3-2A6F-43EE-A136-CFEC8ECA2257}"/>
              </a:ext>
            </a:extLst>
          </p:cNvPr>
          <p:cNvSpPr>
            <a:spLocks noGrp="1"/>
          </p:cNvSpPr>
          <p:nvPr>
            <p:ph type="title"/>
          </p:nvPr>
        </p:nvSpPr>
        <p:spPr/>
        <p:txBody>
          <a:bodyPr/>
          <a:lstStyle/>
          <a:p>
            <a:r>
              <a:rPr lang="en-GB" dirty="0"/>
              <a:t>Social cohesion</a:t>
            </a:r>
          </a:p>
        </p:txBody>
      </p:sp>
      <p:sp>
        <p:nvSpPr>
          <p:cNvPr id="3" name="Content Placeholder 2">
            <a:extLst>
              <a:ext uri="{FF2B5EF4-FFF2-40B4-BE49-F238E27FC236}">
                <a16:creationId xmlns:a16="http://schemas.microsoft.com/office/drawing/2014/main" id="{9A6292DA-4BF3-43D6-9E09-3ECA924A67DF}"/>
              </a:ext>
            </a:extLst>
          </p:cNvPr>
          <p:cNvSpPr>
            <a:spLocks noGrp="1"/>
          </p:cNvSpPr>
          <p:nvPr>
            <p:ph idx="1"/>
          </p:nvPr>
        </p:nvSpPr>
        <p:spPr/>
        <p:txBody>
          <a:bodyPr/>
          <a:lstStyle/>
          <a:p>
            <a:r>
              <a:rPr lang="en-GB" dirty="0"/>
              <a:t>Term is used interchangeable with community cohesion. Also very closely linked with the other sociological theories.</a:t>
            </a:r>
          </a:p>
          <a:p>
            <a:r>
              <a:rPr lang="en-GB" dirty="0"/>
              <a:t>Policy since 2010’s moved towards the term </a:t>
            </a:r>
            <a:r>
              <a:rPr lang="en-GB" i="1" dirty="0"/>
              <a:t>integration  </a:t>
            </a:r>
          </a:p>
          <a:p>
            <a:endParaRPr lang="en-GB" i="1" dirty="0"/>
          </a:p>
          <a:p>
            <a:r>
              <a:rPr lang="en-GB" i="1" dirty="0">
                <a:hlinkClick r:id="rId2"/>
              </a:rPr>
              <a:t>Communities and Local Government (2012)</a:t>
            </a:r>
            <a:r>
              <a:rPr lang="en-GB" i="1" dirty="0"/>
              <a:t> </a:t>
            </a:r>
          </a:p>
        </p:txBody>
      </p:sp>
    </p:spTree>
    <p:extLst>
      <p:ext uri="{BB962C8B-B14F-4D97-AF65-F5344CB8AC3E}">
        <p14:creationId xmlns:p14="http://schemas.microsoft.com/office/powerpoint/2010/main" val="8594714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02B30-A9C5-4E95-A5EF-5099C8FE481C}"/>
              </a:ext>
            </a:extLst>
          </p:cNvPr>
          <p:cNvSpPr>
            <a:spLocks noGrp="1"/>
          </p:cNvSpPr>
          <p:nvPr>
            <p:ph type="title"/>
          </p:nvPr>
        </p:nvSpPr>
        <p:spPr/>
        <p:txBody>
          <a:bodyPr/>
          <a:lstStyle/>
          <a:p>
            <a:r>
              <a:rPr lang="en-GB" dirty="0"/>
              <a:t>The Camden Commission (2017)</a:t>
            </a:r>
          </a:p>
        </p:txBody>
      </p:sp>
      <p:sp>
        <p:nvSpPr>
          <p:cNvPr id="3" name="Content Placeholder 2">
            <a:extLst>
              <a:ext uri="{FF2B5EF4-FFF2-40B4-BE49-F238E27FC236}">
                <a16:creationId xmlns:a16="http://schemas.microsoft.com/office/drawing/2014/main" id="{33166464-5857-4E3A-85D7-1B368D451424}"/>
              </a:ext>
            </a:extLst>
          </p:cNvPr>
          <p:cNvSpPr>
            <a:spLocks noGrp="1"/>
          </p:cNvSpPr>
          <p:nvPr>
            <p:ph idx="1"/>
          </p:nvPr>
        </p:nvSpPr>
        <p:spPr/>
        <p:txBody>
          <a:bodyPr/>
          <a:lstStyle/>
          <a:p>
            <a:pPr marL="0" indent="0">
              <a:buNone/>
            </a:pPr>
            <a:endParaRPr lang="en-GB" dirty="0"/>
          </a:p>
          <a:p>
            <a:r>
              <a:rPr lang="en-GB" dirty="0">
                <a:hlinkClick r:id="rId2"/>
              </a:rPr>
              <a:t>https://</a:t>
            </a:r>
            <a:r>
              <a:rPr lang="en-GB" dirty="0" err="1">
                <a:hlinkClick r:id="rId2"/>
              </a:rPr>
              <a:t>www.camden.gov.uk</a:t>
            </a:r>
            <a:r>
              <a:rPr lang="en-GB" dirty="0">
                <a:hlinkClick r:id="rId2"/>
              </a:rPr>
              <a:t>/</a:t>
            </a:r>
            <a:r>
              <a:rPr lang="en-GB" dirty="0" err="1">
                <a:hlinkClick r:id="rId2"/>
              </a:rPr>
              <a:t>ccm</a:t>
            </a:r>
            <a:r>
              <a:rPr lang="en-GB" dirty="0">
                <a:hlinkClick r:id="rId2"/>
              </a:rPr>
              <a:t>/</a:t>
            </a:r>
            <a:r>
              <a:rPr lang="en-GB" dirty="0" err="1">
                <a:hlinkClick r:id="rId2"/>
              </a:rPr>
              <a:t>cms</a:t>
            </a:r>
            <a:r>
              <a:rPr lang="en-GB" dirty="0">
                <a:hlinkClick r:id="rId2"/>
              </a:rPr>
              <a:t>-service/stream/asset/?</a:t>
            </a:r>
            <a:r>
              <a:rPr lang="en-GB" dirty="0" err="1">
                <a:hlinkClick r:id="rId2"/>
              </a:rPr>
              <a:t>asset_id</a:t>
            </a:r>
            <a:r>
              <a:rPr lang="en-GB" dirty="0">
                <a:hlinkClick r:id="rId2"/>
              </a:rPr>
              <a:t>=3563626</a:t>
            </a:r>
            <a:endParaRPr lang="en-GB" dirty="0"/>
          </a:p>
          <a:p>
            <a:endParaRPr lang="en-GB" dirty="0"/>
          </a:p>
        </p:txBody>
      </p:sp>
    </p:spTree>
    <p:extLst>
      <p:ext uri="{BB962C8B-B14F-4D97-AF65-F5344CB8AC3E}">
        <p14:creationId xmlns:p14="http://schemas.microsoft.com/office/powerpoint/2010/main" val="13975592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210AF-8AAF-4766-9E3A-D8EF3B2DFD9A}"/>
              </a:ext>
            </a:extLst>
          </p:cNvPr>
          <p:cNvSpPr>
            <a:spLocks noGrp="1"/>
          </p:cNvSpPr>
          <p:nvPr>
            <p:ph type="title"/>
          </p:nvPr>
        </p:nvSpPr>
        <p:spPr/>
        <p:txBody>
          <a:bodyPr/>
          <a:lstStyle/>
          <a:p>
            <a:r>
              <a:rPr lang="en-GB" dirty="0"/>
              <a:t>Principles of community cohesion</a:t>
            </a:r>
          </a:p>
        </p:txBody>
      </p:sp>
      <p:sp>
        <p:nvSpPr>
          <p:cNvPr id="3" name="Content Placeholder 2">
            <a:extLst>
              <a:ext uri="{FF2B5EF4-FFF2-40B4-BE49-F238E27FC236}">
                <a16:creationId xmlns:a16="http://schemas.microsoft.com/office/drawing/2014/main" id="{31FC197D-9298-4236-AC49-DEF201F981EA}"/>
              </a:ext>
            </a:extLst>
          </p:cNvPr>
          <p:cNvSpPr>
            <a:spLocks noGrp="1"/>
          </p:cNvSpPr>
          <p:nvPr>
            <p:ph idx="1"/>
          </p:nvPr>
        </p:nvSpPr>
        <p:spPr>
          <a:xfrm>
            <a:off x="457200" y="1470484"/>
            <a:ext cx="8229600" cy="3917032"/>
          </a:xfrm>
        </p:spPr>
        <p:txBody>
          <a:bodyPr/>
          <a:lstStyle/>
          <a:p>
            <a:r>
              <a:rPr lang="en-GB" sz="2400" dirty="0"/>
              <a:t>People from different backgrounds having similar opportunities </a:t>
            </a:r>
          </a:p>
          <a:p>
            <a:r>
              <a:rPr lang="en-GB" sz="2400" dirty="0"/>
              <a:t>An awareness of people’s rights and responsibilities </a:t>
            </a:r>
          </a:p>
          <a:p>
            <a:r>
              <a:rPr lang="en-GB" sz="2400" dirty="0"/>
              <a:t>People trusting one another and trusting local institutions to act fairly </a:t>
            </a:r>
          </a:p>
          <a:p>
            <a:r>
              <a:rPr lang="en-GB" sz="2400" dirty="0"/>
              <a:t>A shared future and sense of belonging  Valuing what communities have in common, alongside a recognition of the value of diversity </a:t>
            </a:r>
          </a:p>
          <a:p>
            <a:r>
              <a:rPr lang="en-GB" sz="2400" dirty="0"/>
              <a:t>Strong relationships between people from different </a:t>
            </a:r>
            <a:r>
              <a:rPr lang="en-GB" sz="1800" dirty="0"/>
              <a:t>backgrounds      (The Camden Commission (2017), Communities and Local Government, 2009)</a:t>
            </a:r>
          </a:p>
        </p:txBody>
      </p:sp>
    </p:spTree>
    <p:extLst>
      <p:ext uri="{BB962C8B-B14F-4D97-AF65-F5344CB8AC3E}">
        <p14:creationId xmlns:p14="http://schemas.microsoft.com/office/powerpoint/2010/main" val="7346985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54FFF54-8140-4555-89BD-DC6789A50DCF}"/>
              </a:ext>
            </a:extLst>
          </p:cNvPr>
          <p:cNvPicPr>
            <a:picLocks noChangeAspect="1"/>
          </p:cNvPicPr>
          <p:nvPr/>
        </p:nvPicPr>
        <p:blipFill>
          <a:blip r:embed="rId3"/>
          <a:stretch>
            <a:fillRect/>
          </a:stretch>
        </p:blipFill>
        <p:spPr>
          <a:xfrm>
            <a:off x="0" y="116632"/>
            <a:ext cx="9067800" cy="54006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67A4EB1-4481-4670-B729-9D3BA4BE5705}"/>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7784" y="116632"/>
            <a:ext cx="9145016" cy="5256584"/>
          </a:xfrm>
          <a:prstGeom prst="rect">
            <a:avLst/>
          </a:prstGeom>
          <a:noFill/>
          <a:ln>
            <a:noFill/>
          </a:ln>
        </p:spPr>
      </p:pic>
    </p:spTree>
    <p:extLst>
      <p:ext uri="{BB962C8B-B14F-4D97-AF65-F5344CB8AC3E}">
        <p14:creationId xmlns:p14="http://schemas.microsoft.com/office/powerpoint/2010/main" val="2747996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4D122EB-6FB1-4F9A-8AB6-2384D949CAD0}"/>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07504" y="692696"/>
            <a:ext cx="8856984" cy="3541167"/>
          </a:xfrm>
          <a:prstGeom prst="rect">
            <a:avLst/>
          </a:prstGeom>
          <a:noFill/>
          <a:ln>
            <a:noFill/>
          </a:ln>
        </p:spPr>
      </p:pic>
      <p:sp>
        <p:nvSpPr>
          <p:cNvPr id="4" name="TextBox 3">
            <a:extLst>
              <a:ext uri="{FF2B5EF4-FFF2-40B4-BE49-F238E27FC236}">
                <a16:creationId xmlns:a16="http://schemas.microsoft.com/office/drawing/2014/main" id="{53091409-D081-49EC-BB91-8ED96544DFE2}"/>
              </a:ext>
            </a:extLst>
          </p:cNvPr>
          <p:cNvSpPr txBox="1"/>
          <p:nvPr/>
        </p:nvSpPr>
        <p:spPr>
          <a:xfrm>
            <a:off x="6084168" y="4869160"/>
            <a:ext cx="2763898" cy="461665"/>
          </a:xfrm>
          <a:prstGeom prst="rect">
            <a:avLst/>
          </a:prstGeom>
          <a:noFill/>
        </p:spPr>
        <p:txBody>
          <a:bodyPr wrap="none" rtlCol="0">
            <a:spAutoFit/>
          </a:bodyPr>
          <a:lstStyle/>
          <a:p>
            <a:r>
              <a:rPr lang="en-GB" dirty="0"/>
              <a:t>(Fonseca et al, 2018)</a:t>
            </a:r>
          </a:p>
        </p:txBody>
      </p:sp>
    </p:spTree>
    <p:extLst>
      <p:ext uri="{BB962C8B-B14F-4D97-AF65-F5344CB8AC3E}">
        <p14:creationId xmlns:p14="http://schemas.microsoft.com/office/powerpoint/2010/main" val="24808082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04D4B-1A75-4086-9949-D50F915D1345}"/>
              </a:ext>
            </a:extLst>
          </p:cNvPr>
          <p:cNvSpPr>
            <a:spLocks noGrp="1"/>
          </p:cNvSpPr>
          <p:nvPr>
            <p:ph type="title"/>
          </p:nvPr>
        </p:nvSpPr>
        <p:spPr>
          <a:xfrm>
            <a:off x="426369" y="457201"/>
            <a:ext cx="8229600" cy="1143000"/>
          </a:xfrm>
        </p:spPr>
        <p:txBody>
          <a:bodyPr/>
          <a:lstStyle/>
          <a:p>
            <a:r>
              <a:rPr lang="en-GB" sz="2000" dirty="0"/>
              <a:t>Cantle Report (Home Office, 2010) started considering social cohesion in policy in UK</a:t>
            </a:r>
          </a:p>
        </p:txBody>
      </p:sp>
      <p:sp>
        <p:nvSpPr>
          <p:cNvPr id="3" name="Content Placeholder 2">
            <a:extLst>
              <a:ext uri="{FF2B5EF4-FFF2-40B4-BE49-F238E27FC236}">
                <a16:creationId xmlns:a16="http://schemas.microsoft.com/office/drawing/2014/main" id="{467688CD-D7BC-4E18-81B3-557D41F4024D}"/>
              </a:ext>
            </a:extLst>
          </p:cNvPr>
          <p:cNvSpPr>
            <a:spLocks noGrp="1"/>
          </p:cNvSpPr>
          <p:nvPr>
            <p:ph idx="1"/>
          </p:nvPr>
        </p:nvSpPr>
        <p:spPr/>
        <p:txBody>
          <a:bodyPr/>
          <a:lstStyle/>
          <a:p>
            <a:r>
              <a:rPr lang="en-GB" dirty="0"/>
              <a:t>2001 after the riots in Burnley, Bradford and Oldham</a:t>
            </a:r>
          </a:p>
          <a:p>
            <a:r>
              <a:rPr lang="en-GB" dirty="0"/>
              <a:t>report outlined the segregation of communities living ‘parallel lives’ </a:t>
            </a:r>
          </a:p>
          <a:p>
            <a:r>
              <a:rPr lang="en-GB" dirty="0"/>
              <a:t>Used the term community cohesion in the interchangeably with social cohesion</a:t>
            </a:r>
          </a:p>
        </p:txBody>
      </p:sp>
    </p:spTree>
    <p:extLst>
      <p:ext uri="{BB962C8B-B14F-4D97-AF65-F5344CB8AC3E}">
        <p14:creationId xmlns:p14="http://schemas.microsoft.com/office/powerpoint/2010/main" val="30926753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2C25CF3-8EE3-49A9-8357-FD29DAECCB40}"/>
              </a:ext>
            </a:extLst>
          </p:cNvPr>
          <p:cNvPicPr>
            <a:picLocks noChangeAspect="1"/>
          </p:cNvPicPr>
          <p:nvPr/>
        </p:nvPicPr>
        <p:blipFill>
          <a:blip r:embed="rId2"/>
          <a:stretch>
            <a:fillRect/>
          </a:stretch>
        </p:blipFill>
        <p:spPr>
          <a:xfrm>
            <a:off x="107505" y="188640"/>
            <a:ext cx="9145016" cy="5076825"/>
          </a:xfrm>
          <a:prstGeom prst="rect">
            <a:avLst/>
          </a:prstGeom>
        </p:spPr>
      </p:pic>
      <p:sp>
        <p:nvSpPr>
          <p:cNvPr id="5" name="TextBox 4">
            <a:extLst>
              <a:ext uri="{FF2B5EF4-FFF2-40B4-BE49-F238E27FC236}">
                <a16:creationId xmlns:a16="http://schemas.microsoft.com/office/drawing/2014/main" id="{973E1336-C5E5-41CE-96C3-B0EB916ADA41}"/>
              </a:ext>
            </a:extLst>
          </p:cNvPr>
          <p:cNvSpPr txBox="1"/>
          <p:nvPr/>
        </p:nvSpPr>
        <p:spPr>
          <a:xfrm>
            <a:off x="2987824" y="5265465"/>
            <a:ext cx="3321743" cy="461665"/>
          </a:xfrm>
          <a:prstGeom prst="rect">
            <a:avLst/>
          </a:prstGeom>
          <a:noFill/>
        </p:spPr>
        <p:txBody>
          <a:bodyPr wrap="none" rtlCol="0">
            <a:spAutoFit/>
          </a:bodyPr>
          <a:lstStyle/>
          <a:p>
            <a:r>
              <a:rPr lang="en-GB" dirty="0"/>
              <a:t>Forest and Kearns (2000)</a:t>
            </a:r>
          </a:p>
        </p:txBody>
      </p:sp>
    </p:spTree>
    <p:extLst>
      <p:ext uri="{BB962C8B-B14F-4D97-AF65-F5344CB8AC3E}">
        <p14:creationId xmlns:p14="http://schemas.microsoft.com/office/powerpoint/2010/main" val="22655151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7567D-0443-4900-952D-8BCCDED9BD3B}"/>
              </a:ext>
            </a:extLst>
          </p:cNvPr>
          <p:cNvSpPr>
            <a:spLocks noGrp="1"/>
          </p:cNvSpPr>
          <p:nvPr>
            <p:ph type="title"/>
          </p:nvPr>
        </p:nvSpPr>
        <p:spPr/>
        <p:txBody>
          <a:bodyPr/>
          <a:lstStyle/>
          <a:p>
            <a:r>
              <a:rPr lang="en-GB" dirty="0"/>
              <a:t>The Casey Review (2016)</a:t>
            </a:r>
          </a:p>
        </p:txBody>
      </p:sp>
      <p:sp>
        <p:nvSpPr>
          <p:cNvPr id="3" name="Content Placeholder 2">
            <a:extLst>
              <a:ext uri="{FF2B5EF4-FFF2-40B4-BE49-F238E27FC236}">
                <a16:creationId xmlns:a16="http://schemas.microsoft.com/office/drawing/2014/main" id="{8C2CD23B-B022-44C8-8538-EECA56DCB2BE}"/>
              </a:ext>
            </a:extLst>
          </p:cNvPr>
          <p:cNvSpPr>
            <a:spLocks noGrp="1"/>
          </p:cNvSpPr>
          <p:nvPr>
            <p:ph idx="1"/>
          </p:nvPr>
        </p:nvSpPr>
        <p:spPr/>
        <p:txBody>
          <a:bodyPr/>
          <a:lstStyle/>
          <a:p>
            <a:r>
              <a:rPr lang="en-GB" dirty="0"/>
              <a:t>Where communities live separately, with fewer interactions between people from different backgrounds, mistrust, anxiety and prejudice grow</a:t>
            </a:r>
          </a:p>
        </p:txBody>
      </p:sp>
    </p:spTree>
    <p:extLst>
      <p:ext uri="{BB962C8B-B14F-4D97-AF65-F5344CB8AC3E}">
        <p14:creationId xmlns:p14="http://schemas.microsoft.com/office/powerpoint/2010/main" val="8706409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9FE229-81AD-4396-ADDE-8FFBB5B5FBD0}"/>
              </a:ext>
            </a:extLst>
          </p:cNvPr>
          <p:cNvSpPr>
            <a:spLocks noGrp="1"/>
          </p:cNvSpPr>
          <p:nvPr>
            <p:ph idx="1"/>
          </p:nvPr>
        </p:nvSpPr>
        <p:spPr/>
        <p:txBody>
          <a:bodyPr/>
          <a:lstStyle/>
          <a:p>
            <a:r>
              <a:rPr lang="en-GB" dirty="0"/>
              <a:t>social mixing and interactions between people from a wider range of backgrounds can have positive impacts; not just in reducing anxiety and prejudice, but also in enabling people to get on better in employment and social mobility.</a:t>
            </a:r>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13885171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769B77-D5AD-44E0-98F3-8D494DF9F5F1}"/>
              </a:ext>
            </a:extLst>
          </p:cNvPr>
          <p:cNvSpPr>
            <a:spLocks noGrp="1"/>
          </p:cNvSpPr>
          <p:nvPr>
            <p:ph idx="1"/>
          </p:nvPr>
        </p:nvSpPr>
        <p:spPr>
          <a:xfrm>
            <a:off x="457200" y="908720"/>
            <a:ext cx="8229600" cy="3917032"/>
          </a:xfrm>
        </p:spPr>
        <p:txBody>
          <a:bodyPr/>
          <a:lstStyle/>
          <a:p>
            <a:r>
              <a:rPr lang="en-GB" dirty="0"/>
              <a:t>Resilience, integration and shared common values and behaviours – such as respect for the rule of law, democracy, equality and tolerance – are inhibitors of division, hate and extremism. They can make us stronger, more equal, more united and able to stand together as one nation. </a:t>
            </a:r>
          </a:p>
          <a:p>
            <a:endParaRPr lang="en-GB" dirty="0"/>
          </a:p>
        </p:txBody>
      </p:sp>
    </p:spTree>
    <p:extLst>
      <p:ext uri="{BB962C8B-B14F-4D97-AF65-F5344CB8AC3E}">
        <p14:creationId xmlns:p14="http://schemas.microsoft.com/office/powerpoint/2010/main" val="20766997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DC5A94-4312-4790-81E6-59A0920E0ECA}"/>
              </a:ext>
            </a:extLst>
          </p:cNvPr>
          <p:cNvSpPr>
            <a:spLocks noGrp="1"/>
          </p:cNvSpPr>
          <p:nvPr>
            <p:ph idx="1"/>
          </p:nvPr>
        </p:nvSpPr>
        <p:spPr>
          <a:xfrm>
            <a:off x="457200" y="692696"/>
            <a:ext cx="8229600" cy="3917032"/>
          </a:xfrm>
        </p:spPr>
        <p:txBody>
          <a:bodyPr/>
          <a:lstStyle/>
          <a:p>
            <a:r>
              <a:rPr lang="en-GB" dirty="0"/>
              <a:t>Consider your living area in relation to Forest and Kearns’ (2000) descriptors.</a:t>
            </a:r>
          </a:p>
          <a:p>
            <a:endParaRPr lang="en-GB" dirty="0"/>
          </a:p>
          <a:p>
            <a:r>
              <a:rPr lang="en-GB" dirty="0"/>
              <a:t>Are there any areas that you can think of that are different?</a:t>
            </a:r>
          </a:p>
          <a:p>
            <a:endParaRPr lang="en-GB" dirty="0"/>
          </a:p>
          <a:p>
            <a:r>
              <a:rPr lang="en-GB" dirty="0"/>
              <a:t>Would different people in the community view it is a different way?</a:t>
            </a:r>
          </a:p>
        </p:txBody>
      </p:sp>
    </p:spTree>
    <p:extLst>
      <p:ext uri="{BB962C8B-B14F-4D97-AF65-F5344CB8AC3E}">
        <p14:creationId xmlns:p14="http://schemas.microsoft.com/office/powerpoint/2010/main" val="1954264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880018-316B-477F-BE2C-1053F6D2EFEC}"/>
              </a:ext>
            </a:extLst>
          </p:cNvPr>
          <p:cNvSpPr>
            <a:spLocks noGrp="1"/>
          </p:cNvSpPr>
          <p:nvPr>
            <p:ph idx="1"/>
          </p:nvPr>
        </p:nvSpPr>
        <p:spPr/>
        <p:txBody>
          <a:bodyPr/>
          <a:lstStyle/>
          <a:p>
            <a:pPr marL="0" indent="0">
              <a:buNone/>
            </a:pPr>
            <a:r>
              <a:rPr lang="en-GB" dirty="0"/>
              <a:t>Can be defined through looking at levels of resilience in societies, communities and neighbourhoods, especially considering the health of those communities</a:t>
            </a:r>
          </a:p>
          <a:p>
            <a:endParaRPr lang="en-GB" dirty="0"/>
          </a:p>
          <a:p>
            <a:endParaRPr lang="en-GB" dirty="0"/>
          </a:p>
          <a:p>
            <a:pPr marL="0" indent="0" algn="r">
              <a:buNone/>
            </a:pPr>
            <a:r>
              <a:rPr lang="en-GB" dirty="0"/>
              <a:t>(Bruhn, 2009, Bruhn 2009a) </a:t>
            </a:r>
          </a:p>
          <a:p>
            <a:pPr marL="0" indent="0">
              <a:buNone/>
            </a:pP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119F1-4A3C-4690-A167-AF07EAE54C54}"/>
              </a:ext>
            </a:extLst>
          </p:cNvPr>
          <p:cNvSpPr>
            <a:spLocks noGrp="1"/>
          </p:cNvSpPr>
          <p:nvPr>
            <p:ph type="title"/>
          </p:nvPr>
        </p:nvSpPr>
        <p:spPr/>
        <p:txBody>
          <a:bodyPr/>
          <a:lstStyle/>
          <a:p>
            <a:r>
              <a:rPr lang="en-GB" sz="2000" dirty="0"/>
              <a:t>In Wales: Community Cohesion National Delivery Plan 2016-2017</a:t>
            </a:r>
          </a:p>
        </p:txBody>
      </p:sp>
      <p:sp>
        <p:nvSpPr>
          <p:cNvPr id="3" name="Content Placeholder 2">
            <a:extLst>
              <a:ext uri="{FF2B5EF4-FFF2-40B4-BE49-F238E27FC236}">
                <a16:creationId xmlns:a16="http://schemas.microsoft.com/office/drawing/2014/main" id="{77D7FDD1-8741-4B74-8F29-FDA1A353EE98}"/>
              </a:ext>
            </a:extLst>
          </p:cNvPr>
          <p:cNvSpPr>
            <a:spLocks noGrp="1"/>
          </p:cNvSpPr>
          <p:nvPr>
            <p:ph idx="1"/>
          </p:nvPr>
        </p:nvSpPr>
        <p:spPr/>
        <p:txBody>
          <a:bodyPr/>
          <a:lstStyle/>
          <a:p>
            <a:r>
              <a:rPr lang="en-GB" sz="2400" i="1" dirty="0">
                <a:latin typeface="Arial" panose="020B0604020202020204" pitchFamily="34" charset="0"/>
                <a:cs typeface="Arial" panose="020B0604020202020204" pitchFamily="34" charset="0"/>
              </a:rPr>
              <a:t>Community cohesion is a term to describe how everyone in a geographical area lives alongside each other with mutual understanding and respect. It is an essential component of people’s well-being and of their local and national identity.</a:t>
            </a:r>
          </a:p>
          <a:p>
            <a:pPr marL="0" indent="0">
              <a:buNone/>
            </a:pPr>
            <a:endParaRPr lang="en-GB" dirty="0">
              <a:hlinkClick r:id="rId2"/>
            </a:endParaRPr>
          </a:p>
          <a:p>
            <a:r>
              <a:rPr lang="en-GB" sz="2000" dirty="0">
                <a:hlinkClick r:id="rId2"/>
              </a:rPr>
              <a:t>https://</a:t>
            </a:r>
            <a:r>
              <a:rPr lang="en-GB" sz="2000" dirty="0" err="1">
                <a:hlinkClick r:id="rId2"/>
              </a:rPr>
              <a:t>gov.wales</a:t>
            </a:r>
            <a:r>
              <a:rPr lang="en-GB" sz="2000" dirty="0">
                <a:hlinkClick r:id="rId2"/>
              </a:rPr>
              <a:t>/docs/</a:t>
            </a:r>
            <a:r>
              <a:rPr lang="en-GB" sz="2000" dirty="0" err="1">
                <a:hlinkClick r:id="rId2"/>
              </a:rPr>
              <a:t>dsjlg</a:t>
            </a:r>
            <a:r>
              <a:rPr lang="en-GB" sz="2000" dirty="0">
                <a:hlinkClick r:id="rId2"/>
              </a:rPr>
              <a:t>/publications/equality/160310-community-cohesion-plan-en.pdf</a:t>
            </a:r>
            <a:endParaRPr lang="en-GB" sz="2000" dirty="0"/>
          </a:p>
          <a:p>
            <a:endParaRPr lang="en-GB" dirty="0"/>
          </a:p>
          <a:p>
            <a:endParaRPr lang="en-GB" dirty="0"/>
          </a:p>
        </p:txBody>
      </p:sp>
    </p:spTree>
    <p:extLst>
      <p:ext uri="{BB962C8B-B14F-4D97-AF65-F5344CB8AC3E}">
        <p14:creationId xmlns:p14="http://schemas.microsoft.com/office/powerpoint/2010/main" val="28445588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7079B-EF64-4744-9E39-D647718598A3}"/>
              </a:ext>
            </a:extLst>
          </p:cNvPr>
          <p:cNvSpPr>
            <a:spLocks noGrp="1"/>
          </p:cNvSpPr>
          <p:nvPr>
            <p:ph type="title"/>
          </p:nvPr>
        </p:nvSpPr>
        <p:spPr/>
        <p:txBody>
          <a:bodyPr/>
          <a:lstStyle/>
          <a:p>
            <a:r>
              <a:rPr lang="en-GB" sz="3200" dirty="0"/>
              <a:t>Bruhn (2009) – a ‘however’….</a:t>
            </a:r>
          </a:p>
        </p:txBody>
      </p:sp>
      <p:sp>
        <p:nvSpPr>
          <p:cNvPr id="3" name="Content Placeholder 2">
            <a:extLst>
              <a:ext uri="{FF2B5EF4-FFF2-40B4-BE49-F238E27FC236}">
                <a16:creationId xmlns:a16="http://schemas.microsoft.com/office/drawing/2014/main" id="{415E34E6-122C-4E2C-B24D-FEB7BEA780F7}"/>
              </a:ext>
            </a:extLst>
          </p:cNvPr>
          <p:cNvSpPr>
            <a:spLocks noGrp="1"/>
          </p:cNvSpPr>
          <p:nvPr>
            <p:ph idx="1"/>
          </p:nvPr>
        </p:nvSpPr>
        <p:spPr/>
        <p:txBody>
          <a:bodyPr/>
          <a:lstStyle/>
          <a:p>
            <a:r>
              <a:rPr lang="en-GB" sz="1800" dirty="0"/>
              <a:t> Social cohesion has been implicated in the </a:t>
            </a:r>
            <a:r>
              <a:rPr lang="en-GB" sz="1800" dirty="0">
                <a:highlight>
                  <a:srgbClr val="FFFF00"/>
                </a:highlight>
              </a:rPr>
              <a:t>cause and recovery </a:t>
            </a:r>
            <a:r>
              <a:rPr lang="en-GB" sz="1800" dirty="0"/>
              <a:t>from both physical and psychological illnesses. Although there has been a large amount of work established the beneficial effects of cohesion on health and well-being, relatively little work has focused on HOW increased social cohesion sustains or improves health. </a:t>
            </a:r>
          </a:p>
          <a:p>
            <a:endParaRPr lang="en-GB" sz="1800" dirty="0"/>
          </a:p>
          <a:p>
            <a:r>
              <a:rPr lang="en-GB" sz="1800" dirty="0"/>
              <a:t>This work is based on the premise that there are risk factors, including social cohesion that regulate health and disease in groups. One of the challenges is how to measure social cohesion - it can be readily observed and experienced but difficult to quantify   </a:t>
            </a:r>
          </a:p>
          <a:p>
            <a:endParaRPr lang="en-GB" sz="1800" dirty="0"/>
          </a:p>
          <a:p>
            <a:endParaRPr lang="en-GB" sz="1800" dirty="0"/>
          </a:p>
          <a:p>
            <a:pPr marL="0" indent="0">
              <a:buNone/>
            </a:pPr>
            <a:r>
              <a:rPr lang="en-GB" sz="1800" dirty="0"/>
              <a:t>(Bruhn, 2009)</a:t>
            </a:r>
          </a:p>
        </p:txBody>
      </p:sp>
    </p:spTree>
    <p:extLst>
      <p:ext uri="{BB962C8B-B14F-4D97-AF65-F5344CB8AC3E}">
        <p14:creationId xmlns:p14="http://schemas.microsoft.com/office/powerpoint/2010/main" val="31416166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4">
            <a:extLst>
              <a:ext uri="{FF2B5EF4-FFF2-40B4-BE49-F238E27FC236}">
                <a16:creationId xmlns:a16="http://schemas.microsoft.com/office/drawing/2014/main" id="{5EE5F51A-4F08-4785-810C-2C102C359B0F}"/>
              </a:ext>
            </a:extLst>
          </p:cNvPr>
          <p:cNvSpPr>
            <a:spLocks noGrp="1"/>
          </p:cNvSpPr>
          <p:nvPr>
            <p:ph type="title"/>
          </p:nvPr>
        </p:nvSpPr>
        <p:spPr/>
        <p:txBody>
          <a:bodyPr/>
          <a:lstStyle/>
          <a:p>
            <a:r>
              <a:rPr lang="en-GB" altLang="en-US" dirty="0"/>
              <a:t>Reference list</a:t>
            </a:r>
          </a:p>
        </p:txBody>
      </p:sp>
      <p:sp>
        <p:nvSpPr>
          <p:cNvPr id="33795" name="Content Placeholder 5">
            <a:extLst>
              <a:ext uri="{FF2B5EF4-FFF2-40B4-BE49-F238E27FC236}">
                <a16:creationId xmlns:a16="http://schemas.microsoft.com/office/drawing/2014/main" id="{B0A0232A-DEE1-4DD5-8764-69148DFC005F}"/>
              </a:ext>
            </a:extLst>
          </p:cNvPr>
          <p:cNvSpPr>
            <a:spLocks noGrp="1"/>
          </p:cNvSpPr>
          <p:nvPr>
            <p:ph idx="1"/>
          </p:nvPr>
        </p:nvSpPr>
        <p:spPr>
          <a:xfrm>
            <a:off x="457200" y="620688"/>
            <a:ext cx="8229600" cy="3916363"/>
          </a:xfrm>
        </p:spPr>
        <p:txBody>
          <a:bodyPr/>
          <a:lstStyle/>
          <a:p>
            <a:pPr marL="0" indent="0">
              <a:buNone/>
            </a:pPr>
            <a:endParaRPr lang="en-GB" altLang="en-US" sz="1200" dirty="0"/>
          </a:p>
          <a:p>
            <a:endParaRPr lang="en-GB" altLang="en-US" sz="1200" dirty="0"/>
          </a:p>
          <a:p>
            <a:r>
              <a:rPr lang="en-GB" sz="2000" dirty="0"/>
              <a:t>Bruhn, J. (2009) The Group Effect, Social Cohesion and Health Outcomes. Springer, New York</a:t>
            </a:r>
            <a:r>
              <a:rPr lang="en-GB" dirty="0"/>
              <a:t>.</a:t>
            </a:r>
          </a:p>
          <a:p>
            <a:r>
              <a:rPr lang="en-GB" sz="2000" dirty="0"/>
              <a:t>Bruhn, J. (2009a) The concept of social cohesion. In: </a:t>
            </a:r>
            <a:r>
              <a:rPr lang="en-GB" sz="2000" i="1" dirty="0"/>
              <a:t>The Group Effect. pp</a:t>
            </a:r>
            <a:r>
              <a:rPr lang="en-GB" sz="2000" dirty="0"/>
              <a:t> 31–48. Arizona. Springer</a:t>
            </a:r>
          </a:p>
          <a:p>
            <a:r>
              <a:rPr lang="en-GB" altLang="en-US" sz="2000" dirty="0"/>
              <a:t>Camden Commission (2017) </a:t>
            </a:r>
            <a:r>
              <a:rPr lang="en-GB" sz="2000" i="1" dirty="0"/>
              <a:t>Community cohesion, social capital, social isolation and social action: summary of the evidence</a:t>
            </a:r>
            <a:r>
              <a:rPr lang="en-GB" sz="2000" dirty="0"/>
              <a:t>. London. The Camden Commission. </a:t>
            </a:r>
            <a:r>
              <a:rPr lang="en-GB" altLang="en-US" sz="2000" dirty="0">
                <a:hlinkClick r:id="rId3"/>
              </a:rPr>
              <a:t>https://</a:t>
            </a:r>
            <a:r>
              <a:rPr lang="en-GB" altLang="en-US" sz="2000" dirty="0" err="1">
                <a:hlinkClick r:id="rId3"/>
              </a:rPr>
              <a:t>www.camden.gov.uk</a:t>
            </a:r>
            <a:r>
              <a:rPr lang="en-GB" altLang="en-US" sz="2000" dirty="0">
                <a:hlinkClick r:id="rId3"/>
              </a:rPr>
              <a:t>/</a:t>
            </a:r>
            <a:r>
              <a:rPr lang="en-GB" altLang="en-US" sz="2000" dirty="0" err="1">
                <a:hlinkClick r:id="rId3"/>
              </a:rPr>
              <a:t>ccm</a:t>
            </a:r>
            <a:r>
              <a:rPr lang="en-GB" altLang="en-US" sz="2000" dirty="0">
                <a:hlinkClick r:id="rId3"/>
              </a:rPr>
              <a:t>/</a:t>
            </a:r>
            <a:r>
              <a:rPr lang="en-GB" altLang="en-US" sz="2000" dirty="0" err="1">
                <a:hlinkClick r:id="rId3"/>
              </a:rPr>
              <a:t>cmsservice</a:t>
            </a:r>
            <a:r>
              <a:rPr lang="en-GB" altLang="en-US" sz="2000" dirty="0">
                <a:hlinkClick r:id="rId3"/>
              </a:rPr>
              <a:t>/stream/asset/?</a:t>
            </a:r>
            <a:r>
              <a:rPr lang="en-GB" altLang="en-US" sz="2000" dirty="0" err="1">
                <a:hlinkClick r:id="rId3"/>
              </a:rPr>
              <a:t>asset_id</a:t>
            </a:r>
            <a:r>
              <a:rPr lang="en-GB" altLang="en-US" sz="2000" dirty="0">
                <a:hlinkClick r:id="rId3"/>
              </a:rPr>
              <a:t>=3563626</a:t>
            </a:r>
            <a:r>
              <a:rPr lang="en-GB" altLang="en-US" sz="2000" dirty="0"/>
              <a:t> [Accessed: 11/11/18]</a:t>
            </a:r>
          </a:p>
          <a:p>
            <a:endParaRPr lang="en-GB" altLang="en-US" sz="1200" i="1"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2CBD14-BEF4-48D1-A218-4CE6CD04BFCC}"/>
              </a:ext>
            </a:extLst>
          </p:cNvPr>
          <p:cNvSpPr>
            <a:spLocks noGrp="1"/>
          </p:cNvSpPr>
          <p:nvPr>
            <p:ph idx="1"/>
          </p:nvPr>
        </p:nvSpPr>
        <p:spPr>
          <a:xfrm>
            <a:off x="457200" y="476672"/>
            <a:ext cx="8229600" cy="3917032"/>
          </a:xfrm>
        </p:spPr>
        <p:txBody>
          <a:bodyPr/>
          <a:lstStyle/>
          <a:p>
            <a:r>
              <a:rPr lang="en-GB" altLang="en-US" sz="2000" dirty="0"/>
              <a:t>Casey, D (2016) </a:t>
            </a:r>
            <a:r>
              <a:rPr lang="en-GB" sz="2000" i="1" dirty="0"/>
              <a:t>The Casey Review A review into opportunity and integration. London. Department of Communities and Local </a:t>
            </a:r>
            <a:r>
              <a:rPr lang="en-GB" sz="2000" i="1" dirty="0" err="1"/>
              <a:t>Governement</a:t>
            </a:r>
            <a:r>
              <a:rPr lang="en-GB" sz="2000" i="1" dirty="0"/>
              <a:t>. </a:t>
            </a:r>
            <a:r>
              <a:rPr lang="en-GB" sz="2000" i="1" dirty="0">
                <a:hlinkClick r:id="rId2"/>
              </a:rPr>
              <a:t>https://</a:t>
            </a:r>
            <a:r>
              <a:rPr lang="en-GB" sz="2000" i="1" dirty="0" err="1">
                <a:hlinkClick r:id="rId2"/>
              </a:rPr>
              <a:t>assets.publishing.service.gov.uk</a:t>
            </a:r>
            <a:r>
              <a:rPr lang="en-GB" sz="2000" i="1" dirty="0">
                <a:hlinkClick r:id="rId2"/>
              </a:rPr>
              <a:t>/government/uploads/system/uploads/</a:t>
            </a:r>
            <a:r>
              <a:rPr lang="en-GB" sz="2000" i="1" dirty="0" err="1">
                <a:hlinkClick r:id="rId2"/>
              </a:rPr>
              <a:t>attachment_data</a:t>
            </a:r>
            <a:r>
              <a:rPr lang="en-GB" sz="2000" i="1" dirty="0">
                <a:hlinkClick r:id="rId2"/>
              </a:rPr>
              <a:t>/file/575973/</a:t>
            </a:r>
            <a:r>
              <a:rPr lang="en-GB" sz="2000" i="1" dirty="0" err="1">
                <a:hlinkClick r:id="rId2"/>
              </a:rPr>
              <a:t>The_Casey_Review_Report.pdf</a:t>
            </a:r>
            <a:r>
              <a:rPr lang="en-GB" sz="2000" i="1" dirty="0"/>
              <a:t> [Accessed: 11.11.18]</a:t>
            </a:r>
          </a:p>
          <a:p>
            <a:endParaRPr lang="en-GB" altLang="en-US" sz="2000" i="1" dirty="0"/>
          </a:p>
          <a:p>
            <a:r>
              <a:rPr lang="en-GB" altLang="en-US" sz="2000" dirty="0"/>
              <a:t>Communities and Local Government (2009) </a:t>
            </a:r>
            <a:r>
              <a:rPr lang="en-GB" sz="2000" i="1" dirty="0"/>
              <a:t>Guidance on meaningful interaction How encouraging positive relationships between people can help build community cohesion. London. Communities and Local Government </a:t>
            </a:r>
            <a:r>
              <a:rPr lang="en-GB" sz="2000" i="1" dirty="0">
                <a:hlinkClick r:id="rId3"/>
              </a:rPr>
              <a:t>http://</a:t>
            </a:r>
            <a:r>
              <a:rPr lang="en-GB" sz="2000" i="1" dirty="0" err="1">
                <a:hlinkClick r:id="rId3"/>
              </a:rPr>
              <a:t>webarchive.nationalarchives.gov.uk</a:t>
            </a:r>
            <a:r>
              <a:rPr lang="en-GB" sz="2000" i="1" dirty="0">
                <a:hlinkClick r:id="rId3"/>
              </a:rPr>
              <a:t>/20120920044608/http://</a:t>
            </a:r>
            <a:r>
              <a:rPr lang="en-GB" sz="2000" i="1" dirty="0" err="1">
                <a:hlinkClick r:id="rId3"/>
              </a:rPr>
              <a:t>www.communities.gov.uk</a:t>
            </a:r>
            <a:r>
              <a:rPr lang="en-GB" sz="2000" i="1" dirty="0">
                <a:hlinkClick r:id="rId3"/>
              </a:rPr>
              <a:t>/documents/communities/pdf/1112887.pdf</a:t>
            </a:r>
            <a:r>
              <a:rPr lang="en-GB" sz="2000" i="1" dirty="0"/>
              <a:t> [Accessed: 11/11/18]</a:t>
            </a:r>
            <a:endParaRPr lang="en-GB" altLang="en-US" sz="2000" i="1" dirty="0"/>
          </a:p>
          <a:p>
            <a:endParaRPr lang="en-GB" altLang="en-US" dirty="0"/>
          </a:p>
          <a:p>
            <a:endParaRPr lang="en-GB" dirty="0"/>
          </a:p>
        </p:txBody>
      </p:sp>
    </p:spTree>
    <p:extLst>
      <p:ext uri="{BB962C8B-B14F-4D97-AF65-F5344CB8AC3E}">
        <p14:creationId xmlns:p14="http://schemas.microsoft.com/office/powerpoint/2010/main" val="24687300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716C7-1E4E-488E-9706-6CB7687B4E7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0B2413D-5C7F-408A-A84F-648BF9530EFF}"/>
              </a:ext>
            </a:extLst>
          </p:cNvPr>
          <p:cNvSpPr>
            <a:spLocks noGrp="1"/>
          </p:cNvSpPr>
          <p:nvPr>
            <p:ph idx="1"/>
          </p:nvPr>
        </p:nvSpPr>
        <p:spPr/>
        <p:txBody>
          <a:bodyPr/>
          <a:lstStyle/>
          <a:p>
            <a:r>
              <a:rPr lang="en-GB" altLang="en-US" sz="2000" dirty="0" err="1"/>
              <a:t>Fonesca</a:t>
            </a:r>
            <a:r>
              <a:rPr lang="en-GB" altLang="en-US" sz="2000" dirty="0"/>
              <a:t>, </a:t>
            </a:r>
            <a:r>
              <a:rPr lang="en-GB" altLang="en-US" sz="2000" dirty="0" err="1"/>
              <a:t>X,Lukosch</a:t>
            </a:r>
            <a:r>
              <a:rPr lang="en-GB" altLang="en-US" sz="2000" dirty="0"/>
              <a:t>, S and Brazier, F (2018) </a:t>
            </a:r>
            <a:r>
              <a:rPr lang="en-GB" sz="2000" dirty="0"/>
              <a:t>Social cohesion revisited: a new definition and how to characterize it. </a:t>
            </a:r>
            <a:r>
              <a:rPr lang="en-GB" sz="2000" i="1" dirty="0"/>
              <a:t>Innovation: The European Journal of Social Science Research. </a:t>
            </a:r>
            <a:r>
              <a:rPr lang="en-GB" sz="2000" dirty="0"/>
              <a:t>Online: </a:t>
            </a:r>
            <a:r>
              <a:rPr lang="en-GB" sz="2000" dirty="0">
                <a:hlinkClick r:id="rId2"/>
              </a:rPr>
              <a:t>https://</a:t>
            </a:r>
            <a:r>
              <a:rPr lang="en-GB" sz="2000" dirty="0" err="1">
                <a:hlinkClick r:id="rId2"/>
              </a:rPr>
              <a:t>www.tandfonline.com</a:t>
            </a:r>
            <a:r>
              <a:rPr lang="en-GB" sz="2000" dirty="0">
                <a:hlinkClick r:id="rId2"/>
              </a:rPr>
              <a:t>/</a:t>
            </a:r>
            <a:r>
              <a:rPr lang="en-GB" sz="2000" dirty="0" err="1">
                <a:hlinkClick r:id="rId2"/>
              </a:rPr>
              <a:t>doi</a:t>
            </a:r>
            <a:r>
              <a:rPr lang="en-GB" sz="2000" dirty="0">
                <a:hlinkClick r:id="rId2"/>
              </a:rPr>
              <a:t>/full/10.1080/13511610.2018.1497480</a:t>
            </a:r>
            <a:r>
              <a:rPr lang="en-GB" sz="2000" dirty="0"/>
              <a:t> Accessed: 11/11/18</a:t>
            </a:r>
          </a:p>
          <a:p>
            <a:r>
              <a:rPr lang="en-GB" sz="2000" dirty="0"/>
              <a:t>Forrest, R. and Kearns, A. (2000) </a:t>
            </a:r>
            <a:r>
              <a:rPr lang="en-GB" sz="2000" i="1" dirty="0"/>
              <a:t>Social Cohesion, Social Capital and the Neighbourhood</a:t>
            </a:r>
            <a:r>
              <a:rPr lang="en-GB" sz="2000" dirty="0"/>
              <a:t>. Paper presented to ESRC Cities Programme Neighbourhoods Colloquium, Liverpool,5-6 June.</a:t>
            </a:r>
          </a:p>
          <a:p>
            <a:pPr marL="0" indent="0">
              <a:buNone/>
            </a:pPr>
            <a:endParaRPr lang="en-GB" altLang="en-US" i="1" dirty="0"/>
          </a:p>
          <a:p>
            <a:endParaRPr lang="en-GB" dirty="0"/>
          </a:p>
        </p:txBody>
      </p:sp>
    </p:spTree>
    <p:extLst>
      <p:ext uri="{BB962C8B-B14F-4D97-AF65-F5344CB8AC3E}">
        <p14:creationId xmlns:p14="http://schemas.microsoft.com/office/powerpoint/2010/main" val="369185242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Future generations Well being 2015  -  Compatibility Mode" id="{A1EA09F6-33EA-407D-AFD6-B5282C78A133}" vid="{431667DE-7C0A-4F91-BF1D-B51BF50D1099}"/>
    </a:ext>
  </a:ext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PowerPoint Template</Template>
  <TotalTime>113</TotalTime>
  <Words>790</Words>
  <Application>Microsoft Office PowerPoint</Application>
  <PresentationFormat>On-screen Show (4:3)</PresentationFormat>
  <Paragraphs>72</Paragraphs>
  <Slides>21</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MS PGothic</vt:lpstr>
      <vt:lpstr>MS PGothic</vt:lpstr>
      <vt:lpstr>Arial</vt:lpstr>
      <vt:lpstr>Myriad Pro</vt:lpstr>
      <vt:lpstr>Times</vt:lpstr>
      <vt:lpstr>20140311PresentationUWTSDTemplate</vt:lpstr>
      <vt:lpstr> </vt:lpstr>
      <vt:lpstr>Social Cohesion</vt:lpstr>
      <vt:lpstr>PowerPoint Presentation</vt:lpstr>
      <vt:lpstr>Social cohesion</vt:lpstr>
      <vt:lpstr>The Camden Commission (2017)</vt:lpstr>
      <vt:lpstr>Principles of community cohesion</vt:lpstr>
      <vt:lpstr>PowerPoint Presentation</vt:lpstr>
      <vt:lpstr>PowerPoint Presentation</vt:lpstr>
      <vt:lpstr>PowerPoint Presentation</vt:lpstr>
      <vt:lpstr>Cantle Report (Home Office, 2010) started considering social cohesion in policy in UK</vt:lpstr>
      <vt:lpstr>PowerPoint Presentation</vt:lpstr>
      <vt:lpstr>The Casey Review (2016)</vt:lpstr>
      <vt:lpstr>PowerPoint Presentation</vt:lpstr>
      <vt:lpstr>PowerPoint Presentation</vt:lpstr>
      <vt:lpstr>PowerPoint Presentation</vt:lpstr>
      <vt:lpstr>PowerPoint Presentation</vt:lpstr>
      <vt:lpstr>In Wales: Community Cohesion National Delivery Plan 2016-2017</vt:lpstr>
      <vt:lpstr>Bruhn (2009) – a ‘however’….</vt:lpstr>
      <vt:lpstr>Reference list</vt:lpstr>
      <vt:lpstr>PowerPoint Presentation</vt:lpstr>
      <vt:lpstr>PowerPoint Presentation</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Jessica Pitman (1503004)</dc:creator>
  <cp:keywords>templed, dempled, thempled, powerpoint, bwrdd, fwrdd, iaith, cymraeg, gymraeg, chymraeg, cyflwyniadau, gyflwyniadau, chyflwyniadau, delwedd, ddelwedd,</cp:keywords>
  <cp:lastModifiedBy>Jessica Pitman (1503004)</cp:lastModifiedBy>
  <cp:revision>11</cp:revision>
  <dcterms:created xsi:type="dcterms:W3CDTF">2018-11-11T08:11:44Z</dcterms:created>
  <dcterms:modified xsi:type="dcterms:W3CDTF">2018-11-11T10:05:04Z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