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305" r:id="rId5"/>
    <p:sldId id="306" r:id="rId6"/>
    <p:sldId id="261" r:id="rId7"/>
    <p:sldId id="307" r:id="rId8"/>
    <p:sldId id="308" r:id="rId9"/>
    <p:sldId id="309" r:id="rId10"/>
    <p:sldId id="311" r:id="rId11"/>
    <p:sldId id="312" r:id="rId12"/>
    <p:sldId id="313" r:id="rId13"/>
    <p:sldId id="314" r:id="rId14"/>
    <p:sldId id="315" r:id="rId15"/>
    <p:sldId id="317" r:id="rId16"/>
    <p:sldId id="318" r:id="rId17"/>
    <p:sldId id="319" r:id="rId18"/>
    <p:sldId id="320" r:id="rId19"/>
    <p:sldId id="321" r:id="rId20"/>
    <p:sldId id="322" r:id="rId21"/>
    <p:sldId id="323" r:id="rId22"/>
    <p:sldId id="324" r:id="rId23"/>
    <p:sldId id="325" r:id="rId24"/>
    <p:sldId id="326" r:id="rId25"/>
    <p:sldId id="327" r:id="rId26"/>
    <p:sldId id="328" r:id="rId27"/>
    <p:sldId id="329" r:id="rId28"/>
    <p:sldId id="330" r:id="rId29"/>
    <p:sldId id="331" r:id="rId30"/>
    <p:sldId id="332" r:id="rId31"/>
    <p:sldId id="333" r:id="rId32"/>
    <p:sldId id="334" r:id="rId33"/>
    <p:sldId id="335" r:id="rId34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78" d="100"/>
          <a:sy n="78" d="100"/>
        </p:scale>
        <p:origin x="94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e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e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768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5EAD17-7F43-468B-9C71-5F44A324BE6C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750" y="4632325"/>
            <a:ext cx="5335588" cy="43894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73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3E2B34-E803-48F3-A6A7-73E2C65DB1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588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FontTx/>
              <a:buNone/>
            </a:pPr>
            <a:fld id="{6E73826F-19A6-4B87-B297-F56C1D7A040E}" type="slidenum">
              <a:rPr lang="en-US" altLang="zh-CN" smtClean="0">
                <a:latin typeface="Times New Roman" pitchFamily="18" charset="0"/>
              </a:rPr>
              <a:pPr eaLnBrk="1" hangingPunct="1">
                <a:buFontTx/>
                <a:buNone/>
              </a:pPr>
              <a:t>1</a:t>
            </a:fld>
            <a:endParaRPr lang="en-US" altLang="zh-CN" smtClean="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45060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altLang="zh-CN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25/09/2019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25/09/2019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5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6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7.emf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8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9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iIHm72VZzo" TargetMode="Externa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457200"/>
            <a:ext cx="7772400" cy="1143000"/>
          </a:xfrm>
        </p:spPr>
        <p:txBody>
          <a:bodyPr anchor="b" anchorCtr="1">
            <a:normAutofit/>
          </a:bodyPr>
          <a:lstStyle/>
          <a:p>
            <a:pPr eaLnBrk="1" hangingPunct="1">
              <a:defRPr/>
            </a:pPr>
            <a:r>
              <a:rPr lang="en-GB" altLang="en-US" sz="3200" b="1" kern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MS PGothic" panose="020B0600070205080204" pitchFamily="34" charset="-128"/>
              </a:rPr>
              <a:t>Hospitality Managemment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2588" y="1928813"/>
            <a:ext cx="8564562" cy="2540000"/>
          </a:xfrm>
        </p:spPr>
        <p:txBody>
          <a:bodyPr>
            <a:normAutofit/>
          </a:bodyPr>
          <a:lstStyle/>
          <a:p>
            <a:pPr marL="2286000" indent="-22860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000" b="1" dirty="0">
                <a:solidFill>
                  <a:schemeClr val="tx1"/>
                </a:solidFill>
                <a:latin typeface="Arial"/>
                <a:ea typeface="Times New Roman"/>
              </a:rPr>
              <a:t>MODULE CODE:	</a:t>
            </a: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M4X01920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  <a:p>
            <a:pPr marL="1371600" indent="-1371600">
              <a:spcBef>
                <a:spcPts val="0"/>
              </a:spcBef>
              <a:spcAft>
                <a:spcPts val="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  <a:defRPr/>
            </a:pP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TITLE</a:t>
            </a:r>
            <a:r>
              <a:rPr lang="en-GB" sz="2800" b="1" dirty="0" smtClean="0">
                <a:solidFill>
                  <a:schemeClr val="tx1"/>
                </a:solidFill>
                <a:latin typeface="Arial"/>
                <a:ea typeface="Times New Roman"/>
              </a:rPr>
              <a:t>: </a:t>
            </a:r>
            <a:r>
              <a:rPr lang="en-GB" sz="2800" b="1" dirty="0">
                <a:solidFill>
                  <a:schemeClr val="tx1"/>
                </a:solidFill>
                <a:latin typeface="Arial"/>
                <a:ea typeface="Times New Roman"/>
              </a:rPr>
              <a:t>Front Office Operations</a:t>
            </a:r>
            <a:endParaRPr lang="en-GB" sz="2400" b="1" dirty="0">
              <a:solidFill>
                <a:schemeClr val="tx1"/>
              </a:solidFill>
              <a:latin typeface="Times New Roman"/>
              <a:ea typeface="Times New Roman"/>
            </a:endParaRPr>
          </a:p>
          <a:p>
            <a:pPr eaLnBrk="1" hangingPunct="1"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endParaRPr lang="en-US" altLang="zh-CN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ea typeface="MS PGothic" pitchFamily="34" charset="-128"/>
            </a:endParaRPr>
          </a:p>
        </p:txBody>
      </p:sp>
      <p:sp>
        <p:nvSpPr>
          <p:cNvPr id="4100" name="Line 5"/>
          <p:cNvSpPr>
            <a:spLocks noChangeShapeType="1"/>
          </p:cNvSpPr>
          <p:nvPr/>
        </p:nvSpPr>
        <p:spPr bwMode="auto">
          <a:xfrm>
            <a:off x="4267200" y="1828800"/>
            <a:ext cx="4572000" cy="0"/>
          </a:xfrm>
          <a:prstGeom prst="line">
            <a:avLst/>
          </a:prstGeom>
          <a:noFill/>
          <a:ln w="104775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1" name="Line 6"/>
          <p:cNvSpPr>
            <a:spLocks noChangeShapeType="1"/>
          </p:cNvSpPr>
          <p:nvPr/>
        </p:nvSpPr>
        <p:spPr bwMode="auto">
          <a:xfrm>
            <a:off x="762000" y="6400800"/>
            <a:ext cx="8001000" cy="0"/>
          </a:xfrm>
          <a:prstGeom prst="line">
            <a:avLst/>
          </a:prstGeom>
          <a:noFill/>
          <a:ln w="1905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1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008438"/>
            <a:ext cx="9144000" cy="2660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4394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4868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80"/>
            <a:ext cx="9144000" cy="4968553"/>
          </a:xfrm>
        </p:spPr>
        <p:txBody>
          <a:bodyPr/>
          <a:lstStyle/>
          <a:p>
            <a:r>
              <a:rPr lang="en-GB" dirty="0" smtClean="0"/>
              <a:t>To identify and understand the duties of the </a:t>
            </a:r>
            <a:r>
              <a:rPr lang="en-GB" dirty="0" smtClean="0"/>
              <a:t>Hotel Front Office </a:t>
            </a:r>
            <a:r>
              <a:rPr lang="en-GB" dirty="0" smtClean="0"/>
              <a:t>S</a:t>
            </a:r>
            <a:r>
              <a:rPr lang="en-GB" dirty="0" smtClean="0"/>
              <a:t>taff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4899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Understand the nature </a:t>
            </a:r>
            <a:r>
              <a:rPr lang="en-GB" dirty="0" smtClean="0"/>
              <a:t>and the operational duties/functions of the front office staff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92696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solidFill>
                  <a:srgbClr val="FF0000"/>
                </a:solidFill>
              </a:rPr>
              <a:t>Front Office Manger</a:t>
            </a:r>
            <a:endParaRPr lang="en-GB" sz="3600" b="1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764704"/>
            <a:ext cx="9144000" cy="4896544"/>
          </a:xfrm>
        </p:spPr>
        <p:txBody>
          <a:bodyPr>
            <a:normAutofit fontScale="62500" lnSpcReduction="20000"/>
          </a:bodyPr>
          <a:lstStyle/>
          <a:p>
            <a:pPr>
              <a:defRPr/>
            </a:pPr>
            <a:r>
              <a:rPr lang="en-US" dirty="0"/>
              <a:t>The duties of </a:t>
            </a:r>
            <a:r>
              <a:rPr lang="en-US" dirty="0">
                <a:solidFill>
                  <a:srgbClr val="FF0000"/>
                </a:solidFill>
              </a:rPr>
              <a:t>front office manager</a:t>
            </a:r>
            <a:r>
              <a:rPr lang="en-US" dirty="0"/>
              <a:t>: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Supervise the department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Monitor guest service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A</a:t>
            </a:r>
            <a:r>
              <a:rPr lang="en-US" dirty="0" smtClean="0"/>
              <a:t>ssists </a:t>
            </a:r>
            <a:r>
              <a:rPr lang="en-US" dirty="0"/>
              <a:t>the room division manager in </a:t>
            </a:r>
            <a:r>
              <a:rPr lang="en-US" dirty="0" smtClean="0"/>
              <a:t>compiling information </a:t>
            </a:r>
            <a:r>
              <a:rPr lang="en-US" dirty="0"/>
              <a:t>for reports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Assists in the training of front office employees.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Prepares the daily </a:t>
            </a:r>
            <a:r>
              <a:rPr lang="en-US" dirty="0" smtClean="0"/>
              <a:t>payroll report</a:t>
            </a:r>
            <a:r>
              <a:rPr lang="en-US" dirty="0"/>
              <a:t>, VIP room </a:t>
            </a:r>
            <a:r>
              <a:rPr lang="en-US" dirty="0" smtClean="0"/>
              <a:t>assignments, </a:t>
            </a:r>
            <a:r>
              <a:rPr lang="en-US" dirty="0"/>
              <a:t>and out of order rooms report.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Assists the RDM in the formulation and implementation of front office policies and procedures.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Prepare the weekly schedule of employees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Reviews and approves </a:t>
            </a:r>
            <a:r>
              <a:rPr lang="en-US" dirty="0" smtClean="0"/>
              <a:t>all </a:t>
            </a:r>
            <a:r>
              <a:rPr lang="en-US" dirty="0"/>
              <a:t>room move and room rate changes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Handless guest complains and follows them up to reduce future complains 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US" dirty="0"/>
              <a:t>Assists the RDM in forecasting room availability to ensure that the optimal level of occupancy is attained 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30251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4704"/>
          </a:xfrm>
        </p:spPr>
        <p:txBody>
          <a:bodyPr>
            <a:normAutofit/>
          </a:bodyPr>
          <a:lstStyle/>
          <a:p>
            <a:pPr rtl="0"/>
            <a:r>
              <a:rPr lang="en-US" altLang="en-US" dirty="0" smtClean="0">
                <a:cs typeface="Times New Roman" pitchFamily="18" charset="0"/>
              </a:rPr>
              <a:t>Duties of Front </a:t>
            </a:r>
            <a:r>
              <a:rPr lang="en-US" altLang="en-US" dirty="0">
                <a:cs typeface="Times New Roman" pitchFamily="18" charset="0"/>
              </a:rPr>
              <a:t>O</a:t>
            </a:r>
            <a:r>
              <a:rPr lang="en-US" altLang="en-US" dirty="0" smtClean="0">
                <a:cs typeface="Times New Roman" pitchFamily="18" charset="0"/>
              </a:rPr>
              <a:t>ffice </a:t>
            </a:r>
            <a:r>
              <a:rPr lang="en-US" altLang="en-US" dirty="0">
                <a:cs typeface="Times New Roman" pitchFamily="18" charset="0"/>
              </a:rPr>
              <a:t>P</a:t>
            </a:r>
            <a:r>
              <a:rPr lang="en-US" altLang="en-US" dirty="0" smtClean="0">
                <a:cs typeface="Times New Roman" pitchFamily="18" charset="0"/>
              </a:rPr>
              <a:t>ersonnel </a:t>
            </a:r>
            <a:endParaRPr lang="ar-JO" altLang="en-US" dirty="0" smtClean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9144000" cy="5664101"/>
          </a:xfrm>
        </p:spPr>
        <p:txBody>
          <a:bodyPr>
            <a:normAutofit/>
          </a:bodyPr>
          <a:lstStyle/>
          <a:p>
            <a:pPr algn="l" rtl="0">
              <a:defRPr/>
            </a:pPr>
            <a:r>
              <a:rPr lang="en-US" sz="2800" dirty="0" smtClean="0"/>
              <a:t>We will examine the duties of each section in the front office: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The reservation office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Reception(the front desk)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Mail and information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Telephone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Guest relation offices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Front office cashier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Business centre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Night auditor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endParaRPr lang="en-US" dirty="0" smtClean="0"/>
          </a:p>
          <a:p>
            <a:pPr marL="514350" indent="-514350" algn="l" rtl="0">
              <a:buFont typeface="+mj-lt"/>
              <a:buAutoNum type="arabicPeriod"/>
              <a:defRPr/>
            </a:pPr>
            <a:endParaRPr lang="ar-JO" dirty="0"/>
          </a:p>
        </p:txBody>
      </p:sp>
    </p:spTree>
    <p:extLst>
      <p:ext uri="{BB962C8B-B14F-4D97-AF65-F5344CB8AC3E}">
        <p14:creationId xmlns:p14="http://schemas.microsoft.com/office/powerpoint/2010/main" val="21043121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pPr rtl="0"/>
            <a:r>
              <a:rPr lang="en-US" altLang="en-US" b="1" dirty="0" smtClean="0">
                <a:solidFill>
                  <a:srgbClr val="FF0000"/>
                </a:solidFill>
                <a:cs typeface="Times New Roman" pitchFamily="18" charset="0"/>
              </a:rPr>
              <a:t>The reservation office</a:t>
            </a:r>
            <a:endParaRPr lang="ar-JO" altLang="en-US" b="1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620688"/>
            <a:ext cx="9144000" cy="5665812"/>
          </a:xfrm>
        </p:spPr>
        <p:txBody>
          <a:bodyPr>
            <a:normAutofit/>
          </a:bodyPr>
          <a:lstStyle/>
          <a:p>
            <a:pPr algn="l" rtl="0">
              <a:buFont typeface="Arial" pitchFamily="34" charset="0"/>
              <a:buNone/>
              <a:defRPr/>
            </a:pPr>
            <a:r>
              <a:rPr lang="en-US" dirty="0" smtClean="0"/>
              <a:t>Staff in the reservation office include </a:t>
            </a:r>
          </a:p>
          <a:p>
            <a:pPr marL="514350" indent="-514350" algn="l" rtl="0">
              <a:defRPr/>
            </a:pPr>
            <a:r>
              <a:rPr lang="en-US" dirty="0" smtClean="0"/>
              <a:t>The reservation manager</a:t>
            </a:r>
          </a:p>
          <a:p>
            <a:pPr marL="514350" indent="-514350" algn="l" rtl="0">
              <a:defRPr/>
            </a:pPr>
            <a:r>
              <a:rPr lang="en-US" dirty="0" smtClean="0"/>
              <a:t>The reservation clerks</a:t>
            </a:r>
          </a:p>
          <a:p>
            <a:pPr marL="514350" indent="-514350" algn="l" rtl="0">
              <a:buFont typeface="Arial" pitchFamily="34" charset="0"/>
              <a:buNone/>
              <a:defRPr/>
            </a:pPr>
            <a:r>
              <a:rPr lang="en-US" dirty="0" smtClean="0"/>
              <a:t>Duties of the reservation manager include: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400" dirty="0" smtClean="0"/>
              <a:t>The reservation manager will be in control of  the section.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400" dirty="0" smtClean="0"/>
              <a:t>Organize the staff duty </a:t>
            </a:r>
            <a:r>
              <a:rPr lang="en-US" sz="2400" dirty="0" err="1" smtClean="0"/>
              <a:t>rotas</a:t>
            </a:r>
            <a:endParaRPr lang="en-US" sz="2400" dirty="0" smtClean="0"/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400" dirty="0" smtClean="0"/>
              <a:t>Establish and maintain high standards of work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400" dirty="0" smtClean="0"/>
              <a:t>Make decision, whether bookings should be accepted or not </a:t>
            </a:r>
            <a:r>
              <a:rPr lang="en-US" dirty="0" smtClean="0"/>
              <a:t>Example: over booking </a:t>
            </a:r>
            <a:endParaRPr lang="ar-JO" dirty="0"/>
          </a:p>
        </p:txBody>
      </p:sp>
    </p:spTree>
    <p:extLst>
      <p:ext uri="{BB962C8B-B14F-4D97-AF65-F5344CB8AC3E}">
        <p14:creationId xmlns:p14="http://schemas.microsoft.com/office/powerpoint/2010/main" val="11929760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/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Reception(The Front Desk) </a:t>
            </a:r>
            <a:endParaRPr lang="ar-JO" altLang="en-US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l" rtl="0">
              <a:defRPr/>
            </a:pPr>
            <a:r>
              <a:rPr lang="en-US" dirty="0" smtClean="0"/>
              <a:t>The staff in the front desk section or (Reception) include: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/>
              <a:t>The reception manager or front desk manager.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/>
              <a:t>The reception supervisor or front desk supervisor.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/>
              <a:t>Senior receptionists and receptionists or reception clerks\agents.</a:t>
            </a:r>
            <a:endParaRPr lang="ar-JO" dirty="0"/>
          </a:p>
        </p:txBody>
      </p:sp>
    </p:spTree>
    <p:extLst>
      <p:ext uri="{BB962C8B-B14F-4D97-AF65-F5344CB8AC3E}">
        <p14:creationId xmlns:p14="http://schemas.microsoft.com/office/powerpoint/2010/main" val="39931214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pPr rtl="0"/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Reception(The Front Desk) </a:t>
            </a:r>
            <a:endParaRPr lang="ar-JO" altLang="en-US" dirty="0" smtClean="0">
              <a:solidFill>
                <a:srgbClr val="FF0000"/>
              </a:solidFill>
            </a:endParaRPr>
          </a:p>
        </p:txBody>
      </p:sp>
      <p:sp>
        <p:nvSpPr>
          <p:cNvPr id="32771" name="Content Placeholder 2"/>
          <p:cNvSpPr>
            <a:spLocks noGrp="1"/>
          </p:cNvSpPr>
          <p:nvPr>
            <p:ph idx="1"/>
          </p:nvPr>
        </p:nvSpPr>
        <p:spPr>
          <a:xfrm>
            <a:off x="0" y="836712"/>
            <a:ext cx="8686800" cy="4608512"/>
          </a:xfrm>
        </p:spPr>
        <p:txBody>
          <a:bodyPr>
            <a:normAutofit lnSpcReduction="10000"/>
          </a:bodyPr>
          <a:lstStyle/>
          <a:p>
            <a:pPr algn="l" rtl="0"/>
            <a:r>
              <a:rPr lang="en-US" altLang="en-US" sz="2800" dirty="0" smtClean="0">
                <a:cs typeface="Arial" pitchFamily="34" charset="0"/>
              </a:rPr>
              <a:t>In general the front desk controlled by the front desk manager </a:t>
            </a:r>
          </a:p>
          <a:p>
            <a:pPr algn="l" rtl="0"/>
            <a:r>
              <a:rPr lang="en-US" altLang="en-US" sz="2800" dirty="0" smtClean="0">
                <a:cs typeface="Arial" pitchFamily="34" charset="0"/>
              </a:rPr>
              <a:t>The duty of front desk manager to achieves the maximum revenue and highest level of room occupancy possible.</a:t>
            </a:r>
          </a:p>
          <a:p>
            <a:pPr algn="l" rtl="0"/>
            <a:r>
              <a:rPr lang="en-US" altLang="en-US" sz="2800" dirty="0" smtClean="0">
                <a:cs typeface="Arial" pitchFamily="34" charset="0"/>
              </a:rPr>
              <a:t>The responsibility of reception manager to monitor and motivate their staff and maintain a high profile with the guests.</a:t>
            </a:r>
          </a:p>
          <a:p>
            <a:pPr algn="l" rtl="0"/>
            <a:r>
              <a:rPr lang="en-US" altLang="en-US" sz="2800" dirty="0" smtClean="0">
                <a:cs typeface="Arial" pitchFamily="34" charset="0"/>
              </a:rPr>
              <a:t>This is helps to ensure that a quality service is being given by the front office department in particular and the hotel in general.</a:t>
            </a:r>
            <a:endParaRPr lang="ar-JO" altLang="en-US" sz="2800" dirty="0" smtClean="0"/>
          </a:p>
        </p:txBody>
      </p:sp>
    </p:spTree>
    <p:extLst>
      <p:ext uri="{BB962C8B-B14F-4D97-AF65-F5344CB8AC3E}">
        <p14:creationId xmlns:p14="http://schemas.microsoft.com/office/powerpoint/2010/main" val="39540498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268760"/>
          </a:xfrm>
        </p:spPr>
        <p:txBody>
          <a:bodyPr>
            <a:normAutofit fontScale="90000"/>
          </a:bodyPr>
          <a:lstStyle/>
          <a:p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Reception(Front Desk Reception </a:t>
            </a:r>
            <a:r>
              <a:rPr lang="en-US" altLang="en-US" dirty="0">
                <a:solidFill>
                  <a:srgbClr val="FF0000"/>
                </a:solidFill>
                <a:cs typeface="Times New Roman" pitchFamily="18" charset="0"/>
              </a:rPr>
              <a:t>S</a:t>
            </a:r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upervisor </a:t>
            </a:r>
            <a:r>
              <a:rPr lang="en-US" altLang="en-US" dirty="0">
                <a:solidFill>
                  <a:srgbClr val="FF0000"/>
                </a:solidFill>
                <a:cs typeface="Times New Roman" pitchFamily="18" charset="0"/>
              </a:rPr>
              <a:t>)</a:t>
            </a:r>
            <a:endParaRPr lang="ar-JO" altLang="en-US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>
            <a:normAutofit/>
          </a:bodyPr>
          <a:lstStyle/>
          <a:p>
            <a:pPr algn="l" rtl="0">
              <a:defRPr/>
            </a:pPr>
            <a:r>
              <a:rPr lang="en-US" dirty="0" smtClean="0"/>
              <a:t>The responsibilities of the </a:t>
            </a:r>
            <a:r>
              <a:rPr lang="en-US" dirty="0" smtClean="0">
                <a:solidFill>
                  <a:srgbClr val="FF0000"/>
                </a:solidFill>
              </a:rPr>
              <a:t>reception supervisor </a:t>
            </a:r>
            <a:r>
              <a:rPr lang="en-US" dirty="0" smtClean="0"/>
              <a:t>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Guarantee the smooth running of the front desk.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They organize the duty </a:t>
            </a:r>
            <a:r>
              <a:rPr lang="en-US" sz="2800" dirty="0" err="1" smtClean="0"/>
              <a:t>rotas</a:t>
            </a:r>
            <a:r>
              <a:rPr lang="en-US" sz="2800" dirty="0" smtClean="0"/>
              <a:t>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Handle complains or difficult customers which a receptionist may not be able to deal with.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The duty of the front desk supervisor to notification and greeting of important guests (VIPs).</a:t>
            </a:r>
          </a:p>
          <a:p>
            <a:pPr algn="l" rtl="0">
              <a:defRPr/>
            </a:pPr>
            <a:endParaRPr lang="ar-JO" dirty="0"/>
          </a:p>
        </p:txBody>
      </p:sp>
    </p:spTree>
    <p:extLst>
      <p:ext uri="{BB962C8B-B14F-4D97-AF65-F5344CB8AC3E}">
        <p14:creationId xmlns:p14="http://schemas.microsoft.com/office/powerpoint/2010/main" val="3969095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rtl="0"/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Reception(Front </a:t>
            </a:r>
            <a:r>
              <a:rPr lang="en-US" altLang="en-US" dirty="0">
                <a:solidFill>
                  <a:srgbClr val="FF0000"/>
                </a:solidFill>
                <a:cs typeface="Times New Roman" pitchFamily="18" charset="0"/>
              </a:rPr>
              <a:t>D</a:t>
            </a:r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esk </a:t>
            </a:r>
            <a:r>
              <a:rPr lang="en-US" altLang="en-US" dirty="0">
                <a:solidFill>
                  <a:srgbClr val="FF0000"/>
                </a:solidFill>
                <a:cs typeface="Times New Roman" pitchFamily="18" charset="0"/>
              </a:rPr>
              <a:t>S</a:t>
            </a:r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enior Agent)</a:t>
            </a:r>
            <a:endParaRPr lang="ar-JO" altLang="en-US" dirty="0" smtClean="0">
              <a:solidFill>
                <a:srgbClr val="FF0000"/>
              </a:solidFill>
            </a:endParaRPr>
          </a:p>
        </p:txBody>
      </p:sp>
      <p:sp>
        <p:nvSpPr>
          <p:cNvPr id="34819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 rtl="0">
              <a:defRPr/>
            </a:pPr>
            <a:r>
              <a:rPr lang="en-US" dirty="0" smtClean="0">
                <a:cs typeface="Arial" pitchFamily="34" charset="0"/>
              </a:rPr>
              <a:t>The responsibilities of senior receptionist is: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>
                <a:cs typeface="Arial" pitchFamily="34" charset="0"/>
              </a:rPr>
              <a:t>The senior receptionist is in charge of each shift of staff.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>
                <a:cs typeface="Arial" pitchFamily="34" charset="0"/>
              </a:rPr>
              <a:t>The responsibilities of senior reception will assigning room to guests.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>
                <a:cs typeface="Arial" pitchFamily="34" charset="0"/>
              </a:rPr>
              <a:t>Dealing with group arrivals.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dirty="0" smtClean="0">
                <a:cs typeface="Arial" pitchFamily="34" charset="0"/>
              </a:rPr>
              <a:t>Handling guests’ immediate problems or queries.   </a:t>
            </a:r>
            <a:endParaRPr lang="ar-JO" dirty="0" smtClean="0"/>
          </a:p>
        </p:txBody>
      </p:sp>
    </p:spTree>
    <p:extLst>
      <p:ext uri="{BB962C8B-B14F-4D97-AF65-F5344CB8AC3E}">
        <p14:creationId xmlns:p14="http://schemas.microsoft.com/office/powerpoint/2010/main" val="29576064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itle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/>
          </a:bodyPr>
          <a:lstStyle/>
          <a:p>
            <a:pPr rtl="0"/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Receptionist (Front </a:t>
            </a:r>
            <a:r>
              <a:rPr lang="en-US" altLang="en-US" dirty="0">
                <a:solidFill>
                  <a:srgbClr val="FF0000"/>
                </a:solidFill>
                <a:cs typeface="Times New Roman" pitchFamily="18" charset="0"/>
              </a:rPr>
              <a:t>D</a:t>
            </a:r>
            <a:r>
              <a:rPr lang="en-US" altLang="en-US" dirty="0" smtClean="0">
                <a:solidFill>
                  <a:srgbClr val="FF0000"/>
                </a:solidFill>
                <a:cs typeface="Times New Roman" pitchFamily="18" charset="0"/>
              </a:rPr>
              <a:t>esk Agent)</a:t>
            </a:r>
            <a:endParaRPr lang="ar-JO" altLang="en-US" dirty="0" smtClean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l" rtl="0">
              <a:defRPr/>
            </a:pPr>
            <a:r>
              <a:rPr lang="en-US" dirty="0" smtClean="0"/>
              <a:t>The responsibilities of receptionists or front desk clerks\agent: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Prepare for the guests arrival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Greet the guests when they arrival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Check the guests into the hotel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Assign suitable rooms and check the guests method of payment</a:t>
            </a:r>
          </a:p>
          <a:p>
            <a:pPr marL="514350" indent="-514350" algn="l" rtl="0">
              <a:buFont typeface="+mj-lt"/>
              <a:buAutoNum type="arabicPeriod"/>
              <a:defRPr/>
            </a:pPr>
            <a:r>
              <a:rPr lang="en-US" sz="2800" dirty="0" smtClean="0"/>
              <a:t>They keep a record of the status of each room in the hotel.</a:t>
            </a:r>
            <a:endParaRPr lang="ar-JO" sz="2800" dirty="0"/>
          </a:p>
        </p:txBody>
      </p:sp>
    </p:spTree>
    <p:extLst>
      <p:ext uri="{BB962C8B-B14F-4D97-AF65-F5344CB8AC3E}">
        <p14:creationId xmlns:p14="http://schemas.microsoft.com/office/powerpoint/2010/main" val="29425790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15418"/>
            <a:ext cx="8229600" cy="533262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solidFill>
                  <a:srgbClr val="FF0000"/>
                </a:solidFill>
              </a:rPr>
              <a:t>Night </a:t>
            </a:r>
            <a:r>
              <a:rPr lang="en-US" altLang="en-US" dirty="0" smtClean="0">
                <a:solidFill>
                  <a:srgbClr val="FF0000"/>
                </a:solidFill>
              </a:rPr>
              <a:t>Auditor</a:t>
            </a:r>
            <a:endParaRPr lang="en-US" altLang="en-US" dirty="0">
              <a:solidFill>
                <a:srgbClr val="FF0000"/>
              </a:solidFill>
            </a:endParaRP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527" y="620688"/>
            <a:ext cx="9144000" cy="5040560"/>
          </a:xfrm>
        </p:spPr>
        <p:txBody>
          <a:bodyPr/>
          <a:lstStyle/>
          <a:p>
            <a:r>
              <a:rPr lang="en-US" altLang="en-US" dirty="0">
                <a:solidFill>
                  <a:srgbClr val="000000"/>
                </a:solidFill>
              </a:rPr>
              <a:t>The night </a:t>
            </a:r>
            <a:r>
              <a:rPr lang="en-US" altLang="en-US" dirty="0" smtClean="0">
                <a:solidFill>
                  <a:srgbClr val="000000"/>
                </a:solidFill>
              </a:rPr>
              <a:t>auditor is the part </a:t>
            </a:r>
            <a:r>
              <a:rPr lang="en-US" altLang="en-US" dirty="0">
                <a:solidFill>
                  <a:srgbClr val="000000"/>
                </a:solidFill>
              </a:rPr>
              <a:t>of the front office </a:t>
            </a:r>
            <a:r>
              <a:rPr lang="en-US" altLang="en-US" dirty="0" smtClean="0">
                <a:solidFill>
                  <a:srgbClr val="000000"/>
                </a:solidFill>
              </a:rPr>
              <a:t>and </a:t>
            </a:r>
            <a:r>
              <a:rPr lang="en-US" altLang="en-US" dirty="0">
                <a:solidFill>
                  <a:srgbClr val="000000"/>
                </a:solidFill>
              </a:rPr>
              <a:t>defined as the team that assumes the role of reconciling a hotel’s daily activities and </a:t>
            </a:r>
            <a:r>
              <a:rPr lang="en-US" altLang="en-US" dirty="0" smtClean="0">
                <a:solidFill>
                  <a:srgbClr val="000000"/>
                </a:solidFill>
              </a:rPr>
              <a:t>financial transactions</a:t>
            </a:r>
            <a:r>
              <a:rPr lang="en-US" altLang="en-US" dirty="0">
                <a:solidFill>
                  <a:srgbClr val="000000"/>
                </a:solidFill>
              </a:rPr>
              <a:t>.  </a:t>
            </a:r>
          </a:p>
          <a:p>
            <a:r>
              <a:rPr lang="en-US" altLang="en-US" dirty="0" smtClean="0">
                <a:solidFill>
                  <a:srgbClr val="000000"/>
                </a:solidFill>
              </a:rPr>
              <a:t>The auditor </a:t>
            </a:r>
            <a:r>
              <a:rPr lang="en-US" altLang="en-US" dirty="0">
                <a:solidFill>
                  <a:srgbClr val="000000"/>
                </a:solidFill>
              </a:rPr>
              <a:t>compiles a series of reports and data into a report called the night audit report for management review.</a:t>
            </a:r>
          </a:p>
        </p:txBody>
      </p:sp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10-2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6176" y="3861048"/>
            <a:ext cx="2657475" cy="1724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632963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1" grpId="0" build="p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036496" cy="548680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Summary of Duties of Night Auditor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76672"/>
            <a:ext cx="9144000" cy="5184576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Night Audit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Night Audit Duties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Date Roll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Night Audit Deployment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Night Audit Reports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 smtClean="0"/>
              <a:t>Room/Tax </a:t>
            </a:r>
            <a:r>
              <a:rPr lang="en-US" altLang="en-US" sz="2800" dirty="0"/>
              <a:t>Posting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 smtClean="0"/>
              <a:t>Outlet/Ancillary </a:t>
            </a:r>
            <a:r>
              <a:rPr lang="en-US" altLang="en-US" sz="2800" dirty="0"/>
              <a:t>Posting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 smtClean="0"/>
              <a:t>Shift </a:t>
            </a:r>
            <a:r>
              <a:rPr lang="en-US" altLang="en-US" sz="2800" dirty="0"/>
              <a:t>Closing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Hotel Performance Report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 smtClean="0"/>
              <a:t>Performance </a:t>
            </a:r>
            <a:r>
              <a:rPr lang="en-US" altLang="en-US" sz="2800" dirty="0"/>
              <a:t>Report Part 1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 smtClean="0"/>
              <a:t>Performance </a:t>
            </a:r>
            <a:r>
              <a:rPr lang="en-US" altLang="en-US" sz="2800" dirty="0"/>
              <a:t>Report Part 2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Ancillary Night Audit Duties</a:t>
            </a:r>
          </a:p>
          <a:p>
            <a:pPr>
              <a:lnSpc>
                <a:spcPct val="85000"/>
              </a:lnSpc>
              <a:spcBef>
                <a:spcPct val="10000"/>
              </a:spcBef>
            </a:pPr>
            <a:r>
              <a:rPr lang="en-US" altLang="en-US" sz="2800" dirty="0"/>
              <a:t>Internet Exercise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792049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Night Audit Duties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1124744"/>
            <a:ext cx="8178800" cy="4171950"/>
          </a:xfrm>
        </p:spPr>
        <p:txBody>
          <a:bodyPr/>
          <a:lstStyle/>
          <a:p>
            <a:r>
              <a:rPr lang="en-US" altLang="en-US" sz="2800" dirty="0">
                <a:solidFill>
                  <a:srgbClr val="000000"/>
                </a:solidFill>
              </a:rPr>
              <a:t>Generate the summary and statistical data compiled into the night audit report.</a:t>
            </a:r>
          </a:p>
          <a:p>
            <a:r>
              <a:rPr lang="en-US" altLang="en-US" sz="2800" dirty="0">
                <a:solidFill>
                  <a:srgbClr val="000000"/>
                </a:solidFill>
              </a:rPr>
              <a:t>Verify daily hotel transactions. </a:t>
            </a:r>
          </a:p>
          <a:p>
            <a:r>
              <a:rPr lang="en-US" altLang="en-US" sz="2800" dirty="0">
                <a:solidFill>
                  <a:srgbClr val="000000"/>
                </a:solidFill>
              </a:rPr>
              <a:t>Assume responsibility for certain front office functions, such as front desk and PBX.</a:t>
            </a:r>
          </a:p>
          <a:p>
            <a:r>
              <a:rPr lang="en-US" altLang="en-US" sz="2800" dirty="0">
                <a:solidFill>
                  <a:srgbClr val="000000"/>
                </a:solidFill>
              </a:rPr>
              <a:t>In many cases, the leader of the night audit team will serve as the Manager On Duty (MOD) in the absence of senior management.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10-3</a:t>
            </a:r>
          </a:p>
        </p:txBody>
      </p:sp>
    </p:spTree>
    <p:extLst>
      <p:ext uri="{BB962C8B-B14F-4D97-AF65-F5344CB8AC3E}">
        <p14:creationId xmlns:p14="http://schemas.microsoft.com/office/powerpoint/2010/main" val="307877657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bldLvl="2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Date Roll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760"/>
            <a:ext cx="8178800" cy="520824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Hotels must designate a certain point in the night, called the date roll, to establish a change in date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The date roll must occur prior to the earliest departures to ensure that all applicable charges are posted in the guest ledger. </a:t>
            </a:r>
          </a:p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It is not unusual for the date to roll between 2 and 4 A.M.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10-4</a:t>
            </a:r>
          </a:p>
        </p:txBody>
      </p:sp>
    </p:spTree>
    <p:extLst>
      <p:ext uri="{BB962C8B-B14F-4D97-AF65-F5344CB8AC3E}">
        <p14:creationId xmlns:p14="http://schemas.microsoft.com/office/powerpoint/2010/main" val="121077882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 bldLvl="2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1266"/>
            <a:ext cx="8229600" cy="1143000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Night Audit Deployment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178800" cy="48006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The night audit team will vary in makeup and composition depending on the hotel. Generally, the night audit team will consist of: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Night audit manager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Two to five auditors (depending on the size of the hotel and the number of ancillary operations)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One or two food/beverage auditors (depending on the number of outlets)</a:t>
            </a: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10-5</a:t>
            </a:r>
          </a:p>
        </p:txBody>
      </p:sp>
    </p:spTree>
    <p:extLst>
      <p:ext uri="{BB962C8B-B14F-4D97-AF65-F5344CB8AC3E}">
        <p14:creationId xmlns:p14="http://schemas.microsoft.com/office/powerpoint/2010/main" val="4202274638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 bldLvl="2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Night Audit Reports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124744"/>
            <a:ext cx="8178800" cy="4514850"/>
          </a:xfrm>
        </p:spPr>
        <p:txBody>
          <a:bodyPr/>
          <a:lstStyle/>
          <a:p>
            <a:r>
              <a:rPr lang="en-US" altLang="en-US">
                <a:solidFill>
                  <a:srgbClr val="000000"/>
                </a:solidFill>
              </a:rPr>
              <a:t>The night audit team’s primary responsibility is to verify the posting of charges within the guest ledger. This is done by a series of reports.</a:t>
            </a:r>
          </a:p>
          <a:p>
            <a:r>
              <a:rPr lang="en-US" altLang="en-US">
                <a:solidFill>
                  <a:srgbClr val="000000"/>
                </a:solidFill>
              </a:rPr>
              <a:t>Each report generated by night audit is verified and documented to ensure accuracy.</a:t>
            </a:r>
          </a:p>
          <a:p>
            <a:r>
              <a:rPr lang="en-US" altLang="en-US">
                <a:solidFill>
                  <a:srgbClr val="000000"/>
                </a:solidFill>
              </a:rPr>
              <a:t>Why are these reports so important?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10-6</a:t>
            </a:r>
          </a:p>
        </p:txBody>
      </p:sp>
    </p:spTree>
    <p:extLst>
      <p:ext uri="{BB962C8B-B14F-4D97-AF65-F5344CB8AC3E}">
        <p14:creationId xmlns:p14="http://schemas.microsoft.com/office/powerpoint/2010/main" val="257716606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 bldLvl="2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Night Audit Reports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>
                <a:solidFill>
                  <a:srgbClr val="000000"/>
                </a:solidFill>
              </a:rPr>
              <a:t>The night audit reports vary by hotel, but they often include:</a:t>
            </a:r>
          </a:p>
          <a:p>
            <a:pPr lvl="1"/>
            <a:r>
              <a:rPr lang="en-US" altLang="en-US" sz="3200">
                <a:solidFill>
                  <a:srgbClr val="000000"/>
                </a:solidFill>
              </a:rPr>
              <a:t>Room rate posting report </a:t>
            </a:r>
          </a:p>
          <a:p>
            <a:pPr lvl="1"/>
            <a:r>
              <a:rPr lang="en-US" altLang="en-US" sz="3200">
                <a:solidFill>
                  <a:srgbClr val="000000"/>
                </a:solidFill>
              </a:rPr>
              <a:t>Outlet/ancillary reconciliation report </a:t>
            </a:r>
          </a:p>
          <a:p>
            <a:pPr lvl="1"/>
            <a:r>
              <a:rPr lang="en-US" altLang="en-US" sz="3200">
                <a:solidFill>
                  <a:srgbClr val="000000"/>
                </a:solidFill>
              </a:rPr>
              <a:t>Food and beverage potential report</a:t>
            </a:r>
          </a:p>
          <a:p>
            <a:pPr lvl="1"/>
            <a:r>
              <a:rPr lang="en-US" altLang="en-US" sz="3200">
                <a:solidFill>
                  <a:srgbClr val="000000"/>
                </a:solidFill>
              </a:rPr>
              <a:t>Food/beverage audit report</a:t>
            </a:r>
          </a:p>
          <a:p>
            <a:pPr lvl="1"/>
            <a:r>
              <a:rPr lang="en-US" altLang="en-US" sz="3200">
                <a:solidFill>
                  <a:srgbClr val="000000"/>
                </a:solidFill>
              </a:rPr>
              <a:t>PMS summary-posting report</a:t>
            </a:r>
            <a:r>
              <a:rPr lang="en-US" altLang="en-US">
                <a:solidFill>
                  <a:srgbClr val="000000"/>
                </a:solidFill>
              </a:rPr>
              <a:t> </a:t>
            </a:r>
          </a:p>
          <a:p>
            <a:pPr lvl="1"/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10-7</a:t>
            </a:r>
          </a:p>
        </p:txBody>
      </p:sp>
    </p:spTree>
    <p:extLst>
      <p:ext uri="{BB962C8B-B14F-4D97-AF65-F5344CB8AC3E}">
        <p14:creationId xmlns:p14="http://schemas.microsoft.com/office/powerpoint/2010/main" val="3182770035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2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 bldLvl="2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1267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9341904"/>
              </p:ext>
            </p:extLst>
          </p:nvPr>
        </p:nvGraphicFramePr>
        <p:xfrm>
          <a:off x="152400" y="980728"/>
          <a:ext cx="8915400" cy="4362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Worksheet" r:id="rId3" imgW="5353298" imgH="2619720" progId="Excel.Sheet.8">
                  <p:embed/>
                </p:oleObj>
              </mc:Choice>
              <mc:Fallback>
                <p:oleObj name="Worksheet" r:id="rId3" imgW="5353298" imgH="261972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2400" y="980728"/>
                        <a:ext cx="8915400" cy="4362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10-8</a:t>
            </a:r>
          </a:p>
        </p:txBody>
      </p:sp>
    </p:spTree>
    <p:extLst>
      <p:ext uri="{BB962C8B-B14F-4D97-AF65-F5344CB8AC3E}">
        <p14:creationId xmlns:p14="http://schemas.microsoft.com/office/powerpoint/2010/main" val="1700108305"/>
      </p:ext>
    </p:extLst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92" name="Object 4"/>
          <p:cNvGraphicFramePr>
            <a:graphicFrameLocks noChangeAspect="1"/>
          </p:cNvGraphicFramePr>
          <p:nvPr/>
        </p:nvGraphicFramePr>
        <p:xfrm>
          <a:off x="76200" y="1303338"/>
          <a:ext cx="8915400" cy="43624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9" name="Worksheet" r:id="rId3" imgW="5353298" imgH="2619720" progId="Excel.Sheet.8">
                  <p:embed/>
                </p:oleObj>
              </mc:Choice>
              <mc:Fallback>
                <p:oleObj name="Worksheet" r:id="rId3" imgW="5353298" imgH="261972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1303338"/>
                        <a:ext cx="8915400" cy="43624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7908925" y="6400800"/>
            <a:ext cx="10572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10-9</a:t>
            </a:r>
          </a:p>
        </p:txBody>
      </p:sp>
    </p:spTree>
    <p:extLst>
      <p:ext uri="{BB962C8B-B14F-4D97-AF65-F5344CB8AC3E}">
        <p14:creationId xmlns:p14="http://schemas.microsoft.com/office/powerpoint/2010/main" val="3141535892"/>
      </p:ext>
    </p:extLst>
  </p:cSld>
  <p:clrMapOvr>
    <a:masterClrMapping/>
  </p:clrMapOvr>
  <p:transition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315" name="Object 3"/>
          <p:cNvGraphicFramePr>
            <a:graphicFrameLocks noChangeAspect="1"/>
          </p:cNvGraphicFramePr>
          <p:nvPr/>
        </p:nvGraphicFramePr>
        <p:xfrm>
          <a:off x="76200" y="252413"/>
          <a:ext cx="8915400" cy="6518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3" name="Worksheet" r:id="rId3" imgW="5353298" imgH="3915000" progId="Excel.Sheet.8">
                  <p:embed/>
                </p:oleObj>
              </mc:Choice>
              <mc:Fallback>
                <p:oleObj name="Worksheet" r:id="rId3" imgW="5353298" imgH="3915000" progId="Excel.Sheet.8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200" y="252413"/>
                        <a:ext cx="8915400" cy="6518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10-10</a:t>
            </a:r>
          </a:p>
        </p:txBody>
      </p:sp>
    </p:spTree>
    <p:extLst>
      <p:ext uri="{BB962C8B-B14F-4D97-AF65-F5344CB8AC3E}">
        <p14:creationId xmlns:p14="http://schemas.microsoft.com/office/powerpoint/2010/main" val="2320606989"/>
      </p:ext>
    </p:extLst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Night Audit Reports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178800" cy="44386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Additional reports include: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Credit Card Transaction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Arrival/Departure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No-show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Credit Limit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Comp Rooms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Out-of-Order Rooms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In-House Report </a:t>
            </a:r>
          </a:p>
          <a:p>
            <a:pPr lvl="1">
              <a:lnSpc>
                <a:spcPct val="90000"/>
              </a:lnSpc>
            </a:pPr>
            <a:r>
              <a:rPr lang="en-US" altLang="en-US" dirty="0">
                <a:solidFill>
                  <a:srgbClr val="000000"/>
                </a:solidFill>
              </a:rPr>
              <a:t>Message Report</a:t>
            </a:r>
            <a:r>
              <a:rPr lang="en-US" altLang="en-US" b="1" dirty="0">
                <a:solidFill>
                  <a:srgbClr val="000000"/>
                </a:solidFill>
              </a:rPr>
              <a:t> </a:t>
            </a:r>
            <a:endParaRPr lang="en-US" altLang="en-US" dirty="0">
              <a:solidFill>
                <a:srgbClr val="000000"/>
              </a:solidFill>
            </a:endParaRP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10-11</a:t>
            </a:r>
          </a:p>
        </p:txBody>
      </p:sp>
    </p:spTree>
    <p:extLst>
      <p:ext uri="{BB962C8B-B14F-4D97-AF65-F5344CB8AC3E}">
        <p14:creationId xmlns:p14="http://schemas.microsoft.com/office/powerpoint/2010/main" val="1823434040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 bldLvl="2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Hotel Performance Report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altLang="en-US" sz="3000">
                <a:solidFill>
                  <a:srgbClr val="000000"/>
                </a:solidFill>
              </a:rPr>
              <a:t>Overall hotel statistics must be recorded and summary reports generated that conform to the USALI</a:t>
            </a:r>
            <a:r>
              <a:rPr lang="en-US" altLang="en-US" sz="3000" b="1">
                <a:solidFill>
                  <a:srgbClr val="000000"/>
                </a:solidFill>
              </a:rPr>
              <a:t> </a:t>
            </a:r>
            <a:r>
              <a:rPr lang="en-US" altLang="en-US" sz="3000">
                <a:solidFill>
                  <a:srgbClr val="000000"/>
                </a:solidFill>
              </a:rPr>
              <a:t>guidelines. The hotel performance report is the most common form of this summary. </a:t>
            </a:r>
          </a:p>
          <a:p>
            <a:pPr>
              <a:lnSpc>
                <a:spcPct val="90000"/>
              </a:lnSpc>
            </a:pPr>
            <a:r>
              <a:rPr lang="en-US" altLang="en-US" sz="3000">
                <a:solidFill>
                  <a:srgbClr val="000000"/>
                </a:solidFill>
              </a:rPr>
              <a:t>The hotel performance report is reviewed each morning by senior management and department heads throughout the hotel. It illustrates the revenue and occupancy performance of the entire hotel.</a:t>
            </a:r>
            <a:r>
              <a:rPr lang="en-US" altLang="en-US" sz="2800">
                <a:solidFill>
                  <a:srgbClr val="000000"/>
                </a:solidFill>
              </a:rPr>
              <a:t>  </a:t>
            </a: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7908925" y="64008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10-12</a:t>
            </a:r>
          </a:p>
        </p:txBody>
      </p:sp>
    </p:spTree>
    <p:extLst>
      <p:ext uri="{BB962C8B-B14F-4D97-AF65-F5344CB8AC3E}">
        <p14:creationId xmlns:p14="http://schemas.microsoft.com/office/powerpoint/2010/main" val="383885518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 bldLvl="2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5363" name="Object 3"/>
          <p:cNvGraphicFramePr>
            <a:graphicFrameLocks/>
          </p:cNvGraphicFramePr>
          <p:nvPr/>
        </p:nvGraphicFramePr>
        <p:xfrm>
          <a:off x="66675" y="457200"/>
          <a:ext cx="8991600" cy="6172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7" name="Slide" r:id="rId3" imgW="3060720" imgH="2295360" progId="PowerPoint.Slide.8">
                  <p:embed/>
                </p:oleObj>
              </mc:Choice>
              <mc:Fallback>
                <p:oleObj name="Slide" r:id="rId3" imgW="3060720" imgH="2295360" progId="PowerPoint.Slide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6675" y="457200"/>
                        <a:ext cx="8991600" cy="6172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2514600" y="0"/>
            <a:ext cx="3397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2075" tIns="46038" rIns="92075" bIns="46038">
            <a:spAutoFit/>
          </a:bodyPr>
          <a:lstStyle/>
          <a:p>
            <a:r>
              <a:rPr lang="en-US" altLang="en-US"/>
              <a:t>Hotel Performance Report</a:t>
            </a:r>
          </a:p>
        </p:txBody>
      </p:sp>
      <p:sp>
        <p:nvSpPr>
          <p:cNvPr id="15365" name="Text Box 5"/>
          <p:cNvSpPr txBox="1">
            <a:spLocks noChangeArrowheads="1"/>
          </p:cNvSpPr>
          <p:nvPr/>
        </p:nvSpPr>
        <p:spPr bwMode="auto">
          <a:xfrm>
            <a:off x="7772400" y="64770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10-13</a:t>
            </a:r>
          </a:p>
        </p:txBody>
      </p:sp>
    </p:spTree>
    <p:extLst>
      <p:ext uri="{BB962C8B-B14F-4D97-AF65-F5344CB8AC3E}">
        <p14:creationId xmlns:p14="http://schemas.microsoft.com/office/powerpoint/2010/main" val="711314257"/>
      </p:ext>
    </p:extLst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8" name="Object 4"/>
          <p:cNvGraphicFramePr>
            <a:graphicFrameLocks/>
          </p:cNvGraphicFramePr>
          <p:nvPr/>
        </p:nvGraphicFramePr>
        <p:xfrm>
          <a:off x="1588" y="152400"/>
          <a:ext cx="8913812" cy="63960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1" name="Slide" r:id="rId3" imgW="3817800" imgH="2863800" progId="PowerPoint.Slide.8">
                  <p:embed/>
                </p:oleObj>
              </mc:Choice>
              <mc:Fallback>
                <p:oleObj name="Slide" r:id="rId3" imgW="3817800" imgH="2863800" progId="PowerPoint.Slide.8">
                  <p:embed/>
                  <p:pic>
                    <p:nvPicPr>
                      <p:cNvPr id="0" name=""/>
                      <p:cNvPicPr>
                        <a:picLocks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152400"/>
                        <a:ext cx="8913812" cy="63960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90" name="Text Box 6"/>
          <p:cNvSpPr txBox="1">
            <a:spLocks noChangeArrowheads="1"/>
          </p:cNvSpPr>
          <p:nvPr/>
        </p:nvSpPr>
        <p:spPr bwMode="auto">
          <a:xfrm>
            <a:off x="7848600" y="64770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10-14</a:t>
            </a:r>
          </a:p>
        </p:txBody>
      </p:sp>
    </p:spTree>
    <p:extLst>
      <p:ext uri="{BB962C8B-B14F-4D97-AF65-F5344CB8AC3E}">
        <p14:creationId xmlns:p14="http://schemas.microsoft.com/office/powerpoint/2010/main" val="2130181911"/>
      </p:ext>
    </p:extLst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Ancillary Night Audit Duties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112" y="1196752"/>
            <a:ext cx="8178800" cy="4591050"/>
          </a:xfrm>
        </p:spPr>
        <p:txBody>
          <a:bodyPr/>
          <a:lstStyle/>
          <a:p>
            <a:r>
              <a:rPr lang="en-US" altLang="en-US" dirty="0">
                <a:solidFill>
                  <a:srgbClr val="000000"/>
                </a:solidFill>
              </a:rPr>
              <a:t>Hotels might employ their night auditors in varying roles. Some of the individual auditors may also operate the PBX switchboard or front desk. Some even perform security duties as needed. </a:t>
            </a:r>
          </a:p>
          <a:p>
            <a:r>
              <a:rPr lang="en-US" altLang="en-US" dirty="0">
                <a:solidFill>
                  <a:srgbClr val="000000"/>
                </a:solidFill>
              </a:rPr>
              <a:t>The night audit manager assumes the role of Manager On Duty. The MOD generates the MOD report to document all incidents and accidents.</a:t>
            </a: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7997825" y="62484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10-15</a:t>
            </a:r>
          </a:p>
        </p:txBody>
      </p:sp>
    </p:spTree>
    <p:extLst>
      <p:ext uri="{BB962C8B-B14F-4D97-AF65-F5344CB8AC3E}">
        <p14:creationId xmlns:p14="http://schemas.microsoft.com/office/powerpoint/2010/main" val="1273602759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bldLvl="2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>
                <a:solidFill>
                  <a:srgbClr val="FF0000"/>
                </a:solidFill>
              </a:rPr>
              <a:t>Hotel Safety Internet Exercise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112" y="1268760"/>
            <a:ext cx="8178800" cy="4514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US" altLang="en-US" dirty="0"/>
              <a:t>While the MOD and other hotel employees do all they can to ensure guest safety, the guests also should be cognizant of these issues.</a:t>
            </a:r>
          </a:p>
          <a:p>
            <a:pPr>
              <a:lnSpc>
                <a:spcPct val="90000"/>
              </a:lnSpc>
            </a:pPr>
            <a:r>
              <a:rPr lang="en-US" altLang="en-US" dirty="0"/>
              <a:t>Visit the following sites and learn more about safety and security: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/>
              <a:t>http://www.kevincoffey.com/hotelsaftety.html</a:t>
            </a:r>
            <a:endParaRPr lang="en-US" altLang="en-US" dirty="0"/>
          </a:p>
          <a:p>
            <a:pPr lvl="1">
              <a:lnSpc>
                <a:spcPct val="90000"/>
              </a:lnSpc>
            </a:pPr>
            <a:r>
              <a:rPr lang="en-US" altLang="en-US" sz="2400" dirty="0"/>
              <a:t>http://www.freetraveltips.com/Hotels/Hotel11.htm</a:t>
            </a:r>
          </a:p>
          <a:p>
            <a:pPr lvl="1">
              <a:lnSpc>
                <a:spcPct val="90000"/>
              </a:lnSpc>
            </a:pPr>
            <a:r>
              <a:rPr lang="en-US" altLang="en-US" sz="2400" dirty="0"/>
              <a:t>http://www.traveldirt.com/travelsafety/hotel-safety.htm</a:t>
            </a:r>
            <a:endParaRPr lang="en-US" altLang="en-US" dirty="0"/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7997825" y="6248400"/>
            <a:ext cx="1146175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sz="1400" b="1"/>
              <a:t>Figure 10-16</a:t>
            </a:r>
          </a:p>
        </p:txBody>
      </p:sp>
    </p:spTree>
    <p:extLst>
      <p:ext uri="{BB962C8B-B14F-4D97-AF65-F5344CB8AC3E}">
        <p14:creationId xmlns:p14="http://schemas.microsoft.com/office/powerpoint/2010/main" val="10955957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CONCIERGE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08720"/>
            <a:ext cx="9144000" cy="4896544"/>
          </a:xfrm>
        </p:spPr>
        <p:txBody>
          <a:bodyPr>
            <a:normAutofit fontScale="85000" lnSpcReduction="20000"/>
          </a:bodyPr>
          <a:lstStyle/>
          <a:p>
            <a:pPr marL="457200" indent="-457200">
              <a:buAutoNum type="arabicParenR"/>
            </a:pPr>
            <a:r>
              <a:rPr lang="en-GB" sz="2400" dirty="0" smtClean="0"/>
              <a:t>Make </a:t>
            </a:r>
            <a:r>
              <a:rPr lang="en-GB" sz="2400" dirty="0"/>
              <a:t>dining and other reservations for patrons, and obtain tickets for events.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/>
              <a:t>2) </a:t>
            </a:r>
            <a:r>
              <a:rPr lang="en-GB" sz="2400" dirty="0"/>
              <a:t>Provide information about local features such as shopping, dining, </a:t>
            </a:r>
            <a:r>
              <a:rPr lang="en-GB" sz="2400" dirty="0" smtClean="0"/>
              <a:t>nightlife</a:t>
            </a:r>
            <a:r>
              <a:rPr lang="en-GB" sz="2400" dirty="0"/>
              <a:t>, and recreational destinations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3)</a:t>
            </a:r>
            <a:r>
              <a:rPr lang="en-GB" sz="2400" b="1" dirty="0"/>
              <a:t> </a:t>
            </a:r>
            <a:r>
              <a:rPr lang="en-GB" sz="2400" dirty="0"/>
              <a:t>Make travel arrangements for sightseeing and other tours.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/>
              <a:t>4) </a:t>
            </a:r>
            <a:r>
              <a:rPr lang="en-GB" sz="2400" dirty="0"/>
              <a:t>Receive, store, and deliver luggage and mail.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/>
              <a:t>5) </a:t>
            </a:r>
            <a:r>
              <a:rPr lang="en-GB" sz="2400" dirty="0"/>
              <a:t>Perform office duties on a temporary basis when needed</a:t>
            </a:r>
            <a:r>
              <a:rPr lang="en-GB" sz="2400" dirty="0" smtClean="0"/>
              <a:t>.</a:t>
            </a:r>
          </a:p>
          <a:p>
            <a:pPr marL="0" indent="0">
              <a:buNone/>
            </a:pPr>
            <a:r>
              <a:rPr lang="en-GB" sz="2400" dirty="0"/>
              <a:t>Pick up and deliver items, or run errands for guests.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/>
              <a:t>7) </a:t>
            </a:r>
            <a:r>
              <a:rPr lang="en-GB" sz="2400" dirty="0"/>
              <a:t>Carry out unusual requests such as searching for hard-to-find items and arranging for exotic services such as hot-air balloon rides.</a:t>
            </a:r>
            <a:br>
              <a:rPr lang="en-GB" sz="2400" dirty="0"/>
            </a:br>
            <a:r>
              <a:rPr lang="en-GB" sz="2400" dirty="0"/>
              <a:t/>
            </a:r>
            <a:br>
              <a:rPr lang="en-GB" sz="2400" dirty="0"/>
            </a:br>
            <a:r>
              <a:rPr lang="en-GB" sz="2400" b="1" dirty="0"/>
              <a:t>8) </a:t>
            </a:r>
            <a:r>
              <a:rPr lang="en-GB" sz="2400" dirty="0"/>
              <a:t>Arrange for the replacement of items lost by </a:t>
            </a:r>
            <a:r>
              <a:rPr lang="en-GB" sz="2400" dirty="0" smtClean="0"/>
              <a:t>travellers.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</a:t>
            </a:r>
            <a:r>
              <a:rPr lang="en-GB" sz="2000" dirty="0" smtClean="0">
                <a:hlinkClick r:id="rId2"/>
              </a:rPr>
              <a:t>www.youtube.com/watch?v=eiIHm72VZzo</a:t>
            </a:r>
            <a:endParaRPr lang="en-GB" sz="2000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572378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404664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SWITCHBOARD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548679"/>
            <a:ext cx="9144000" cy="5112569"/>
          </a:xfrm>
        </p:spPr>
        <p:txBody>
          <a:bodyPr/>
          <a:lstStyle/>
          <a:p>
            <a:r>
              <a:rPr lang="en-GB" b="1" dirty="0"/>
              <a:t>Switchboard</a:t>
            </a:r>
            <a:r>
              <a:rPr lang="en-GB" dirty="0"/>
              <a:t> Operator, Including Answering Service" 1) Operate communication systems, such as telephone, </a:t>
            </a:r>
            <a:r>
              <a:rPr lang="en-GB" b="1" dirty="0"/>
              <a:t>switchboard</a:t>
            </a:r>
            <a:r>
              <a:rPr lang="en-GB" dirty="0"/>
              <a:t>, intercom, two-way radio, or public address. 2) Answer incoming calls, greeting callers, providing information, transferring calls and/or taking messages as necessary.</a:t>
            </a:r>
          </a:p>
        </p:txBody>
      </p:sp>
    </p:spTree>
    <p:extLst>
      <p:ext uri="{BB962C8B-B14F-4D97-AF65-F5344CB8AC3E}">
        <p14:creationId xmlns:p14="http://schemas.microsoft.com/office/powerpoint/2010/main" val="3393237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0000"/>
                </a:solidFill>
              </a:rPr>
              <a:t>REFERENCES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00201"/>
            <a:ext cx="9144000" cy="391703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Bardi, J. (2010) Hotel Front Office Management, Wiley, London</a:t>
            </a:r>
          </a:p>
          <a:p>
            <a:r>
              <a:rPr lang="en-GB" dirty="0"/>
              <a:t> </a:t>
            </a:r>
          </a:p>
          <a:p>
            <a:r>
              <a:rPr lang="en-GB" dirty="0" err="1"/>
              <a:t>Hagg</a:t>
            </a:r>
            <a:r>
              <a:rPr lang="en-GB" dirty="0"/>
              <a:t>, E (2013) </a:t>
            </a:r>
            <a:r>
              <a:rPr lang="en-GB" u="sng" dirty="0"/>
              <a:t>Internship Guide</a:t>
            </a:r>
            <a:r>
              <a:rPr lang="en-GB" dirty="0"/>
              <a:t> Eleven, The Hague</a:t>
            </a:r>
          </a:p>
          <a:p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r>
              <a:rPr lang="en-GB" dirty="0" err="1"/>
              <a:t>Tewan</a:t>
            </a:r>
            <a:r>
              <a:rPr lang="en-GB" dirty="0"/>
              <a:t>, J. (2009) Hotel Front Office: Operations and Management, Oxford Higher Education Press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15817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http://schemas.microsoft.com/office/infopath/2007/PartnerControls"/>
    <ds:schemaRef ds:uri="7534e9c7-d8a7-4ffa-a350-0e66096719e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1347</TotalTime>
  <Words>1176</Words>
  <Application>Microsoft Office PowerPoint</Application>
  <PresentationFormat>On-screen Show (4:3)</PresentationFormat>
  <Paragraphs>165</Paragraphs>
  <Slides>30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MS PGothic</vt:lpstr>
      <vt:lpstr>宋体</vt:lpstr>
      <vt:lpstr>Arial</vt:lpstr>
      <vt:lpstr>Calibri</vt:lpstr>
      <vt:lpstr>Myriad Pro</vt:lpstr>
      <vt:lpstr>Times New Roman</vt:lpstr>
      <vt:lpstr>Wingdings</vt:lpstr>
      <vt:lpstr>20140311PresentationUWTSDTemplate</vt:lpstr>
      <vt:lpstr>Worksheet</vt:lpstr>
      <vt:lpstr>Slide</vt:lpstr>
      <vt:lpstr>Hospitality Managemment</vt:lpstr>
      <vt:lpstr>Aim</vt:lpstr>
      <vt:lpstr>Learning Outcomes</vt:lpstr>
      <vt:lpstr>Front Office Manger</vt:lpstr>
      <vt:lpstr>Duties of Front Office Personnel </vt:lpstr>
      <vt:lpstr>The reservation office</vt:lpstr>
      <vt:lpstr>Reception(The Front Desk) </vt:lpstr>
      <vt:lpstr>Reception(The Front Desk) </vt:lpstr>
      <vt:lpstr>Reception(Front Desk Reception Supervisor )</vt:lpstr>
      <vt:lpstr>Reception(Front Desk Senior Agent)</vt:lpstr>
      <vt:lpstr>Receptionist (Front Desk Agent)</vt:lpstr>
      <vt:lpstr>Night Auditor</vt:lpstr>
      <vt:lpstr>Summary of Duties of Night Auditor</vt:lpstr>
      <vt:lpstr>Night Audit Duties</vt:lpstr>
      <vt:lpstr>Date Roll</vt:lpstr>
      <vt:lpstr>Night Audit Deployment</vt:lpstr>
      <vt:lpstr>Night Audit Reports</vt:lpstr>
      <vt:lpstr>Night Audit Reports</vt:lpstr>
      <vt:lpstr>PowerPoint Presentation</vt:lpstr>
      <vt:lpstr>PowerPoint Presentation</vt:lpstr>
      <vt:lpstr>PowerPoint Presentation</vt:lpstr>
      <vt:lpstr>Night Audit Reports</vt:lpstr>
      <vt:lpstr>Hotel Performance Report</vt:lpstr>
      <vt:lpstr>PowerPoint Presentation</vt:lpstr>
      <vt:lpstr>PowerPoint Presentation</vt:lpstr>
      <vt:lpstr>Ancillary Night Audit Duties</vt:lpstr>
      <vt:lpstr>Hotel Safety Internet Exercise</vt:lpstr>
      <vt:lpstr>CONCIERGE</vt:lpstr>
      <vt:lpstr>SWITCHBOARD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Jahanzeeb Qurashi</cp:lastModifiedBy>
  <cp:revision>134</cp:revision>
  <cp:lastPrinted>2019-01-22T11:49:52Z</cp:lastPrinted>
  <dcterms:created xsi:type="dcterms:W3CDTF">2018-04-28T09:52:16Z</dcterms:created>
  <dcterms:modified xsi:type="dcterms:W3CDTF">2019-09-25T11:15:20Z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