
<file path=[Content_Types].xml><?xml version="1.0" encoding="utf-8"?>
<Types xmlns="http://schemas.openxmlformats.org/package/2006/content-types">
  <Default Extension="gif" ContentType="image/gi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255A16D-D578-4496-9A9D-887D82DC765A}" v="258" dt="2022-01-04T17:39:48.00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63" autoAdjust="0"/>
    <p:restoredTop sz="94660"/>
  </p:normalViewPr>
  <p:slideViewPr>
    <p:cSldViewPr snapToGrid="0">
      <p:cViewPr varScale="1">
        <p:scale>
          <a:sx n="57" d="100"/>
          <a:sy n="57" d="100"/>
        </p:scale>
        <p:origin x="78" y="13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F7946E-7301-4E02-B66F-B4C860D17E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06FE32-9B9D-4E6D-8E0D-83A8BE20A5C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A6FD1F-D7B6-4121-A7D8-5DCA8AF479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D0345-DB14-4166-A21E-D7604D71D50D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618E90-C688-4BE6-8C72-B23A480460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0D958F-BFF1-42A8-8117-428E2D9DC6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2DF68-8315-4814-9C08-EF1328180B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40948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4A6CE4-8B96-4A48-BBB3-EE33CABB6C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0D7643-5DFF-4E3E-B2F8-8DF0BAD804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ADA069-BE63-4D66-92F6-11D59C3C12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D0345-DB14-4166-A21E-D7604D71D50D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CE9A23-42AF-44F7-837F-A728C4E057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016F09-34A1-4036-922C-2C749618A0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2DF68-8315-4814-9C08-EF1328180B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30794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92B584-4695-4118-9467-214880C6E3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7F2290-0E07-49DB-9382-F234D06007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77493B-9FBB-445C-B624-A3980EC883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D0345-DB14-4166-A21E-D7604D71D50D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0167CB-52C9-4DB5-A2AA-EC8E8EA871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87E1E7-DCB0-47EE-8A66-94CF3F3BCF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2DF68-8315-4814-9C08-EF1328180B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54699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7E80EA-2627-48F7-B05F-919D4E4653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BF5926-C1E9-4693-8D09-769269E18C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A3731C-EED7-4567-980E-F5AB092667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A77805-4CC9-4723-BEAD-F86091BB3C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D0345-DB14-4166-A21E-D7604D71D50D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3ABD9AC-78F4-4ACD-AF05-B641A20B96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30F2B3-AD90-4949-BBA7-A4A90EF46A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2DF68-8315-4814-9C08-EF1328180B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37208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A73C09-7C59-4BC3-8FAE-3DC106DBDD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98FAE2-0AD6-4737-A921-1C086D3737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29DE16E-13E5-4FB7-926E-25396D9C98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75A61AB-4866-42EE-B632-B8CB28CEB2C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6AC717B-9FC3-43B2-8F7F-21AB0AAB5CA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F1A0F48-5539-4850-81B1-1271B5F74A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D0345-DB14-4166-A21E-D7604D71D50D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3EF4364-3C02-4927-BEBE-23908B4447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B105AAF-D1DB-4D25-AD0A-44B13D00B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2DF68-8315-4814-9C08-EF1328180B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1049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D7795C-14C0-4740-8FC2-40A2B72AD5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75AC16A-E685-4453-A66C-B341A954C7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D0345-DB14-4166-A21E-D7604D71D50D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E9C83CF-C89F-4222-A897-A59F856C1B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EE36437-6E7D-4A08-9862-F5F03DF55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2DF68-8315-4814-9C08-EF1328180B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10983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150AA15-BC05-4698-A019-EFA61AD6B2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D0345-DB14-4166-A21E-D7604D71D50D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E0C6428-EA66-4F48-9161-1701310B02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A8D6F6-4DE4-40F1-9A17-2E1FA3D1F9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2DF68-8315-4814-9C08-EF1328180B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4447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2C1EB2-C0B5-4B47-84B1-489AFF451D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E9C84E-5356-47EA-95F6-66518486A5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88AB15-AB9D-4322-952A-D3261123357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6330426-A0F1-49D2-9EC8-5A9D1181B9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D0345-DB14-4166-A21E-D7604D71D50D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1E4510-93F7-4982-AB7C-D3EFFCB846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9C65DB0-9ECD-47D7-8AC6-920B69A2BD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2DF68-8315-4814-9C08-EF1328180B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78389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B105FC-FEAA-40BB-A82A-26D9230307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1D01483-2A79-4689-A69C-5827A1266D6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CEDF0E2-EA8A-400D-ACA3-B788FBA9311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DBCD7C-5E83-42B3-8C1E-9A0B10D17E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D0345-DB14-4166-A21E-D7604D71D50D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A828FD5-1FFC-4A07-917C-F1A0737FED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26A628-D52A-4550-A717-13133DF44D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2DF68-8315-4814-9C08-EF1328180B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92174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8B69F9-D905-47D2-9550-F86725559D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C8FBF64-88DA-47FA-828B-C977D5FCA96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A56B40-20A6-4C4A-9214-2E4D531FC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D0345-DB14-4166-A21E-D7604D71D50D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C03B7B-595F-4863-9609-C5BF2CC95B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261EA6-323E-4428-A50D-1C91BD4CCD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2DF68-8315-4814-9C08-EF1328180B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5573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41BEBD8-CEA2-4A59-B4EC-232A0C44F7B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E19E1D-B7E1-415F-99C2-3A1E5E09320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C06680-2DB6-4A95-874E-A18A2D6E0F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D0345-DB14-4166-A21E-D7604D71D50D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D5ABF0-1828-4752-B2B7-B9DAD60134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6BC6B6-2221-49C2-81B6-1BDD9EFC65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2DF68-8315-4814-9C08-EF1328180B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66604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4B36086-03E1-4378-BB35-47264BE51B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916762-41F4-4B25-A78B-0B7DF8F3ED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49514A-0BD2-44C3-B652-09EA26C30D7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6D0345-DB14-4166-A21E-D7604D71D50D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AAE007-798E-454B-817A-893BCFFF5C7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076B19-4625-4853-8A98-7683FB17440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32DF68-8315-4814-9C08-EF1328180B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7789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mailto:l.ip@uwtsd.ac.uk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gif"/><Relationship Id="rId2" Type="http://schemas.openxmlformats.org/officeDocument/2006/relationships/hyperlink" Target="https://www.youtube.com/watch?v=z_7MGy6SaMM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A3C89F8-0D2F-47FF-B903-15124826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3BE1D7-F05C-47E0-B52A-F2AF99CF408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80430" y="583345"/>
            <a:ext cx="7160357" cy="4164820"/>
          </a:xfrm>
        </p:spPr>
        <p:txBody>
          <a:bodyPr anchor="t">
            <a:normAutofit fontScale="90000"/>
          </a:bodyPr>
          <a:lstStyle/>
          <a:p>
            <a:r>
              <a:rPr lang="en-GB" sz="8000" dirty="0">
                <a:solidFill>
                  <a:srgbClr val="FFFFFF"/>
                </a:solidFill>
              </a:rPr>
              <a:t>BSc Health and Social Care – BMHP6020 Viva Defence: </a:t>
            </a:r>
            <a:br>
              <a:rPr lang="en-GB" sz="8000" dirty="0">
                <a:solidFill>
                  <a:srgbClr val="FFFFFF"/>
                </a:solidFill>
              </a:rPr>
            </a:br>
            <a:r>
              <a:rPr lang="en-GB" sz="8000" dirty="0">
                <a:solidFill>
                  <a:srgbClr val="FFFFFF"/>
                </a:solidFill>
              </a:rPr>
              <a:t>What to expect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1823B3-4CB1-4592-8669-97EB0D24550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08228" y="5972174"/>
            <a:ext cx="8578699" cy="504825"/>
          </a:xfrm>
        </p:spPr>
        <p:txBody>
          <a:bodyPr>
            <a:normAutofit/>
          </a:bodyPr>
          <a:lstStyle/>
          <a:p>
            <a:pPr algn="l"/>
            <a:endParaRPr lang="en-GB" sz="2000">
              <a:solidFill>
                <a:srgbClr val="FFFFFF"/>
              </a:solidFill>
            </a:endParaRPr>
          </a:p>
        </p:txBody>
      </p:sp>
      <p:sp>
        <p:nvSpPr>
          <p:cNvPr id="10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0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2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03055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1446CF-7A90-47AC-97FD-F8E7152EEF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Setting the Scene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6BCF30-15A5-492D-A30D-7BDEDFCCAD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just"/>
            <a:r>
              <a:rPr lang="en-GB" dirty="0"/>
              <a:t>Your Viva Defence is worth 15% of your final BMHP6020 mark.</a:t>
            </a:r>
          </a:p>
          <a:p>
            <a:pPr algn="just"/>
            <a:r>
              <a:rPr lang="en-GB" dirty="0"/>
              <a:t>Be on time and check your camera + microphone is working (this is essential).</a:t>
            </a:r>
          </a:p>
          <a:p>
            <a:pPr algn="just"/>
            <a:r>
              <a:rPr lang="en-GB" dirty="0"/>
              <a:t>Ensure you are in a quiet and appropriate place, ideally alone.</a:t>
            </a:r>
          </a:p>
          <a:p>
            <a:pPr algn="just"/>
            <a:r>
              <a:rPr lang="en-GB" dirty="0"/>
              <a:t>3 to 5-minute initial chat to help you become settled and your 2</a:t>
            </a:r>
            <a:r>
              <a:rPr lang="en-GB" baseline="30000" dirty="0"/>
              <a:t>nd</a:t>
            </a:r>
            <a:r>
              <a:rPr lang="en-GB" dirty="0"/>
              <a:t> marker introduced.</a:t>
            </a:r>
          </a:p>
          <a:p>
            <a:pPr algn="just"/>
            <a:r>
              <a:rPr lang="en-GB" dirty="0"/>
              <a:t>Your supervisor will keep the time and when you are ready they will hit record and ask you to confirm your name and student number.</a:t>
            </a:r>
          </a:p>
          <a:p>
            <a:pPr algn="just"/>
            <a:r>
              <a:rPr lang="en-GB" dirty="0"/>
              <a:t>Your Viva Defence will last 15-minutes – there might be an additional minute or two, which will be allowed to finish off.</a:t>
            </a:r>
          </a:p>
          <a:p>
            <a:pPr algn="just"/>
            <a:r>
              <a:rPr lang="en-GB" dirty="0"/>
              <a:t>When finished your supervisor will stop the recording and wish you well.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07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D5D530-1692-4ED1-96A3-EE9A5757E8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Viva Defence (Part 1 – first 7 to 8 min)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D1264D-8B9B-4EF9-BD0E-4176641AF1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4310" y="1490065"/>
            <a:ext cx="10515600" cy="5002810"/>
          </a:xfrm>
        </p:spPr>
        <p:txBody>
          <a:bodyPr>
            <a:normAutofit fontScale="92500" lnSpcReduction="20000"/>
          </a:bodyPr>
          <a:lstStyle/>
          <a:p>
            <a:pPr marL="0" indent="0" algn="just">
              <a:buNone/>
            </a:pPr>
            <a:r>
              <a:rPr lang="en-GB" dirty="0"/>
              <a:t>Approach to questioning will be lead by your supervisor. </a:t>
            </a:r>
          </a:p>
          <a:p>
            <a:pPr marL="0" indent="0" algn="just">
              <a:buNone/>
            </a:pPr>
            <a:r>
              <a:rPr lang="en-GB" dirty="0"/>
              <a:t>The 2</a:t>
            </a:r>
            <a:r>
              <a:rPr lang="en-GB" baseline="30000" dirty="0"/>
              <a:t>nd</a:t>
            </a:r>
            <a:r>
              <a:rPr lang="en-GB" dirty="0"/>
              <a:t> marker may seek clarity on your answers and prompt you.</a:t>
            </a:r>
          </a:p>
          <a:p>
            <a:pPr marL="0" indent="0" algn="just">
              <a:buNone/>
            </a:pPr>
            <a:r>
              <a:rPr lang="en-GB" dirty="0"/>
              <a:t>Be prepared to answer each question for up to 3 minutes.</a:t>
            </a:r>
          </a:p>
          <a:p>
            <a:pPr marL="0" indent="0" algn="just">
              <a:buNone/>
            </a:pPr>
            <a:r>
              <a:rPr lang="en-GB" dirty="0"/>
              <a:t>Don’t be afraid to ask for the question to be repeated. </a:t>
            </a:r>
          </a:p>
          <a:p>
            <a:pPr marL="0" indent="0" algn="just">
              <a:buNone/>
            </a:pPr>
            <a:r>
              <a:rPr lang="en-GB" dirty="0"/>
              <a:t>Expect to be asked a combination of 3 or 4 questions related to a selection of your core chapters:</a:t>
            </a:r>
          </a:p>
          <a:p>
            <a:pPr algn="just"/>
            <a:r>
              <a:rPr lang="en-GB" dirty="0"/>
              <a:t>Q1. Introduction/background to your topic</a:t>
            </a:r>
          </a:p>
          <a:p>
            <a:pPr algn="just"/>
            <a:r>
              <a:rPr lang="en-GB" dirty="0"/>
              <a:t>Q2. Your literature review</a:t>
            </a:r>
          </a:p>
          <a:p>
            <a:pPr algn="just"/>
            <a:r>
              <a:rPr lang="en-GB" dirty="0"/>
              <a:t>Q3. Methods/Search strategy</a:t>
            </a:r>
          </a:p>
          <a:p>
            <a:pPr algn="just"/>
            <a:r>
              <a:rPr lang="en-GB" dirty="0"/>
              <a:t>Q4. Findings</a:t>
            </a:r>
          </a:p>
          <a:p>
            <a:pPr algn="just"/>
            <a:r>
              <a:rPr lang="en-GB" dirty="0"/>
              <a:t>Q5. Conclusion/Recommendations</a:t>
            </a:r>
          </a:p>
          <a:p>
            <a:pPr algn="just"/>
            <a:r>
              <a:rPr lang="en-GB" dirty="0"/>
              <a:t>Q6. Sometimes there maybe need to ask you a linked question related 2 or 3 chapters – be prepared for this.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4080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9C05DB-4BCC-4121-9AE9-B164E385C4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The Viva Defence (Part 2 – second 7 to 8 minutes)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F8D8E8-3A7E-4835-A30A-D46248F202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 algn="just">
              <a:buNone/>
            </a:pPr>
            <a:r>
              <a:rPr lang="en-GB" dirty="0"/>
              <a:t>Expect to be asked a combination of 3 or 4 questions regarding the process you have undertaken in writing your dissertation.</a:t>
            </a:r>
          </a:p>
          <a:p>
            <a:pPr marL="0" indent="0" algn="just">
              <a:buNone/>
            </a:pPr>
            <a:r>
              <a:rPr lang="en-GB" dirty="0"/>
              <a:t>Again be prepared to answer each question for up to 3 minutes.</a:t>
            </a:r>
          </a:p>
          <a:p>
            <a:pPr marL="0" indent="0" algn="just">
              <a:buNone/>
            </a:pPr>
            <a:r>
              <a:rPr lang="en-GB" dirty="0"/>
              <a:t>These may look like:</a:t>
            </a:r>
          </a:p>
          <a:p>
            <a:pPr algn="just"/>
            <a:r>
              <a:rPr lang="en-GB" dirty="0"/>
              <a:t>Q1. Tell us about your dissertation journey, what did you learn about yourself and your chosen topic?</a:t>
            </a:r>
          </a:p>
          <a:p>
            <a:pPr algn="just"/>
            <a:r>
              <a:rPr lang="en-GB" dirty="0"/>
              <a:t>Q2. If you was to research and write your dissertation again, what would you do differently?</a:t>
            </a:r>
          </a:p>
          <a:p>
            <a:pPr algn="just"/>
            <a:r>
              <a:rPr lang="en-GB" dirty="0"/>
              <a:t>Q3. What was the most difficult part with undertaking your Independent Project and how did you over come it?</a:t>
            </a:r>
          </a:p>
          <a:p>
            <a:pPr algn="just"/>
            <a:r>
              <a:rPr lang="en-GB" dirty="0"/>
              <a:t>Q4. How will you use what you have learned?</a:t>
            </a:r>
          </a:p>
          <a:p>
            <a:pPr algn="just"/>
            <a:r>
              <a:rPr lang="en-GB" dirty="0"/>
              <a:t>Q5. What does your Project add to the theory and practice of Health and Social Care? 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7696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D179E2-8602-4E9A-89CD-6464C5567C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Viva Defence - Concerns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C82CFE-7C96-4D41-A17D-D4364C8036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/>
            <a:r>
              <a:rPr lang="en-GB" dirty="0"/>
              <a:t>A part of the Viva Defence is to confirm that you are a topic specialist and that you have written the work you have submitted.</a:t>
            </a:r>
          </a:p>
          <a:p>
            <a:pPr algn="just"/>
            <a:r>
              <a:rPr lang="en-GB" dirty="0"/>
              <a:t>Completion of the Project (and the course) will make you an Honoured Bachelor of Health and Social Care Science – BSc (Hons).</a:t>
            </a:r>
          </a:p>
          <a:p>
            <a:pPr algn="just"/>
            <a:r>
              <a:rPr lang="en-GB" dirty="0"/>
              <a:t>If concerns have been raised regarding your dissertation, you might be asked direct questions regarding them.</a:t>
            </a:r>
          </a:p>
          <a:p>
            <a:pPr algn="just"/>
            <a:r>
              <a:rPr lang="en-GB" dirty="0"/>
              <a:t>Please be prepared for this, don’t be caught off or surprised if this happens.</a:t>
            </a:r>
          </a:p>
          <a:p>
            <a:pPr algn="just"/>
            <a:r>
              <a:rPr lang="en-GB" dirty="0"/>
              <a:t>If you wish to let me (or your supervisor) know something – contact us directly asap, </a:t>
            </a:r>
            <a:r>
              <a:rPr lang="en-GB" b="1" u="sng" dirty="0"/>
              <a:t>this may work in your favour</a:t>
            </a:r>
            <a:r>
              <a:rPr lang="en-GB" dirty="0"/>
              <a:t>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69028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5365A-EB05-4316-8145-1D36E992C8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Where will the marks be found?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45BA43-AFD8-48C1-AFFC-58F2E3F4F5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GB" dirty="0"/>
              <a:t>Let’s take a look…</a:t>
            </a:r>
          </a:p>
          <a:p>
            <a:pPr algn="just"/>
            <a:r>
              <a:rPr lang="en-GB" dirty="0"/>
              <a:t>What are the key take aways related to how the marking divided up?</a:t>
            </a:r>
          </a:p>
          <a:p>
            <a:pPr algn="just"/>
            <a:r>
              <a:rPr lang="en-GB" dirty="0"/>
              <a:t>How will this impact on your preparation?</a:t>
            </a:r>
          </a:p>
          <a:p>
            <a:pPr marL="0" indent="0" algn="just">
              <a:buNone/>
            </a:pPr>
            <a:r>
              <a:rPr lang="en-GB" dirty="0"/>
              <a:t>Thinking about your dissertation:</a:t>
            </a:r>
          </a:p>
          <a:p>
            <a:pPr marL="0" indent="0" algn="just">
              <a:buNone/>
            </a:pPr>
            <a:r>
              <a:rPr lang="en-GB" dirty="0"/>
              <a:t>1. Where is its strengths? Where are you strong?</a:t>
            </a:r>
          </a:p>
          <a:p>
            <a:pPr marL="0" indent="0" algn="just">
              <a:buNone/>
            </a:pPr>
            <a:r>
              <a:rPr lang="en-GB" dirty="0"/>
              <a:t>2. Where is its weaknesses/areas you feel less confident about?</a:t>
            </a:r>
          </a:p>
          <a:p>
            <a:pPr algn="just"/>
            <a:r>
              <a:rPr lang="en-GB" dirty="0"/>
              <a:t>Can you talk about your journey and your own development since May?</a:t>
            </a:r>
          </a:p>
        </p:txBody>
      </p:sp>
    </p:spTree>
    <p:extLst>
      <p:ext uri="{BB962C8B-B14F-4D97-AF65-F5344CB8AC3E}">
        <p14:creationId xmlns:p14="http://schemas.microsoft.com/office/powerpoint/2010/main" val="550881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58C14A-56C1-4057-A62E-5B3321380B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Preparation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7B0F2A-916D-4F2E-9E3A-EE5FE4B6B9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60352"/>
            <a:ext cx="10671494" cy="4840447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en-GB" dirty="0"/>
              <a:t>What are your plans for the day before your Viva day?</a:t>
            </a:r>
          </a:p>
          <a:p>
            <a:pPr algn="just"/>
            <a:r>
              <a:rPr lang="en-GB" dirty="0"/>
              <a:t>What are your plans on the day of your Viva?</a:t>
            </a:r>
          </a:p>
          <a:p>
            <a:pPr algn="just"/>
            <a:r>
              <a:rPr lang="en-GB" b="1" dirty="0"/>
              <a:t>Remember</a:t>
            </a:r>
            <a:r>
              <a:rPr lang="en-GB" dirty="0"/>
              <a:t> </a:t>
            </a:r>
            <a:r>
              <a:rPr lang="en-GB" b="1" dirty="0"/>
              <a:t>20 marks available for criteria 1 </a:t>
            </a:r>
            <a:r>
              <a:rPr lang="en-GB" dirty="0"/>
              <a:t>– know your sources and literature, be prepared to quote authors, organisations, local/national governmental policies, law, HSC codes of professional practice etc… </a:t>
            </a:r>
          </a:p>
          <a:p>
            <a:pPr algn="just"/>
            <a:r>
              <a:rPr lang="en-GB" b="1" dirty="0"/>
              <a:t>My Top Tip</a:t>
            </a:r>
            <a:r>
              <a:rPr lang="en-GB" dirty="0"/>
              <a:t>: Slowly and in detail (making key notes if you wish) read your dissertation back to front leading up to your Viva day.</a:t>
            </a:r>
          </a:p>
          <a:p>
            <a:pPr algn="just"/>
            <a:r>
              <a:rPr lang="en-GB" dirty="0"/>
              <a:t>You wrote it, you should know it – nothing to worry about.   </a:t>
            </a:r>
          </a:p>
          <a:p>
            <a:pPr algn="just"/>
            <a:r>
              <a:rPr lang="en-GB" b="1" dirty="0"/>
              <a:t>If there are any issues with your Viva Defence Date/Time please contact Luke in assessments urgently – </a:t>
            </a:r>
            <a:r>
              <a:rPr lang="en-GB" b="1" dirty="0">
                <a:hlinkClick r:id="rId2"/>
              </a:rPr>
              <a:t>l.ip@uwtsd.ac.uk</a:t>
            </a:r>
            <a:endParaRPr lang="en-GB" b="1" dirty="0"/>
          </a:p>
          <a:p>
            <a:pPr algn="just"/>
            <a:r>
              <a:rPr lang="en-GB" b="1" dirty="0"/>
              <a:t>If you don’t attend, this may have an impact on your ability to graduate with your peers in the summer + a retake will cap your Viva Defence mark at 40%.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6859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Down Arrow 7">
            <a:extLst>
              <a:ext uri="{FF2B5EF4-FFF2-40B4-BE49-F238E27FC236}">
                <a16:creationId xmlns:a16="http://schemas.microsoft.com/office/drawing/2014/main" id="{73DE2CFE-42F2-48F0-8706-5264E012B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288521" y="381403"/>
            <a:ext cx="2200313" cy="3342508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1B447C-590A-4D64-8530-4567105665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6952" y="1204108"/>
            <a:ext cx="2669406" cy="1781175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rgbClr val="FFFFFF"/>
                </a:solidFill>
              </a:rPr>
              <a:t>Any Questions?</a:t>
            </a:r>
          </a:p>
        </p:txBody>
      </p:sp>
      <p:sp>
        <p:nvSpPr>
          <p:cNvPr id="1030" name="Content Placeholder 1029">
            <a:extLst>
              <a:ext uri="{FF2B5EF4-FFF2-40B4-BE49-F238E27FC236}">
                <a16:creationId xmlns:a16="http://schemas.microsoft.com/office/drawing/2014/main" id="{BC3348AF-9B81-49F0-9DFC-8D86BCBA54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6951" y="3355130"/>
            <a:ext cx="3537937" cy="3028892"/>
          </a:xfrm>
        </p:spPr>
        <p:txBody>
          <a:bodyPr>
            <a:normAutofit lnSpcReduction="10000"/>
          </a:bodyPr>
          <a:lstStyle/>
          <a:p>
            <a:r>
              <a:rPr lang="en-US" sz="2000" dirty="0"/>
              <a:t>For most of you it is the last thing to do of your degree!!</a:t>
            </a:r>
          </a:p>
          <a:p>
            <a:r>
              <a:rPr lang="en-US" sz="2000" dirty="0"/>
              <a:t>No fear!</a:t>
            </a:r>
          </a:p>
          <a:p>
            <a:r>
              <a:rPr lang="en-US" sz="2000" dirty="0"/>
              <a:t>Remember the Complementary Therapies module?! </a:t>
            </a:r>
          </a:p>
          <a:p>
            <a:r>
              <a:rPr lang="en-US" sz="2000" dirty="0"/>
              <a:t>Let’s dream away the stress…</a:t>
            </a:r>
          </a:p>
          <a:p>
            <a:r>
              <a:rPr lang="en-US" sz="2000" dirty="0">
                <a:hlinkClick r:id="rId2"/>
              </a:rPr>
              <a:t>https://www.youtube.com/watch?v=z_7MGy6SaMM</a:t>
            </a:r>
            <a:endParaRPr lang="en-US" sz="2000" dirty="0"/>
          </a:p>
          <a:p>
            <a:pPr marL="0" indent="0">
              <a:buNone/>
            </a:pPr>
            <a:endParaRPr lang="en-US" sz="2000" dirty="0"/>
          </a:p>
          <a:p>
            <a:endParaRPr lang="en-US" sz="1600" dirty="0"/>
          </a:p>
        </p:txBody>
      </p:sp>
      <p:pic>
        <p:nvPicPr>
          <p:cNvPr id="1026" name="Picture 2" descr="Good Luck GIF Animated Images With Quotes &amp;amp; Messages">
            <a:extLst>
              <a:ext uri="{FF2B5EF4-FFF2-40B4-BE49-F238E27FC236}">
                <a16:creationId xmlns:a16="http://schemas.microsoft.com/office/drawing/2014/main" id="{6A1FAFB2-33E2-4AB7-8BF0-EB94DA9616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04888" y="924592"/>
            <a:ext cx="6903723" cy="3944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The University of Wales Trinity Saint David (UWTSD) | 4theRegion">
            <a:extLst>
              <a:ext uri="{FF2B5EF4-FFF2-40B4-BE49-F238E27FC236}">
                <a16:creationId xmlns:a16="http://schemas.microsoft.com/office/drawing/2014/main" id="{F5E46827-2ADE-448A-8C00-E12EC0B38A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7772" y="4225788"/>
            <a:ext cx="4154254" cy="2623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CE51A4F-2796-4DDE-B521-BE9B064D9E66}"/>
              </a:ext>
            </a:extLst>
          </p:cNvPr>
          <p:cNvSpPr txBox="1"/>
          <p:nvPr/>
        </p:nvSpPr>
        <p:spPr>
          <a:xfrm>
            <a:off x="5068110" y="4771243"/>
            <a:ext cx="244164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Or </a:t>
            </a:r>
          </a:p>
          <a:p>
            <a:r>
              <a:rPr lang="en-GB" sz="4000" dirty="0" err="1"/>
              <a:t>Pob</a:t>
            </a:r>
            <a:r>
              <a:rPr lang="en-GB" sz="4000" dirty="0"/>
              <a:t> </a:t>
            </a:r>
            <a:r>
              <a:rPr lang="en-GB" sz="4000" dirty="0" err="1"/>
              <a:t>lwc</a:t>
            </a:r>
            <a:r>
              <a:rPr lang="en-GB" sz="4000" dirty="0"/>
              <a:t>!!</a:t>
            </a:r>
          </a:p>
        </p:txBody>
      </p:sp>
    </p:spTree>
    <p:extLst>
      <p:ext uri="{BB962C8B-B14F-4D97-AF65-F5344CB8AC3E}">
        <p14:creationId xmlns:p14="http://schemas.microsoft.com/office/powerpoint/2010/main" val="870388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C19E02-72C2-4F2B-9450-8135C873CB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 dirty="0"/>
              <a:t>This will be you soon!</a:t>
            </a:r>
          </a:p>
        </p:txBody>
      </p:sp>
      <p:sp>
        <p:nvSpPr>
          <p:cNvPr id="77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2" name="Picture 4" descr="UWTSD Graduation ceremony at the University of Wales Trinity Saint Davids,  Carmarthen Campus, Wales, UK | Athena Pictures">
            <a:extLst>
              <a:ext uri="{FF2B5EF4-FFF2-40B4-BE49-F238E27FC236}">
                <a16:creationId xmlns:a16="http://schemas.microsoft.com/office/drawing/2014/main" id="{6CA4ADD5-9607-4335-86BE-ED4CC61632F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53" r="24694" b="-1"/>
          <a:stretch/>
        </p:blipFill>
        <p:spPr bwMode="auto"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 descr="The University of Wales Trinity Saint David (UWTSD) | 4theRegion">
            <a:extLst>
              <a:ext uri="{FF2B5EF4-FFF2-40B4-BE49-F238E27FC236}">
                <a16:creationId xmlns:a16="http://schemas.microsoft.com/office/drawing/2014/main" id="{045060E3-0626-4662-B2A1-DA91AFE47C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767" y="3561005"/>
            <a:ext cx="4154254" cy="2623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749840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786</TotalTime>
  <Words>828</Words>
  <Application>Microsoft Office PowerPoint</Application>
  <PresentationFormat>Widescreen</PresentationFormat>
  <Paragraphs>65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BSc Health and Social Care – BMHP6020 Viva Defence:  What to expect</vt:lpstr>
      <vt:lpstr>Setting the Scene</vt:lpstr>
      <vt:lpstr>The Viva Defence (Part 1 – first 7 to 8 min)</vt:lpstr>
      <vt:lpstr>The Viva Defence (Part 2 – second 7 to 8 minutes)</vt:lpstr>
      <vt:lpstr>The Viva Defence - Concerns </vt:lpstr>
      <vt:lpstr>Where will the marks be found?</vt:lpstr>
      <vt:lpstr>Preparation</vt:lpstr>
      <vt:lpstr>Any Questions?</vt:lpstr>
      <vt:lpstr>This will be you soon!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BSc Health and Social Care – BMHP6020 Viva Defence:  What to expect</dc:title>
  <dc:creator>Mark Gallagher-Read</dc:creator>
  <cp:lastModifiedBy>Mark Gallagher-Read</cp:lastModifiedBy>
  <cp:revision>6</cp:revision>
  <dcterms:created xsi:type="dcterms:W3CDTF">2022-01-04T11:53:56Z</dcterms:created>
  <dcterms:modified xsi:type="dcterms:W3CDTF">2022-02-28T12:14:17Z</dcterms:modified>
</cp:coreProperties>
</file>