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m4v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9" r:id="rId21"/>
    <p:sldId id="280" r:id="rId22"/>
    <p:sldId id="281" r:id="rId23"/>
    <p:sldId id="282" r:id="rId24"/>
    <p:sldId id="283" r:id="rId25"/>
    <p:sldId id="284" r:id="rId26"/>
    <p:sldId id="258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F42209-792F-4992-8C35-F9BE0EBAB245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22A009-A239-4FC4-906B-5DDB8AFF3B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336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C4B0C-5BB6-47E7-B468-A8E994BC53C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358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3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064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178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1244" y="4589464"/>
            <a:ext cx="7579343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244" y="1709738"/>
            <a:ext cx="7579343" cy="286226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96280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994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275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07921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9190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190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1575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3075" y="274638"/>
            <a:ext cx="67675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11119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38853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926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9179" y="987426"/>
            <a:ext cx="4257362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8965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8301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1825625"/>
            <a:ext cx="7343775" cy="43513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62901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365125"/>
            <a:ext cx="5257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9531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05414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71575" y="6356351"/>
            <a:ext cx="19145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C3E8B-D2A8-45C1-9A07-1D45A0BA4FF5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825625"/>
            <a:ext cx="734377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422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800" rtl="0" eaLnBrk="1" latinLnBrk="0" hangingPunct="1">
        <a:spcBef>
          <a:spcPct val="0"/>
        </a:spcBef>
        <a:buNone/>
        <a:defRPr sz="33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80">
          <p15:clr>
            <a:srgbClr val="F26B43"/>
          </p15:clr>
        </p15:guide>
        <p15:guide id="3" pos="1098">
          <p15:clr>
            <a:srgbClr val="F26B43"/>
          </p15:clr>
        </p15:guide>
        <p15:guide id="4" pos="5364">
          <p15:clr>
            <a:srgbClr val="F26B43"/>
          </p15:clr>
        </p15:guide>
        <p15:guide id="5" pos="738">
          <p15:clr>
            <a:srgbClr val="F26B43"/>
          </p15:clr>
        </p15:guide>
        <p15:guide id="6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O5rUqeCFY4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4v"/><Relationship Id="rId1" Type="http://schemas.microsoft.com/office/2007/relationships/media" Target="../media/media1.m4v"/><Relationship Id="rId4" Type="http://schemas.openxmlformats.org/officeDocument/2006/relationships/image" Target="../media/image49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rliament.uk/" TargetMode="External"/><Relationship Id="rId3" Type="http://schemas.openxmlformats.org/officeDocument/2006/relationships/hyperlink" Target="http://www.nrel.gov/" TargetMode="External"/><Relationship Id="rId7" Type="http://schemas.openxmlformats.org/officeDocument/2006/relationships/hyperlink" Target="http://www.nnl.co.uk/" TargetMode="External"/><Relationship Id="rId2" Type="http://schemas.openxmlformats.org/officeDocument/2006/relationships/hyperlink" Target="http://www.epicphysic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orld-nuclear.org/" TargetMode="External"/><Relationship Id="rId11" Type="http://schemas.openxmlformats.org/officeDocument/2006/relationships/hyperlink" Target="http://www.tesla.com/" TargetMode="External"/><Relationship Id="rId5" Type="http://schemas.openxmlformats.org/officeDocument/2006/relationships/hyperlink" Target="http://www.nss.org/" TargetMode="External"/><Relationship Id="rId10" Type="http://schemas.openxmlformats.org/officeDocument/2006/relationships/hyperlink" Target="http://www.history.com/" TargetMode="External"/><Relationship Id="rId4" Type="http://schemas.openxmlformats.org/officeDocument/2006/relationships/hyperlink" Target="http://www.seia.org/" TargetMode="External"/><Relationship Id="rId9" Type="http://schemas.openxmlformats.org/officeDocument/2006/relationships/hyperlink" Target="http://www.u-battery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Lara Hopkinson – Senior Lecturer</a:t>
            </a:r>
          </a:p>
          <a:p>
            <a:endParaRPr lang="en-GB" dirty="0"/>
          </a:p>
          <a:p>
            <a:r>
              <a:rPr lang="en-GB" dirty="0"/>
              <a:t>M6X01888 – Energy &amp; Waste</a:t>
            </a:r>
          </a:p>
          <a:p>
            <a:r>
              <a:rPr lang="en-GB" dirty="0"/>
              <a:t>BSc Renewable Energy &amp; the Built Environment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Alternative Generating </a:t>
            </a:r>
            <a:r>
              <a:rPr lang="en-GB" dirty="0" err="1"/>
              <a:t>Technolgies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671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Alternative generating technologies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Additional technologies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Case studies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Tesla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Todays topic</a:t>
            </a:r>
          </a:p>
        </p:txBody>
      </p:sp>
    </p:spTree>
    <p:extLst>
      <p:ext uri="{BB962C8B-B14F-4D97-AF65-F5344CB8AC3E}">
        <p14:creationId xmlns:p14="http://schemas.microsoft.com/office/powerpoint/2010/main" val="1555909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 </a:t>
            </a:r>
            <a:r>
              <a:rPr lang="en-GB" dirty="0" err="1"/>
              <a:t>stirling</a:t>
            </a:r>
            <a:r>
              <a:rPr lang="en-GB" dirty="0"/>
              <a:t> engines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What is it?</a:t>
            </a:r>
          </a:p>
          <a:p>
            <a:pPr lvl="1"/>
            <a:r>
              <a:rPr lang="en-GB" dirty="0"/>
              <a:t>External combustion engine</a:t>
            </a:r>
          </a:p>
          <a:p>
            <a:pPr lvl="1"/>
            <a:r>
              <a:rPr lang="en-GB" dirty="0"/>
              <a:t>Converts heat energy into mechanical energy</a:t>
            </a:r>
          </a:p>
          <a:p>
            <a:pPr lvl="1"/>
            <a:r>
              <a:rPr lang="en-GB" dirty="0"/>
              <a:t>Used within micro CHP (&lt;50kW output)</a:t>
            </a:r>
          </a:p>
          <a:p>
            <a:pPr lvl="1"/>
            <a:r>
              <a:rPr lang="en-GB" dirty="0"/>
              <a:t>Stirling engine first invented 1816</a:t>
            </a:r>
          </a:p>
          <a:p>
            <a:pPr lvl="1"/>
            <a:r>
              <a:rPr lang="en-GB" dirty="0"/>
              <a:t>Alpha, Beta &amp; Gamma types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4077072"/>
            <a:ext cx="4620772" cy="259918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6151" y="4305188"/>
            <a:ext cx="2235372" cy="20490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7390" y="4077072"/>
            <a:ext cx="1295400" cy="259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50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Stirling engines are not new…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invented in 1816</a:t>
            </a:r>
          </a:p>
          <a:p>
            <a:r>
              <a:rPr lang="en-GB" dirty="0"/>
              <a:t>Replacement for steam engines</a:t>
            </a:r>
          </a:p>
          <a:p>
            <a:r>
              <a:rPr lang="en-GB" dirty="0"/>
              <a:t>1860 – used for pumping water</a:t>
            </a:r>
          </a:p>
          <a:p>
            <a:r>
              <a:rPr lang="en-GB" dirty="0"/>
              <a:t>By 1930s, was largely forgotten</a:t>
            </a:r>
          </a:p>
          <a:p>
            <a:r>
              <a:rPr lang="en-GB" dirty="0"/>
              <a:t>1951 – Phillips ‘Bungalow set’</a:t>
            </a:r>
          </a:p>
          <a:p>
            <a:r>
              <a:rPr lang="en-GB" dirty="0"/>
              <a:t>1996 – recharge submarine batteries</a:t>
            </a:r>
          </a:p>
          <a:p>
            <a:r>
              <a:rPr lang="en-GB" dirty="0"/>
              <a:t>Used with concentrated solar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1226" y="1700809"/>
            <a:ext cx="2536152" cy="331236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8837"/>
            <a:ext cx="19656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Wikipedia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1226" y="5075387"/>
            <a:ext cx="2536152" cy="168308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937" y="5075387"/>
            <a:ext cx="2239585" cy="1683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399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15" y="260648"/>
            <a:ext cx="9176265" cy="62895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8837"/>
            <a:ext cx="28184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Lumos3, Wikipedia</a:t>
            </a:r>
          </a:p>
        </p:txBody>
      </p:sp>
    </p:spTree>
    <p:extLst>
      <p:ext uri="{BB962C8B-B14F-4D97-AF65-F5344CB8AC3E}">
        <p14:creationId xmlns:p14="http://schemas.microsoft.com/office/powerpoint/2010/main" val="1670712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Concentrated Solar Power</a:t>
            </a:r>
          </a:p>
        </p:txBody>
      </p:sp>
      <p:pic>
        <p:nvPicPr>
          <p:cNvPr id="5" name="Online Media 4">
            <a:hlinkClick r:id="" action="ppaction://media"/>
            <a:extLst>
              <a:ext uri="{FF2B5EF4-FFF2-40B4-BE49-F238E27FC236}">
                <a16:creationId xmlns:a16="http://schemas.microsoft.com/office/drawing/2014/main" id="{8E1D0425-C0C0-41C4-91B1-D8BD6F034D7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75656" y="1690689"/>
            <a:ext cx="5870275" cy="44027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F89785-40CD-44A3-8243-468EFC6903B0}"/>
              </a:ext>
            </a:extLst>
          </p:cNvPr>
          <p:cNvSpPr txBox="1"/>
          <p:nvPr/>
        </p:nvSpPr>
        <p:spPr>
          <a:xfrm>
            <a:off x="196460" y="6308208"/>
            <a:ext cx="4934171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 anchor="ctr" anchorCtr="1">
            <a:spAutoFit/>
          </a:bodyPr>
          <a:lstStyle/>
          <a:p>
            <a:r>
              <a:rPr lang="en-GB" dirty="0"/>
              <a:t>https://www.youtube.com/watch?v=rO5rUqeCFY4</a:t>
            </a:r>
          </a:p>
        </p:txBody>
      </p:sp>
    </p:spTree>
    <p:extLst>
      <p:ext uri="{BB962C8B-B14F-4D97-AF65-F5344CB8AC3E}">
        <p14:creationId xmlns:p14="http://schemas.microsoft.com/office/powerpoint/2010/main" val="4158489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CSP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Linear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Dish / engine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Power tower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5842" y="1740592"/>
            <a:ext cx="2395128" cy="15967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3998" y="1740592"/>
            <a:ext cx="2424386" cy="1608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8837"/>
            <a:ext cx="46554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SEIA / US </a:t>
            </a:r>
            <a:r>
              <a:rPr lang="en-GB" sz="1600" dirty="0" err="1"/>
              <a:t>Dept</a:t>
            </a:r>
            <a:r>
              <a:rPr lang="en-GB" sz="1600" dirty="0"/>
              <a:t> of Energy / </a:t>
            </a:r>
            <a:r>
              <a:rPr lang="en-GB" sz="1600" dirty="0" err="1"/>
              <a:t>Helio</a:t>
            </a:r>
            <a:r>
              <a:rPr lang="en-GB" sz="1600" dirty="0"/>
              <a:t> CSP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796" y="3429000"/>
            <a:ext cx="3485642" cy="161586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168" y="4754697"/>
            <a:ext cx="2889895" cy="1929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262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– </a:t>
            </a:r>
            <a:r>
              <a:rPr lang="en-GB" dirty="0" err="1"/>
              <a:t>Ivanpah</a:t>
            </a:r>
            <a:r>
              <a:rPr lang="en-GB" dirty="0"/>
              <a:t> solar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478823"/>
            <a:ext cx="7559940" cy="50424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8837"/>
            <a:ext cx="22621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Business Wire</a:t>
            </a:r>
          </a:p>
        </p:txBody>
      </p:sp>
    </p:spTree>
    <p:extLst>
      <p:ext uri="{BB962C8B-B14F-4D97-AF65-F5344CB8AC3E}">
        <p14:creationId xmlns:p14="http://schemas.microsoft.com/office/powerpoint/2010/main" val="161907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Space-based solar power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5165" y="1742433"/>
            <a:ext cx="3728922" cy="234389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742433"/>
            <a:ext cx="3865258" cy="284424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8837"/>
            <a:ext cx="40735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NSS / US </a:t>
            </a:r>
            <a:r>
              <a:rPr lang="en-GB" sz="1600" dirty="0" err="1"/>
              <a:t>Dept</a:t>
            </a:r>
            <a:r>
              <a:rPr lang="en-GB" sz="1600" dirty="0"/>
              <a:t> of Energy / LLNL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7984" y="4149080"/>
            <a:ext cx="3572245" cy="2594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100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 or fiction?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267" y="1700808"/>
            <a:ext cx="4246753" cy="49145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1723303"/>
            <a:ext cx="3885079" cy="327411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016" y="5445224"/>
            <a:ext cx="4201086" cy="874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2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generation biofuel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192" y="1807681"/>
            <a:ext cx="7780544" cy="46381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8837"/>
            <a:ext cx="72010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Dragone</a:t>
            </a:r>
            <a:r>
              <a:rPr lang="en-GB" sz="1600" dirty="0"/>
              <a:t> et al, 2010. Third generation biofuels from microalgae</a:t>
            </a:r>
          </a:p>
        </p:txBody>
      </p:sp>
    </p:spTree>
    <p:extLst>
      <p:ext uri="{BB962C8B-B14F-4D97-AF65-F5344CB8AC3E}">
        <p14:creationId xmlns:p14="http://schemas.microsoft.com/office/powerpoint/2010/main" val="2185843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Cultivation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52601"/>
            <a:ext cx="3610744" cy="24047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9087" y="1774327"/>
            <a:ext cx="4139952" cy="23612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1800" y="4286689"/>
            <a:ext cx="3744416" cy="213966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518837"/>
            <a:ext cx="66928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Close up engineering / All about biofuels / Biofuel central</a:t>
            </a:r>
          </a:p>
        </p:txBody>
      </p:sp>
    </p:spTree>
    <p:extLst>
      <p:ext uri="{BB962C8B-B14F-4D97-AF65-F5344CB8AC3E}">
        <p14:creationId xmlns:p14="http://schemas.microsoft.com/office/powerpoint/2010/main" val="298218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- Geneva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788" y="1731397"/>
            <a:ext cx="3478907" cy="231785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024" y="1743447"/>
            <a:ext cx="3535685" cy="228652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789" y="4209242"/>
            <a:ext cx="3478906" cy="231785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27" y="4219387"/>
            <a:ext cx="3463677" cy="230770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518837"/>
            <a:ext cx="22589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Designboom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35030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Photovoltaic transparent glass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1" y="3952024"/>
            <a:ext cx="4896544" cy="25614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59" y="1752601"/>
            <a:ext cx="4500857" cy="244213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8837"/>
            <a:ext cx="20361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Onyx Solar</a:t>
            </a:r>
          </a:p>
        </p:txBody>
      </p:sp>
    </p:spTree>
    <p:extLst>
      <p:ext uri="{BB962C8B-B14F-4D97-AF65-F5344CB8AC3E}">
        <p14:creationId xmlns:p14="http://schemas.microsoft.com/office/powerpoint/2010/main" val="3009998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BIPV case studies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21021" y="1752202"/>
            <a:ext cx="2903307" cy="192779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2325" y="1751838"/>
            <a:ext cx="2857500" cy="18954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2492" y="4221088"/>
            <a:ext cx="2857500" cy="1905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4018" y="4203072"/>
            <a:ext cx="3046334" cy="203669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6518837"/>
            <a:ext cx="33057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</a:t>
            </a:r>
            <a:r>
              <a:rPr lang="en-GB" sz="1600" dirty="0" err="1"/>
              <a:t>Polysolar</a:t>
            </a:r>
            <a:r>
              <a:rPr lang="en-GB" sz="1600" dirty="0"/>
              <a:t> / RIBA journal</a:t>
            </a:r>
          </a:p>
        </p:txBody>
      </p:sp>
    </p:spTree>
    <p:extLst>
      <p:ext uri="{BB962C8B-B14F-4D97-AF65-F5344CB8AC3E}">
        <p14:creationId xmlns:p14="http://schemas.microsoft.com/office/powerpoint/2010/main" val="3205185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Micro-nuclear reactors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Also called small modular reactors (SMRs)</a:t>
            </a:r>
          </a:p>
          <a:p>
            <a:r>
              <a:rPr lang="en-GB" dirty="0"/>
              <a:t>10 – 300MW output</a:t>
            </a:r>
          </a:p>
          <a:p>
            <a:r>
              <a:rPr lang="en-GB" dirty="0"/>
              <a:t>Modular = factory made, installed in location</a:t>
            </a:r>
          </a:p>
          <a:p>
            <a:r>
              <a:rPr lang="en-GB" dirty="0"/>
              <a:t>Cost of power – more expensive than conventional nuclear</a:t>
            </a:r>
          </a:p>
          <a:p>
            <a:r>
              <a:rPr lang="en-GB" dirty="0"/>
              <a:t>Cost of construction – far less – offset…</a:t>
            </a:r>
          </a:p>
          <a:p>
            <a:r>
              <a:rPr lang="en-GB" dirty="0"/>
              <a:t>Safety features considered</a:t>
            </a:r>
          </a:p>
          <a:p>
            <a:r>
              <a:rPr lang="en-GB" dirty="0"/>
              <a:t>Easier to upgrade</a:t>
            </a:r>
          </a:p>
        </p:txBody>
      </p:sp>
    </p:spTree>
    <p:extLst>
      <p:ext uri="{BB962C8B-B14F-4D97-AF65-F5344CB8AC3E}">
        <p14:creationId xmlns:p14="http://schemas.microsoft.com/office/powerpoint/2010/main" val="703518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6884" y="58680"/>
            <a:ext cx="4737116" cy="665558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8837"/>
            <a:ext cx="44133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Energy Technologies Institute, 2016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4" y="58316"/>
            <a:ext cx="2346758" cy="651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778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Contradicting views…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National Nuclear Laboratory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FOAK – within 10 years, £0.5-1bn</a:t>
            </a:r>
          </a:p>
          <a:p>
            <a:r>
              <a:rPr lang="en-GB" sz="2000" dirty="0"/>
              <a:t>7GW by 2035, limited to current licensed sites</a:t>
            </a:r>
          </a:p>
          <a:p>
            <a:r>
              <a:rPr lang="en-GB" sz="2000" dirty="0"/>
              <a:t>District heating networks</a:t>
            </a:r>
          </a:p>
          <a:p>
            <a:r>
              <a:rPr lang="en-GB" sz="2000" dirty="0"/>
              <a:t>LCOE ~£84/MWh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ETI / Mott MacDonald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FOAK - ~17 years, £1.3bn (min)</a:t>
            </a:r>
          </a:p>
          <a:p>
            <a:r>
              <a:rPr lang="en-GB" sz="2000" dirty="0"/>
              <a:t>Total 66.9GWe </a:t>
            </a:r>
          </a:p>
          <a:p>
            <a:r>
              <a:rPr lang="en-GB" sz="2000" dirty="0"/>
              <a:t>Unlikely to be generating until 2030s</a:t>
            </a:r>
          </a:p>
          <a:p>
            <a:r>
              <a:rPr lang="en-GB" sz="2000" dirty="0"/>
              <a:t>District heating networks (~30km)</a:t>
            </a:r>
          </a:p>
          <a:p>
            <a:r>
              <a:rPr lang="en-GB" sz="2000" dirty="0"/>
              <a:t>LCOE ~£80 - £163MWh</a:t>
            </a:r>
          </a:p>
        </p:txBody>
      </p:sp>
    </p:spTree>
    <p:extLst>
      <p:ext uri="{BB962C8B-B14F-4D97-AF65-F5344CB8AC3E}">
        <p14:creationId xmlns:p14="http://schemas.microsoft.com/office/powerpoint/2010/main" val="387177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potential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U-Battery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2204864"/>
            <a:ext cx="5976664" cy="40508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0" y="6518837"/>
            <a:ext cx="18934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U-Battery</a:t>
            </a:r>
          </a:p>
        </p:txBody>
      </p:sp>
    </p:spTree>
    <p:extLst>
      <p:ext uri="{BB962C8B-B14F-4D97-AF65-F5344CB8AC3E}">
        <p14:creationId xmlns:p14="http://schemas.microsoft.com/office/powerpoint/2010/main" val="450903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Kinetic walkways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238" y="1844824"/>
            <a:ext cx="4381500" cy="26289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8837"/>
            <a:ext cx="18918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Pavegen</a:t>
            </a:r>
            <a:endParaRPr lang="en-GB" sz="1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3147" y="4604312"/>
            <a:ext cx="2857500" cy="19145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355" y="4604312"/>
            <a:ext cx="2857500" cy="1905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9300" y="2137089"/>
            <a:ext cx="28575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45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8A1AC34-44C4-4AFE-BC07-E3B6D6224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Nikola Tesla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E10111-BC25-4485-A25D-7B53022881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2358" y="4077072"/>
            <a:ext cx="1849086" cy="25675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3982CBC-AFB9-4ADB-99FC-BA6161BF37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0515" y="293662"/>
            <a:ext cx="4329059" cy="619921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A74A3BF-B2DB-43CF-BA93-0B0BFEAD81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357" y="1412776"/>
            <a:ext cx="2438400" cy="3000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033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86E06D2-D2EE-4409-8897-FFC947311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Wardenclyffe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10E417-1B20-47C7-85FE-4C3C029265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988840"/>
            <a:ext cx="5113525" cy="32403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810EDC-2649-4A02-9C08-22A5E58F9B57}"/>
              </a:ext>
            </a:extLst>
          </p:cNvPr>
          <p:cNvSpPr txBox="1"/>
          <p:nvPr/>
        </p:nvSpPr>
        <p:spPr>
          <a:xfrm>
            <a:off x="0" y="6518837"/>
            <a:ext cx="25408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Tesla Science Centre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8CF8EF1-D643-476A-B3A4-C3373A1B71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6096" y="4725144"/>
            <a:ext cx="3429000" cy="187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10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B0AA2FA-C1CE-43E0-BCF0-9F3ADA548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1680" y="0"/>
            <a:ext cx="6772275" cy="1325563"/>
          </a:xfrm>
        </p:spPr>
        <p:txBody>
          <a:bodyPr/>
          <a:lstStyle/>
          <a:p>
            <a:r>
              <a:rPr lang="en-GB" dirty="0"/>
              <a:t>Tesla today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D13A15-E90E-4A91-80D5-7ED738961E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38" t="45800" r="49212" b="17801"/>
          <a:stretch/>
        </p:blipFill>
        <p:spPr>
          <a:xfrm>
            <a:off x="251520" y="980728"/>
            <a:ext cx="5483686" cy="32403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45CE5B5-B934-457C-8B61-A60864D9FE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13" t="34601" r="17713" b="16401"/>
          <a:stretch/>
        </p:blipFill>
        <p:spPr>
          <a:xfrm>
            <a:off x="3059832" y="4077072"/>
            <a:ext cx="5904656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945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nergy_powerwall_explanation">
            <a:hlinkClick r:id="" action="ppaction://media"/>
            <a:extLst>
              <a:ext uri="{FF2B5EF4-FFF2-40B4-BE49-F238E27FC236}">
                <a16:creationId xmlns:a16="http://schemas.microsoft.com/office/drawing/2014/main" id="{16453BAC-976F-4178-8082-F7C27D7717A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4004" y="1988840"/>
            <a:ext cx="8415991" cy="3953297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7F040D6-D0F2-498C-B5DD-5A113F510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Powerwall explanation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D2A709-0783-4B2B-89FA-F6188F5B36F6}"/>
              </a:ext>
            </a:extLst>
          </p:cNvPr>
          <p:cNvSpPr txBox="1"/>
          <p:nvPr/>
        </p:nvSpPr>
        <p:spPr>
          <a:xfrm>
            <a:off x="0" y="6518837"/>
            <a:ext cx="18790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Tesla Energy</a:t>
            </a:r>
          </a:p>
        </p:txBody>
      </p:sp>
    </p:spTree>
    <p:extLst>
      <p:ext uri="{BB962C8B-B14F-4D97-AF65-F5344CB8AC3E}">
        <p14:creationId xmlns:p14="http://schemas.microsoft.com/office/powerpoint/2010/main" val="325713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B7E0224-6096-4EA5-889E-3348780944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296A4C-2ED7-4321-A19A-6082908D48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836" y="908720"/>
            <a:ext cx="9144000" cy="5486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0ABA62-D0B4-43A2-8AB4-065D0B0662F2}"/>
              </a:ext>
            </a:extLst>
          </p:cNvPr>
          <p:cNvSpPr txBox="1"/>
          <p:nvPr/>
        </p:nvSpPr>
        <p:spPr>
          <a:xfrm>
            <a:off x="0" y="6518837"/>
            <a:ext cx="28510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The Guardian, Dec 2017</a:t>
            </a:r>
          </a:p>
        </p:txBody>
      </p:sp>
    </p:spTree>
    <p:extLst>
      <p:ext uri="{BB962C8B-B14F-4D97-AF65-F5344CB8AC3E}">
        <p14:creationId xmlns:p14="http://schemas.microsoft.com/office/powerpoint/2010/main" val="1779495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Epic Physics (</a:t>
            </a:r>
            <a:r>
              <a:rPr lang="en-GB" dirty="0">
                <a:hlinkClick r:id="rId2"/>
              </a:rPr>
              <a:t>www.epicphysics.com</a:t>
            </a:r>
            <a:r>
              <a:rPr lang="en-GB" dirty="0"/>
              <a:t>)</a:t>
            </a:r>
          </a:p>
          <a:p>
            <a:r>
              <a:rPr lang="en-GB" dirty="0"/>
              <a:t>National Renewable Energy Laboratory (</a:t>
            </a:r>
            <a:r>
              <a:rPr lang="en-GB" dirty="0">
                <a:hlinkClick r:id="rId3"/>
              </a:rPr>
              <a:t>www.nrel.gov</a:t>
            </a:r>
            <a:r>
              <a:rPr lang="en-GB" dirty="0"/>
              <a:t>) </a:t>
            </a:r>
          </a:p>
          <a:p>
            <a:r>
              <a:rPr lang="en-GB" dirty="0"/>
              <a:t>Solar Energy Industries Association (</a:t>
            </a:r>
            <a:r>
              <a:rPr lang="en-GB" dirty="0">
                <a:hlinkClick r:id="rId4"/>
              </a:rPr>
              <a:t>www.seia.org</a:t>
            </a:r>
            <a:r>
              <a:rPr lang="en-GB" dirty="0"/>
              <a:t>)</a:t>
            </a:r>
          </a:p>
          <a:p>
            <a:r>
              <a:rPr lang="en-GB" dirty="0"/>
              <a:t>National Space Society (</a:t>
            </a:r>
            <a:r>
              <a:rPr lang="en-GB" dirty="0">
                <a:hlinkClick r:id="rId5"/>
              </a:rPr>
              <a:t>www.nss.org</a:t>
            </a:r>
            <a:r>
              <a:rPr lang="en-GB" dirty="0"/>
              <a:t>)  </a:t>
            </a:r>
          </a:p>
          <a:p>
            <a:r>
              <a:rPr lang="en-GB" dirty="0"/>
              <a:t>World Nuclear Association (</a:t>
            </a:r>
            <a:r>
              <a:rPr lang="en-GB" dirty="0">
                <a:hlinkClick r:id="rId6"/>
              </a:rPr>
              <a:t>www.world-nuclear.org</a:t>
            </a:r>
            <a:r>
              <a:rPr lang="en-GB" dirty="0"/>
              <a:t>)</a:t>
            </a:r>
          </a:p>
          <a:p>
            <a:r>
              <a:rPr lang="en-GB" dirty="0"/>
              <a:t>National Nuclear Laboratory (</a:t>
            </a:r>
            <a:r>
              <a:rPr lang="en-GB" dirty="0">
                <a:hlinkClick r:id="rId7"/>
              </a:rPr>
              <a:t>www.nnl.co.uk</a:t>
            </a:r>
            <a:r>
              <a:rPr lang="en-GB" dirty="0"/>
              <a:t>)</a:t>
            </a:r>
          </a:p>
          <a:p>
            <a:r>
              <a:rPr lang="en-GB" dirty="0"/>
              <a:t>Parliamentary business (</a:t>
            </a:r>
            <a:r>
              <a:rPr lang="en-GB" dirty="0">
                <a:hlinkClick r:id="rId8"/>
              </a:rPr>
              <a:t>www.parliament.uk</a:t>
            </a:r>
            <a:r>
              <a:rPr lang="en-GB" dirty="0"/>
              <a:t>) </a:t>
            </a:r>
          </a:p>
          <a:p>
            <a:r>
              <a:rPr lang="en-GB" dirty="0"/>
              <a:t>U-Battery (</a:t>
            </a:r>
            <a:r>
              <a:rPr lang="en-GB" dirty="0">
                <a:hlinkClick r:id="rId9"/>
              </a:rPr>
              <a:t>www.u-battery.com</a:t>
            </a:r>
            <a:r>
              <a:rPr lang="en-GB" dirty="0"/>
              <a:t>)</a:t>
            </a:r>
          </a:p>
          <a:p>
            <a:r>
              <a:rPr lang="en-GB" dirty="0"/>
              <a:t>History (</a:t>
            </a:r>
            <a:r>
              <a:rPr lang="en-GB" dirty="0">
                <a:hlinkClick r:id="rId10"/>
              </a:rPr>
              <a:t>www.history.com</a:t>
            </a:r>
            <a:r>
              <a:rPr lang="en-GB" dirty="0"/>
              <a:t>) </a:t>
            </a:r>
          </a:p>
          <a:p>
            <a:r>
              <a:rPr lang="en-GB" dirty="0"/>
              <a:t>Tesla (</a:t>
            </a:r>
            <a:r>
              <a:rPr lang="en-GB" dirty="0">
                <a:hlinkClick r:id="rId11"/>
              </a:rPr>
              <a:t>www.tesla.com</a:t>
            </a:r>
            <a:r>
              <a:rPr lang="en-GB" dirty="0"/>
              <a:t>)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</a:t>
            </a:r>
          </a:p>
        </p:txBody>
      </p:sp>
    </p:spTree>
    <p:extLst>
      <p:ext uri="{BB962C8B-B14F-4D97-AF65-F5344CB8AC3E}">
        <p14:creationId xmlns:p14="http://schemas.microsoft.com/office/powerpoint/2010/main" val="195862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template" id="{30DBBF30-EDA2-4408-9702-3B0A8AED6F12}" vid="{0F128B79-39D4-4007-9EC6-E245A2CC91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M5X01778 Low carbon policy</Template>
  <TotalTime>406</TotalTime>
  <Words>481</Words>
  <Application>Microsoft Office PowerPoint</Application>
  <PresentationFormat>On-screen Show (4:3)</PresentationFormat>
  <Paragraphs>100</Paragraphs>
  <Slides>26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Cambria</vt:lpstr>
      <vt:lpstr>Cloud skipper design template</vt:lpstr>
      <vt:lpstr>Alternative Generating Technolgies</vt:lpstr>
      <vt:lpstr>Todays topic</vt:lpstr>
      <vt:lpstr>Micro stirling engines</vt:lpstr>
      <vt:lpstr>Stirling engines are not new…</vt:lpstr>
      <vt:lpstr>PowerPoint Presentation</vt:lpstr>
      <vt:lpstr>Concentrated Solar Power</vt:lpstr>
      <vt:lpstr>CSP systems</vt:lpstr>
      <vt:lpstr>Case study – Ivanpah solar</vt:lpstr>
      <vt:lpstr>Space-based solar power</vt:lpstr>
      <vt:lpstr>Fact or fiction?</vt:lpstr>
      <vt:lpstr>Third generation biofuel</vt:lpstr>
      <vt:lpstr>Cultivation</vt:lpstr>
      <vt:lpstr>Case study - Geneva</vt:lpstr>
      <vt:lpstr>Photovoltaic transparent glass</vt:lpstr>
      <vt:lpstr>BIPV case studies</vt:lpstr>
      <vt:lpstr>Micro-nuclear reactors</vt:lpstr>
      <vt:lpstr>PowerPoint Presentation</vt:lpstr>
      <vt:lpstr>Contradicting views…</vt:lpstr>
      <vt:lpstr>Technology potential</vt:lpstr>
      <vt:lpstr>Kinetic walkways</vt:lpstr>
      <vt:lpstr>Nikola Tesla</vt:lpstr>
      <vt:lpstr>Wardenclyffe</vt:lpstr>
      <vt:lpstr>Tesla today</vt:lpstr>
      <vt:lpstr>Powerwall explanation</vt:lpstr>
      <vt:lpstr>PowerPoint Presentation</vt:lpstr>
      <vt:lpstr>Useful 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Low Carbon Technologies</dc:title>
  <dc:creator>Lara Hopkinson</dc:creator>
  <cp:lastModifiedBy>Owner</cp:lastModifiedBy>
  <cp:revision>30</cp:revision>
  <dcterms:created xsi:type="dcterms:W3CDTF">2017-01-05T15:17:04Z</dcterms:created>
  <dcterms:modified xsi:type="dcterms:W3CDTF">2018-03-09T16:24:33Z</dcterms:modified>
</cp:coreProperties>
</file>