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sldIdLst>
    <p:sldId id="256" r:id="rId2"/>
    <p:sldId id="257" r:id="rId3"/>
    <p:sldId id="258" r:id="rId4"/>
    <p:sldId id="265" r:id="rId5"/>
    <p:sldId id="259" r:id="rId6"/>
    <p:sldId id="266" r:id="rId7"/>
    <p:sldId id="264" r:id="rId8"/>
    <p:sldId id="262" r:id="rId9"/>
    <p:sldId id="263" r:id="rId10"/>
    <p:sldId id="260" r:id="rId11"/>
    <p:sldId id="26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B476EE-3599-9170-FA5D-07A4CEA54837}" v="42" dt="2021-05-08T15:16:46.857"/>
    <p1510:client id="{163639F2-99F5-EC8A-5D7A-D4948E0DF8D1}" v="4" dt="2021-04-30T13:54:29.201"/>
    <p1510:client id="{24D32E8A-24E7-F9CD-92FD-D8FD8505EA15}" v="130" dt="2021-05-08T12:41:06.826"/>
    <p1510:client id="{2685812F-F383-3B9C-228C-3EB8C63FD0FE}" v="109" dt="2021-04-29T23:32:22.007"/>
    <p1510:client id="{58304305-98E8-4C24-C5AA-8109131AA9A5}" v="18" dt="2021-04-30T10:07:16.679"/>
    <p1510:client id="{5ECC37D5-BAEC-9554-9E09-946E20F72302}" v="295" dt="2021-04-30T16:45:07.478"/>
    <p1510:client id="{71F635F3-8BC8-67BB-80E3-83D057840134}" v="1625" dt="2021-05-10T00:21:55.856"/>
    <p1510:client id="{C8835E36-0DA3-46BC-B927-988064D7A539}" v="479" dt="2021-04-29T16:56:10.030"/>
    <p1510:client id="{D2D957A8-9355-2967-FA7B-91BEE3244921}" v="1" dt="2021-05-08T11:01:52.281"/>
    <p1510:client id="{E7D9D49A-806D-7C76-5CDA-16A26D1C8E2C}" v="264" dt="2021-05-10T01:07:19.178"/>
    <p1510:client id="{EE55499C-87C7-9BF6-9F56-EF70D2FB8808}" v="813" dt="2021-04-29T23:03:04.537"/>
    <p1510:client id="{FB8F93C4-EE77-F7A3-FA29-8E95F0294BD4}" v="735" dt="2021-04-30T12:05:21.376"/>
    <p1510:client id="{FD2B5220-0099-AD08-34C4-37E9BC7FA9A1}" v="271" dt="2021-04-30T12:56:35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presProps" Target="presProps.xml" Id="rId13" /><Relationship Type="http://schemas.microsoft.com/office/2015/10/relationships/revisionInfo" Target="revisionInfo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.xml" Id="rId2" /><Relationship Type="http://schemas.openxmlformats.org/officeDocument/2006/relationships/tableStyles" Target="tableStyles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viewProps" Target="viewProp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2B332-B0E2-4AD6-A112-21E3862E1B2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F4391BE-46E3-4E35-A31E-40DB9AF0AD71}">
      <dgm:prSet/>
      <dgm:spPr/>
      <dgm:t>
        <a:bodyPr/>
        <a:lstStyle/>
        <a:p>
          <a:r>
            <a:rPr lang="en-GB" dirty="0"/>
            <a:t>Definition of anti-discriminatory practice </a:t>
          </a:r>
          <a:endParaRPr lang="en-US" dirty="0"/>
        </a:p>
      </dgm:t>
    </dgm:pt>
    <dgm:pt modelId="{CEE35436-D7B0-4B83-A58D-038EC1A67F29}" type="parTrans" cxnId="{A2019C03-460B-40DD-97B5-8C45A2E6DC76}">
      <dgm:prSet/>
      <dgm:spPr/>
      <dgm:t>
        <a:bodyPr/>
        <a:lstStyle/>
        <a:p>
          <a:endParaRPr lang="en-US"/>
        </a:p>
      </dgm:t>
    </dgm:pt>
    <dgm:pt modelId="{DE6C4A0C-AE90-4E27-B2D8-52A408A64BD9}" type="sibTrans" cxnId="{A2019C03-460B-40DD-97B5-8C45A2E6DC76}">
      <dgm:prSet/>
      <dgm:spPr/>
      <dgm:t>
        <a:bodyPr/>
        <a:lstStyle/>
        <a:p>
          <a:endParaRPr lang="en-US"/>
        </a:p>
      </dgm:t>
    </dgm:pt>
    <dgm:pt modelId="{2B493F62-4C8A-4764-BF10-C648FA553596}">
      <dgm:prSet/>
      <dgm:spPr/>
      <dgm:t>
        <a:bodyPr/>
        <a:lstStyle/>
        <a:p>
          <a:r>
            <a:rPr lang="en-GB" dirty="0"/>
            <a:t>Definition of inclusive practice </a:t>
          </a:r>
          <a:endParaRPr lang="en-US" dirty="0"/>
        </a:p>
      </dgm:t>
    </dgm:pt>
    <dgm:pt modelId="{309E64F3-D345-4135-B01E-CF6EA3C4646E}" type="parTrans" cxnId="{645D1C63-41B3-420F-8E01-4B3AA2F570FC}">
      <dgm:prSet/>
      <dgm:spPr/>
      <dgm:t>
        <a:bodyPr/>
        <a:lstStyle/>
        <a:p>
          <a:endParaRPr lang="en-US"/>
        </a:p>
      </dgm:t>
    </dgm:pt>
    <dgm:pt modelId="{6D188155-DE1F-48C7-8FE7-EA68F1514813}" type="sibTrans" cxnId="{645D1C63-41B3-420F-8E01-4B3AA2F570FC}">
      <dgm:prSet/>
      <dgm:spPr/>
      <dgm:t>
        <a:bodyPr/>
        <a:lstStyle/>
        <a:p>
          <a:endParaRPr lang="en-US"/>
        </a:p>
      </dgm:t>
    </dgm:pt>
    <dgm:pt modelId="{98FE2609-C9CF-4E76-A4CC-DAD1F453D709}">
      <dgm:prSet/>
      <dgm:spPr/>
      <dgm:t>
        <a:bodyPr/>
        <a:lstStyle/>
        <a:p>
          <a:r>
            <a:rPr lang="en-GB" dirty="0">
              <a:latin typeface="Sitka Subheading"/>
            </a:rPr>
            <a:t>Detail</a:t>
          </a:r>
          <a:r>
            <a:rPr lang="en-GB" dirty="0"/>
            <a:t> of workplace and why it was chosen </a:t>
          </a:r>
          <a:endParaRPr lang="en-US" dirty="0"/>
        </a:p>
      </dgm:t>
    </dgm:pt>
    <dgm:pt modelId="{1307B2E3-1936-4FAF-B1F9-62F26008B0FD}" type="parTrans" cxnId="{23EFAB19-DE57-4ABB-A70D-4D88B8D3A3BE}">
      <dgm:prSet/>
      <dgm:spPr/>
      <dgm:t>
        <a:bodyPr/>
        <a:lstStyle/>
        <a:p>
          <a:endParaRPr lang="en-US"/>
        </a:p>
      </dgm:t>
    </dgm:pt>
    <dgm:pt modelId="{EFBA5BAF-1422-4F1B-8A23-5BFFA213D4A3}" type="sibTrans" cxnId="{23EFAB19-DE57-4ABB-A70D-4D88B8D3A3BE}">
      <dgm:prSet/>
      <dgm:spPr/>
      <dgm:t>
        <a:bodyPr/>
        <a:lstStyle/>
        <a:p>
          <a:endParaRPr lang="en-US"/>
        </a:p>
      </dgm:t>
    </dgm:pt>
    <dgm:pt modelId="{07B99CEC-9828-450D-9A76-8402D384E6DF}">
      <dgm:prSet/>
      <dgm:spPr/>
      <dgm:t>
        <a:bodyPr/>
        <a:lstStyle/>
        <a:p>
          <a:r>
            <a:rPr lang="en-GB" dirty="0"/>
            <a:t>Detail of policies and processes in place  </a:t>
          </a:r>
          <a:endParaRPr lang="en-US" dirty="0"/>
        </a:p>
      </dgm:t>
    </dgm:pt>
    <dgm:pt modelId="{E310F5E3-B556-4F03-9C93-0370F0F90E9E}" type="parTrans" cxnId="{ECB42828-9FFD-4220-84C5-08A509F041A8}">
      <dgm:prSet/>
      <dgm:spPr/>
      <dgm:t>
        <a:bodyPr/>
        <a:lstStyle/>
        <a:p>
          <a:endParaRPr lang="en-US"/>
        </a:p>
      </dgm:t>
    </dgm:pt>
    <dgm:pt modelId="{B2A947BA-0B48-4B4D-8E55-6D8433CA0805}" type="sibTrans" cxnId="{ECB42828-9FFD-4220-84C5-08A509F041A8}">
      <dgm:prSet/>
      <dgm:spPr/>
      <dgm:t>
        <a:bodyPr/>
        <a:lstStyle/>
        <a:p>
          <a:endParaRPr lang="en-US"/>
        </a:p>
      </dgm:t>
    </dgm:pt>
    <dgm:pt modelId="{1DC65DD8-1C1A-43FF-B96C-49596E502442}">
      <dgm:prSet/>
      <dgm:spPr/>
      <dgm:t>
        <a:bodyPr/>
        <a:lstStyle/>
        <a:p>
          <a:r>
            <a:rPr lang="en-GB" dirty="0"/>
            <a:t>Pros and Cons of benefits with examples (these can be real or imagined) </a:t>
          </a:r>
          <a:endParaRPr lang="en-US" dirty="0"/>
        </a:p>
      </dgm:t>
    </dgm:pt>
    <dgm:pt modelId="{C1D4F8DB-4135-42D7-BE7C-320BCD5D5D37}" type="parTrans" cxnId="{4A187B25-7361-4DF3-B872-68E651C6B2F4}">
      <dgm:prSet/>
      <dgm:spPr/>
      <dgm:t>
        <a:bodyPr/>
        <a:lstStyle/>
        <a:p>
          <a:endParaRPr lang="en-US"/>
        </a:p>
      </dgm:t>
    </dgm:pt>
    <dgm:pt modelId="{84A1F362-93A4-46BE-AD17-F800C12A561E}" type="sibTrans" cxnId="{4A187B25-7361-4DF3-B872-68E651C6B2F4}">
      <dgm:prSet/>
      <dgm:spPr/>
      <dgm:t>
        <a:bodyPr/>
        <a:lstStyle/>
        <a:p>
          <a:endParaRPr lang="en-US"/>
        </a:p>
      </dgm:t>
    </dgm:pt>
    <dgm:pt modelId="{00508EE6-3555-4082-9167-8FA4F8409F57}">
      <dgm:prSet/>
      <dgm:spPr/>
      <dgm:t>
        <a:bodyPr/>
        <a:lstStyle/>
        <a:p>
          <a:r>
            <a:rPr lang="en-GB" dirty="0"/>
            <a:t>Three recommendations for improvement</a:t>
          </a:r>
          <a:endParaRPr lang="en-US" dirty="0"/>
        </a:p>
      </dgm:t>
    </dgm:pt>
    <dgm:pt modelId="{9C26FD8B-C14A-4A54-9822-7180E6836AA4}" type="parTrans" cxnId="{8EFB3D01-03E2-45DF-92E7-713353454493}">
      <dgm:prSet/>
      <dgm:spPr/>
      <dgm:t>
        <a:bodyPr/>
        <a:lstStyle/>
        <a:p>
          <a:endParaRPr lang="en-US"/>
        </a:p>
      </dgm:t>
    </dgm:pt>
    <dgm:pt modelId="{710488E6-F0AB-4505-B2AD-330513F89A6F}" type="sibTrans" cxnId="{8EFB3D01-03E2-45DF-92E7-713353454493}">
      <dgm:prSet/>
      <dgm:spPr/>
      <dgm:t>
        <a:bodyPr/>
        <a:lstStyle/>
        <a:p>
          <a:endParaRPr lang="en-US"/>
        </a:p>
      </dgm:t>
    </dgm:pt>
    <dgm:pt modelId="{922D6FF1-388F-47D9-AF24-72582A022D60}">
      <dgm:prSet/>
      <dgm:spPr/>
      <dgm:t>
        <a:bodyPr/>
        <a:lstStyle/>
        <a:p>
          <a:r>
            <a:rPr lang="en-GB" dirty="0"/>
            <a:t>Reference list</a:t>
          </a:r>
          <a:endParaRPr lang="en-US" dirty="0"/>
        </a:p>
      </dgm:t>
    </dgm:pt>
    <dgm:pt modelId="{D8904026-D492-4995-9F2A-452F1098ADE4}" type="parTrans" cxnId="{74AE1AA7-FDCD-40BF-AE7F-03BB77E20518}">
      <dgm:prSet/>
      <dgm:spPr/>
      <dgm:t>
        <a:bodyPr/>
        <a:lstStyle/>
        <a:p>
          <a:endParaRPr lang="en-US"/>
        </a:p>
      </dgm:t>
    </dgm:pt>
    <dgm:pt modelId="{91278C1B-F237-42C3-9C55-F9AFB8BD3D9D}" type="sibTrans" cxnId="{74AE1AA7-FDCD-40BF-AE7F-03BB77E20518}">
      <dgm:prSet/>
      <dgm:spPr/>
      <dgm:t>
        <a:bodyPr/>
        <a:lstStyle/>
        <a:p>
          <a:endParaRPr lang="en-US"/>
        </a:p>
      </dgm:t>
    </dgm:pt>
    <dgm:pt modelId="{A34DB648-31D9-467D-946F-DEE66896B8C2}" type="pres">
      <dgm:prSet presAssocID="{70F2B332-B0E2-4AD6-A112-21E3862E1B27}" presName="linear" presStyleCnt="0">
        <dgm:presLayoutVars>
          <dgm:animLvl val="lvl"/>
          <dgm:resizeHandles val="exact"/>
        </dgm:presLayoutVars>
      </dgm:prSet>
      <dgm:spPr/>
    </dgm:pt>
    <dgm:pt modelId="{76965F8C-D410-423C-9D4B-C745D4F63CAD}" type="pres">
      <dgm:prSet presAssocID="{6F4391BE-46E3-4E35-A31E-40DB9AF0AD71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99DF5613-75A3-4D87-A08B-BA00968E0C6C}" type="pres">
      <dgm:prSet presAssocID="{DE6C4A0C-AE90-4E27-B2D8-52A408A64BD9}" presName="spacer" presStyleCnt="0"/>
      <dgm:spPr/>
    </dgm:pt>
    <dgm:pt modelId="{47B4FCF0-ADF2-4544-80F2-C3F6F72B4DAB}" type="pres">
      <dgm:prSet presAssocID="{2B493F62-4C8A-4764-BF10-C648FA55359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EAFAA6CD-EEC4-4BB1-A820-50F88F83C18B}" type="pres">
      <dgm:prSet presAssocID="{6D188155-DE1F-48C7-8FE7-EA68F1514813}" presName="spacer" presStyleCnt="0"/>
      <dgm:spPr/>
    </dgm:pt>
    <dgm:pt modelId="{34D4D067-C391-41F6-8333-BE28F3C3671A}" type="pres">
      <dgm:prSet presAssocID="{98FE2609-C9CF-4E76-A4CC-DAD1F453D709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9EA4C46-2A90-49F4-8EEC-A668C60294B6}" type="pres">
      <dgm:prSet presAssocID="{EFBA5BAF-1422-4F1B-8A23-5BFFA213D4A3}" presName="spacer" presStyleCnt="0"/>
      <dgm:spPr/>
    </dgm:pt>
    <dgm:pt modelId="{B237DCF9-57CF-444A-BC22-0542D74AEFCE}" type="pres">
      <dgm:prSet presAssocID="{07B99CEC-9828-450D-9A76-8402D384E6D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F4FCD22-C1E5-4190-8B84-EC783F2A069F}" type="pres">
      <dgm:prSet presAssocID="{B2A947BA-0B48-4B4D-8E55-6D8433CA0805}" presName="spacer" presStyleCnt="0"/>
      <dgm:spPr/>
    </dgm:pt>
    <dgm:pt modelId="{3CCF89BA-4021-4EA1-9871-83D8D5CBEB6E}" type="pres">
      <dgm:prSet presAssocID="{1DC65DD8-1C1A-43FF-B96C-49596E50244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E9D326D-74CC-486C-BDCC-84ABE0792083}" type="pres">
      <dgm:prSet presAssocID="{84A1F362-93A4-46BE-AD17-F800C12A561E}" presName="spacer" presStyleCnt="0"/>
      <dgm:spPr/>
    </dgm:pt>
    <dgm:pt modelId="{3FDD9893-02D3-4441-8199-3E8A56D8D3EA}" type="pres">
      <dgm:prSet presAssocID="{00508EE6-3555-4082-9167-8FA4F8409F57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C94BE92-9836-4DC8-940C-771CFC6D6A06}" type="pres">
      <dgm:prSet presAssocID="{710488E6-F0AB-4505-B2AD-330513F89A6F}" presName="spacer" presStyleCnt="0"/>
      <dgm:spPr/>
    </dgm:pt>
    <dgm:pt modelId="{8B1CDADD-7EDC-4FB7-9661-6397489D373D}" type="pres">
      <dgm:prSet presAssocID="{922D6FF1-388F-47D9-AF24-72582A022D6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EFB3D01-03E2-45DF-92E7-713353454493}" srcId="{70F2B332-B0E2-4AD6-A112-21E3862E1B27}" destId="{00508EE6-3555-4082-9167-8FA4F8409F57}" srcOrd="5" destOrd="0" parTransId="{9C26FD8B-C14A-4A54-9822-7180E6836AA4}" sibTransId="{710488E6-F0AB-4505-B2AD-330513F89A6F}"/>
    <dgm:cxn modelId="{A2019C03-460B-40DD-97B5-8C45A2E6DC76}" srcId="{70F2B332-B0E2-4AD6-A112-21E3862E1B27}" destId="{6F4391BE-46E3-4E35-A31E-40DB9AF0AD71}" srcOrd="0" destOrd="0" parTransId="{CEE35436-D7B0-4B83-A58D-038EC1A67F29}" sibTransId="{DE6C4A0C-AE90-4E27-B2D8-52A408A64BD9}"/>
    <dgm:cxn modelId="{23EFAB19-DE57-4ABB-A70D-4D88B8D3A3BE}" srcId="{70F2B332-B0E2-4AD6-A112-21E3862E1B27}" destId="{98FE2609-C9CF-4E76-A4CC-DAD1F453D709}" srcOrd="2" destOrd="0" parTransId="{1307B2E3-1936-4FAF-B1F9-62F26008B0FD}" sibTransId="{EFBA5BAF-1422-4F1B-8A23-5BFFA213D4A3}"/>
    <dgm:cxn modelId="{36B6EA21-4CAD-474B-B9ED-45DE4DADED80}" type="presOf" srcId="{1DC65DD8-1C1A-43FF-B96C-49596E502442}" destId="{3CCF89BA-4021-4EA1-9871-83D8D5CBEB6E}" srcOrd="0" destOrd="0" presId="urn:microsoft.com/office/officeart/2005/8/layout/vList2"/>
    <dgm:cxn modelId="{4A187B25-7361-4DF3-B872-68E651C6B2F4}" srcId="{70F2B332-B0E2-4AD6-A112-21E3862E1B27}" destId="{1DC65DD8-1C1A-43FF-B96C-49596E502442}" srcOrd="4" destOrd="0" parTransId="{C1D4F8DB-4135-42D7-BE7C-320BCD5D5D37}" sibTransId="{84A1F362-93A4-46BE-AD17-F800C12A561E}"/>
    <dgm:cxn modelId="{ECB42828-9FFD-4220-84C5-08A509F041A8}" srcId="{70F2B332-B0E2-4AD6-A112-21E3862E1B27}" destId="{07B99CEC-9828-450D-9A76-8402D384E6DF}" srcOrd="3" destOrd="0" parTransId="{E310F5E3-B556-4F03-9C93-0370F0F90E9E}" sibTransId="{B2A947BA-0B48-4B4D-8E55-6D8433CA0805}"/>
    <dgm:cxn modelId="{F89DCA3D-AE1C-4F20-960B-3149AA692681}" type="presOf" srcId="{07B99CEC-9828-450D-9A76-8402D384E6DF}" destId="{B237DCF9-57CF-444A-BC22-0542D74AEFCE}" srcOrd="0" destOrd="0" presId="urn:microsoft.com/office/officeart/2005/8/layout/vList2"/>
    <dgm:cxn modelId="{EABB1742-69F8-4406-92C3-63A3158B0820}" type="presOf" srcId="{2B493F62-4C8A-4764-BF10-C648FA553596}" destId="{47B4FCF0-ADF2-4544-80F2-C3F6F72B4DAB}" srcOrd="0" destOrd="0" presId="urn:microsoft.com/office/officeart/2005/8/layout/vList2"/>
    <dgm:cxn modelId="{645D1C63-41B3-420F-8E01-4B3AA2F570FC}" srcId="{70F2B332-B0E2-4AD6-A112-21E3862E1B27}" destId="{2B493F62-4C8A-4764-BF10-C648FA553596}" srcOrd="1" destOrd="0" parTransId="{309E64F3-D345-4135-B01E-CF6EA3C4646E}" sibTransId="{6D188155-DE1F-48C7-8FE7-EA68F1514813}"/>
    <dgm:cxn modelId="{8795707A-FC56-4508-9F16-A7AFAD76D01F}" type="presOf" srcId="{70F2B332-B0E2-4AD6-A112-21E3862E1B27}" destId="{A34DB648-31D9-467D-946F-DEE66896B8C2}" srcOrd="0" destOrd="0" presId="urn:microsoft.com/office/officeart/2005/8/layout/vList2"/>
    <dgm:cxn modelId="{81C301A2-35AF-4D55-8856-AC8A741BA278}" type="presOf" srcId="{00508EE6-3555-4082-9167-8FA4F8409F57}" destId="{3FDD9893-02D3-4441-8199-3E8A56D8D3EA}" srcOrd="0" destOrd="0" presId="urn:microsoft.com/office/officeart/2005/8/layout/vList2"/>
    <dgm:cxn modelId="{74AE1AA7-FDCD-40BF-AE7F-03BB77E20518}" srcId="{70F2B332-B0E2-4AD6-A112-21E3862E1B27}" destId="{922D6FF1-388F-47D9-AF24-72582A022D60}" srcOrd="6" destOrd="0" parTransId="{D8904026-D492-4995-9F2A-452F1098ADE4}" sibTransId="{91278C1B-F237-42C3-9C55-F9AFB8BD3D9D}"/>
    <dgm:cxn modelId="{289448C6-75CA-40E2-A24D-226D97DFEF17}" type="presOf" srcId="{6F4391BE-46E3-4E35-A31E-40DB9AF0AD71}" destId="{76965F8C-D410-423C-9D4B-C745D4F63CAD}" srcOrd="0" destOrd="0" presId="urn:microsoft.com/office/officeart/2005/8/layout/vList2"/>
    <dgm:cxn modelId="{7DAF1EE1-E475-43C6-ACD7-04A870BC2E23}" type="presOf" srcId="{98FE2609-C9CF-4E76-A4CC-DAD1F453D709}" destId="{34D4D067-C391-41F6-8333-BE28F3C3671A}" srcOrd="0" destOrd="0" presId="urn:microsoft.com/office/officeart/2005/8/layout/vList2"/>
    <dgm:cxn modelId="{B387CEE2-CFC0-4760-80F2-2AC40386B832}" type="presOf" srcId="{922D6FF1-388F-47D9-AF24-72582A022D60}" destId="{8B1CDADD-7EDC-4FB7-9661-6397489D373D}" srcOrd="0" destOrd="0" presId="urn:microsoft.com/office/officeart/2005/8/layout/vList2"/>
    <dgm:cxn modelId="{5E20CEB2-B1DD-4E86-8F2C-3821CB9A9595}" type="presParOf" srcId="{A34DB648-31D9-467D-946F-DEE66896B8C2}" destId="{76965F8C-D410-423C-9D4B-C745D4F63CAD}" srcOrd="0" destOrd="0" presId="urn:microsoft.com/office/officeart/2005/8/layout/vList2"/>
    <dgm:cxn modelId="{47A90AD6-5A0F-4FC3-B744-BB5897D70ED1}" type="presParOf" srcId="{A34DB648-31D9-467D-946F-DEE66896B8C2}" destId="{99DF5613-75A3-4D87-A08B-BA00968E0C6C}" srcOrd="1" destOrd="0" presId="urn:microsoft.com/office/officeart/2005/8/layout/vList2"/>
    <dgm:cxn modelId="{42A215F8-B682-4CFA-846B-3023A59B6574}" type="presParOf" srcId="{A34DB648-31D9-467D-946F-DEE66896B8C2}" destId="{47B4FCF0-ADF2-4544-80F2-C3F6F72B4DAB}" srcOrd="2" destOrd="0" presId="urn:microsoft.com/office/officeart/2005/8/layout/vList2"/>
    <dgm:cxn modelId="{D8B32151-634A-47AA-8BFD-BA9EA0F92429}" type="presParOf" srcId="{A34DB648-31D9-467D-946F-DEE66896B8C2}" destId="{EAFAA6CD-EEC4-4BB1-A820-50F88F83C18B}" srcOrd="3" destOrd="0" presId="urn:microsoft.com/office/officeart/2005/8/layout/vList2"/>
    <dgm:cxn modelId="{D63A76EC-E5EC-4C10-9D21-98191A71AD13}" type="presParOf" srcId="{A34DB648-31D9-467D-946F-DEE66896B8C2}" destId="{34D4D067-C391-41F6-8333-BE28F3C3671A}" srcOrd="4" destOrd="0" presId="urn:microsoft.com/office/officeart/2005/8/layout/vList2"/>
    <dgm:cxn modelId="{F392E4A7-98C7-4C6E-955D-1CCED6F4E440}" type="presParOf" srcId="{A34DB648-31D9-467D-946F-DEE66896B8C2}" destId="{79EA4C46-2A90-49F4-8EEC-A668C60294B6}" srcOrd="5" destOrd="0" presId="urn:microsoft.com/office/officeart/2005/8/layout/vList2"/>
    <dgm:cxn modelId="{007B8BCB-B3E6-4989-AEE8-8B338194409A}" type="presParOf" srcId="{A34DB648-31D9-467D-946F-DEE66896B8C2}" destId="{B237DCF9-57CF-444A-BC22-0542D74AEFCE}" srcOrd="6" destOrd="0" presId="urn:microsoft.com/office/officeart/2005/8/layout/vList2"/>
    <dgm:cxn modelId="{767C875C-7E0B-423E-BE9F-E54168D24B72}" type="presParOf" srcId="{A34DB648-31D9-467D-946F-DEE66896B8C2}" destId="{5F4FCD22-C1E5-4190-8B84-EC783F2A069F}" srcOrd="7" destOrd="0" presId="urn:microsoft.com/office/officeart/2005/8/layout/vList2"/>
    <dgm:cxn modelId="{8770B30D-E976-4F00-AE25-A833947D3D10}" type="presParOf" srcId="{A34DB648-31D9-467D-946F-DEE66896B8C2}" destId="{3CCF89BA-4021-4EA1-9871-83D8D5CBEB6E}" srcOrd="8" destOrd="0" presId="urn:microsoft.com/office/officeart/2005/8/layout/vList2"/>
    <dgm:cxn modelId="{1D193DC8-5037-4DC6-A95C-798828C3D822}" type="presParOf" srcId="{A34DB648-31D9-467D-946F-DEE66896B8C2}" destId="{BE9D326D-74CC-486C-BDCC-84ABE0792083}" srcOrd="9" destOrd="0" presId="urn:microsoft.com/office/officeart/2005/8/layout/vList2"/>
    <dgm:cxn modelId="{D53FCEC7-64CB-4709-A851-15A33908F2A0}" type="presParOf" srcId="{A34DB648-31D9-467D-946F-DEE66896B8C2}" destId="{3FDD9893-02D3-4441-8199-3E8A56D8D3EA}" srcOrd="10" destOrd="0" presId="urn:microsoft.com/office/officeart/2005/8/layout/vList2"/>
    <dgm:cxn modelId="{B133E08D-CD24-4B9C-9BBA-52CD02733530}" type="presParOf" srcId="{A34DB648-31D9-467D-946F-DEE66896B8C2}" destId="{4C94BE92-9836-4DC8-940C-771CFC6D6A06}" srcOrd="11" destOrd="0" presId="urn:microsoft.com/office/officeart/2005/8/layout/vList2"/>
    <dgm:cxn modelId="{A60A8847-749C-4728-9C97-2C5DCF55044C}" type="presParOf" srcId="{A34DB648-31D9-467D-946F-DEE66896B8C2}" destId="{8B1CDADD-7EDC-4FB7-9661-6397489D373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705DE8-CFC9-4003-AF4B-C056233E0E4F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538947-6299-4126-878B-C7E9F9FFF481}">
      <dgm:prSet phldrT="[Text]" phldr="0"/>
      <dgm:spPr/>
      <dgm:t>
        <a:bodyPr/>
        <a:lstStyle/>
        <a:p>
          <a:pPr rtl="0"/>
          <a:r>
            <a:rPr lang="en-GB" b="1">
              <a:solidFill>
                <a:schemeClr val="bg1"/>
              </a:solidFill>
              <a:latin typeface="Sitka Subheading"/>
            </a:rPr>
            <a:t>Diversity and valuing all differences</a:t>
          </a:r>
          <a:endParaRPr lang="en-GB" b="1" dirty="0">
            <a:solidFill>
              <a:schemeClr val="bg1"/>
            </a:solidFill>
          </a:endParaRPr>
        </a:p>
      </dgm:t>
    </dgm:pt>
    <dgm:pt modelId="{1A6F41E8-3538-4195-9075-AFAA5A362440}" type="parTrans" cxnId="{B46A07AF-BD8D-4249-A43D-B7B2FDF7E3D5}">
      <dgm:prSet/>
      <dgm:spPr/>
      <dgm:t>
        <a:bodyPr/>
        <a:lstStyle/>
        <a:p>
          <a:endParaRPr lang="en-GB"/>
        </a:p>
      </dgm:t>
    </dgm:pt>
    <dgm:pt modelId="{6CBC243C-1F12-4DF6-9721-8FE836B493DA}" type="sibTrans" cxnId="{B46A07AF-BD8D-4249-A43D-B7B2FDF7E3D5}">
      <dgm:prSet/>
      <dgm:spPr/>
      <dgm:t>
        <a:bodyPr/>
        <a:lstStyle/>
        <a:p>
          <a:endParaRPr lang="en-GB"/>
        </a:p>
      </dgm:t>
    </dgm:pt>
    <dgm:pt modelId="{68B093A1-0771-4134-9257-FD51A6D44D16}">
      <dgm:prSet phldrT="[Text]" phldr="0"/>
      <dgm:spPr/>
      <dgm:t>
        <a:bodyPr/>
        <a:lstStyle/>
        <a:p>
          <a:pPr rtl="0"/>
          <a:r>
            <a:rPr lang="en-GB" b="1" dirty="0">
              <a:solidFill>
                <a:schemeClr val="bg1"/>
              </a:solidFill>
              <a:latin typeface="Sitka Subheading"/>
            </a:rPr>
            <a:t>Self-esteem and positive group identity</a:t>
          </a:r>
          <a:endParaRPr lang="en-GB" b="1" dirty="0">
            <a:solidFill>
              <a:schemeClr val="bg1"/>
            </a:solidFill>
          </a:endParaRPr>
        </a:p>
      </dgm:t>
    </dgm:pt>
    <dgm:pt modelId="{405CDA72-5DC1-4179-A5EC-4EC6613936E2}" type="parTrans" cxnId="{5962BF14-73E2-40F8-8C0E-5DBD8145427A}">
      <dgm:prSet/>
      <dgm:spPr/>
      <dgm:t>
        <a:bodyPr/>
        <a:lstStyle/>
        <a:p>
          <a:endParaRPr lang="en-GB"/>
        </a:p>
      </dgm:t>
    </dgm:pt>
    <dgm:pt modelId="{D61AFE3F-CC15-4B04-98F6-7817F5F05B7E}" type="sibTrans" cxnId="{5962BF14-73E2-40F8-8C0E-5DBD8145427A}">
      <dgm:prSet/>
      <dgm:spPr/>
      <dgm:t>
        <a:bodyPr/>
        <a:lstStyle/>
        <a:p>
          <a:endParaRPr lang="en-GB"/>
        </a:p>
      </dgm:t>
    </dgm:pt>
    <dgm:pt modelId="{6BEC82BA-561F-498F-97DE-447996789F94}">
      <dgm:prSet phldrT="[Text]" phldr="0"/>
      <dgm:spPr/>
      <dgm:t>
        <a:bodyPr/>
        <a:lstStyle/>
        <a:p>
          <a:pPr rtl="0"/>
          <a:r>
            <a:rPr lang="en-GB" b="1" dirty="0">
              <a:solidFill>
                <a:schemeClr val="bg1"/>
              </a:solidFill>
              <a:latin typeface="Sitka Subheading"/>
            </a:rPr>
            <a:t>Fulfilment of individual potential</a:t>
          </a:r>
          <a:endParaRPr lang="en-GB" b="1" dirty="0">
            <a:solidFill>
              <a:schemeClr val="bg1"/>
            </a:solidFill>
          </a:endParaRPr>
        </a:p>
      </dgm:t>
    </dgm:pt>
    <dgm:pt modelId="{97246696-E7C6-4D34-86CC-E5687583A118}" type="parTrans" cxnId="{7C34CEEE-91CD-45FF-B3E5-CF1424B5FC53}">
      <dgm:prSet/>
      <dgm:spPr/>
      <dgm:t>
        <a:bodyPr/>
        <a:lstStyle/>
        <a:p>
          <a:endParaRPr lang="en-GB"/>
        </a:p>
      </dgm:t>
    </dgm:pt>
    <dgm:pt modelId="{C2B3F808-FA51-429E-8756-09EC6DD5EA43}" type="sibTrans" cxnId="{7C34CEEE-91CD-45FF-B3E5-CF1424B5FC53}">
      <dgm:prSet/>
      <dgm:spPr/>
      <dgm:t>
        <a:bodyPr/>
        <a:lstStyle/>
        <a:p>
          <a:endParaRPr lang="en-GB"/>
        </a:p>
      </dgm:t>
    </dgm:pt>
    <dgm:pt modelId="{2E9EEAB3-B579-431C-ACC9-9E342897339B}">
      <dgm:prSet phldrT="[Text]" phldr="0"/>
      <dgm:spPr/>
      <dgm:t>
        <a:bodyPr/>
        <a:lstStyle/>
        <a:p>
          <a:pPr rtl="0"/>
          <a:r>
            <a:rPr lang="en-GB" b="1" dirty="0">
              <a:solidFill>
                <a:schemeClr val="bg1"/>
              </a:solidFill>
              <a:latin typeface="Sitka Subheading"/>
            </a:rPr>
            <a:t>The full partecipation of all groups in society</a:t>
          </a:r>
          <a:endParaRPr lang="en-GB" b="1" dirty="0">
            <a:solidFill>
              <a:schemeClr val="bg1"/>
            </a:solidFill>
          </a:endParaRPr>
        </a:p>
      </dgm:t>
    </dgm:pt>
    <dgm:pt modelId="{2D71A1BE-EB9C-4715-9ADF-8F4F6BAF10D4}" type="parTrans" cxnId="{4B48C4A5-A42B-4C49-BB6D-E014756C5C43}">
      <dgm:prSet/>
      <dgm:spPr/>
      <dgm:t>
        <a:bodyPr/>
        <a:lstStyle/>
        <a:p>
          <a:endParaRPr lang="en-GB"/>
        </a:p>
      </dgm:t>
    </dgm:pt>
    <dgm:pt modelId="{EA4A04BE-370C-4B6D-9AA2-B3EA4EAAF1FD}" type="sibTrans" cxnId="{4B48C4A5-A42B-4C49-BB6D-E014756C5C43}">
      <dgm:prSet/>
      <dgm:spPr/>
      <dgm:t>
        <a:bodyPr/>
        <a:lstStyle/>
        <a:p>
          <a:endParaRPr lang="en-GB"/>
        </a:p>
      </dgm:t>
    </dgm:pt>
    <dgm:pt modelId="{E39D0DBC-C259-4447-B9ED-01783677A30C}" type="pres">
      <dgm:prSet presAssocID="{69705DE8-CFC9-4003-AF4B-C056233E0E4F}" presName="Name0" presStyleCnt="0">
        <dgm:presLayoutVars>
          <dgm:dir/>
          <dgm:resizeHandles val="exact"/>
        </dgm:presLayoutVars>
      </dgm:prSet>
      <dgm:spPr/>
    </dgm:pt>
    <dgm:pt modelId="{7A6F2128-FD83-4E17-830C-56D51E2B17CC}" type="pres">
      <dgm:prSet presAssocID="{69705DE8-CFC9-4003-AF4B-C056233E0E4F}" presName="cycle" presStyleCnt="0"/>
      <dgm:spPr/>
    </dgm:pt>
    <dgm:pt modelId="{5B538EC1-DF0D-459A-B9FC-8E8B06CC8D3B}" type="pres">
      <dgm:prSet presAssocID="{87538947-6299-4126-878B-C7E9F9FFF481}" presName="nodeFirstNode" presStyleLbl="node1" presStyleIdx="0" presStyleCnt="4">
        <dgm:presLayoutVars>
          <dgm:bulletEnabled val="1"/>
        </dgm:presLayoutVars>
      </dgm:prSet>
      <dgm:spPr/>
    </dgm:pt>
    <dgm:pt modelId="{21133846-684B-4444-B88C-2B4BA0887CFB}" type="pres">
      <dgm:prSet presAssocID="{6CBC243C-1F12-4DF6-9721-8FE836B493DA}" presName="sibTransFirstNode" presStyleLbl="bgShp" presStyleIdx="0" presStyleCnt="1"/>
      <dgm:spPr/>
    </dgm:pt>
    <dgm:pt modelId="{87B97AB3-DEE9-40D6-85F5-97B33BFF6DFE}" type="pres">
      <dgm:prSet presAssocID="{68B093A1-0771-4134-9257-FD51A6D44D16}" presName="nodeFollowingNodes" presStyleLbl="node1" presStyleIdx="1" presStyleCnt="4">
        <dgm:presLayoutVars>
          <dgm:bulletEnabled val="1"/>
        </dgm:presLayoutVars>
      </dgm:prSet>
      <dgm:spPr/>
    </dgm:pt>
    <dgm:pt modelId="{47BF0ABD-375A-4805-ADBA-6B4134C0F34D}" type="pres">
      <dgm:prSet presAssocID="{6BEC82BA-561F-498F-97DE-447996789F94}" presName="nodeFollowingNodes" presStyleLbl="node1" presStyleIdx="2" presStyleCnt="4">
        <dgm:presLayoutVars>
          <dgm:bulletEnabled val="1"/>
        </dgm:presLayoutVars>
      </dgm:prSet>
      <dgm:spPr/>
    </dgm:pt>
    <dgm:pt modelId="{B77361B4-3497-4F97-A7AE-973C02E721FE}" type="pres">
      <dgm:prSet presAssocID="{2E9EEAB3-B579-431C-ACC9-9E342897339B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5962BF14-73E2-40F8-8C0E-5DBD8145427A}" srcId="{69705DE8-CFC9-4003-AF4B-C056233E0E4F}" destId="{68B093A1-0771-4134-9257-FD51A6D44D16}" srcOrd="1" destOrd="0" parTransId="{405CDA72-5DC1-4179-A5EC-4EC6613936E2}" sibTransId="{D61AFE3F-CC15-4B04-98F6-7817F5F05B7E}"/>
    <dgm:cxn modelId="{00676D31-D846-4A29-B4F5-E0D92D3F56FA}" type="presOf" srcId="{6BEC82BA-561F-498F-97DE-447996789F94}" destId="{47BF0ABD-375A-4805-ADBA-6B4134C0F34D}" srcOrd="0" destOrd="0" presId="urn:microsoft.com/office/officeart/2005/8/layout/cycle3"/>
    <dgm:cxn modelId="{45C7E872-D2BE-4D7A-B68F-0E6490ADD31F}" type="presOf" srcId="{87538947-6299-4126-878B-C7E9F9FFF481}" destId="{5B538EC1-DF0D-459A-B9FC-8E8B06CC8D3B}" srcOrd="0" destOrd="0" presId="urn:microsoft.com/office/officeart/2005/8/layout/cycle3"/>
    <dgm:cxn modelId="{D5AB489A-3CE1-4F15-B435-5580E1AF4343}" type="presOf" srcId="{69705DE8-CFC9-4003-AF4B-C056233E0E4F}" destId="{E39D0DBC-C259-4447-B9ED-01783677A30C}" srcOrd="0" destOrd="0" presId="urn:microsoft.com/office/officeart/2005/8/layout/cycle3"/>
    <dgm:cxn modelId="{4B48C4A5-A42B-4C49-BB6D-E014756C5C43}" srcId="{69705DE8-CFC9-4003-AF4B-C056233E0E4F}" destId="{2E9EEAB3-B579-431C-ACC9-9E342897339B}" srcOrd="3" destOrd="0" parTransId="{2D71A1BE-EB9C-4715-9ADF-8F4F6BAF10D4}" sibTransId="{EA4A04BE-370C-4B6D-9AA2-B3EA4EAAF1FD}"/>
    <dgm:cxn modelId="{240AEDAD-53E7-4A85-A380-C6F7DBD5ED71}" type="presOf" srcId="{2E9EEAB3-B579-431C-ACC9-9E342897339B}" destId="{B77361B4-3497-4F97-A7AE-973C02E721FE}" srcOrd="0" destOrd="0" presId="urn:microsoft.com/office/officeart/2005/8/layout/cycle3"/>
    <dgm:cxn modelId="{B46A07AF-BD8D-4249-A43D-B7B2FDF7E3D5}" srcId="{69705DE8-CFC9-4003-AF4B-C056233E0E4F}" destId="{87538947-6299-4126-878B-C7E9F9FFF481}" srcOrd="0" destOrd="0" parTransId="{1A6F41E8-3538-4195-9075-AFAA5A362440}" sibTransId="{6CBC243C-1F12-4DF6-9721-8FE836B493DA}"/>
    <dgm:cxn modelId="{695287C8-2B13-4AE8-9D80-4B932F6B69DE}" type="presOf" srcId="{68B093A1-0771-4134-9257-FD51A6D44D16}" destId="{87B97AB3-DEE9-40D6-85F5-97B33BFF6DFE}" srcOrd="0" destOrd="0" presId="urn:microsoft.com/office/officeart/2005/8/layout/cycle3"/>
    <dgm:cxn modelId="{A02862D6-9334-4B57-B21D-9DAAE1E1AD2E}" type="presOf" srcId="{6CBC243C-1F12-4DF6-9721-8FE836B493DA}" destId="{21133846-684B-4444-B88C-2B4BA0887CFB}" srcOrd="0" destOrd="0" presId="urn:microsoft.com/office/officeart/2005/8/layout/cycle3"/>
    <dgm:cxn modelId="{7C34CEEE-91CD-45FF-B3E5-CF1424B5FC53}" srcId="{69705DE8-CFC9-4003-AF4B-C056233E0E4F}" destId="{6BEC82BA-561F-498F-97DE-447996789F94}" srcOrd="2" destOrd="0" parTransId="{97246696-E7C6-4D34-86CC-E5687583A118}" sibTransId="{C2B3F808-FA51-429E-8756-09EC6DD5EA43}"/>
    <dgm:cxn modelId="{4DD1BE1D-18B1-4D50-9ED1-61E35CAF96D6}" type="presParOf" srcId="{E39D0DBC-C259-4447-B9ED-01783677A30C}" destId="{7A6F2128-FD83-4E17-830C-56D51E2B17CC}" srcOrd="0" destOrd="0" presId="urn:microsoft.com/office/officeart/2005/8/layout/cycle3"/>
    <dgm:cxn modelId="{A6249A55-CB4B-4F9D-B8B7-6F08F317505C}" type="presParOf" srcId="{7A6F2128-FD83-4E17-830C-56D51E2B17CC}" destId="{5B538EC1-DF0D-459A-B9FC-8E8B06CC8D3B}" srcOrd="0" destOrd="0" presId="urn:microsoft.com/office/officeart/2005/8/layout/cycle3"/>
    <dgm:cxn modelId="{9CF2332A-2FEF-41EF-BD82-7EC685CDCB41}" type="presParOf" srcId="{7A6F2128-FD83-4E17-830C-56D51E2B17CC}" destId="{21133846-684B-4444-B88C-2B4BA0887CFB}" srcOrd="1" destOrd="0" presId="urn:microsoft.com/office/officeart/2005/8/layout/cycle3"/>
    <dgm:cxn modelId="{9C9986DD-ED40-43C8-9A78-9B9BD0E587EC}" type="presParOf" srcId="{7A6F2128-FD83-4E17-830C-56D51E2B17CC}" destId="{87B97AB3-DEE9-40D6-85F5-97B33BFF6DFE}" srcOrd="2" destOrd="0" presId="urn:microsoft.com/office/officeart/2005/8/layout/cycle3"/>
    <dgm:cxn modelId="{30586B2C-9885-441A-8556-BA49C20A5D41}" type="presParOf" srcId="{7A6F2128-FD83-4E17-830C-56D51E2B17CC}" destId="{47BF0ABD-375A-4805-ADBA-6B4134C0F34D}" srcOrd="3" destOrd="0" presId="urn:microsoft.com/office/officeart/2005/8/layout/cycle3"/>
    <dgm:cxn modelId="{F1184E49-6C38-41DC-95C6-320812A9A19E}" type="presParOf" srcId="{7A6F2128-FD83-4E17-830C-56D51E2B17CC}" destId="{B77361B4-3497-4F97-A7AE-973C02E721FE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DE284F-820A-45A5-9565-818F0D83732C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DB3589C-2CF9-404D-9F42-E6F80A6E4368}">
      <dgm:prSet/>
      <dgm:spPr/>
      <dgm:t>
        <a:bodyPr/>
        <a:lstStyle/>
        <a:p>
          <a:r>
            <a:rPr lang="en-US"/>
            <a:t>Pather (2007) suggests that through Inclusive Practice, all children with or without disability are brought together in the same setting. This means:</a:t>
          </a:r>
        </a:p>
      </dgm:t>
    </dgm:pt>
    <dgm:pt modelId="{DF6BDE00-FBA7-4E25-A8D3-A393185D04FA}" type="parTrans" cxnId="{D4C6572D-917B-47D2-B1DD-BA753D998A2A}">
      <dgm:prSet/>
      <dgm:spPr/>
      <dgm:t>
        <a:bodyPr/>
        <a:lstStyle/>
        <a:p>
          <a:endParaRPr lang="en-US"/>
        </a:p>
      </dgm:t>
    </dgm:pt>
    <dgm:pt modelId="{B6C0A144-E985-406A-8496-0087E7142979}" type="sibTrans" cxnId="{D4C6572D-917B-47D2-B1DD-BA753D998A2A}">
      <dgm:prSet/>
      <dgm:spPr/>
      <dgm:t>
        <a:bodyPr/>
        <a:lstStyle/>
        <a:p>
          <a:endParaRPr lang="en-US"/>
        </a:p>
      </dgm:t>
    </dgm:pt>
    <dgm:pt modelId="{D742D403-12EC-4359-8AEF-75141A82DDF4}">
      <dgm:prSet/>
      <dgm:spPr/>
      <dgm:t>
        <a:bodyPr/>
        <a:lstStyle/>
        <a:p>
          <a:r>
            <a:rPr lang="en-US"/>
            <a:t>•improved outcomes for all children</a:t>
          </a:r>
        </a:p>
      </dgm:t>
    </dgm:pt>
    <dgm:pt modelId="{8DB8798B-B85B-48E7-9609-846767A65320}" type="parTrans" cxnId="{AFFC100C-968F-4A74-ACDD-10F895DEBA0D}">
      <dgm:prSet/>
      <dgm:spPr/>
      <dgm:t>
        <a:bodyPr/>
        <a:lstStyle/>
        <a:p>
          <a:endParaRPr lang="en-US"/>
        </a:p>
      </dgm:t>
    </dgm:pt>
    <dgm:pt modelId="{AB236C65-4021-44BF-8DCB-1CDE09B6F754}" type="sibTrans" cxnId="{AFFC100C-968F-4A74-ACDD-10F895DEBA0D}">
      <dgm:prSet/>
      <dgm:spPr/>
      <dgm:t>
        <a:bodyPr/>
        <a:lstStyle/>
        <a:p>
          <a:endParaRPr lang="en-US"/>
        </a:p>
      </dgm:t>
    </dgm:pt>
    <dgm:pt modelId="{7DC1A7D6-43FB-42CA-ADE4-480C1F6B3100}">
      <dgm:prSet/>
      <dgm:spPr/>
      <dgm:t>
        <a:bodyPr/>
        <a:lstStyle/>
        <a:p>
          <a:r>
            <a:rPr lang="en-US"/>
            <a:t>•acceptance of all differences every child has</a:t>
          </a:r>
        </a:p>
      </dgm:t>
    </dgm:pt>
    <dgm:pt modelId="{61058F60-A6CA-482A-9FE3-E2CC22A5F0B8}" type="parTrans" cxnId="{87592AA4-5E54-410C-AAA0-9B8C03D75A92}">
      <dgm:prSet/>
      <dgm:spPr/>
      <dgm:t>
        <a:bodyPr/>
        <a:lstStyle/>
        <a:p>
          <a:endParaRPr lang="en-US"/>
        </a:p>
      </dgm:t>
    </dgm:pt>
    <dgm:pt modelId="{CE7555F6-9D84-4951-A19F-5B0729CDFB36}" type="sibTrans" cxnId="{87592AA4-5E54-410C-AAA0-9B8C03D75A92}">
      <dgm:prSet/>
      <dgm:spPr/>
      <dgm:t>
        <a:bodyPr/>
        <a:lstStyle/>
        <a:p>
          <a:endParaRPr lang="en-US"/>
        </a:p>
      </dgm:t>
    </dgm:pt>
    <dgm:pt modelId="{0F4F163D-54D7-435F-9816-F57D4023D99B}">
      <dgm:prSet/>
      <dgm:spPr/>
      <dgm:t>
        <a:bodyPr/>
        <a:lstStyle/>
        <a:p>
          <a:r>
            <a:rPr lang="en-US"/>
            <a:t>•children and their families should be treated with respect</a:t>
          </a:r>
        </a:p>
      </dgm:t>
    </dgm:pt>
    <dgm:pt modelId="{63992321-373B-4B38-8D91-5B71234AD155}" type="parTrans" cxnId="{18CF5B8E-5294-44E0-8B70-EF5E06313950}">
      <dgm:prSet/>
      <dgm:spPr/>
      <dgm:t>
        <a:bodyPr/>
        <a:lstStyle/>
        <a:p>
          <a:endParaRPr lang="en-US"/>
        </a:p>
      </dgm:t>
    </dgm:pt>
    <dgm:pt modelId="{38938E96-6D43-4DF8-BC14-9581D2460E71}" type="sibTrans" cxnId="{18CF5B8E-5294-44E0-8B70-EF5E06313950}">
      <dgm:prSet/>
      <dgm:spPr/>
      <dgm:t>
        <a:bodyPr/>
        <a:lstStyle/>
        <a:p>
          <a:endParaRPr lang="en-US"/>
        </a:p>
      </dgm:t>
    </dgm:pt>
    <dgm:pt modelId="{065F4841-594A-4B4E-AFE4-6483BAEF72AF}">
      <dgm:prSet/>
      <dgm:spPr/>
      <dgm:t>
        <a:bodyPr/>
        <a:lstStyle/>
        <a:p>
          <a:r>
            <a:rPr lang="en-US"/>
            <a:t>•the inclusion of all children no matter their background, culture, or language</a:t>
          </a:r>
        </a:p>
      </dgm:t>
    </dgm:pt>
    <dgm:pt modelId="{46E6ECD3-4681-4CEC-A086-DC058B1F2F56}" type="parTrans" cxnId="{8174A4EB-ED87-4645-92A0-F4AB794420BC}">
      <dgm:prSet/>
      <dgm:spPr/>
      <dgm:t>
        <a:bodyPr/>
        <a:lstStyle/>
        <a:p>
          <a:endParaRPr lang="en-US"/>
        </a:p>
      </dgm:t>
    </dgm:pt>
    <dgm:pt modelId="{12C70D9A-04CE-4FA1-855D-0179C46681D6}" type="sibTrans" cxnId="{8174A4EB-ED87-4645-92A0-F4AB794420BC}">
      <dgm:prSet/>
      <dgm:spPr/>
      <dgm:t>
        <a:bodyPr/>
        <a:lstStyle/>
        <a:p>
          <a:endParaRPr lang="en-US"/>
        </a:p>
      </dgm:t>
    </dgm:pt>
    <dgm:pt modelId="{BA8E4455-40F4-4979-BD65-C6C49DB47D42}">
      <dgm:prSet/>
      <dgm:spPr/>
      <dgm:t>
        <a:bodyPr/>
        <a:lstStyle/>
        <a:p>
          <a:r>
            <a:rPr lang="en-US"/>
            <a:t>•inclusion of all children in school activities</a:t>
          </a:r>
        </a:p>
      </dgm:t>
    </dgm:pt>
    <dgm:pt modelId="{43CFC3CF-4145-4F17-9C3E-A918FB6029BA}" type="parTrans" cxnId="{FB2E2549-B73C-43C8-B69D-9BC86FE22E53}">
      <dgm:prSet/>
      <dgm:spPr/>
      <dgm:t>
        <a:bodyPr/>
        <a:lstStyle/>
        <a:p>
          <a:endParaRPr lang="en-US"/>
        </a:p>
      </dgm:t>
    </dgm:pt>
    <dgm:pt modelId="{A55084E9-F527-4639-B2C6-93E36CFC0C81}" type="sibTrans" cxnId="{FB2E2549-B73C-43C8-B69D-9BC86FE22E53}">
      <dgm:prSet/>
      <dgm:spPr/>
      <dgm:t>
        <a:bodyPr/>
        <a:lstStyle/>
        <a:p>
          <a:endParaRPr lang="en-US"/>
        </a:p>
      </dgm:t>
    </dgm:pt>
    <dgm:pt modelId="{F918E6D1-987E-49A2-AE98-58AFCD43D038}" type="pres">
      <dgm:prSet presAssocID="{17DE284F-820A-45A5-9565-818F0D83732C}" presName="vert0" presStyleCnt="0">
        <dgm:presLayoutVars>
          <dgm:dir/>
          <dgm:animOne val="branch"/>
          <dgm:animLvl val="lvl"/>
        </dgm:presLayoutVars>
      </dgm:prSet>
      <dgm:spPr/>
    </dgm:pt>
    <dgm:pt modelId="{03B84C30-E037-43E2-8BF8-46BFC57430F9}" type="pres">
      <dgm:prSet presAssocID="{3DB3589C-2CF9-404D-9F42-E6F80A6E4368}" presName="thickLine" presStyleLbl="alignNode1" presStyleIdx="0" presStyleCnt="6"/>
      <dgm:spPr/>
    </dgm:pt>
    <dgm:pt modelId="{AF2CD2E7-6789-4C4C-8052-3A9A3893A722}" type="pres">
      <dgm:prSet presAssocID="{3DB3589C-2CF9-404D-9F42-E6F80A6E4368}" presName="horz1" presStyleCnt="0"/>
      <dgm:spPr/>
    </dgm:pt>
    <dgm:pt modelId="{B5B9BAAF-F2F9-4BFA-BB0B-A053FE2AAE16}" type="pres">
      <dgm:prSet presAssocID="{3DB3589C-2CF9-404D-9F42-E6F80A6E4368}" presName="tx1" presStyleLbl="revTx" presStyleIdx="0" presStyleCnt="6"/>
      <dgm:spPr/>
    </dgm:pt>
    <dgm:pt modelId="{6669388A-AF5A-4999-A440-D1F82C1F6845}" type="pres">
      <dgm:prSet presAssocID="{3DB3589C-2CF9-404D-9F42-E6F80A6E4368}" presName="vert1" presStyleCnt="0"/>
      <dgm:spPr/>
    </dgm:pt>
    <dgm:pt modelId="{F32EBE9B-6311-4EA9-AC31-B644EDCB72D3}" type="pres">
      <dgm:prSet presAssocID="{D742D403-12EC-4359-8AEF-75141A82DDF4}" presName="thickLine" presStyleLbl="alignNode1" presStyleIdx="1" presStyleCnt="6"/>
      <dgm:spPr/>
    </dgm:pt>
    <dgm:pt modelId="{A1C77D93-1CE8-4EC4-BC9A-68B3D08FB87F}" type="pres">
      <dgm:prSet presAssocID="{D742D403-12EC-4359-8AEF-75141A82DDF4}" presName="horz1" presStyleCnt="0"/>
      <dgm:spPr/>
    </dgm:pt>
    <dgm:pt modelId="{BAEE7824-FD41-4AA4-9E4E-267E8F13ED46}" type="pres">
      <dgm:prSet presAssocID="{D742D403-12EC-4359-8AEF-75141A82DDF4}" presName="tx1" presStyleLbl="revTx" presStyleIdx="1" presStyleCnt="6"/>
      <dgm:spPr/>
    </dgm:pt>
    <dgm:pt modelId="{A2E5C287-A3F4-4CA5-AD51-9BDBACAD0F99}" type="pres">
      <dgm:prSet presAssocID="{D742D403-12EC-4359-8AEF-75141A82DDF4}" presName="vert1" presStyleCnt="0"/>
      <dgm:spPr/>
    </dgm:pt>
    <dgm:pt modelId="{BEFEB322-5EA5-422D-8020-5608CA678C44}" type="pres">
      <dgm:prSet presAssocID="{7DC1A7D6-43FB-42CA-ADE4-480C1F6B3100}" presName="thickLine" presStyleLbl="alignNode1" presStyleIdx="2" presStyleCnt="6"/>
      <dgm:spPr/>
    </dgm:pt>
    <dgm:pt modelId="{E05BDEC6-21CC-425C-9BA3-EC5451AF5C9D}" type="pres">
      <dgm:prSet presAssocID="{7DC1A7D6-43FB-42CA-ADE4-480C1F6B3100}" presName="horz1" presStyleCnt="0"/>
      <dgm:spPr/>
    </dgm:pt>
    <dgm:pt modelId="{42A239B1-3B25-44B9-B316-2DFFE7C10A31}" type="pres">
      <dgm:prSet presAssocID="{7DC1A7D6-43FB-42CA-ADE4-480C1F6B3100}" presName="tx1" presStyleLbl="revTx" presStyleIdx="2" presStyleCnt="6"/>
      <dgm:spPr/>
    </dgm:pt>
    <dgm:pt modelId="{1316AD18-FCC8-4885-B98C-6454869B40BC}" type="pres">
      <dgm:prSet presAssocID="{7DC1A7D6-43FB-42CA-ADE4-480C1F6B3100}" presName="vert1" presStyleCnt="0"/>
      <dgm:spPr/>
    </dgm:pt>
    <dgm:pt modelId="{2EF90617-1F44-4A14-A8AB-B2B59CBBA2FD}" type="pres">
      <dgm:prSet presAssocID="{0F4F163D-54D7-435F-9816-F57D4023D99B}" presName="thickLine" presStyleLbl="alignNode1" presStyleIdx="3" presStyleCnt="6"/>
      <dgm:spPr/>
    </dgm:pt>
    <dgm:pt modelId="{1E7284E2-59A6-4E38-9018-2F8BD660A863}" type="pres">
      <dgm:prSet presAssocID="{0F4F163D-54D7-435F-9816-F57D4023D99B}" presName="horz1" presStyleCnt="0"/>
      <dgm:spPr/>
    </dgm:pt>
    <dgm:pt modelId="{FE0F627F-9CE6-4114-9421-477CA89B9721}" type="pres">
      <dgm:prSet presAssocID="{0F4F163D-54D7-435F-9816-F57D4023D99B}" presName="tx1" presStyleLbl="revTx" presStyleIdx="3" presStyleCnt="6"/>
      <dgm:spPr/>
    </dgm:pt>
    <dgm:pt modelId="{8AA40B79-7E0F-447C-8E7B-866DFC2BA1FD}" type="pres">
      <dgm:prSet presAssocID="{0F4F163D-54D7-435F-9816-F57D4023D99B}" presName="vert1" presStyleCnt="0"/>
      <dgm:spPr/>
    </dgm:pt>
    <dgm:pt modelId="{EA359D12-8345-4E4B-90B7-3061C3EEB55D}" type="pres">
      <dgm:prSet presAssocID="{065F4841-594A-4B4E-AFE4-6483BAEF72AF}" presName="thickLine" presStyleLbl="alignNode1" presStyleIdx="4" presStyleCnt="6"/>
      <dgm:spPr/>
    </dgm:pt>
    <dgm:pt modelId="{5E35FA48-51ED-45AC-B305-ED9EFBA0A5FA}" type="pres">
      <dgm:prSet presAssocID="{065F4841-594A-4B4E-AFE4-6483BAEF72AF}" presName="horz1" presStyleCnt="0"/>
      <dgm:spPr/>
    </dgm:pt>
    <dgm:pt modelId="{C10F77F9-BBEA-4192-A1CB-BED909D7E63B}" type="pres">
      <dgm:prSet presAssocID="{065F4841-594A-4B4E-AFE4-6483BAEF72AF}" presName="tx1" presStyleLbl="revTx" presStyleIdx="4" presStyleCnt="6"/>
      <dgm:spPr/>
    </dgm:pt>
    <dgm:pt modelId="{9E093DE5-1A0A-40AA-A53F-CB4AEDB2EE8F}" type="pres">
      <dgm:prSet presAssocID="{065F4841-594A-4B4E-AFE4-6483BAEF72AF}" presName="vert1" presStyleCnt="0"/>
      <dgm:spPr/>
    </dgm:pt>
    <dgm:pt modelId="{A65ECDF7-2B72-44F3-9D2F-87A891360973}" type="pres">
      <dgm:prSet presAssocID="{BA8E4455-40F4-4979-BD65-C6C49DB47D42}" presName="thickLine" presStyleLbl="alignNode1" presStyleIdx="5" presStyleCnt="6"/>
      <dgm:spPr/>
    </dgm:pt>
    <dgm:pt modelId="{2188BB21-A2A9-4AD2-8543-D1C58A67FC3F}" type="pres">
      <dgm:prSet presAssocID="{BA8E4455-40F4-4979-BD65-C6C49DB47D42}" presName="horz1" presStyleCnt="0"/>
      <dgm:spPr/>
    </dgm:pt>
    <dgm:pt modelId="{79128220-DF15-4D86-A878-A90D75AB2E99}" type="pres">
      <dgm:prSet presAssocID="{BA8E4455-40F4-4979-BD65-C6C49DB47D42}" presName="tx1" presStyleLbl="revTx" presStyleIdx="5" presStyleCnt="6"/>
      <dgm:spPr/>
    </dgm:pt>
    <dgm:pt modelId="{31DD30AB-DE56-4524-8587-7F22C3258561}" type="pres">
      <dgm:prSet presAssocID="{BA8E4455-40F4-4979-BD65-C6C49DB47D42}" presName="vert1" presStyleCnt="0"/>
      <dgm:spPr/>
    </dgm:pt>
  </dgm:ptLst>
  <dgm:cxnLst>
    <dgm:cxn modelId="{40A91300-3840-4327-9E63-3E1A270A3BB6}" type="presOf" srcId="{0F4F163D-54D7-435F-9816-F57D4023D99B}" destId="{FE0F627F-9CE6-4114-9421-477CA89B9721}" srcOrd="0" destOrd="0" presId="urn:microsoft.com/office/officeart/2008/layout/LinedList"/>
    <dgm:cxn modelId="{AFFC100C-968F-4A74-ACDD-10F895DEBA0D}" srcId="{17DE284F-820A-45A5-9565-818F0D83732C}" destId="{D742D403-12EC-4359-8AEF-75141A82DDF4}" srcOrd="1" destOrd="0" parTransId="{8DB8798B-B85B-48E7-9609-846767A65320}" sibTransId="{AB236C65-4021-44BF-8DCB-1CDE09B6F754}"/>
    <dgm:cxn modelId="{D4C6572D-917B-47D2-B1DD-BA753D998A2A}" srcId="{17DE284F-820A-45A5-9565-818F0D83732C}" destId="{3DB3589C-2CF9-404D-9F42-E6F80A6E4368}" srcOrd="0" destOrd="0" parTransId="{DF6BDE00-FBA7-4E25-A8D3-A393185D04FA}" sibTransId="{B6C0A144-E985-406A-8496-0087E7142979}"/>
    <dgm:cxn modelId="{FB2E2549-B73C-43C8-B69D-9BC86FE22E53}" srcId="{17DE284F-820A-45A5-9565-818F0D83732C}" destId="{BA8E4455-40F4-4979-BD65-C6C49DB47D42}" srcOrd="5" destOrd="0" parTransId="{43CFC3CF-4145-4F17-9C3E-A918FB6029BA}" sibTransId="{A55084E9-F527-4639-B2C6-93E36CFC0C81}"/>
    <dgm:cxn modelId="{22CB844A-434B-4E31-B2F8-8CD4121605FD}" type="presOf" srcId="{17DE284F-820A-45A5-9565-818F0D83732C}" destId="{F918E6D1-987E-49A2-AE98-58AFCD43D038}" srcOrd="0" destOrd="0" presId="urn:microsoft.com/office/officeart/2008/layout/LinedList"/>
    <dgm:cxn modelId="{1823B37F-AAB7-462B-8DC9-CAADB8BE1EC0}" type="presOf" srcId="{BA8E4455-40F4-4979-BD65-C6C49DB47D42}" destId="{79128220-DF15-4D86-A878-A90D75AB2E99}" srcOrd="0" destOrd="0" presId="urn:microsoft.com/office/officeart/2008/layout/LinedList"/>
    <dgm:cxn modelId="{E9E9A786-6974-4ACC-949C-A444EA1248B2}" type="presOf" srcId="{3DB3589C-2CF9-404D-9F42-E6F80A6E4368}" destId="{B5B9BAAF-F2F9-4BFA-BB0B-A053FE2AAE16}" srcOrd="0" destOrd="0" presId="urn:microsoft.com/office/officeart/2008/layout/LinedList"/>
    <dgm:cxn modelId="{18CF5B8E-5294-44E0-8B70-EF5E06313950}" srcId="{17DE284F-820A-45A5-9565-818F0D83732C}" destId="{0F4F163D-54D7-435F-9816-F57D4023D99B}" srcOrd="3" destOrd="0" parTransId="{63992321-373B-4B38-8D91-5B71234AD155}" sibTransId="{38938E96-6D43-4DF8-BC14-9581D2460E71}"/>
    <dgm:cxn modelId="{87592AA4-5E54-410C-AAA0-9B8C03D75A92}" srcId="{17DE284F-820A-45A5-9565-818F0D83732C}" destId="{7DC1A7D6-43FB-42CA-ADE4-480C1F6B3100}" srcOrd="2" destOrd="0" parTransId="{61058F60-A6CA-482A-9FE3-E2CC22A5F0B8}" sibTransId="{CE7555F6-9D84-4951-A19F-5B0729CDFB36}"/>
    <dgm:cxn modelId="{18A8B6C8-752E-43D5-BB72-1E48A013C7E6}" type="presOf" srcId="{D742D403-12EC-4359-8AEF-75141A82DDF4}" destId="{BAEE7824-FD41-4AA4-9E4E-267E8F13ED46}" srcOrd="0" destOrd="0" presId="urn:microsoft.com/office/officeart/2008/layout/LinedList"/>
    <dgm:cxn modelId="{12AE06DB-FC8F-434F-9019-2CD77AB47E29}" type="presOf" srcId="{065F4841-594A-4B4E-AFE4-6483BAEF72AF}" destId="{C10F77F9-BBEA-4192-A1CB-BED909D7E63B}" srcOrd="0" destOrd="0" presId="urn:microsoft.com/office/officeart/2008/layout/LinedList"/>
    <dgm:cxn modelId="{8174A4EB-ED87-4645-92A0-F4AB794420BC}" srcId="{17DE284F-820A-45A5-9565-818F0D83732C}" destId="{065F4841-594A-4B4E-AFE4-6483BAEF72AF}" srcOrd="4" destOrd="0" parTransId="{46E6ECD3-4681-4CEC-A086-DC058B1F2F56}" sibTransId="{12C70D9A-04CE-4FA1-855D-0179C46681D6}"/>
    <dgm:cxn modelId="{A1708EED-9626-4411-829F-2F6755935464}" type="presOf" srcId="{7DC1A7D6-43FB-42CA-ADE4-480C1F6B3100}" destId="{42A239B1-3B25-44B9-B316-2DFFE7C10A31}" srcOrd="0" destOrd="0" presId="urn:microsoft.com/office/officeart/2008/layout/LinedList"/>
    <dgm:cxn modelId="{70C23309-5EDA-446A-90A9-071AFFB04CE0}" type="presParOf" srcId="{F918E6D1-987E-49A2-AE98-58AFCD43D038}" destId="{03B84C30-E037-43E2-8BF8-46BFC57430F9}" srcOrd="0" destOrd="0" presId="urn:microsoft.com/office/officeart/2008/layout/LinedList"/>
    <dgm:cxn modelId="{692FA4C7-5CFD-4698-A7CA-36543B60A6BF}" type="presParOf" srcId="{F918E6D1-987E-49A2-AE98-58AFCD43D038}" destId="{AF2CD2E7-6789-4C4C-8052-3A9A3893A722}" srcOrd="1" destOrd="0" presId="urn:microsoft.com/office/officeart/2008/layout/LinedList"/>
    <dgm:cxn modelId="{52730B79-40AE-4FEE-A803-DF20D3926EA6}" type="presParOf" srcId="{AF2CD2E7-6789-4C4C-8052-3A9A3893A722}" destId="{B5B9BAAF-F2F9-4BFA-BB0B-A053FE2AAE16}" srcOrd="0" destOrd="0" presId="urn:microsoft.com/office/officeart/2008/layout/LinedList"/>
    <dgm:cxn modelId="{E2876C0A-BAE9-44EF-9767-B98C81307061}" type="presParOf" srcId="{AF2CD2E7-6789-4C4C-8052-3A9A3893A722}" destId="{6669388A-AF5A-4999-A440-D1F82C1F6845}" srcOrd="1" destOrd="0" presId="urn:microsoft.com/office/officeart/2008/layout/LinedList"/>
    <dgm:cxn modelId="{4E821A15-F690-404B-8B35-7E9FB6B7E6B7}" type="presParOf" srcId="{F918E6D1-987E-49A2-AE98-58AFCD43D038}" destId="{F32EBE9B-6311-4EA9-AC31-B644EDCB72D3}" srcOrd="2" destOrd="0" presId="urn:microsoft.com/office/officeart/2008/layout/LinedList"/>
    <dgm:cxn modelId="{A8E94F8D-9D20-427E-B9C6-04493F4C5A5F}" type="presParOf" srcId="{F918E6D1-987E-49A2-AE98-58AFCD43D038}" destId="{A1C77D93-1CE8-4EC4-BC9A-68B3D08FB87F}" srcOrd="3" destOrd="0" presId="urn:microsoft.com/office/officeart/2008/layout/LinedList"/>
    <dgm:cxn modelId="{1A5D164F-0934-4A2A-9F34-D3894B545E5F}" type="presParOf" srcId="{A1C77D93-1CE8-4EC4-BC9A-68B3D08FB87F}" destId="{BAEE7824-FD41-4AA4-9E4E-267E8F13ED46}" srcOrd="0" destOrd="0" presId="urn:microsoft.com/office/officeart/2008/layout/LinedList"/>
    <dgm:cxn modelId="{F567CEFB-6B2A-48B3-865B-64C7ABAE1872}" type="presParOf" srcId="{A1C77D93-1CE8-4EC4-BC9A-68B3D08FB87F}" destId="{A2E5C287-A3F4-4CA5-AD51-9BDBACAD0F99}" srcOrd="1" destOrd="0" presId="urn:microsoft.com/office/officeart/2008/layout/LinedList"/>
    <dgm:cxn modelId="{AA92D0B4-3446-40FC-A35D-8DC92A224EA1}" type="presParOf" srcId="{F918E6D1-987E-49A2-AE98-58AFCD43D038}" destId="{BEFEB322-5EA5-422D-8020-5608CA678C44}" srcOrd="4" destOrd="0" presId="urn:microsoft.com/office/officeart/2008/layout/LinedList"/>
    <dgm:cxn modelId="{AE9DD050-375D-404E-9B0A-CB837586BAAE}" type="presParOf" srcId="{F918E6D1-987E-49A2-AE98-58AFCD43D038}" destId="{E05BDEC6-21CC-425C-9BA3-EC5451AF5C9D}" srcOrd="5" destOrd="0" presId="urn:microsoft.com/office/officeart/2008/layout/LinedList"/>
    <dgm:cxn modelId="{8BCC13E7-C0E1-431F-83DA-7D6EAA1EAC27}" type="presParOf" srcId="{E05BDEC6-21CC-425C-9BA3-EC5451AF5C9D}" destId="{42A239B1-3B25-44B9-B316-2DFFE7C10A31}" srcOrd="0" destOrd="0" presId="urn:microsoft.com/office/officeart/2008/layout/LinedList"/>
    <dgm:cxn modelId="{31C3FEF0-1C97-4088-B2B6-FA8A03273EE1}" type="presParOf" srcId="{E05BDEC6-21CC-425C-9BA3-EC5451AF5C9D}" destId="{1316AD18-FCC8-4885-B98C-6454869B40BC}" srcOrd="1" destOrd="0" presId="urn:microsoft.com/office/officeart/2008/layout/LinedList"/>
    <dgm:cxn modelId="{05ADBBB5-3D51-4318-A944-5AA5016ACE39}" type="presParOf" srcId="{F918E6D1-987E-49A2-AE98-58AFCD43D038}" destId="{2EF90617-1F44-4A14-A8AB-B2B59CBBA2FD}" srcOrd="6" destOrd="0" presId="urn:microsoft.com/office/officeart/2008/layout/LinedList"/>
    <dgm:cxn modelId="{40B97FF7-E713-4097-A0FE-090C450D5401}" type="presParOf" srcId="{F918E6D1-987E-49A2-AE98-58AFCD43D038}" destId="{1E7284E2-59A6-4E38-9018-2F8BD660A863}" srcOrd="7" destOrd="0" presId="urn:microsoft.com/office/officeart/2008/layout/LinedList"/>
    <dgm:cxn modelId="{6D174B1D-BF55-407E-B07C-B575FBAE1319}" type="presParOf" srcId="{1E7284E2-59A6-4E38-9018-2F8BD660A863}" destId="{FE0F627F-9CE6-4114-9421-477CA89B9721}" srcOrd="0" destOrd="0" presId="urn:microsoft.com/office/officeart/2008/layout/LinedList"/>
    <dgm:cxn modelId="{0C3BFD2D-9A3B-475A-8F94-77CED670BF81}" type="presParOf" srcId="{1E7284E2-59A6-4E38-9018-2F8BD660A863}" destId="{8AA40B79-7E0F-447C-8E7B-866DFC2BA1FD}" srcOrd="1" destOrd="0" presId="urn:microsoft.com/office/officeart/2008/layout/LinedList"/>
    <dgm:cxn modelId="{E5013E9C-E657-45E2-AFAF-0A4B10AA2B43}" type="presParOf" srcId="{F918E6D1-987E-49A2-AE98-58AFCD43D038}" destId="{EA359D12-8345-4E4B-90B7-3061C3EEB55D}" srcOrd="8" destOrd="0" presId="urn:microsoft.com/office/officeart/2008/layout/LinedList"/>
    <dgm:cxn modelId="{200C016B-CE36-481B-AC23-C74620E474B3}" type="presParOf" srcId="{F918E6D1-987E-49A2-AE98-58AFCD43D038}" destId="{5E35FA48-51ED-45AC-B305-ED9EFBA0A5FA}" srcOrd="9" destOrd="0" presId="urn:microsoft.com/office/officeart/2008/layout/LinedList"/>
    <dgm:cxn modelId="{CA4D2ABF-DCBD-4328-80CA-3747C143947C}" type="presParOf" srcId="{5E35FA48-51ED-45AC-B305-ED9EFBA0A5FA}" destId="{C10F77F9-BBEA-4192-A1CB-BED909D7E63B}" srcOrd="0" destOrd="0" presId="urn:microsoft.com/office/officeart/2008/layout/LinedList"/>
    <dgm:cxn modelId="{41E1E43F-AF6C-4E38-9F98-427C14C3F69A}" type="presParOf" srcId="{5E35FA48-51ED-45AC-B305-ED9EFBA0A5FA}" destId="{9E093DE5-1A0A-40AA-A53F-CB4AEDB2EE8F}" srcOrd="1" destOrd="0" presId="urn:microsoft.com/office/officeart/2008/layout/LinedList"/>
    <dgm:cxn modelId="{AFBFC31B-E180-4BC4-8333-438B347282EA}" type="presParOf" srcId="{F918E6D1-987E-49A2-AE98-58AFCD43D038}" destId="{A65ECDF7-2B72-44F3-9D2F-87A891360973}" srcOrd="10" destOrd="0" presId="urn:microsoft.com/office/officeart/2008/layout/LinedList"/>
    <dgm:cxn modelId="{00F56064-1BC1-4395-A0A1-EFF5D22FAA48}" type="presParOf" srcId="{F918E6D1-987E-49A2-AE98-58AFCD43D038}" destId="{2188BB21-A2A9-4AD2-8543-D1C58A67FC3F}" srcOrd="11" destOrd="0" presId="urn:microsoft.com/office/officeart/2008/layout/LinedList"/>
    <dgm:cxn modelId="{DEFAB0EF-B7B6-48B8-9E28-ECE94B7D2668}" type="presParOf" srcId="{2188BB21-A2A9-4AD2-8543-D1C58A67FC3F}" destId="{79128220-DF15-4D86-A878-A90D75AB2E99}" srcOrd="0" destOrd="0" presId="urn:microsoft.com/office/officeart/2008/layout/LinedList"/>
    <dgm:cxn modelId="{BB3B9465-FB0A-4112-BD17-B0CC1A756A6B}" type="presParOf" srcId="{2188BB21-A2A9-4AD2-8543-D1C58A67FC3F}" destId="{31DD30AB-DE56-4524-8587-7F22C325856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965F8C-D410-423C-9D4B-C745D4F63CAD}">
      <dsp:nvSpPr>
        <dsp:cNvPr id="0" name=""/>
        <dsp:cNvSpPr/>
      </dsp:nvSpPr>
      <dsp:spPr>
        <a:xfrm>
          <a:off x="0" y="27978"/>
          <a:ext cx="6096000" cy="7095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Definition of anti-discriminatory practice </a:t>
          </a:r>
          <a:endParaRPr lang="en-US" sz="1800" kern="1200" dirty="0"/>
        </a:p>
      </dsp:txBody>
      <dsp:txXfrm>
        <a:off x="34638" y="62616"/>
        <a:ext cx="6026724" cy="640295"/>
      </dsp:txXfrm>
    </dsp:sp>
    <dsp:sp modelId="{47B4FCF0-ADF2-4544-80F2-C3F6F72B4DAB}">
      <dsp:nvSpPr>
        <dsp:cNvPr id="0" name=""/>
        <dsp:cNvSpPr/>
      </dsp:nvSpPr>
      <dsp:spPr>
        <a:xfrm>
          <a:off x="0" y="789390"/>
          <a:ext cx="6096000" cy="709571"/>
        </a:xfrm>
        <a:prstGeom prst="roundRect">
          <a:avLst/>
        </a:prstGeom>
        <a:solidFill>
          <a:schemeClr val="accent2">
            <a:hueOff val="1220179"/>
            <a:satOff val="-9657"/>
            <a:lumOff val="8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Definition of inclusive practice </a:t>
          </a:r>
          <a:endParaRPr lang="en-US" sz="1800" kern="1200" dirty="0"/>
        </a:p>
      </dsp:txBody>
      <dsp:txXfrm>
        <a:off x="34638" y="824028"/>
        <a:ext cx="6026724" cy="640295"/>
      </dsp:txXfrm>
    </dsp:sp>
    <dsp:sp modelId="{34D4D067-C391-41F6-8333-BE28F3C3671A}">
      <dsp:nvSpPr>
        <dsp:cNvPr id="0" name=""/>
        <dsp:cNvSpPr/>
      </dsp:nvSpPr>
      <dsp:spPr>
        <a:xfrm>
          <a:off x="0" y="1550802"/>
          <a:ext cx="6096000" cy="709571"/>
        </a:xfrm>
        <a:prstGeom prst="roundRect">
          <a:avLst/>
        </a:prstGeom>
        <a:solidFill>
          <a:schemeClr val="accent2">
            <a:hueOff val="2440357"/>
            <a:satOff val="-19314"/>
            <a:lumOff val="16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Sitka Subheading"/>
            </a:rPr>
            <a:t>Detail</a:t>
          </a:r>
          <a:r>
            <a:rPr lang="en-GB" sz="1800" kern="1200" dirty="0"/>
            <a:t> of workplace and why it was chosen </a:t>
          </a:r>
          <a:endParaRPr lang="en-US" sz="1800" kern="1200" dirty="0"/>
        </a:p>
      </dsp:txBody>
      <dsp:txXfrm>
        <a:off x="34638" y="1585440"/>
        <a:ext cx="6026724" cy="640295"/>
      </dsp:txXfrm>
    </dsp:sp>
    <dsp:sp modelId="{B237DCF9-57CF-444A-BC22-0542D74AEFCE}">
      <dsp:nvSpPr>
        <dsp:cNvPr id="0" name=""/>
        <dsp:cNvSpPr/>
      </dsp:nvSpPr>
      <dsp:spPr>
        <a:xfrm>
          <a:off x="0" y="2312214"/>
          <a:ext cx="6096000" cy="709571"/>
        </a:xfrm>
        <a:prstGeom prst="roundRect">
          <a:avLst/>
        </a:prstGeom>
        <a:solidFill>
          <a:schemeClr val="accent2">
            <a:hueOff val="3660536"/>
            <a:satOff val="-28971"/>
            <a:lumOff val="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Detail of policies and processes in place  </a:t>
          </a:r>
          <a:endParaRPr lang="en-US" sz="1800" kern="1200" dirty="0"/>
        </a:p>
      </dsp:txBody>
      <dsp:txXfrm>
        <a:off x="34638" y="2346852"/>
        <a:ext cx="6026724" cy="640295"/>
      </dsp:txXfrm>
    </dsp:sp>
    <dsp:sp modelId="{3CCF89BA-4021-4EA1-9871-83D8D5CBEB6E}">
      <dsp:nvSpPr>
        <dsp:cNvPr id="0" name=""/>
        <dsp:cNvSpPr/>
      </dsp:nvSpPr>
      <dsp:spPr>
        <a:xfrm>
          <a:off x="0" y="3073625"/>
          <a:ext cx="6096000" cy="709571"/>
        </a:xfrm>
        <a:prstGeom prst="roundRect">
          <a:avLst/>
        </a:prstGeom>
        <a:solidFill>
          <a:schemeClr val="accent2">
            <a:hueOff val="4880715"/>
            <a:satOff val="-38628"/>
            <a:lumOff val="32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Pros and Cons of benefits with examples (these can be real or imagined) </a:t>
          </a:r>
          <a:endParaRPr lang="en-US" sz="1800" kern="1200" dirty="0"/>
        </a:p>
      </dsp:txBody>
      <dsp:txXfrm>
        <a:off x="34638" y="3108263"/>
        <a:ext cx="6026724" cy="640295"/>
      </dsp:txXfrm>
    </dsp:sp>
    <dsp:sp modelId="{3FDD9893-02D3-4441-8199-3E8A56D8D3EA}">
      <dsp:nvSpPr>
        <dsp:cNvPr id="0" name=""/>
        <dsp:cNvSpPr/>
      </dsp:nvSpPr>
      <dsp:spPr>
        <a:xfrm>
          <a:off x="0" y="3835037"/>
          <a:ext cx="6096000" cy="709571"/>
        </a:xfrm>
        <a:prstGeom prst="roundRect">
          <a:avLst/>
        </a:prstGeom>
        <a:solidFill>
          <a:schemeClr val="accent2">
            <a:hueOff val="6100893"/>
            <a:satOff val="-48285"/>
            <a:lumOff val="40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Three recommendations for improvement</a:t>
          </a:r>
          <a:endParaRPr lang="en-US" sz="1800" kern="1200" dirty="0"/>
        </a:p>
      </dsp:txBody>
      <dsp:txXfrm>
        <a:off x="34638" y="3869675"/>
        <a:ext cx="6026724" cy="640295"/>
      </dsp:txXfrm>
    </dsp:sp>
    <dsp:sp modelId="{8B1CDADD-7EDC-4FB7-9661-6397489D373D}">
      <dsp:nvSpPr>
        <dsp:cNvPr id="0" name=""/>
        <dsp:cNvSpPr/>
      </dsp:nvSpPr>
      <dsp:spPr>
        <a:xfrm>
          <a:off x="0" y="4596449"/>
          <a:ext cx="6096000" cy="709571"/>
        </a:xfrm>
        <a:prstGeom prst="roundRect">
          <a:avLst/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Reference list</a:t>
          </a:r>
          <a:endParaRPr lang="en-US" sz="1800" kern="1200" dirty="0"/>
        </a:p>
      </dsp:txBody>
      <dsp:txXfrm>
        <a:off x="34638" y="4631087"/>
        <a:ext cx="6026724" cy="6402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133846-684B-4444-B88C-2B4BA0887CFB}">
      <dsp:nvSpPr>
        <dsp:cNvPr id="0" name=""/>
        <dsp:cNvSpPr/>
      </dsp:nvSpPr>
      <dsp:spPr>
        <a:xfrm>
          <a:off x="955240" y="438356"/>
          <a:ext cx="5220687" cy="5220687"/>
        </a:xfrm>
        <a:prstGeom prst="circularArrow">
          <a:avLst>
            <a:gd name="adj1" fmla="val 4668"/>
            <a:gd name="adj2" fmla="val 272909"/>
            <a:gd name="adj3" fmla="val 12938878"/>
            <a:gd name="adj4" fmla="val 17957971"/>
            <a:gd name="adj5" fmla="val 484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38EC1-DF0D-459A-B9FC-8E8B06CC8D3B}">
      <dsp:nvSpPr>
        <dsp:cNvPr id="0" name=""/>
        <dsp:cNvSpPr/>
      </dsp:nvSpPr>
      <dsp:spPr>
        <a:xfrm>
          <a:off x="1875065" y="553890"/>
          <a:ext cx="3381037" cy="16905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>
              <a:solidFill>
                <a:schemeClr val="bg1"/>
              </a:solidFill>
              <a:latin typeface="Sitka Subheading"/>
            </a:rPr>
            <a:t>Diversity and valuing all differences</a:t>
          </a:r>
          <a:endParaRPr lang="en-GB" sz="2600" b="1" kern="1200" dirty="0">
            <a:solidFill>
              <a:schemeClr val="bg1"/>
            </a:solidFill>
          </a:endParaRPr>
        </a:p>
      </dsp:txBody>
      <dsp:txXfrm>
        <a:off x="1957589" y="636414"/>
        <a:ext cx="3215989" cy="1525470"/>
      </dsp:txXfrm>
    </dsp:sp>
    <dsp:sp modelId="{87B97AB3-DEE9-40D6-85F5-97B33BFF6DFE}">
      <dsp:nvSpPr>
        <dsp:cNvPr id="0" name=""/>
        <dsp:cNvSpPr/>
      </dsp:nvSpPr>
      <dsp:spPr>
        <a:xfrm>
          <a:off x="3749638" y="2428464"/>
          <a:ext cx="3381037" cy="16905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bg1"/>
              </a:solidFill>
              <a:latin typeface="Sitka Subheading"/>
            </a:rPr>
            <a:t>Self-esteem and positive group identity</a:t>
          </a:r>
          <a:endParaRPr lang="en-GB" sz="2600" b="1" kern="1200" dirty="0">
            <a:solidFill>
              <a:schemeClr val="bg1"/>
            </a:solidFill>
          </a:endParaRPr>
        </a:p>
      </dsp:txBody>
      <dsp:txXfrm>
        <a:off x="3832162" y="2510988"/>
        <a:ext cx="3215989" cy="1525470"/>
      </dsp:txXfrm>
    </dsp:sp>
    <dsp:sp modelId="{47BF0ABD-375A-4805-ADBA-6B4134C0F34D}">
      <dsp:nvSpPr>
        <dsp:cNvPr id="0" name=""/>
        <dsp:cNvSpPr/>
      </dsp:nvSpPr>
      <dsp:spPr>
        <a:xfrm>
          <a:off x="1875065" y="4303037"/>
          <a:ext cx="3381037" cy="16905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bg1"/>
              </a:solidFill>
              <a:latin typeface="Sitka Subheading"/>
            </a:rPr>
            <a:t>Fulfilment of individual potential</a:t>
          </a:r>
          <a:endParaRPr lang="en-GB" sz="2600" b="1" kern="1200" dirty="0">
            <a:solidFill>
              <a:schemeClr val="bg1"/>
            </a:solidFill>
          </a:endParaRPr>
        </a:p>
      </dsp:txBody>
      <dsp:txXfrm>
        <a:off x="1957589" y="4385561"/>
        <a:ext cx="3215989" cy="1525470"/>
      </dsp:txXfrm>
    </dsp:sp>
    <dsp:sp modelId="{B77361B4-3497-4F97-A7AE-973C02E721FE}">
      <dsp:nvSpPr>
        <dsp:cNvPr id="0" name=""/>
        <dsp:cNvSpPr/>
      </dsp:nvSpPr>
      <dsp:spPr>
        <a:xfrm>
          <a:off x="491" y="2428464"/>
          <a:ext cx="3381037" cy="16905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bg1"/>
              </a:solidFill>
              <a:latin typeface="Sitka Subheading"/>
            </a:rPr>
            <a:t>The full partecipation of all groups in society</a:t>
          </a:r>
          <a:endParaRPr lang="en-GB" sz="2600" b="1" kern="1200" dirty="0">
            <a:solidFill>
              <a:schemeClr val="bg1"/>
            </a:solidFill>
          </a:endParaRPr>
        </a:p>
      </dsp:txBody>
      <dsp:txXfrm>
        <a:off x="83015" y="2510988"/>
        <a:ext cx="3215989" cy="15254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B84C30-E037-43E2-8BF8-46BFC57430F9}">
      <dsp:nvSpPr>
        <dsp:cNvPr id="0" name=""/>
        <dsp:cNvSpPr/>
      </dsp:nvSpPr>
      <dsp:spPr>
        <a:xfrm>
          <a:off x="0" y="2625"/>
          <a:ext cx="549215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5B9BAAF-F2F9-4BFA-BB0B-A053FE2AAE16}">
      <dsp:nvSpPr>
        <dsp:cNvPr id="0" name=""/>
        <dsp:cNvSpPr/>
      </dsp:nvSpPr>
      <dsp:spPr>
        <a:xfrm>
          <a:off x="0" y="2625"/>
          <a:ext cx="5492150" cy="895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Pather (2007) suggests that through Inclusive Practice, all children with or without disability are brought together in the same setting. This means:</a:t>
          </a:r>
        </a:p>
      </dsp:txBody>
      <dsp:txXfrm>
        <a:off x="0" y="2625"/>
        <a:ext cx="5492150" cy="895313"/>
      </dsp:txXfrm>
    </dsp:sp>
    <dsp:sp modelId="{F32EBE9B-6311-4EA9-AC31-B644EDCB72D3}">
      <dsp:nvSpPr>
        <dsp:cNvPr id="0" name=""/>
        <dsp:cNvSpPr/>
      </dsp:nvSpPr>
      <dsp:spPr>
        <a:xfrm>
          <a:off x="0" y="897939"/>
          <a:ext cx="5492150" cy="0"/>
        </a:xfrm>
        <a:prstGeom prst="line">
          <a:avLst/>
        </a:prstGeom>
        <a:gradFill rotWithShape="0">
          <a:gsLst>
            <a:gs pos="0">
              <a:schemeClr val="accent5">
                <a:hueOff val="-16104"/>
                <a:satOff val="-3"/>
                <a:lumOff val="-400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104"/>
                <a:satOff val="-3"/>
                <a:lumOff val="-400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104"/>
                <a:satOff val="-3"/>
                <a:lumOff val="-400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6104"/>
              <a:satOff val="-3"/>
              <a:lumOff val="-400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EE7824-FD41-4AA4-9E4E-267E8F13ED46}">
      <dsp:nvSpPr>
        <dsp:cNvPr id="0" name=""/>
        <dsp:cNvSpPr/>
      </dsp:nvSpPr>
      <dsp:spPr>
        <a:xfrm>
          <a:off x="0" y="897939"/>
          <a:ext cx="5492150" cy="895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•improved outcomes for all children</a:t>
          </a:r>
        </a:p>
      </dsp:txBody>
      <dsp:txXfrm>
        <a:off x="0" y="897939"/>
        <a:ext cx="5492150" cy="895313"/>
      </dsp:txXfrm>
    </dsp:sp>
    <dsp:sp modelId="{BEFEB322-5EA5-422D-8020-5608CA678C44}">
      <dsp:nvSpPr>
        <dsp:cNvPr id="0" name=""/>
        <dsp:cNvSpPr/>
      </dsp:nvSpPr>
      <dsp:spPr>
        <a:xfrm>
          <a:off x="0" y="1793252"/>
          <a:ext cx="5492150" cy="0"/>
        </a:xfrm>
        <a:prstGeom prst="line">
          <a:avLst/>
        </a:prstGeom>
        <a:gradFill rotWithShape="0">
          <a:gsLst>
            <a:gs pos="0">
              <a:schemeClr val="accent5">
                <a:hueOff val="-32208"/>
                <a:satOff val="-7"/>
                <a:lumOff val="-800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2208"/>
                <a:satOff val="-7"/>
                <a:lumOff val="-800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2208"/>
                <a:satOff val="-7"/>
                <a:lumOff val="-800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2208"/>
              <a:satOff val="-7"/>
              <a:lumOff val="-800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2A239B1-3B25-44B9-B316-2DFFE7C10A31}">
      <dsp:nvSpPr>
        <dsp:cNvPr id="0" name=""/>
        <dsp:cNvSpPr/>
      </dsp:nvSpPr>
      <dsp:spPr>
        <a:xfrm>
          <a:off x="0" y="1793252"/>
          <a:ext cx="5492150" cy="895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•acceptance of all differences every child has</a:t>
          </a:r>
        </a:p>
      </dsp:txBody>
      <dsp:txXfrm>
        <a:off x="0" y="1793252"/>
        <a:ext cx="5492150" cy="895313"/>
      </dsp:txXfrm>
    </dsp:sp>
    <dsp:sp modelId="{2EF90617-1F44-4A14-A8AB-B2B59CBBA2FD}">
      <dsp:nvSpPr>
        <dsp:cNvPr id="0" name=""/>
        <dsp:cNvSpPr/>
      </dsp:nvSpPr>
      <dsp:spPr>
        <a:xfrm>
          <a:off x="0" y="2688566"/>
          <a:ext cx="5492150" cy="0"/>
        </a:xfrm>
        <a:prstGeom prst="line">
          <a:avLst/>
        </a:prstGeom>
        <a:gradFill rotWithShape="0">
          <a:gsLst>
            <a:gs pos="0">
              <a:schemeClr val="accent5">
                <a:hueOff val="-48312"/>
                <a:satOff val="-10"/>
                <a:lumOff val="-1199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312"/>
                <a:satOff val="-10"/>
                <a:lumOff val="-1199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312"/>
                <a:satOff val="-10"/>
                <a:lumOff val="-1199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8312"/>
              <a:satOff val="-10"/>
              <a:lumOff val="-1199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0F627F-9CE6-4114-9421-477CA89B9721}">
      <dsp:nvSpPr>
        <dsp:cNvPr id="0" name=""/>
        <dsp:cNvSpPr/>
      </dsp:nvSpPr>
      <dsp:spPr>
        <a:xfrm>
          <a:off x="0" y="2688566"/>
          <a:ext cx="5492150" cy="895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•children and their families should be treated with respect</a:t>
          </a:r>
        </a:p>
      </dsp:txBody>
      <dsp:txXfrm>
        <a:off x="0" y="2688566"/>
        <a:ext cx="5492150" cy="895313"/>
      </dsp:txXfrm>
    </dsp:sp>
    <dsp:sp modelId="{EA359D12-8345-4E4B-90B7-3061C3EEB55D}">
      <dsp:nvSpPr>
        <dsp:cNvPr id="0" name=""/>
        <dsp:cNvSpPr/>
      </dsp:nvSpPr>
      <dsp:spPr>
        <a:xfrm>
          <a:off x="0" y="3583879"/>
          <a:ext cx="5492150" cy="0"/>
        </a:xfrm>
        <a:prstGeom prst="line">
          <a:avLst/>
        </a:prstGeom>
        <a:gradFill rotWithShape="0">
          <a:gsLst>
            <a:gs pos="0">
              <a:schemeClr val="accent5">
                <a:hueOff val="-64417"/>
                <a:satOff val="-14"/>
                <a:lumOff val="-1599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4417"/>
                <a:satOff val="-14"/>
                <a:lumOff val="-1599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4417"/>
                <a:satOff val="-14"/>
                <a:lumOff val="-1599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4417"/>
              <a:satOff val="-14"/>
              <a:lumOff val="-1599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10F77F9-BBEA-4192-A1CB-BED909D7E63B}">
      <dsp:nvSpPr>
        <dsp:cNvPr id="0" name=""/>
        <dsp:cNvSpPr/>
      </dsp:nvSpPr>
      <dsp:spPr>
        <a:xfrm>
          <a:off x="0" y="3583879"/>
          <a:ext cx="5492150" cy="895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•the inclusion of all children no matter their background, culture, or language</a:t>
          </a:r>
        </a:p>
      </dsp:txBody>
      <dsp:txXfrm>
        <a:off x="0" y="3583879"/>
        <a:ext cx="5492150" cy="895313"/>
      </dsp:txXfrm>
    </dsp:sp>
    <dsp:sp modelId="{A65ECDF7-2B72-44F3-9D2F-87A891360973}">
      <dsp:nvSpPr>
        <dsp:cNvPr id="0" name=""/>
        <dsp:cNvSpPr/>
      </dsp:nvSpPr>
      <dsp:spPr>
        <a:xfrm>
          <a:off x="0" y="4479192"/>
          <a:ext cx="5492150" cy="0"/>
        </a:xfrm>
        <a:prstGeom prst="line">
          <a:avLst/>
        </a:prstGeom>
        <a:gradFill rotWithShape="0">
          <a:gsLst>
            <a:gs pos="0">
              <a:schemeClr val="accent5">
                <a:hueOff val="-80521"/>
                <a:satOff val="-17"/>
                <a:lumOff val="-1999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0521"/>
                <a:satOff val="-17"/>
                <a:lumOff val="-1999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0521"/>
                <a:satOff val="-17"/>
                <a:lumOff val="-1999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80521"/>
              <a:satOff val="-17"/>
              <a:lumOff val="-1999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9128220-DF15-4D86-A878-A90D75AB2E99}">
      <dsp:nvSpPr>
        <dsp:cNvPr id="0" name=""/>
        <dsp:cNvSpPr/>
      </dsp:nvSpPr>
      <dsp:spPr>
        <a:xfrm>
          <a:off x="0" y="4479192"/>
          <a:ext cx="5492150" cy="895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•inclusion of all children in school activities</a:t>
          </a:r>
        </a:p>
      </dsp:txBody>
      <dsp:txXfrm>
        <a:off x="0" y="4479192"/>
        <a:ext cx="5492150" cy="895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8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24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159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342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34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3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526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459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46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239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5/9/2021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178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5/9/2021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1910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2" r:id="rId6"/>
    <p:sldLayoutId id="2147483808" r:id="rId7"/>
    <p:sldLayoutId id="2147483809" r:id="rId8"/>
    <p:sldLayoutId id="2147483810" r:id="rId9"/>
    <p:sldLayoutId id="2147483811" r:id="rId10"/>
    <p:sldLayoutId id="21474838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euYspGvBsY" TargetMode="External"/><Relationship Id="rId2" Type="http://schemas.openxmlformats.org/officeDocument/2006/relationships/hyperlink" Target="http://www.nurseryworld.co.uk/news/article/attitude-problem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he-childrens-room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9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38" name="Picture 3" descr="Geometric yellow and violet gradient">
            <a:extLst>
              <a:ext uri="{FF2B5EF4-FFF2-40B4-BE49-F238E27FC236}">
                <a16:creationId xmlns:a16="http://schemas.microsoft.com/office/drawing/2014/main" id="{FC8FE512-3230-4844-9AA1-49F63D712D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96" b="5716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0ED8FC7E-742C-4B53-B6FF-F19F8EDA2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1928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bg1">
                  <a:alpha val="30000"/>
                </a:schemeClr>
              </a:gs>
              <a:gs pos="80000">
                <a:schemeClr val="bg1">
                  <a:alpha val="15000"/>
                </a:schemeClr>
              </a:gs>
              <a:gs pos="0">
                <a:schemeClr val="bg1">
                  <a:alpha val="0"/>
                </a:schemeClr>
              </a:gs>
              <a:gs pos="20000">
                <a:schemeClr val="bg1">
                  <a:alpha val="15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1427" y="1454111"/>
            <a:ext cx="8009146" cy="2212848"/>
          </a:xfrm>
        </p:spPr>
        <p:txBody>
          <a:bodyPr>
            <a:normAutofit/>
          </a:bodyPr>
          <a:lstStyle/>
          <a:p>
            <a:r>
              <a:rPr lang="en-GB" sz="4300"/>
              <a:t>Anti-Discriminatory and Inclusive Practice: A case study</a:t>
            </a:r>
            <a:br>
              <a:rPr lang="en-GB" sz="4300"/>
            </a:br>
            <a:r>
              <a:rPr lang="en-GB" sz="4300"/>
              <a:t>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1020" y="3749255"/>
            <a:ext cx="6409960" cy="1188720"/>
          </a:xfrm>
        </p:spPr>
        <p:txBody>
          <a:bodyPr>
            <a:normAutofit/>
          </a:bodyPr>
          <a:lstStyle/>
          <a:p>
            <a:endParaRPr lang="en-GB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>
                <a:solidFill>
                  <a:schemeClr val="tx1">
                    <a:alpha val="80000"/>
                  </a:schemeClr>
                </a:solidFill>
              </a:rPr>
              <a:t>Pre-school children: nursery</a:t>
            </a:r>
          </a:p>
          <a:p>
            <a:endParaRPr lang="en-GB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5B17E10-DBFF-452C-9320-CA7B0E8F0714}"/>
              </a:ext>
            </a:extLst>
          </p:cNvPr>
          <p:cNvSpPr txBox="1"/>
          <p:nvPr/>
        </p:nvSpPr>
        <p:spPr>
          <a:xfrm>
            <a:off x="7815532" y="6075872"/>
            <a:ext cx="44684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ea typeface="+mn-lt"/>
                <a:cs typeface="+mn-lt"/>
              </a:rPr>
              <a:t>Madalina Neagu student no. 2017359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Freeform: Shape 121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0" name="Freeform: Shape 123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1" name="Freeform: Shape 125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Freeform: Shape 129">
            <a:extLst>
              <a:ext uri="{FF2B5EF4-FFF2-40B4-BE49-F238E27FC236}">
                <a16:creationId xmlns:a16="http://schemas.microsoft.com/office/drawing/2014/main" id="{15A93C08-5026-4474-A6D5-87A03C13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2" name="Freeform: Shape 131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8656E6-D0FD-4726-A57F-871781FBE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867878"/>
            <a:ext cx="4127635" cy="28282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Contents</a:t>
            </a:r>
          </a:p>
        </p:txBody>
      </p:sp>
      <p:graphicFrame>
        <p:nvGraphicFramePr>
          <p:cNvPr id="104" name="Content Placeholder 2">
            <a:extLst>
              <a:ext uri="{FF2B5EF4-FFF2-40B4-BE49-F238E27FC236}">
                <a16:creationId xmlns:a16="http://schemas.microsoft.com/office/drawing/2014/main" id="{C098B59E-D2AC-411E-A107-30A9B10023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9894992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6658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3D065C6D-EB42-400B-99C4-D0ACE936F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3174" y="0"/>
            <a:ext cx="5578824" cy="6028256"/>
          </a:xfrm>
          <a:custGeom>
            <a:avLst/>
            <a:gdLst>
              <a:gd name="connsiteX0" fmla="*/ 1681218 w 5578824"/>
              <a:gd name="connsiteY0" fmla="*/ 0 h 6028256"/>
              <a:gd name="connsiteX1" fmla="*/ 5578824 w 5578824"/>
              <a:gd name="connsiteY1" fmla="*/ 0 h 6028256"/>
              <a:gd name="connsiteX2" fmla="*/ 5578824 w 5578824"/>
              <a:gd name="connsiteY2" fmla="*/ 5760161 h 6028256"/>
              <a:gd name="connsiteX3" fmla="*/ 5441231 w 5578824"/>
              <a:gd name="connsiteY3" fmla="*/ 5804042 h 6028256"/>
              <a:gd name="connsiteX4" fmla="*/ 4253224 w 5578824"/>
              <a:gd name="connsiteY4" fmla="*/ 5980388 h 6028256"/>
              <a:gd name="connsiteX5" fmla="*/ 837278 w 5578824"/>
              <a:gd name="connsiteY5" fmla="*/ 4877588 h 6028256"/>
              <a:gd name="connsiteX6" fmla="*/ 109626 w 5578824"/>
              <a:gd name="connsiteY6" fmla="*/ 3329255 h 6028256"/>
              <a:gd name="connsiteX7" fmla="*/ 156962 w 5578824"/>
              <a:gd name="connsiteY7" fmla="*/ 1773839 h 6028256"/>
              <a:gd name="connsiteX8" fmla="*/ 904890 w 5578824"/>
              <a:gd name="connsiteY8" fmla="*/ 738354 h 6028256"/>
              <a:gd name="connsiteX9" fmla="*/ 1304592 w 5578824"/>
              <a:gd name="connsiteY9" fmla="*/ 360545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ABD64A-B0FB-4D68-AE1B-10406229F3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5334000" cy="38100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Article 2 of the United Nations Convention on the Rights of the Child (UNCRC) 1989 states that every child has the right to live free from discrimination no matter their race, </a:t>
            </a:r>
            <a:r>
              <a:rPr lang="en-US" sz="2200" b="1" dirty="0" err="1">
                <a:solidFill>
                  <a:srgbClr val="FFFFFF"/>
                </a:solidFill>
              </a:rPr>
              <a:t>colour</a:t>
            </a:r>
            <a:r>
              <a:rPr lang="en-US" sz="2200" b="1" dirty="0">
                <a:solidFill>
                  <a:srgbClr val="FFFFFF"/>
                </a:solidFill>
              </a:rPr>
              <a:t>, sex, language, religion, political or other opinion, national, ethnic or social origin, property, disability, birth or other status.</a:t>
            </a:r>
          </a:p>
          <a:p>
            <a:pPr indent="-228600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2200" b="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A79DC-0D26-45B4-AE46-35A9665F6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Anti-Discriminatory Practice</a:t>
            </a:r>
          </a:p>
        </p:txBody>
      </p:sp>
      <p:pic>
        <p:nvPicPr>
          <p:cNvPr id="8" name="Picture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045B899-91BC-4418-98A4-BC62F765A93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3273" r="-1" b="-1"/>
          <a:stretch/>
        </p:blipFill>
        <p:spPr>
          <a:xfrm>
            <a:off x="6858000" y="1940209"/>
            <a:ext cx="5334000" cy="2996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406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A6E2872-0D39-4ABD-B02B-82B3CEB1F1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5706925"/>
              </p:ext>
            </p:extLst>
          </p:nvPr>
        </p:nvGraphicFramePr>
        <p:xfrm>
          <a:off x="5060831" y="-125084"/>
          <a:ext cx="7131168" cy="65474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0AABEF78-92D5-431A-96B1-FEA3F93EBB97}"/>
              </a:ext>
            </a:extLst>
          </p:cNvPr>
          <p:cNvSpPr txBox="1"/>
          <p:nvPr/>
        </p:nvSpPr>
        <p:spPr>
          <a:xfrm>
            <a:off x="497457" y="1043796"/>
            <a:ext cx="4583501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cs typeface="Segoe UI"/>
              </a:rPr>
              <a:t>Anti-Discrimination practice is when the foundation of a setting is based on the Article 2 from the UNCRC (1989).</a:t>
            </a:r>
            <a:endParaRPr lang="en-US" sz="2800" dirty="0">
              <a:cs typeface="Segoe UI"/>
            </a:endParaRPr>
          </a:p>
          <a:p>
            <a:endParaRPr lang="en-GB" sz="2800" b="1" dirty="0">
              <a:cs typeface="Segoe UI"/>
            </a:endParaRPr>
          </a:p>
          <a:p>
            <a:r>
              <a:rPr lang="en-GB" sz="2800" b="1" dirty="0">
                <a:cs typeface="Segoe UI"/>
              </a:rPr>
              <a:t>The promotion of the Anti-Discrimination practice (Dickins, 2002) is through: </a:t>
            </a:r>
            <a:r>
              <a:rPr lang="en-US" sz="2800" dirty="0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542108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D065C6D-EB42-400B-99C4-D0ACE936F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3174" y="0"/>
            <a:ext cx="5578824" cy="6028256"/>
          </a:xfrm>
          <a:custGeom>
            <a:avLst/>
            <a:gdLst>
              <a:gd name="connsiteX0" fmla="*/ 1681218 w 5578824"/>
              <a:gd name="connsiteY0" fmla="*/ 0 h 6028256"/>
              <a:gd name="connsiteX1" fmla="*/ 5578824 w 5578824"/>
              <a:gd name="connsiteY1" fmla="*/ 0 h 6028256"/>
              <a:gd name="connsiteX2" fmla="*/ 5578824 w 5578824"/>
              <a:gd name="connsiteY2" fmla="*/ 5760161 h 6028256"/>
              <a:gd name="connsiteX3" fmla="*/ 5441231 w 5578824"/>
              <a:gd name="connsiteY3" fmla="*/ 5804042 h 6028256"/>
              <a:gd name="connsiteX4" fmla="*/ 4253224 w 5578824"/>
              <a:gd name="connsiteY4" fmla="*/ 5980388 h 6028256"/>
              <a:gd name="connsiteX5" fmla="*/ 837278 w 5578824"/>
              <a:gd name="connsiteY5" fmla="*/ 4877588 h 6028256"/>
              <a:gd name="connsiteX6" fmla="*/ 109626 w 5578824"/>
              <a:gd name="connsiteY6" fmla="*/ 3329255 h 6028256"/>
              <a:gd name="connsiteX7" fmla="*/ 156962 w 5578824"/>
              <a:gd name="connsiteY7" fmla="*/ 1773839 h 6028256"/>
              <a:gd name="connsiteX8" fmla="*/ 904890 w 5578824"/>
              <a:gd name="connsiteY8" fmla="*/ 738354 h 6028256"/>
              <a:gd name="connsiteX9" fmla="*/ 1304592 w 5578824"/>
              <a:gd name="connsiteY9" fmla="*/ 360545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98786D-7421-4F1D-B4B4-0B9A387B9B47}"/>
              </a:ext>
            </a:extLst>
          </p:cNvPr>
          <p:cNvSpPr txBox="1"/>
          <p:nvPr/>
        </p:nvSpPr>
        <p:spPr>
          <a:xfrm>
            <a:off x="762000" y="2286000"/>
            <a:ext cx="5334000" cy="38100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70000"/>
                  </a:schemeClr>
                </a:solidFill>
              </a:rPr>
              <a:t> An Inclusive Practice is when the childcare provider treats each child fairly and gives the child the opportunity to develop at his pace (Florian, 2005).</a:t>
            </a:r>
          </a:p>
          <a:p>
            <a:pPr indent="-2286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70000"/>
                  </a:schemeClr>
                </a:solidFill>
              </a:rPr>
              <a:t>Black-Hawkins and Florian,(2012) sustains that making children feel included, respected, and safe in the setting, will help them reach their full potential and create a sense of belonging.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591F2D-BDFE-4E51-9336-D4C5FCC06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Inclusive Practice</a:t>
            </a:r>
          </a:p>
        </p:txBody>
      </p:sp>
      <p:pic>
        <p:nvPicPr>
          <p:cNvPr id="5" name="Picture 5" descr="A picture containing clipart&#10;&#10;Description automatically generated">
            <a:extLst>
              <a:ext uri="{FF2B5EF4-FFF2-40B4-BE49-F238E27FC236}">
                <a16:creationId xmlns:a16="http://schemas.microsoft.com/office/drawing/2014/main" id="{7D45325B-25A0-4554-9E44-DA14C514E78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3712" r="3742" b="-2"/>
          <a:stretch/>
        </p:blipFill>
        <p:spPr>
          <a:xfrm>
            <a:off x="7056847" y="771525"/>
            <a:ext cx="4936305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219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Freeform: Shape 111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4" name="Freeform: Shape 113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16" name="Freeform: Shape 115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C327F44-3645-4B43-B9C6-DE2E68BE5D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40" r="18788" b="1"/>
          <a:stretch/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120" name="Freeform: Shape 119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3EFFBF-F309-4562-8B64-B134952BC871}"/>
              </a:ext>
            </a:extLst>
          </p:cNvPr>
          <p:cNvSpPr txBox="1"/>
          <p:nvPr/>
        </p:nvSpPr>
        <p:spPr>
          <a:xfrm>
            <a:off x="762000" y="186906"/>
            <a:ext cx="5334000" cy="1524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atin typeface="+mj-lt"/>
                <a:ea typeface="+mj-ea"/>
                <a:cs typeface="+mj-cs"/>
              </a:rPr>
              <a:t>Inclusive Practice</a:t>
            </a:r>
          </a:p>
        </p:txBody>
      </p:sp>
      <p:graphicFrame>
        <p:nvGraphicFramePr>
          <p:cNvPr id="27" name="TextBox 1">
            <a:extLst>
              <a:ext uri="{FF2B5EF4-FFF2-40B4-BE49-F238E27FC236}">
                <a16:creationId xmlns:a16="http://schemas.microsoft.com/office/drawing/2014/main" id="{D0CFE1E4-7288-4D12-8D9A-B8696CE458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4110445"/>
              </p:ext>
            </p:extLst>
          </p:nvPr>
        </p:nvGraphicFramePr>
        <p:xfrm>
          <a:off x="603850" y="1667774"/>
          <a:ext cx="5492150" cy="5377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3211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F7C3D-B33F-407E-B0FC-67CC808AC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Detail of workplace and why it was chosen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2EDD-DFFB-4D42-9113-5FDE54BC0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10668000" cy="410563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The Children's Room is a nursery located in Swansea, South Wales and is a Montessori nursery. It was the 1st of this kind available in South Wales.</a:t>
            </a:r>
          </a:p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The Montessori educational approach is child-centred and offers their children the opportunity to develop as well as mentally, emotionally and holistically. The Children's Room Nursery helps their children to reach their full potential. </a:t>
            </a:r>
          </a:p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By developing the whole child intellectually, socially, physically, linguistically, and spiritually, prepares the children for their next step in life that is built as a strong foundation, essential for a healthy development.</a:t>
            </a:r>
          </a:p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The reason why this is a wonderful, high standard nursery where the Children's Rights are in place, is also a warm and friendly environment to work in and whoever crosses their doorstep will feel included and welcome (The Children`s Room,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2160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9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11">
            <a:extLst>
              <a:ext uri="{FF2B5EF4-FFF2-40B4-BE49-F238E27FC236}">
                <a16:creationId xmlns:a16="http://schemas.microsoft.com/office/drawing/2014/main" id="{551AE076-7865-49BB-81C0-8C9E7E994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802" y="832508"/>
            <a:ext cx="4448352" cy="6025492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448352" h="6025492">
                <a:moveTo>
                  <a:pt x="3173139" y="74"/>
                </a:moveTo>
                <a:cubicBezTo>
                  <a:pt x="3404376" y="2427"/>
                  <a:pt x="3621703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3" y="1868133"/>
                  <a:pt x="3812207" y="2268177"/>
                </a:cubicBezTo>
                <a:cubicBezTo>
                  <a:pt x="3397090" y="2966250"/>
                  <a:pt x="2981970" y="3664324"/>
                  <a:pt x="2566852" y="4362395"/>
                </a:cubicBezTo>
                <a:cubicBezTo>
                  <a:pt x="2261941" y="4875091"/>
                  <a:pt x="1813643" y="5542665"/>
                  <a:pt x="1381603" y="6002073"/>
                </a:cubicBezTo>
                <a:lnTo>
                  <a:pt x="1358105" y="6025492"/>
                </a:lnTo>
                <a:lnTo>
                  <a:pt x="147593" y="6025492"/>
                </a:ln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Freeform: Shape 13">
            <a:extLst>
              <a:ext uri="{FF2B5EF4-FFF2-40B4-BE49-F238E27FC236}">
                <a16:creationId xmlns:a16="http://schemas.microsoft.com/office/drawing/2014/main" id="{424ECFA8-BE37-446C-B1BD-88D2981B6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197" y="533400"/>
            <a:ext cx="5085498" cy="6329048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  <a:gd name="connsiteX0" fmla="*/ 147593 w 4448352"/>
              <a:gd name="connsiteY0" fmla="*/ 6025492 h 6112608"/>
              <a:gd name="connsiteX1" fmla="*/ 135095 w 4448352"/>
              <a:gd name="connsiteY1" fmla="*/ 5970139 h 6112608"/>
              <a:gd name="connsiteX2" fmla="*/ 989 w 4448352"/>
              <a:gd name="connsiteY2" fmla="*/ 3558990 h 6112608"/>
              <a:gd name="connsiteX3" fmla="*/ 134613 w 4448352"/>
              <a:gd name="connsiteY3" fmla="*/ 2769335 h 6112608"/>
              <a:gd name="connsiteX4" fmla="*/ 812398 w 4448352"/>
              <a:gd name="connsiteY4" fmla="*/ 1669996 h 6112608"/>
              <a:gd name="connsiteX5" fmla="*/ 1830565 w 4448352"/>
              <a:gd name="connsiteY5" fmla="*/ 638164 h 6112608"/>
              <a:gd name="connsiteX6" fmla="*/ 3173139 w 4448352"/>
              <a:gd name="connsiteY6" fmla="*/ 74 h 6112608"/>
              <a:gd name="connsiteX7" fmla="*/ 3840337 w 4448352"/>
              <a:gd name="connsiteY7" fmla="*/ 136997 h 6112608"/>
              <a:gd name="connsiteX8" fmla="*/ 4400480 w 4448352"/>
              <a:gd name="connsiteY8" fmla="*/ 1061406 h 6112608"/>
              <a:gd name="connsiteX9" fmla="*/ 3812207 w 4448352"/>
              <a:gd name="connsiteY9" fmla="*/ 2268177 h 6112608"/>
              <a:gd name="connsiteX10" fmla="*/ 2566852 w 4448352"/>
              <a:gd name="connsiteY10" fmla="*/ 4362395 h 6112608"/>
              <a:gd name="connsiteX11" fmla="*/ 1381603 w 4448352"/>
              <a:gd name="connsiteY11" fmla="*/ 6002073 h 6112608"/>
              <a:gd name="connsiteX12" fmla="*/ 1457187 w 4448352"/>
              <a:gd name="connsiteY12" fmla="*/ 6112608 h 6112608"/>
              <a:gd name="connsiteX0" fmla="*/ 147593 w 4448352"/>
              <a:gd name="connsiteY0" fmla="*/ 6025492 h 6025492"/>
              <a:gd name="connsiteX1" fmla="*/ 135095 w 4448352"/>
              <a:gd name="connsiteY1" fmla="*/ 5970139 h 6025492"/>
              <a:gd name="connsiteX2" fmla="*/ 989 w 4448352"/>
              <a:gd name="connsiteY2" fmla="*/ 3558990 h 6025492"/>
              <a:gd name="connsiteX3" fmla="*/ 134613 w 4448352"/>
              <a:gd name="connsiteY3" fmla="*/ 2769335 h 6025492"/>
              <a:gd name="connsiteX4" fmla="*/ 812398 w 4448352"/>
              <a:gd name="connsiteY4" fmla="*/ 1669996 h 6025492"/>
              <a:gd name="connsiteX5" fmla="*/ 1830565 w 4448352"/>
              <a:gd name="connsiteY5" fmla="*/ 638164 h 6025492"/>
              <a:gd name="connsiteX6" fmla="*/ 3173139 w 4448352"/>
              <a:gd name="connsiteY6" fmla="*/ 74 h 6025492"/>
              <a:gd name="connsiteX7" fmla="*/ 3840337 w 4448352"/>
              <a:gd name="connsiteY7" fmla="*/ 136997 h 6025492"/>
              <a:gd name="connsiteX8" fmla="*/ 4400480 w 4448352"/>
              <a:gd name="connsiteY8" fmla="*/ 1061406 h 6025492"/>
              <a:gd name="connsiteX9" fmla="*/ 3812207 w 4448352"/>
              <a:gd name="connsiteY9" fmla="*/ 2268177 h 6025492"/>
              <a:gd name="connsiteX10" fmla="*/ 2566852 w 4448352"/>
              <a:gd name="connsiteY10" fmla="*/ 4362395 h 6025492"/>
              <a:gd name="connsiteX11" fmla="*/ 1381603 w 4448352"/>
              <a:gd name="connsiteY11" fmla="*/ 6002073 h 6025492"/>
              <a:gd name="connsiteX0" fmla="*/ 147593 w 4448352"/>
              <a:gd name="connsiteY0" fmla="*/ 6025492 h 6029730"/>
              <a:gd name="connsiteX1" fmla="*/ 135095 w 4448352"/>
              <a:gd name="connsiteY1" fmla="*/ 5970139 h 6029730"/>
              <a:gd name="connsiteX2" fmla="*/ 989 w 4448352"/>
              <a:gd name="connsiteY2" fmla="*/ 3558990 h 6029730"/>
              <a:gd name="connsiteX3" fmla="*/ 134613 w 4448352"/>
              <a:gd name="connsiteY3" fmla="*/ 2769335 h 6029730"/>
              <a:gd name="connsiteX4" fmla="*/ 812398 w 4448352"/>
              <a:gd name="connsiteY4" fmla="*/ 1669996 h 6029730"/>
              <a:gd name="connsiteX5" fmla="*/ 1830565 w 4448352"/>
              <a:gd name="connsiteY5" fmla="*/ 638164 h 6029730"/>
              <a:gd name="connsiteX6" fmla="*/ 3173139 w 4448352"/>
              <a:gd name="connsiteY6" fmla="*/ 74 h 6029730"/>
              <a:gd name="connsiteX7" fmla="*/ 3840337 w 4448352"/>
              <a:gd name="connsiteY7" fmla="*/ 136997 h 6029730"/>
              <a:gd name="connsiteX8" fmla="*/ 4400480 w 4448352"/>
              <a:gd name="connsiteY8" fmla="*/ 1061406 h 6029730"/>
              <a:gd name="connsiteX9" fmla="*/ 3812207 w 4448352"/>
              <a:gd name="connsiteY9" fmla="*/ 2268177 h 6029730"/>
              <a:gd name="connsiteX10" fmla="*/ 2566852 w 4448352"/>
              <a:gd name="connsiteY10" fmla="*/ 4362395 h 6029730"/>
              <a:gd name="connsiteX11" fmla="*/ 1397330 w 4448352"/>
              <a:gd name="connsiteY11" fmla="*/ 6029730 h 6029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448352" h="6029730">
                <a:moveTo>
                  <a:pt x="147593" y="6025492"/>
                </a:move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ubicBezTo>
                  <a:pt x="3404376" y="2427"/>
                  <a:pt x="3621702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2" y="1868133"/>
                  <a:pt x="3812207" y="2268177"/>
                </a:cubicBezTo>
                <a:cubicBezTo>
                  <a:pt x="3397089" y="2966250"/>
                  <a:pt x="2969331" y="3735470"/>
                  <a:pt x="2566852" y="4362395"/>
                </a:cubicBezTo>
                <a:cubicBezTo>
                  <a:pt x="2164373" y="4989320"/>
                  <a:pt x="1829370" y="5570322"/>
                  <a:pt x="1397330" y="602973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5" name="Picture 2" descr="Text&#10;&#10;Description automatically generated">
            <a:extLst>
              <a:ext uri="{FF2B5EF4-FFF2-40B4-BE49-F238E27FC236}">
                <a16:creationId xmlns:a16="http://schemas.microsoft.com/office/drawing/2014/main" id="{4B144796-C9DB-4FA0-A893-8516371035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7" r="-2" b="-2"/>
          <a:stretch/>
        </p:blipFill>
        <p:spPr>
          <a:xfrm>
            <a:off x="95968" y="2337754"/>
            <a:ext cx="4572001" cy="274320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1DEB1-7191-4E74-9A3B-723FD6987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7664" y="2084718"/>
            <a:ext cx="7361205" cy="40400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Equality and Inclusion Policy</a:t>
            </a:r>
          </a:p>
          <a:p>
            <a:r>
              <a:rPr lang="en-GB" sz="2400" dirty="0">
                <a:solidFill>
                  <a:srgbClr val="FFFFFF"/>
                </a:solidFill>
              </a:rPr>
              <a:t>Parental Involvement policy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Statement of purpose for policy pack (overnight care)</a:t>
            </a:r>
          </a:p>
          <a:p>
            <a:r>
              <a:rPr lang="en-GB" sz="2400" dirty="0">
                <a:solidFill>
                  <a:srgbClr val="FFFFFF"/>
                </a:solidFill>
              </a:rPr>
              <a:t>Medication and Asthma policy</a:t>
            </a:r>
          </a:p>
          <a:p>
            <a:r>
              <a:rPr lang="en-GB" sz="2400" dirty="0">
                <a:solidFill>
                  <a:srgbClr val="FFFFFF"/>
                </a:solidFill>
              </a:rPr>
              <a:t>Admission, arrivals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                               </a:t>
            </a:r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 (The Children`s Room, 2021).</a:t>
            </a:r>
            <a:endParaRPr lang="en-GB" sz="2400">
              <a:solidFill>
                <a:srgbClr val="FFFFFF">
                  <a:alpha val="70000"/>
                </a:srgbClr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34430E-BD7C-4292-A064-742AF1295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774" y="330669"/>
            <a:ext cx="7332452" cy="1524010"/>
          </a:xfrm>
        </p:spPr>
        <p:txBody>
          <a:bodyPr anchor="t">
            <a:normAutofit/>
          </a:bodyPr>
          <a:lstStyle/>
          <a:p>
            <a:r>
              <a:rPr lang="en-GB" sz="3200">
                <a:ea typeface="+mj-lt"/>
                <a:cs typeface="+mj-lt"/>
              </a:rPr>
              <a:t>Detail of policies and processes in place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1369049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56EDF-3EF0-4D34-8444-6AB7DC52E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Pros and Cons of benefits with examples (these can be real or imagined)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B78B8-5284-4208-915F-BB071D35825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Equality- in a nursery, children are treated justly, with an open mind, protecting their rights and creating equal opportunities individually (Devarakonda, 2020). </a:t>
            </a:r>
          </a:p>
          <a:p>
            <a:r>
              <a:rPr lang="en-GB" dirty="0">
                <a:solidFill>
                  <a:srgbClr val="FFFFFF"/>
                </a:solidFill>
              </a:rPr>
              <a:t>Diversity- is the duty of the childcare provider to establish a positive approach towards diversity and variety (Guyan and Oloyede, 2020).</a:t>
            </a:r>
          </a:p>
          <a:p>
            <a:r>
              <a:rPr lang="en-GB" dirty="0">
                <a:solidFill>
                  <a:srgbClr val="FFFFFF"/>
                </a:solidFill>
              </a:rPr>
              <a:t>Inclusive- all children are included and part of the same curriculum as everybody else, with or without a disability (Teachings in Education, 2020).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85DEF8-CBEF-4F66-9B57-F4484906CB7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>
                <a:solidFill>
                  <a:srgbClr val="FFFFFF"/>
                </a:solidFill>
              </a:rPr>
              <a:t>A possible limitation of achieving equality within a nursery setting would be if a child had a disability   </a:t>
            </a:r>
          </a:p>
          <a:p>
            <a:r>
              <a:rPr lang="en-GB">
                <a:solidFill>
                  <a:srgbClr val="FFFFFF"/>
                </a:solidFill>
              </a:rPr>
              <a:t>Language barrier- when foreign child is in an English-speaking environment without any Staff member to speak the child`s language</a:t>
            </a:r>
            <a:endParaRPr lang="en-GB" dirty="0"/>
          </a:p>
          <a:p>
            <a:r>
              <a:rPr lang="en-GB">
                <a:solidFill>
                  <a:srgbClr val="FFFFFF"/>
                </a:solidFill>
              </a:rPr>
              <a:t>Cultural differences- when a child is in a nursery setting where staff members are not keen to embrace certain cultures.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353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Freeform: Shape 50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66" name="Freeform: Shape 5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67" name="Freeform: Shape 54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68" name="Rectangle 56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Arrows pointing towards light">
            <a:extLst>
              <a:ext uri="{FF2B5EF4-FFF2-40B4-BE49-F238E27FC236}">
                <a16:creationId xmlns:a16="http://schemas.microsoft.com/office/drawing/2014/main" id="{3C4F5245-3ADE-4710-905E-D9BC930ED4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227" b="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69" name="Freeform: Shape 58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4D04E4-E200-4189-9D48-4E16C7E3CC02}"/>
              </a:ext>
            </a:extLst>
          </p:cNvPr>
          <p:cNvSpPr txBox="1"/>
          <p:nvPr/>
        </p:nvSpPr>
        <p:spPr>
          <a:xfrm>
            <a:off x="5391510" y="2329132"/>
            <a:ext cx="6038490" cy="37668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70000"/>
                  </a:schemeClr>
                </a:solidFill>
              </a:rPr>
              <a:t>Bigger funds allocated to the educational system </a:t>
            </a:r>
            <a:endParaRPr lang="en-US" sz="2000" b="1" dirty="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70000"/>
                  </a:schemeClr>
                </a:solidFill>
              </a:rPr>
              <a:t>Hiring more staff to offer additional support for children with disabilities</a:t>
            </a:r>
            <a:endParaRPr lang="en-US" sz="2000" b="1" dirty="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70000"/>
                  </a:schemeClr>
                </a:solidFill>
              </a:rPr>
              <a:t>Promoting Equality, Diversity and Inclusion through training the childcare professionals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9BDEF0-C167-437E-A35D-222353B5BB81}"/>
              </a:ext>
            </a:extLst>
          </p:cNvPr>
          <p:cNvSpPr txBox="1"/>
          <p:nvPr/>
        </p:nvSpPr>
        <p:spPr>
          <a:xfrm>
            <a:off x="6096000" y="762000"/>
            <a:ext cx="5334000" cy="1524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latin typeface="+mj-lt"/>
                <a:ea typeface="+mj-ea"/>
                <a:cs typeface="+mj-cs"/>
              </a:rPr>
              <a:t>Three recommendations for improvement</a:t>
            </a:r>
          </a:p>
        </p:txBody>
      </p:sp>
    </p:spTree>
    <p:extLst>
      <p:ext uri="{BB962C8B-B14F-4D97-AF65-F5344CB8AC3E}">
        <p14:creationId xmlns:p14="http://schemas.microsoft.com/office/powerpoint/2010/main" val="13359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45928-786E-4520-A27F-B46D9FE3D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0"/>
            <a:ext cx="10668000" cy="1524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DF7F6-0FE6-4C87-9CDC-B98940D90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408982"/>
            <a:ext cx="10668000" cy="5385214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Black-Hawkins, K. and Florian, L., (2012). Classroom teachers’ craft knowledge of their inclusive practice. Teachers and Teaching, 18(5), pp.567-584.</a:t>
            </a:r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Devarakonda, C.,( 2020). 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Promoting Inclusion and Diversity in Early Years Settings: A Professional Guide to Ethnicity, Religion, Culture and Language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. Jessica Kingsley Publishers.</a:t>
            </a:r>
          </a:p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Dickins, M. (2002) 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Attitude problems. 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Available at: 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  <a:hlinkClick r:id="rId2"/>
              </a:rPr>
              <a:t>http://www.nurseryworld.co.uk/news/article/attitude-problems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 (Accessed 29 April 2021).</a:t>
            </a:r>
            <a:endParaRPr lang="en-GB" i="1" dirty="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Florian, L., (2005). Inclusive practice: What, why and how. The Routledge Falmer reader in inclusive education, pp.29-40.</a:t>
            </a:r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Guyan, K. and Oloyede, F.D., (2020). Equality, diversity and inclusion in research and innovation: UK review. 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UK Research and Innovation https://www. </a:t>
            </a:r>
            <a:r>
              <a:rPr lang="en-GB" i="1" dirty="0" err="1">
                <a:solidFill>
                  <a:srgbClr val="FFFFFF"/>
                </a:solidFill>
                <a:ea typeface="+mn-lt"/>
                <a:cs typeface="+mn-lt"/>
              </a:rPr>
              <a:t>ukri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. org/files/final-</a:t>
            </a:r>
            <a:r>
              <a:rPr lang="en-GB" i="1" dirty="0" err="1">
                <a:solidFill>
                  <a:srgbClr val="FFFFFF"/>
                </a:solidFill>
                <a:ea typeface="+mn-lt"/>
                <a:cs typeface="+mn-lt"/>
              </a:rPr>
              <a:t>edi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-review-</a:t>
            </a:r>
            <a:r>
              <a:rPr lang="en-GB" i="1" dirty="0" err="1">
                <a:solidFill>
                  <a:srgbClr val="FFFFFF"/>
                </a:solidFill>
                <a:ea typeface="+mn-lt"/>
                <a:cs typeface="+mn-lt"/>
              </a:rPr>
              <a:t>uk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.</a:t>
            </a:r>
          </a:p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Harcourt, D. and Hägglund, S.,( 2013). Turning the UNCRC upside down: A bottom-up perspective on children's rights. 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International Journal of Early Years Education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, 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21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(4), pp.286-299.</a:t>
            </a:r>
          </a:p>
          <a:p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Pather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, S.,(2007). Demystifying inclusion: implications for sustainable inclusive practice. 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International journal of inclusive education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, 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11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(5-6), pp.627-643.</a:t>
            </a:r>
          </a:p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Reading, R., Bissell, S., Goldhagen, J., Harwin, J., Masson, J., Moynihan, S., Parton, N., Pais, M.S., Thoburn, J. and Webb, E., (2009). Promotion of children's rights and prevention of child maltreatment. 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The Lancet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, </a:t>
            </a:r>
            <a:r>
              <a:rPr lang="en-GB" i="1" dirty="0">
                <a:solidFill>
                  <a:srgbClr val="FFFFFF"/>
                </a:solidFill>
                <a:ea typeface="+mn-lt"/>
                <a:cs typeface="+mn-lt"/>
              </a:rPr>
              <a:t>373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(9660), pp.332-343.</a:t>
            </a:r>
          </a:p>
          <a:p>
            <a:r>
              <a:rPr lang="en-GB" dirty="0">
                <a:solidFill>
                  <a:srgbClr val="FFFFFF"/>
                </a:solidFill>
              </a:rPr>
              <a:t>Teachings in Education, (2020) </a:t>
            </a:r>
            <a:r>
              <a:rPr lang="en-GB" i="1" dirty="0">
                <a:solidFill>
                  <a:srgbClr val="FFFFFF"/>
                </a:solidFill>
              </a:rPr>
              <a:t>The Inclusion Classroom: An Inclusive Education Movement. </a:t>
            </a:r>
            <a:r>
              <a:rPr lang="en-GB" dirty="0">
                <a:solidFill>
                  <a:srgbClr val="FFFFFF"/>
                </a:solidFill>
              </a:rPr>
              <a:t>Available at: 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  <a:hlinkClick r:id="rId3"/>
              </a:rPr>
              <a:t>https://www.youtube.com/watch?v=7euYspGvBsY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 (Accessed 08 May 2021).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solidFill>
                  <a:srgbClr val="FFFFFF"/>
                </a:solidFill>
              </a:rPr>
              <a:t>The Children`s Room (2021) </a:t>
            </a:r>
            <a:r>
              <a:rPr lang="en-GB" i="1" dirty="0">
                <a:solidFill>
                  <a:srgbClr val="FFFFFF"/>
                </a:solidFill>
              </a:rPr>
              <a:t>The Montessori Swansea Day Nursery. </a:t>
            </a:r>
            <a:r>
              <a:rPr lang="en-GB" dirty="0">
                <a:solidFill>
                  <a:srgbClr val="FFFFFF"/>
                </a:solidFill>
              </a:rPr>
              <a:t>Available at: </a:t>
            </a:r>
            <a:r>
              <a:rPr lang="en-GB" dirty="0">
                <a:solidFill>
                  <a:srgbClr val="FFFFFF"/>
                </a:solidFill>
                <a:hlinkClick r:id="rId4"/>
              </a:rPr>
              <a:t>http://www.the-childrens-room.co.uk</a:t>
            </a:r>
            <a:r>
              <a:rPr lang="en-GB" dirty="0">
                <a:solidFill>
                  <a:srgbClr val="FFFFFF"/>
                </a:solidFill>
              </a:rPr>
              <a:t> (Accessed 29 April 2021).</a:t>
            </a:r>
            <a:endParaRPr lang="en-GB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297266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PebbleVTI</vt:lpstr>
      <vt:lpstr>Anti-Discriminatory and Inclusive Practice: A case study  </vt:lpstr>
      <vt:lpstr>Contents</vt:lpstr>
      <vt:lpstr>Anti-Discriminatory Practice</vt:lpstr>
      <vt:lpstr>PowerPoint Presentation</vt:lpstr>
      <vt:lpstr>Inclusive Practice</vt:lpstr>
      <vt:lpstr>PowerPoint Presentation</vt:lpstr>
      <vt:lpstr>Detail of workplace and why it was chosen </vt:lpstr>
      <vt:lpstr>Detail of policies and processes in place</vt:lpstr>
      <vt:lpstr>Pros and Cons of benefits with examples (these can be real or imagined)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859</cp:revision>
  <dcterms:created xsi:type="dcterms:W3CDTF">2021-04-29T15:40:13Z</dcterms:created>
  <dcterms:modified xsi:type="dcterms:W3CDTF">2021-05-10T01:07:31Z</dcterms:modified>
</cp:coreProperties>
</file>