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468" r:id="rId2"/>
    <p:sldId id="256" r:id="rId3"/>
    <p:sldId id="357" r:id="rId4"/>
    <p:sldId id="467" r:id="rId5"/>
    <p:sldId id="439" r:id="rId6"/>
    <p:sldId id="283" r:id="rId7"/>
    <p:sldId id="258" r:id="rId8"/>
    <p:sldId id="276" r:id="rId9"/>
    <p:sldId id="281" r:id="rId10"/>
    <p:sldId id="280" r:id="rId11"/>
    <p:sldId id="279" r:id="rId12"/>
    <p:sldId id="282" r:id="rId13"/>
    <p:sldId id="278" r:id="rId14"/>
    <p:sldId id="259" r:id="rId15"/>
    <p:sldId id="396" r:id="rId16"/>
    <p:sldId id="298" r:id="rId17"/>
    <p:sldId id="260" r:id="rId18"/>
    <p:sldId id="257" r:id="rId19"/>
    <p:sldId id="261" r:id="rId20"/>
    <p:sldId id="262" r:id="rId21"/>
    <p:sldId id="263" r:id="rId22"/>
    <p:sldId id="264" r:id="rId23"/>
    <p:sldId id="265" r:id="rId24"/>
    <p:sldId id="266" r:id="rId25"/>
    <p:sldId id="267" r:id="rId26"/>
    <p:sldId id="268" r:id="rId27"/>
    <p:sldId id="269" r:id="rId28"/>
    <p:sldId id="270" r:id="rId29"/>
    <p:sldId id="271" r:id="rId30"/>
    <p:sldId id="272" r:id="rId31"/>
    <p:sldId id="275" r:id="rId32"/>
    <p:sldId id="470" r:id="rId33"/>
    <p:sldId id="469" r:id="rId34"/>
    <p:sldId id="27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B9D771-B63E-4E1D-BB8A-A36D84B0FB9F}" v="49" dt="2022-10-09T19:49:16.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190" autoAdjust="0"/>
    <p:restoredTop sz="94660"/>
  </p:normalViewPr>
  <p:slideViewPr>
    <p:cSldViewPr snapToGrid="0">
      <p:cViewPr varScale="1">
        <p:scale>
          <a:sx n="69" d="100"/>
          <a:sy n="69" d="100"/>
        </p:scale>
        <p:origin x="39" y="5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ac63fa33-6124-48d0-9978-55082d96bee9" providerId="ADAL" clId="{E5B9D771-B63E-4E1D-BB8A-A36D84B0FB9F}"/>
    <pc:docChg chg="undo custSel addSld modSld">
      <pc:chgData name="Deborah Jenkins" userId="ac63fa33-6124-48d0-9978-55082d96bee9" providerId="ADAL" clId="{E5B9D771-B63E-4E1D-BB8A-A36D84B0FB9F}" dt="2022-10-09T19:49:19.187" v="356" actId="26606"/>
      <pc:docMkLst>
        <pc:docMk/>
      </pc:docMkLst>
      <pc:sldChg chg="addSp delSp modSp mod setBg">
        <pc:chgData name="Deborah Jenkins" userId="ac63fa33-6124-48d0-9978-55082d96bee9" providerId="ADAL" clId="{E5B9D771-B63E-4E1D-BB8A-A36D84B0FB9F}" dt="2022-10-09T19:21:11.074" v="23" actId="1076"/>
        <pc:sldMkLst>
          <pc:docMk/>
          <pc:sldMk cId="3465650747" sldId="264"/>
        </pc:sldMkLst>
        <pc:spChg chg="mod">
          <ac:chgData name="Deborah Jenkins" userId="ac63fa33-6124-48d0-9978-55082d96bee9" providerId="ADAL" clId="{E5B9D771-B63E-4E1D-BB8A-A36D84B0FB9F}" dt="2022-10-09T19:20:53.560" v="13" actId="1076"/>
          <ac:spMkLst>
            <pc:docMk/>
            <pc:sldMk cId="3465650747" sldId="264"/>
            <ac:spMk id="2" creationId="{DD1119AD-471E-F9FD-B2EE-5AF3344887D0}"/>
          </ac:spMkLst>
        </pc:spChg>
        <pc:spChg chg="mod">
          <ac:chgData name="Deborah Jenkins" userId="ac63fa33-6124-48d0-9978-55082d96bee9" providerId="ADAL" clId="{E5B9D771-B63E-4E1D-BB8A-A36D84B0FB9F}" dt="2022-10-09T19:21:04.912" v="22" actId="27636"/>
          <ac:spMkLst>
            <pc:docMk/>
            <pc:sldMk cId="3465650747" sldId="264"/>
            <ac:spMk id="3" creationId="{07B45CE8-E2AE-DB59-CC34-908DEB8C3BB7}"/>
          </ac:spMkLst>
        </pc:spChg>
        <pc:spChg chg="add del mod">
          <ac:chgData name="Deborah Jenkins" userId="ac63fa33-6124-48d0-9978-55082d96bee9" providerId="ADAL" clId="{E5B9D771-B63E-4E1D-BB8A-A36D84B0FB9F}" dt="2022-10-09T19:20:36.727" v="4" actId="478"/>
          <ac:spMkLst>
            <pc:docMk/>
            <pc:sldMk cId="3465650747" sldId="264"/>
            <ac:spMk id="6" creationId="{E84EB13C-F87A-073C-B25C-E0A8D45BFC14}"/>
          </ac:spMkLst>
        </pc:spChg>
        <pc:spChg chg="add">
          <ac:chgData name="Deborah Jenkins" userId="ac63fa33-6124-48d0-9978-55082d96bee9" providerId="ADAL" clId="{E5B9D771-B63E-4E1D-BB8A-A36D84B0FB9F}" dt="2022-10-09T19:20:32.564" v="3" actId="26606"/>
          <ac:spMkLst>
            <pc:docMk/>
            <pc:sldMk cId="3465650747" sldId="264"/>
            <ac:spMk id="11" creationId="{7FF47CB7-972F-479F-A36D-9E72D26EC8DA}"/>
          </ac:spMkLst>
        </pc:spChg>
        <pc:spChg chg="add">
          <ac:chgData name="Deborah Jenkins" userId="ac63fa33-6124-48d0-9978-55082d96bee9" providerId="ADAL" clId="{E5B9D771-B63E-4E1D-BB8A-A36D84B0FB9F}" dt="2022-10-09T19:20:32.564" v="3" actId="26606"/>
          <ac:spMkLst>
            <pc:docMk/>
            <pc:sldMk cId="3465650747" sldId="264"/>
            <ac:spMk id="13" creationId="{0D153B68-5844-490D-8E67-F616D6D721CA}"/>
          </ac:spMkLst>
        </pc:spChg>
        <pc:spChg chg="add">
          <ac:chgData name="Deborah Jenkins" userId="ac63fa33-6124-48d0-9978-55082d96bee9" providerId="ADAL" clId="{E5B9D771-B63E-4E1D-BB8A-A36D84B0FB9F}" dt="2022-10-09T19:20:32.564" v="3" actId="26606"/>
          <ac:spMkLst>
            <pc:docMk/>
            <pc:sldMk cId="3465650747" sldId="264"/>
            <ac:spMk id="15" creationId="{9A0D773F-7A7D-4DBB-9DEA-86BB8B8F4BC8}"/>
          </ac:spMkLst>
        </pc:spChg>
        <pc:picChg chg="add mod">
          <ac:chgData name="Deborah Jenkins" userId="ac63fa33-6124-48d0-9978-55082d96bee9" providerId="ADAL" clId="{E5B9D771-B63E-4E1D-BB8A-A36D84B0FB9F}" dt="2022-10-09T19:21:11.074" v="23" actId="1076"/>
          <ac:picMkLst>
            <pc:docMk/>
            <pc:sldMk cId="3465650747" sldId="264"/>
            <ac:picMk id="5" creationId="{0F127331-9958-94FC-007F-816EBED0E9C5}"/>
          </ac:picMkLst>
        </pc:picChg>
      </pc:sldChg>
      <pc:sldChg chg="addSp delSp modSp mod setBg modAnim">
        <pc:chgData name="Deborah Jenkins" userId="ac63fa33-6124-48d0-9978-55082d96bee9" providerId="ADAL" clId="{E5B9D771-B63E-4E1D-BB8A-A36D84B0FB9F}" dt="2022-10-09T19:23:56.645" v="88" actId="20577"/>
        <pc:sldMkLst>
          <pc:docMk/>
          <pc:sldMk cId="1610854203" sldId="265"/>
        </pc:sldMkLst>
        <pc:spChg chg="mod">
          <ac:chgData name="Deborah Jenkins" userId="ac63fa33-6124-48d0-9978-55082d96bee9" providerId="ADAL" clId="{E5B9D771-B63E-4E1D-BB8A-A36D84B0FB9F}" dt="2022-10-09T19:22:41.332" v="65" actId="1076"/>
          <ac:spMkLst>
            <pc:docMk/>
            <pc:sldMk cId="1610854203" sldId="265"/>
            <ac:spMk id="2" creationId="{35CC8D5B-48DB-FBB5-5BC9-1D73F59852AB}"/>
          </ac:spMkLst>
        </pc:spChg>
        <pc:spChg chg="mod">
          <ac:chgData name="Deborah Jenkins" userId="ac63fa33-6124-48d0-9978-55082d96bee9" providerId="ADAL" clId="{E5B9D771-B63E-4E1D-BB8A-A36D84B0FB9F}" dt="2022-10-09T19:23:56.645" v="88" actId="20577"/>
          <ac:spMkLst>
            <pc:docMk/>
            <pc:sldMk cId="1610854203" sldId="265"/>
            <ac:spMk id="3" creationId="{4E08F211-1B11-6023-69C2-4E23B31DF837}"/>
          </ac:spMkLst>
        </pc:spChg>
        <pc:spChg chg="add del mod">
          <ac:chgData name="Deborah Jenkins" userId="ac63fa33-6124-48d0-9978-55082d96bee9" providerId="ADAL" clId="{E5B9D771-B63E-4E1D-BB8A-A36D84B0FB9F}" dt="2022-10-09T19:22:29.812" v="62" actId="478"/>
          <ac:spMkLst>
            <pc:docMk/>
            <pc:sldMk cId="1610854203" sldId="265"/>
            <ac:spMk id="6" creationId="{9334943E-DF12-2B0D-B56F-FF5EDAB10840}"/>
          </ac:spMkLst>
        </pc:spChg>
        <pc:spChg chg="add">
          <ac:chgData name="Deborah Jenkins" userId="ac63fa33-6124-48d0-9978-55082d96bee9" providerId="ADAL" clId="{E5B9D771-B63E-4E1D-BB8A-A36D84B0FB9F}" dt="2022-10-09T19:22:23.423" v="59" actId="26606"/>
          <ac:spMkLst>
            <pc:docMk/>
            <pc:sldMk cId="1610854203" sldId="265"/>
            <ac:spMk id="11" creationId="{7FF47CB7-972F-479F-A36D-9E72D26EC8DA}"/>
          </ac:spMkLst>
        </pc:spChg>
        <pc:spChg chg="add">
          <ac:chgData name="Deborah Jenkins" userId="ac63fa33-6124-48d0-9978-55082d96bee9" providerId="ADAL" clId="{E5B9D771-B63E-4E1D-BB8A-A36D84B0FB9F}" dt="2022-10-09T19:22:23.423" v="59" actId="26606"/>
          <ac:spMkLst>
            <pc:docMk/>
            <pc:sldMk cId="1610854203" sldId="265"/>
            <ac:spMk id="13" creationId="{0D153B68-5844-490D-8E67-F616D6D721CA}"/>
          </ac:spMkLst>
        </pc:spChg>
        <pc:spChg chg="add">
          <ac:chgData name="Deborah Jenkins" userId="ac63fa33-6124-48d0-9978-55082d96bee9" providerId="ADAL" clId="{E5B9D771-B63E-4E1D-BB8A-A36D84B0FB9F}" dt="2022-10-09T19:22:23.423" v="59" actId="26606"/>
          <ac:spMkLst>
            <pc:docMk/>
            <pc:sldMk cId="1610854203" sldId="265"/>
            <ac:spMk id="15" creationId="{9A0D773F-7A7D-4DBB-9DEA-86BB8B8F4BC8}"/>
          </ac:spMkLst>
        </pc:spChg>
        <pc:picChg chg="add mod">
          <ac:chgData name="Deborah Jenkins" userId="ac63fa33-6124-48d0-9978-55082d96bee9" providerId="ADAL" clId="{E5B9D771-B63E-4E1D-BB8A-A36D84B0FB9F}" dt="2022-10-09T19:23:34.492" v="78" actId="1076"/>
          <ac:picMkLst>
            <pc:docMk/>
            <pc:sldMk cId="1610854203" sldId="265"/>
            <ac:picMk id="5" creationId="{817783BB-96A1-1324-7ACF-EE6CA59620A5}"/>
          </ac:picMkLst>
        </pc:picChg>
      </pc:sldChg>
      <pc:sldChg chg="modSp mod modAnim">
        <pc:chgData name="Deborah Jenkins" userId="ac63fa33-6124-48d0-9978-55082d96bee9" providerId="ADAL" clId="{E5B9D771-B63E-4E1D-BB8A-A36D84B0FB9F}" dt="2022-10-09T19:24:45.998" v="94"/>
        <pc:sldMkLst>
          <pc:docMk/>
          <pc:sldMk cId="2117687920" sldId="267"/>
        </pc:sldMkLst>
        <pc:spChg chg="mod">
          <ac:chgData name="Deborah Jenkins" userId="ac63fa33-6124-48d0-9978-55082d96bee9" providerId="ADAL" clId="{E5B9D771-B63E-4E1D-BB8A-A36D84B0FB9F}" dt="2022-10-09T19:24:21.779" v="89"/>
          <ac:spMkLst>
            <pc:docMk/>
            <pc:sldMk cId="2117687920" sldId="267"/>
            <ac:spMk id="2" creationId="{E3467375-7B2B-71CA-FE94-A3EFCAF796CC}"/>
          </ac:spMkLst>
        </pc:spChg>
        <pc:spChg chg="mod">
          <ac:chgData name="Deborah Jenkins" userId="ac63fa33-6124-48d0-9978-55082d96bee9" providerId="ADAL" clId="{E5B9D771-B63E-4E1D-BB8A-A36D84B0FB9F}" dt="2022-10-09T19:24:29.759" v="91" actId="2710"/>
          <ac:spMkLst>
            <pc:docMk/>
            <pc:sldMk cId="2117687920" sldId="267"/>
            <ac:spMk id="3" creationId="{42E08E3C-7DA9-FE0A-4BB6-91151EE4F461}"/>
          </ac:spMkLst>
        </pc:spChg>
      </pc:sldChg>
      <pc:sldChg chg="modSp mod modAnim">
        <pc:chgData name="Deborah Jenkins" userId="ac63fa33-6124-48d0-9978-55082d96bee9" providerId="ADAL" clId="{E5B9D771-B63E-4E1D-BB8A-A36D84B0FB9F}" dt="2022-10-09T19:25:18.518" v="104"/>
        <pc:sldMkLst>
          <pc:docMk/>
          <pc:sldMk cId="2318984328" sldId="268"/>
        </pc:sldMkLst>
        <pc:spChg chg="mod">
          <ac:chgData name="Deborah Jenkins" userId="ac63fa33-6124-48d0-9978-55082d96bee9" providerId="ADAL" clId="{E5B9D771-B63E-4E1D-BB8A-A36D84B0FB9F}" dt="2022-10-09T19:24:54.977" v="97" actId="404"/>
          <ac:spMkLst>
            <pc:docMk/>
            <pc:sldMk cId="2318984328" sldId="268"/>
            <ac:spMk id="2" creationId="{A1617DAD-9512-CE2B-938E-47BA9D46E9F2}"/>
          </ac:spMkLst>
        </pc:spChg>
        <pc:spChg chg="mod">
          <ac:chgData name="Deborah Jenkins" userId="ac63fa33-6124-48d0-9978-55082d96bee9" providerId="ADAL" clId="{E5B9D771-B63E-4E1D-BB8A-A36D84B0FB9F}" dt="2022-10-09T19:25:02.221" v="101" actId="27636"/>
          <ac:spMkLst>
            <pc:docMk/>
            <pc:sldMk cId="2318984328" sldId="268"/>
            <ac:spMk id="3" creationId="{5C599F7B-19D1-657D-4275-7475C4E006EF}"/>
          </ac:spMkLst>
        </pc:spChg>
      </pc:sldChg>
      <pc:sldChg chg="modSp mod modAnim">
        <pc:chgData name="Deborah Jenkins" userId="ac63fa33-6124-48d0-9978-55082d96bee9" providerId="ADAL" clId="{E5B9D771-B63E-4E1D-BB8A-A36D84B0FB9F}" dt="2022-10-09T19:25:55.231" v="110"/>
        <pc:sldMkLst>
          <pc:docMk/>
          <pc:sldMk cId="919599943" sldId="269"/>
        </pc:sldMkLst>
        <pc:spChg chg="mod">
          <ac:chgData name="Deborah Jenkins" userId="ac63fa33-6124-48d0-9978-55082d96bee9" providerId="ADAL" clId="{E5B9D771-B63E-4E1D-BB8A-A36D84B0FB9F}" dt="2022-10-09T19:25:27.589" v="106" actId="404"/>
          <ac:spMkLst>
            <pc:docMk/>
            <pc:sldMk cId="919599943" sldId="269"/>
            <ac:spMk id="2" creationId="{F2707E0E-F9B3-BABE-3815-0DE9329227F6}"/>
          </ac:spMkLst>
        </pc:spChg>
        <pc:spChg chg="mod">
          <ac:chgData name="Deborah Jenkins" userId="ac63fa33-6124-48d0-9978-55082d96bee9" providerId="ADAL" clId="{E5B9D771-B63E-4E1D-BB8A-A36D84B0FB9F}" dt="2022-10-09T19:25:33.870" v="107" actId="2710"/>
          <ac:spMkLst>
            <pc:docMk/>
            <pc:sldMk cId="919599943" sldId="269"/>
            <ac:spMk id="3" creationId="{8AD05302-E066-BEBC-B7AB-D55004E27B9E}"/>
          </ac:spMkLst>
        </pc:spChg>
      </pc:sldChg>
      <pc:sldChg chg="modSp">
        <pc:chgData name="Deborah Jenkins" userId="ac63fa33-6124-48d0-9978-55082d96bee9" providerId="ADAL" clId="{E5B9D771-B63E-4E1D-BB8A-A36D84B0FB9F}" dt="2022-10-09T19:26:16.294" v="111" actId="113"/>
        <pc:sldMkLst>
          <pc:docMk/>
          <pc:sldMk cId="3032696963" sldId="270"/>
        </pc:sldMkLst>
        <pc:graphicFrameChg chg="mod">
          <ac:chgData name="Deborah Jenkins" userId="ac63fa33-6124-48d0-9978-55082d96bee9" providerId="ADAL" clId="{E5B9D771-B63E-4E1D-BB8A-A36D84B0FB9F}" dt="2022-10-09T19:26:16.294" v="111" actId="113"/>
          <ac:graphicFrameMkLst>
            <pc:docMk/>
            <pc:sldMk cId="3032696963" sldId="270"/>
            <ac:graphicFrameMk id="5" creationId="{A11323CC-073A-B7F6-4C30-68B8987CB56E}"/>
          </ac:graphicFrameMkLst>
        </pc:graphicFrameChg>
      </pc:sldChg>
      <pc:sldChg chg="modSp mod modAnim">
        <pc:chgData name="Deborah Jenkins" userId="ac63fa33-6124-48d0-9978-55082d96bee9" providerId="ADAL" clId="{E5B9D771-B63E-4E1D-BB8A-A36D84B0FB9F}" dt="2022-10-09T19:27:43.789" v="128" actId="14100"/>
        <pc:sldMkLst>
          <pc:docMk/>
          <pc:sldMk cId="2712014368" sldId="271"/>
        </pc:sldMkLst>
        <pc:spChg chg="mod">
          <ac:chgData name="Deborah Jenkins" userId="ac63fa33-6124-48d0-9978-55082d96bee9" providerId="ADAL" clId="{E5B9D771-B63E-4E1D-BB8A-A36D84B0FB9F}" dt="2022-10-09T19:27:43.789" v="128" actId="14100"/>
          <ac:spMkLst>
            <pc:docMk/>
            <pc:sldMk cId="2712014368" sldId="271"/>
            <ac:spMk id="3" creationId="{42BCB0B4-ADA2-FEB0-0738-029BE90556CD}"/>
          </ac:spMkLst>
        </pc:spChg>
      </pc:sldChg>
      <pc:sldChg chg="modSp mod modAnim">
        <pc:chgData name="Deborah Jenkins" userId="ac63fa33-6124-48d0-9978-55082d96bee9" providerId="ADAL" clId="{E5B9D771-B63E-4E1D-BB8A-A36D84B0FB9F}" dt="2022-10-09T19:28:21.477" v="139" actId="6549"/>
        <pc:sldMkLst>
          <pc:docMk/>
          <pc:sldMk cId="3662961869" sldId="272"/>
        </pc:sldMkLst>
        <pc:spChg chg="mod">
          <ac:chgData name="Deborah Jenkins" userId="ac63fa33-6124-48d0-9978-55082d96bee9" providerId="ADAL" clId="{E5B9D771-B63E-4E1D-BB8A-A36D84B0FB9F}" dt="2022-10-09T19:28:21.477" v="139" actId="6549"/>
          <ac:spMkLst>
            <pc:docMk/>
            <pc:sldMk cId="3662961869" sldId="272"/>
            <ac:spMk id="3" creationId="{C54B844E-7160-563F-8333-F8E695CAAE9A}"/>
          </ac:spMkLst>
        </pc:spChg>
      </pc:sldChg>
      <pc:sldChg chg="modSp mod">
        <pc:chgData name="Deborah Jenkins" userId="ac63fa33-6124-48d0-9978-55082d96bee9" providerId="ADAL" clId="{E5B9D771-B63E-4E1D-BB8A-A36D84B0FB9F}" dt="2022-10-09T19:48:58.086" v="351" actId="27636"/>
        <pc:sldMkLst>
          <pc:docMk/>
          <pc:sldMk cId="3667153082" sldId="275"/>
        </pc:sldMkLst>
        <pc:spChg chg="mod">
          <ac:chgData name="Deborah Jenkins" userId="ac63fa33-6124-48d0-9978-55082d96bee9" providerId="ADAL" clId="{E5B9D771-B63E-4E1D-BB8A-A36D84B0FB9F}" dt="2022-10-09T19:48:54.096" v="348" actId="27636"/>
          <ac:spMkLst>
            <pc:docMk/>
            <pc:sldMk cId="3667153082" sldId="275"/>
            <ac:spMk id="2" creationId="{4D2CA10D-43B2-7E8E-19DE-4ED3F21A9C0B}"/>
          </ac:spMkLst>
        </pc:spChg>
        <pc:spChg chg="mod">
          <ac:chgData name="Deborah Jenkins" userId="ac63fa33-6124-48d0-9978-55082d96bee9" providerId="ADAL" clId="{E5B9D771-B63E-4E1D-BB8A-A36D84B0FB9F}" dt="2022-10-09T19:48:58.086" v="351" actId="27636"/>
          <ac:spMkLst>
            <pc:docMk/>
            <pc:sldMk cId="3667153082" sldId="275"/>
            <ac:spMk id="3" creationId="{715F62DE-3553-49FE-00F4-297C163397D5}"/>
          </ac:spMkLst>
        </pc:spChg>
      </pc:sldChg>
      <pc:sldChg chg="modSp new mod">
        <pc:chgData name="Deborah Jenkins" userId="ac63fa33-6124-48d0-9978-55082d96bee9" providerId="ADAL" clId="{E5B9D771-B63E-4E1D-BB8A-A36D84B0FB9F}" dt="2022-10-09T19:48:39.897" v="337"/>
        <pc:sldMkLst>
          <pc:docMk/>
          <pc:sldMk cId="1986107212" sldId="469"/>
        </pc:sldMkLst>
        <pc:spChg chg="mod">
          <ac:chgData name="Deborah Jenkins" userId="ac63fa33-6124-48d0-9978-55082d96bee9" providerId="ADAL" clId="{E5B9D771-B63E-4E1D-BB8A-A36D84B0FB9F}" dt="2022-10-09T19:48:39.897" v="337"/>
          <ac:spMkLst>
            <pc:docMk/>
            <pc:sldMk cId="1986107212" sldId="469"/>
            <ac:spMk id="2" creationId="{041E4434-44B7-33C5-B823-D19EFC697E9F}"/>
          </ac:spMkLst>
        </pc:spChg>
        <pc:spChg chg="mod">
          <ac:chgData name="Deborah Jenkins" userId="ac63fa33-6124-48d0-9978-55082d96bee9" providerId="ADAL" clId="{E5B9D771-B63E-4E1D-BB8A-A36D84B0FB9F}" dt="2022-10-09T19:48:15.742" v="330" actId="20577"/>
          <ac:spMkLst>
            <pc:docMk/>
            <pc:sldMk cId="1986107212" sldId="469"/>
            <ac:spMk id="3" creationId="{C941792E-97B6-C5E2-078E-93174D84811F}"/>
          </ac:spMkLst>
        </pc:spChg>
      </pc:sldChg>
      <pc:sldChg chg="addSp delSp modSp new mod setBg">
        <pc:chgData name="Deborah Jenkins" userId="ac63fa33-6124-48d0-9978-55082d96bee9" providerId="ADAL" clId="{E5B9D771-B63E-4E1D-BB8A-A36D84B0FB9F}" dt="2022-10-09T19:49:19.187" v="356" actId="26606"/>
        <pc:sldMkLst>
          <pc:docMk/>
          <pc:sldMk cId="3358938489" sldId="470"/>
        </pc:sldMkLst>
        <pc:spChg chg="del">
          <ac:chgData name="Deborah Jenkins" userId="ac63fa33-6124-48d0-9978-55082d96bee9" providerId="ADAL" clId="{E5B9D771-B63E-4E1D-BB8A-A36D84B0FB9F}" dt="2022-10-09T19:49:19.187" v="356" actId="26606"/>
          <ac:spMkLst>
            <pc:docMk/>
            <pc:sldMk cId="3358938489" sldId="470"/>
            <ac:spMk id="2" creationId="{61276C0F-BF4B-238F-8F53-22F4B462FFD2}"/>
          </ac:spMkLst>
        </pc:spChg>
        <pc:spChg chg="del">
          <ac:chgData name="Deborah Jenkins" userId="ac63fa33-6124-48d0-9978-55082d96bee9" providerId="ADAL" clId="{E5B9D771-B63E-4E1D-BB8A-A36D84B0FB9F}" dt="2022-10-09T19:49:16.683" v="353" actId="931"/>
          <ac:spMkLst>
            <pc:docMk/>
            <pc:sldMk cId="3358938489" sldId="470"/>
            <ac:spMk id="3" creationId="{A497F09E-70AF-40B1-004D-D900BD93C61D}"/>
          </ac:spMkLst>
        </pc:spChg>
        <pc:spChg chg="add">
          <ac:chgData name="Deborah Jenkins" userId="ac63fa33-6124-48d0-9978-55082d96bee9" providerId="ADAL" clId="{E5B9D771-B63E-4E1D-BB8A-A36D84B0FB9F}" dt="2022-10-09T19:49:19.187" v="356" actId="26606"/>
          <ac:spMkLst>
            <pc:docMk/>
            <pc:sldMk cId="3358938489" sldId="470"/>
            <ac:spMk id="10" creationId="{42A4FC2C-047E-45A5-965D-8E1E3BF09BC6}"/>
          </ac:spMkLst>
        </pc:spChg>
        <pc:picChg chg="add mod">
          <ac:chgData name="Deborah Jenkins" userId="ac63fa33-6124-48d0-9978-55082d96bee9" providerId="ADAL" clId="{E5B9D771-B63E-4E1D-BB8A-A36D84B0FB9F}" dt="2022-10-09T19:49:19.187" v="356" actId="26606"/>
          <ac:picMkLst>
            <pc:docMk/>
            <pc:sldMk cId="3358938489" sldId="470"/>
            <ac:picMk id="5" creationId="{0C6319C9-524F-7B1A-0664-778B4022D0C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34EAF9-9F12-4937-91E1-E6D3A2ABF83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68607B3-9B4C-4CE7-9FC6-A3E03E4DC276}">
      <dgm:prSet custT="1"/>
      <dgm:spPr/>
      <dgm:t>
        <a:bodyPr/>
        <a:lstStyle/>
        <a:p>
          <a:r>
            <a:rPr lang="en-GB" sz="2000" dirty="0"/>
            <a:t>Freud Theory – Self Gratification - Inner Drives - Demand (ID) - - Reaching Goals = SELF GRATIFICATION.</a:t>
          </a:r>
          <a:endParaRPr lang="en-US" sz="2000" dirty="0"/>
        </a:p>
      </dgm:t>
    </dgm:pt>
    <dgm:pt modelId="{818F1AD9-A849-4208-ACF0-02E098EB64F9}" type="parTrans" cxnId="{38C65785-F278-4FF2-BA8E-DB4A77CBE0BA}">
      <dgm:prSet/>
      <dgm:spPr/>
      <dgm:t>
        <a:bodyPr/>
        <a:lstStyle/>
        <a:p>
          <a:endParaRPr lang="en-US"/>
        </a:p>
      </dgm:t>
    </dgm:pt>
    <dgm:pt modelId="{1AD86261-DF1A-4987-BE35-DA29B6EE7E8C}" type="sibTrans" cxnId="{38C65785-F278-4FF2-BA8E-DB4A77CBE0BA}">
      <dgm:prSet/>
      <dgm:spPr/>
      <dgm:t>
        <a:bodyPr/>
        <a:lstStyle/>
        <a:p>
          <a:endParaRPr lang="en-US"/>
        </a:p>
      </dgm:t>
    </dgm:pt>
    <dgm:pt modelId="{EF5F1A78-1CA9-4CD5-81DB-04771D936C56}">
      <dgm:prSet custT="1"/>
      <dgm:spPr/>
      <dgm:t>
        <a:bodyPr/>
        <a:lstStyle/>
        <a:p>
          <a:r>
            <a:rPr lang="en-GB" sz="2000" dirty="0"/>
            <a:t>Receive At any cost- Impact on purchasing? / Consumerism?</a:t>
          </a:r>
          <a:endParaRPr lang="en-US" sz="2000" dirty="0"/>
        </a:p>
      </dgm:t>
    </dgm:pt>
    <dgm:pt modelId="{858CB57A-24D0-4883-82F6-C1DD14DE37A9}" type="parTrans" cxnId="{5F65798B-E312-4F9C-AA2C-65A3E4F1F7CC}">
      <dgm:prSet/>
      <dgm:spPr/>
      <dgm:t>
        <a:bodyPr/>
        <a:lstStyle/>
        <a:p>
          <a:endParaRPr lang="en-US"/>
        </a:p>
      </dgm:t>
    </dgm:pt>
    <dgm:pt modelId="{2E83B61B-1C6C-4326-A35C-23F7ECF4A40E}" type="sibTrans" cxnId="{5F65798B-E312-4F9C-AA2C-65A3E4F1F7CC}">
      <dgm:prSet/>
      <dgm:spPr/>
      <dgm:t>
        <a:bodyPr/>
        <a:lstStyle/>
        <a:p>
          <a:endParaRPr lang="en-US"/>
        </a:p>
      </dgm:t>
    </dgm:pt>
    <dgm:pt modelId="{561C30BB-73DF-45DA-8AA8-73B59C753C0F}">
      <dgm:prSet custT="1"/>
      <dgm:spPr/>
      <dgm:t>
        <a:bodyPr/>
        <a:lstStyle/>
        <a:p>
          <a:r>
            <a:rPr lang="en-GB" sz="2000" dirty="0"/>
            <a:t>Tourism - Leisure Industry Influences…… (Instantaneous satisfaction - - immediate products – Amazon. Social Media Hits. Risk Taking –Gambling….. Media Campaigns to arouse the consumer….! LEADS TO DRIVE in demand.</a:t>
          </a:r>
          <a:endParaRPr lang="en-US" sz="2000" dirty="0"/>
        </a:p>
      </dgm:t>
    </dgm:pt>
    <dgm:pt modelId="{F5751876-0B66-4EDB-A241-1A1CDDCF6044}" type="parTrans" cxnId="{1A3276BE-AA79-4C39-91A3-52921433EBD4}">
      <dgm:prSet/>
      <dgm:spPr/>
      <dgm:t>
        <a:bodyPr/>
        <a:lstStyle/>
        <a:p>
          <a:endParaRPr lang="en-US"/>
        </a:p>
      </dgm:t>
    </dgm:pt>
    <dgm:pt modelId="{83B70A86-C8EE-4DA7-A639-9C0B18F01D63}" type="sibTrans" cxnId="{1A3276BE-AA79-4C39-91A3-52921433EBD4}">
      <dgm:prSet/>
      <dgm:spPr/>
      <dgm:t>
        <a:bodyPr/>
        <a:lstStyle/>
        <a:p>
          <a:endParaRPr lang="en-US"/>
        </a:p>
      </dgm:t>
    </dgm:pt>
    <dgm:pt modelId="{C47BEDEE-2016-4588-84BD-9F506AA4199E}">
      <dgm:prSet custT="1"/>
      <dgm:spPr/>
      <dgm:t>
        <a:bodyPr/>
        <a:lstStyle/>
        <a:p>
          <a:r>
            <a:rPr lang="en-GB" sz="1800" dirty="0"/>
            <a:t>CAVEAT – </a:t>
          </a:r>
          <a:r>
            <a:rPr lang="en-GB" sz="1800" b="1" dirty="0"/>
            <a:t>Negative Impact </a:t>
          </a:r>
          <a:r>
            <a:rPr lang="en-GB" sz="1800" dirty="0"/>
            <a:t>on Consumer - - - Never satisfied / Overindulging / Exceeding Spend……</a:t>
          </a:r>
          <a:endParaRPr lang="en-US" sz="1800" dirty="0"/>
        </a:p>
      </dgm:t>
    </dgm:pt>
    <dgm:pt modelId="{E566F117-0587-4F2B-9FDA-7BBE37ABFA8E}" type="parTrans" cxnId="{818AB6D3-D00E-40D5-ABFA-31EEA4B08ACC}">
      <dgm:prSet/>
      <dgm:spPr/>
      <dgm:t>
        <a:bodyPr/>
        <a:lstStyle/>
        <a:p>
          <a:endParaRPr lang="en-US"/>
        </a:p>
      </dgm:t>
    </dgm:pt>
    <dgm:pt modelId="{458E63BC-8DBB-4AC1-8D49-60EC31FA5483}" type="sibTrans" cxnId="{818AB6D3-D00E-40D5-ABFA-31EEA4B08ACC}">
      <dgm:prSet/>
      <dgm:spPr/>
      <dgm:t>
        <a:bodyPr/>
        <a:lstStyle/>
        <a:p>
          <a:endParaRPr lang="en-US"/>
        </a:p>
      </dgm:t>
    </dgm:pt>
    <dgm:pt modelId="{C6ADD2A4-4BDE-4336-B183-F01B54B6CA47}" type="pres">
      <dgm:prSet presAssocID="{2534EAF9-9F12-4937-91E1-E6D3A2ABF838}" presName="linear" presStyleCnt="0">
        <dgm:presLayoutVars>
          <dgm:animLvl val="lvl"/>
          <dgm:resizeHandles val="exact"/>
        </dgm:presLayoutVars>
      </dgm:prSet>
      <dgm:spPr/>
    </dgm:pt>
    <dgm:pt modelId="{4219564A-0877-4C1F-8C50-F3DA896BC498}" type="pres">
      <dgm:prSet presAssocID="{D68607B3-9B4C-4CE7-9FC6-A3E03E4DC276}" presName="parentText" presStyleLbl="node1" presStyleIdx="0" presStyleCnt="4">
        <dgm:presLayoutVars>
          <dgm:chMax val="0"/>
          <dgm:bulletEnabled val="1"/>
        </dgm:presLayoutVars>
      </dgm:prSet>
      <dgm:spPr/>
    </dgm:pt>
    <dgm:pt modelId="{5FFDCD2E-C3BA-4812-92F2-4E3A6C152E93}" type="pres">
      <dgm:prSet presAssocID="{1AD86261-DF1A-4987-BE35-DA29B6EE7E8C}" presName="spacer" presStyleCnt="0"/>
      <dgm:spPr/>
    </dgm:pt>
    <dgm:pt modelId="{7446BB4F-9E8A-4EFF-9E28-11027B74D07F}" type="pres">
      <dgm:prSet presAssocID="{EF5F1A78-1CA9-4CD5-81DB-04771D936C56}" presName="parentText" presStyleLbl="node1" presStyleIdx="1" presStyleCnt="4">
        <dgm:presLayoutVars>
          <dgm:chMax val="0"/>
          <dgm:bulletEnabled val="1"/>
        </dgm:presLayoutVars>
      </dgm:prSet>
      <dgm:spPr/>
    </dgm:pt>
    <dgm:pt modelId="{D67CBCFD-6864-4E86-8030-E646AD2929A3}" type="pres">
      <dgm:prSet presAssocID="{2E83B61B-1C6C-4326-A35C-23F7ECF4A40E}" presName="spacer" presStyleCnt="0"/>
      <dgm:spPr/>
    </dgm:pt>
    <dgm:pt modelId="{C43F7534-3C80-46EF-8793-5C11E4417F8A}" type="pres">
      <dgm:prSet presAssocID="{561C30BB-73DF-45DA-8AA8-73B59C753C0F}" presName="parentText" presStyleLbl="node1" presStyleIdx="2" presStyleCnt="4">
        <dgm:presLayoutVars>
          <dgm:chMax val="0"/>
          <dgm:bulletEnabled val="1"/>
        </dgm:presLayoutVars>
      </dgm:prSet>
      <dgm:spPr/>
    </dgm:pt>
    <dgm:pt modelId="{38D024B1-55F1-456A-AFAA-B2BFD45E33A0}" type="pres">
      <dgm:prSet presAssocID="{83B70A86-C8EE-4DA7-A639-9C0B18F01D63}" presName="spacer" presStyleCnt="0"/>
      <dgm:spPr/>
    </dgm:pt>
    <dgm:pt modelId="{7CB47CF9-5AC2-45BB-AA04-060E280B7558}" type="pres">
      <dgm:prSet presAssocID="{C47BEDEE-2016-4588-84BD-9F506AA4199E}" presName="parentText" presStyleLbl="node1" presStyleIdx="3" presStyleCnt="4">
        <dgm:presLayoutVars>
          <dgm:chMax val="0"/>
          <dgm:bulletEnabled val="1"/>
        </dgm:presLayoutVars>
      </dgm:prSet>
      <dgm:spPr/>
    </dgm:pt>
  </dgm:ptLst>
  <dgm:cxnLst>
    <dgm:cxn modelId="{B173A506-FD04-41CD-8368-C24607C02967}" type="presOf" srcId="{C47BEDEE-2016-4588-84BD-9F506AA4199E}" destId="{7CB47CF9-5AC2-45BB-AA04-060E280B7558}" srcOrd="0" destOrd="0" presId="urn:microsoft.com/office/officeart/2005/8/layout/vList2"/>
    <dgm:cxn modelId="{EEA7953D-1FFF-47A3-8112-7EF9052C6702}" type="presOf" srcId="{D68607B3-9B4C-4CE7-9FC6-A3E03E4DC276}" destId="{4219564A-0877-4C1F-8C50-F3DA896BC498}" srcOrd="0" destOrd="0" presId="urn:microsoft.com/office/officeart/2005/8/layout/vList2"/>
    <dgm:cxn modelId="{38C65785-F278-4FF2-BA8E-DB4A77CBE0BA}" srcId="{2534EAF9-9F12-4937-91E1-E6D3A2ABF838}" destId="{D68607B3-9B4C-4CE7-9FC6-A3E03E4DC276}" srcOrd="0" destOrd="0" parTransId="{818F1AD9-A849-4208-ACF0-02E098EB64F9}" sibTransId="{1AD86261-DF1A-4987-BE35-DA29B6EE7E8C}"/>
    <dgm:cxn modelId="{5F65798B-E312-4F9C-AA2C-65A3E4F1F7CC}" srcId="{2534EAF9-9F12-4937-91E1-E6D3A2ABF838}" destId="{EF5F1A78-1CA9-4CD5-81DB-04771D936C56}" srcOrd="1" destOrd="0" parTransId="{858CB57A-24D0-4883-82F6-C1DD14DE37A9}" sibTransId="{2E83B61B-1C6C-4326-A35C-23F7ECF4A40E}"/>
    <dgm:cxn modelId="{6C8AAFB4-15B2-4F19-9333-55D5868EC7CC}" type="presOf" srcId="{2534EAF9-9F12-4937-91E1-E6D3A2ABF838}" destId="{C6ADD2A4-4BDE-4336-B183-F01B54B6CA47}" srcOrd="0" destOrd="0" presId="urn:microsoft.com/office/officeart/2005/8/layout/vList2"/>
    <dgm:cxn modelId="{1A3276BE-AA79-4C39-91A3-52921433EBD4}" srcId="{2534EAF9-9F12-4937-91E1-E6D3A2ABF838}" destId="{561C30BB-73DF-45DA-8AA8-73B59C753C0F}" srcOrd="2" destOrd="0" parTransId="{F5751876-0B66-4EDB-A241-1A1CDDCF6044}" sibTransId="{83B70A86-C8EE-4DA7-A639-9C0B18F01D63}"/>
    <dgm:cxn modelId="{818AB6D3-D00E-40D5-ABFA-31EEA4B08ACC}" srcId="{2534EAF9-9F12-4937-91E1-E6D3A2ABF838}" destId="{C47BEDEE-2016-4588-84BD-9F506AA4199E}" srcOrd="3" destOrd="0" parTransId="{E566F117-0587-4F2B-9FDA-7BBE37ABFA8E}" sibTransId="{458E63BC-8DBB-4AC1-8D49-60EC31FA5483}"/>
    <dgm:cxn modelId="{29D6E9EF-18D9-4FAE-A6A4-6EDACDFB045D}" type="presOf" srcId="{561C30BB-73DF-45DA-8AA8-73B59C753C0F}" destId="{C43F7534-3C80-46EF-8793-5C11E4417F8A}" srcOrd="0" destOrd="0" presId="urn:microsoft.com/office/officeart/2005/8/layout/vList2"/>
    <dgm:cxn modelId="{562BFBFE-E2E4-487D-92A4-2D8BFD13CEE7}" type="presOf" srcId="{EF5F1A78-1CA9-4CD5-81DB-04771D936C56}" destId="{7446BB4F-9E8A-4EFF-9E28-11027B74D07F}" srcOrd="0" destOrd="0" presId="urn:microsoft.com/office/officeart/2005/8/layout/vList2"/>
    <dgm:cxn modelId="{5B3179D9-39FE-43D2-A05F-D5E73A77BB7C}" type="presParOf" srcId="{C6ADD2A4-4BDE-4336-B183-F01B54B6CA47}" destId="{4219564A-0877-4C1F-8C50-F3DA896BC498}" srcOrd="0" destOrd="0" presId="urn:microsoft.com/office/officeart/2005/8/layout/vList2"/>
    <dgm:cxn modelId="{D503388B-F0D1-450A-B2BE-4E00FFF75B79}" type="presParOf" srcId="{C6ADD2A4-4BDE-4336-B183-F01B54B6CA47}" destId="{5FFDCD2E-C3BA-4812-92F2-4E3A6C152E93}" srcOrd="1" destOrd="0" presId="urn:microsoft.com/office/officeart/2005/8/layout/vList2"/>
    <dgm:cxn modelId="{DB5DCFE9-CC76-460D-BE39-2316F469F572}" type="presParOf" srcId="{C6ADD2A4-4BDE-4336-B183-F01B54B6CA47}" destId="{7446BB4F-9E8A-4EFF-9E28-11027B74D07F}" srcOrd="2" destOrd="0" presId="urn:microsoft.com/office/officeart/2005/8/layout/vList2"/>
    <dgm:cxn modelId="{3081B6AD-0A93-480B-A4C2-F10D3FDD9087}" type="presParOf" srcId="{C6ADD2A4-4BDE-4336-B183-F01B54B6CA47}" destId="{D67CBCFD-6864-4E86-8030-E646AD2929A3}" srcOrd="3" destOrd="0" presId="urn:microsoft.com/office/officeart/2005/8/layout/vList2"/>
    <dgm:cxn modelId="{0B69719F-94C2-405C-BCFC-7668E99F8E1D}" type="presParOf" srcId="{C6ADD2A4-4BDE-4336-B183-F01B54B6CA47}" destId="{C43F7534-3C80-46EF-8793-5C11E4417F8A}" srcOrd="4" destOrd="0" presId="urn:microsoft.com/office/officeart/2005/8/layout/vList2"/>
    <dgm:cxn modelId="{AA9EFE08-ECCD-4A0B-A4B1-344AEEF32394}" type="presParOf" srcId="{C6ADD2A4-4BDE-4336-B183-F01B54B6CA47}" destId="{38D024B1-55F1-456A-AFAA-B2BFD45E33A0}" srcOrd="5" destOrd="0" presId="urn:microsoft.com/office/officeart/2005/8/layout/vList2"/>
    <dgm:cxn modelId="{E2652A89-4C1F-421F-ADB7-71D117A3460C}" type="presParOf" srcId="{C6ADD2A4-4BDE-4336-B183-F01B54B6CA47}" destId="{7CB47CF9-5AC2-45BB-AA04-060E280B75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061163-1AB0-4D08-A202-00E35383015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3860A2D-12B2-439E-851C-88B8A600B000}">
      <dgm:prSet/>
      <dgm:spPr/>
      <dgm:t>
        <a:bodyPr/>
        <a:lstStyle/>
        <a:p>
          <a:r>
            <a:rPr lang="en-GB" dirty="0"/>
            <a:t>Are many and various and exist as responses to the desire to </a:t>
          </a:r>
          <a:r>
            <a:rPr lang="en-GB" b="1" dirty="0"/>
            <a:t>satisfy needs and preferences.</a:t>
          </a:r>
          <a:endParaRPr lang="en-US" b="1" dirty="0"/>
        </a:p>
      </dgm:t>
    </dgm:pt>
    <dgm:pt modelId="{27C1C74D-D1CD-42EA-B4AD-0126996057C7}" type="parTrans" cxnId="{02F51204-E832-4C55-9A33-A4A33E8DF18B}">
      <dgm:prSet/>
      <dgm:spPr/>
      <dgm:t>
        <a:bodyPr/>
        <a:lstStyle/>
        <a:p>
          <a:endParaRPr lang="en-US"/>
        </a:p>
      </dgm:t>
    </dgm:pt>
    <dgm:pt modelId="{6AB80C8A-B47B-4129-85ED-EDF7B4EE694C}" type="sibTrans" cxnId="{02F51204-E832-4C55-9A33-A4A33E8DF18B}">
      <dgm:prSet/>
      <dgm:spPr/>
      <dgm:t>
        <a:bodyPr/>
        <a:lstStyle/>
        <a:p>
          <a:endParaRPr lang="en-US"/>
        </a:p>
      </dgm:t>
    </dgm:pt>
    <dgm:pt modelId="{649F78E3-3279-4B1F-B407-C6DE50BFFDF1}">
      <dgm:prSet/>
      <dgm:spPr/>
      <dgm:t>
        <a:bodyPr/>
        <a:lstStyle/>
        <a:p>
          <a:r>
            <a:rPr lang="en-GB"/>
            <a:t>They include the desire for new ‘more extravagant’ experiences such as; luxury holidays, attractions, shows and events.</a:t>
          </a:r>
          <a:endParaRPr lang="en-US"/>
        </a:p>
      </dgm:t>
    </dgm:pt>
    <dgm:pt modelId="{EFC7108C-F1B9-43A0-AF0F-6556F32CC045}" type="parTrans" cxnId="{36240E17-09E8-4483-9AB7-B1A821CA50DA}">
      <dgm:prSet/>
      <dgm:spPr/>
      <dgm:t>
        <a:bodyPr/>
        <a:lstStyle/>
        <a:p>
          <a:endParaRPr lang="en-US"/>
        </a:p>
      </dgm:t>
    </dgm:pt>
    <dgm:pt modelId="{790280F7-E17C-434D-AECE-A4BF15FF415C}" type="sibTrans" cxnId="{36240E17-09E8-4483-9AB7-B1A821CA50DA}">
      <dgm:prSet/>
      <dgm:spPr/>
      <dgm:t>
        <a:bodyPr/>
        <a:lstStyle/>
        <a:p>
          <a:endParaRPr lang="en-US"/>
        </a:p>
      </dgm:t>
    </dgm:pt>
    <dgm:pt modelId="{CD4E7D37-4C8C-4580-A23D-89B52DB5A0DE}">
      <dgm:prSet/>
      <dgm:spPr/>
      <dgm:t>
        <a:bodyPr/>
        <a:lstStyle/>
        <a:p>
          <a:r>
            <a:rPr lang="en-GB"/>
            <a:t>Experiences are added benefits to motivating decision to take part or to buy.</a:t>
          </a:r>
          <a:endParaRPr lang="en-US"/>
        </a:p>
      </dgm:t>
    </dgm:pt>
    <dgm:pt modelId="{B4A4A266-E056-4961-800D-1454BE9F2943}" type="parTrans" cxnId="{658EC73A-4332-41A0-AD80-AF1860E90B14}">
      <dgm:prSet/>
      <dgm:spPr/>
      <dgm:t>
        <a:bodyPr/>
        <a:lstStyle/>
        <a:p>
          <a:endParaRPr lang="en-US"/>
        </a:p>
      </dgm:t>
    </dgm:pt>
    <dgm:pt modelId="{0F170FFF-0B81-4F6C-951A-B9FAF1B37168}" type="sibTrans" cxnId="{658EC73A-4332-41A0-AD80-AF1860E90B14}">
      <dgm:prSet/>
      <dgm:spPr/>
      <dgm:t>
        <a:bodyPr/>
        <a:lstStyle/>
        <a:p>
          <a:endParaRPr lang="en-US"/>
        </a:p>
      </dgm:t>
    </dgm:pt>
    <dgm:pt modelId="{3EEFA52B-25BB-439F-9A95-47FB6C796A1C}" type="pres">
      <dgm:prSet presAssocID="{D1061163-1AB0-4D08-A202-00E35383015E}" presName="linear" presStyleCnt="0">
        <dgm:presLayoutVars>
          <dgm:animLvl val="lvl"/>
          <dgm:resizeHandles val="exact"/>
        </dgm:presLayoutVars>
      </dgm:prSet>
      <dgm:spPr/>
    </dgm:pt>
    <dgm:pt modelId="{7D1A2471-BA92-45A6-A573-613B63375E6F}" type="pres">
      <dgm:prSet presAssocID="{F3860A2D-12B2-439E-851C-88B8A600B000}" presName="parentText" presStyleLbl="node1" presStyleIdx="0" presStyleCnt="3">
        <dgm:presLayoutVars>
          <dgm:chMax val="0"/>
          <dgm:bulletEnabled val="1"/>
        </dgm:presLayoutVars>
      </dgm:prSet>
      <dgm:spPr/>
    </dgm:pt>
    <dgm:pt modelId="{A7DDE82A-2047-49E4-A69D-2AE70C4AEE58}" type="pres">
      <dgm:prSet presAssocID="{6AB80C8A-B47B-4129-85ED-EDF7B4EE694C}" presName="spacer" presStyleCnt="0"/>
      <dgm:spPr/>
    </dgm:pt>
    <dgm:pt modelId="{0A81C654-EDEE-4106-9C9A-0CD1A9D9A51B}" type="pres">
      <dgm:prSet presAssocID="{649F78E3-3279-4B1F-B407-C6DE50BFFDF1}" presName="parentText" presStyleLbl="node1" presStyleIdx="1" presStyleCnt="3">
        <dgm:presLayoutVars>
          <dgm:chMax val="0"/>
          <dgm:bulletEnabled val="1"/>
        </dgm:presLayoutVars>
      </dgm:prSet>
      <dgm:spPr/>
    </dgm:pt>
    <dgm:pt modelId="{62DA4DA1-B27A-4D06-A812-0AB7B41210C0}" type="pres">
      <dgm:prSet presAssocID="{790280F7-E17C-434D-AECE-A4BF15FF415C}" presName="spacer" presStyleCnt="0"/>
      <dgm:spPr/>
    </dgm:pt>
    <dgm:pt modelId="{2E59F8AE-AE68-427A-9A75-CF96895B7069}" type="pres">
      <dgm:prSet presAssocID="{CD4E7D37-4C8C-4580-A23D-89B52DB5A0DE}" presName="parentText" presStyleLbl="node1" presStyleIdx="2" presStyleCnt="3">
        <dgm:presLayoutVars>
          <dgm:chMax val="0"/>
          <dgm:bulletEnabled val="1"/>
        </dgm:presLayoutVars>
      </dgm:prSet>
      <dgm:spPr/>
    </dgm:pt>
  </dgm:ptLst>
  <dgm:cxnLst>
    <dgm:cxn modelId="{02F51204-E832-4C55-9A33-A4A33E8DF18B}" srcId="{D1061163-1AB0-4D08-A202-00E35383015E}" destId="{F3860A2D-12B2-439E-851C-88B8A600B000}" srcOrd="0" destOrd="0" parTransId="{27C1C74D-D1CD-42EA-B4AD-0126996057C7}" sibTransId="{6AB80C8A-B47B-4129-85ED-EDF7B4EE694C}"/>
    <dgm:cxn modelId="{36240E17-09E8-4483-9AB7-B1A821CA50DA}" srcId="{D1061163-1AB0-4D08-A202-00E35383015E}" destId="{649F78E3-3279-4B1F-B407-C6DE50BFFDF1}" srcOrd="1" destOrd="0" parTransId="{EFC7108C-F1B9-43A0-AF0F-6556F32CC045}" sibTransId="{790280F7-E17C-434D-AECE-A4BF15FF415C}"/>
    <dgm:cxn modelId="{658EC73A-4332-41A0-AD80-AF1860E90B14}" srcId="{D1061163-1AB0-4D08-A202-00E35383015E}" destId="{CD4E7D37-4C8C-4580-A23D-89B52DB5A0DE}" srcOrd="2" destOrd="0" parTransId="{B4A4A266-E056-4961-800D-1454BE9F2943}" sibTransId="{0F170FFF-0B81-4F6C-951A-B9FAF1B37168}"/>
    <dgm:cxn modelId="{EF202760-015F-4C80-AFD5-41851CD54986}" type="presOf" srcId="{D1061163-1AB0-4D08-A202-00E35383015E}" destId="{3EEFA52B-25BB-439F-9A95-47FB6C796A1C}" srcOrd="0" destOrd="0" presId="urn:microsoft.com/office/officeart/2005/8/layout/vList2"/>
    <dgm:cxn modelId="{00BA0D6F-0E23-4BF2-AB51-4FB8E5DB4FE0}" type="presOf" srcId="{CD4E7D37-4C8C-4580-A23D-89B52DB5A0DE}" destId="{2E59F8AE-AE68-427A-9A75-CF96895B7069}" srcOrd="0" destOrd="0" presId="urn:microsoft.com/office/officeart/2005/8/layout/vList2"/>
    <dgm:cxn modelId="{D124EFC6-40D5-4964-8597-D127D8B9C904}" type="presOf" srcId="{F3860A2D-12B2-439E-851C-88B8A600B000}" destId="{7D1A2471-BA92-45A6-A573-613B63375E6F}" srcOrd="0" destOrd="0" presId="urn:microsoft.com/office/officeart/2005/8/layout/vList2"/>
    <dgm:cxn modelId="{610B54D6-2785-4F23-9ED1-AB4ADDD83518}" type="presOf" srcId="{649F78E3-3279-4B1F-B407-C6DE50BFFDF1}" destId="{0A81C654-EDEE-4106-9C9A-0CD1A9D9A51B}" srcOrd="0" destOrd="0" presId="urn:microsoft.com/office/officeart/2005/8/layout/vList2"/>
    <dgm:cxn modelId="{9F38A6F3-DED2-49A8-9781-CB57D2237C5F}" type="presParOf" srcId="{3EEFA52B-25BB-439F-9A95-47FB6C796A1C}" destId="{7D1A2471-BA92-45A6-A573-613B63375E6F}" srcOrd="0" destOrd="0" presId="urn:microsoft.com/office/officeart/2005/8/layout/vList2"/>
    <dgm:cxn modelId="{680DC53F-470F-44A1-96F4-EB2070DF10EB}" type="presParOf" srcId="{3EEFA52B-25BB-439F-9A95-47FB6C796A1C}" destId="{A7DDE82A-2047-49E4-A69D-2AE70C4AEE58}" srcOrd="1" destOrd="0" presId="urn:microsoft.com/office/officeart/2005/8/layout/vList2"/>
    <dgm:cxn modelId="{C0FD090B-BBC2-40AC-B034-007958625059}" type="presParOf" srcId="{3EEFA52B-25BB-439F-9A95-47FB6C796A1C}" destId="{0A81C654-EDEE-4106-9C9A-0CD1A9D9A51B}" srcOrd="2" destOrd="0" presId="urn:microsoft.com/office/officeart/2005/8/layout/vList2"/>
    <dgm:cxn modelId="{F25A58A3-423A-4211-A143-14CD752E6CB3}" type="presParOf" srcId="{3EEFA52B-25BB-439F-9A95-47FB6C796A1C}" destId="{62DA4DA1-B27A-4D06-A812-0AB7B41210C0}" srcOrd="3" destOrd="0" presId="urn:microsoft.com/office/officeart/2005/8/layout/vList2"/>
    <dgm:cxn modelId="{CAAF95AC-9A93-40A2-A2E5-E49F544E7A5E}" type="presParOf" srcId="{3EEFA52B-25BB-439F-9A95-47FB6C796A1C}" destId="{2E59F8AE-AE68-427A-9A75-CF96895B706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9564A-0877-4C1F-8C50-F3DA896BC498}">
      <dsp:nvSpPr>
        <dsp:cNvPr id="0" name=""/>
        <dsp:cNvSpPr/>
      </dsp:nvSpPr>
      <dsp:spPr>
        <a:xfrm>
          <a:off x="0" y="26086"/>
          <a:ext cx="6654338" cy="140692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Freud Theory – Self Gratification - Inner Drives - Demand (ID) - - Reaching Goals = SELF GRATIFICATION.</a:t>
          </a:r>
          <a:endParaRPr lang="en-US" sz="2000" kern="1200" dirty="0"/>
        </a:p>
      </dsp:txBody>
      <dsp:txXfrm>
        <a:off x="68680" y="94766"/>
        <a:ext cx="6516978" cy="1269564"/>
      </dsp:txXfrm>
    </dsp:sp>
    <dsp:sp modelId="{7446BB4F-9E8A-4EFF-9E28-11027B74D07F}">
      <dsp:nvSpPr>
        <dsp:cNvPr id="0" name=""/>
        <dsp:cNvSpPr/>
      </dsp:nvSpPr>
      <dsp:spPr>
        <a:xfrm>
          <a:off x="0" y="1620211"/>
          <a:ext cx="6654338" cy="1406924"/>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Receive At any cost- Impact on purchasing? / Consumerism?</a:t>
          </a:r>
          <a:endParaRPr lang="en-US" sz="2000" kern="1200" dirty="0"/>
        </a:p>
      </dsp:txBody>
      <dsp:txXfrm>
        <a:off x="68680" y="1688891"/>
        <a:ext cx="6516978" cy="1269564"/>
      </dsp:txXfrm>
    </dsp:sp>
    <dsp:sp modelId="{C43F7534-3C80-46EF-8793-5C11E4417F8A}">
      <dsp:nvSpPr>
        <dsp:cNvPr id="0" name=""/>
        <dsp:cNvSpPr/>
      </dsp:nvSpPr>
      <dsp:spPr>
        <a:xfrm>
          <a:off x="0" y="3214336"/>
          <a:ext cx="6654338" cy="1406924"/>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Tourism - Leisure Industry Influences…… (Instantaneous satisfaction - - immediate products – Amazon. Social Media Hits. Risk Taking –Gambling….. Media Campaigns to arouse the consumer….! LEADS TO DRIVE in demand.</a:t>
          </a:r>
          <a:endParaRPr lang="en-US" sz="2000" kern="1200" dirty="0"/>
        </a:p>
      </dsp:txBody>
      <dsp:txXfrm>
        <a:off x="68680" y="3283016"/>
        <a:ext cx="6516978" cy="1269564"/>
      </dsp:txXfrm>
    </dsp:sp>
    <dsp:sp modelId="{7CB47CF9-5AC2-45BB-AA04-060E280B7558}">
      <dsp:nvSpPr>
        <dsp:cNvPr id="0" name=""/>
        <dsp:cNvSpPr/>
      </dsp:nvSpPr>
      <dsp:spPr>
        <a:xfrm>
          <a:off x="0" y="4808461"/>
          <a:ext cx="6654338" cy="140692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CAVEAT – </a:t>
          </a:r>
          <a:r>
            <a:rPr lang="en-GB" sz="1800" b="1" kern="1200" dirty="0"/>
            <a:t>Negative Impact </a:t>
          </a:r>
          <a:r>
            <a:rPr lang="en-GB" sz="1800" kern="1200" dirty="0"/>
            <a:t>on Consumer - - - Never satisfied / Overindulging / Exceeding Spend……</a:t>
          </a:r>
          <a:endParaRPr lang="en-US" sz="1800" kern="1200" dirty="0"/>
        </a:p>
      </dsp:txBody>
      <dsp:txXfrm>
        <a:off x="68680" y="4877141"/>
        <a:ext cx="6516978" cy="12695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A2471-BA92-45A6-A573-613B63375E6F}">
      <dsp:nvSpPr>
        <dsp:cNvPr id="0" name=""/>
        <dsp:cNvSpPr/>
      </dsp:nvSpPr>
      <dsp:spPr>
        <a:xfrm>
          <a:off x="0" y="240238"/>
          <a:ext cx="7559504" cy="1869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Are many and various and exist as responses to the desire to </a:t>
          </a:r>
          <a:r>
            <a:rPr lang="en-GB" sz="3400" b="1" kern="1200" dirty="0"/>
            <a:t>satisfy needs and preferences.</a:t>
          </a:r>
          <a:endParaRPr lang="en-US" sz="3400" b="1" kern="1200" dirty="0"/>
        </a:p>
      </dsp:txBody>
      <dsp:txXfrm>
        <a:off x="91269" y="331507"/>
        <a:ext cx="7376966" cy="1687122"/>
      </dsp:txXfrm>
    </dsp:sp>
    <dsp:sp modelId="{0A81C654-EDEE-4106-9C9A-0CD1A9D9A51B}">
      <dsp:nvSpPr>
        <dsp:cNvPr id="0" name=""/>
        <dsp:cNvSpPr/>
      </dsp:nvSpPr>
      <dsp:spPr>
        <a:xfrm>
          <a:off x="0" y="2207818"/>
          <a:ext cx="7559504" cy="186966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They include the desire for new ‘more extravagant’ experiences such as; luxury holidays, attractions, shows and events.</a:t>
          </a:r>
          <a:endParaRPr lang="en-US" sz="3400" kern="1200"/>
        </a:p>
      </dsp:txBody>
      <dsp:txXfrm>
        <a:off x="91269" y="2299087"/>
        <a:ext cx="7376966" cy="1687122"/>
      </dsp:txXfrm>
    </dsp:sp>
    <dsp:sp modelId="{2E59F8AE-AE68-427A-9A75-CF96895B7069}">
      <dsp:nvSpPr>
        <dsp:cNvPr id="0" name=""/>
        <dsp:cNvSpPr/>
      </dsp:nvSpPr>
      <dsp:spPr>
        <a:xfrm>
          <a:off x="0" y="4175398"/>
          <a:ext cx="7559504" cy="18696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Experiences are added benefits to motivating decision to take part or to buy.</a:t>
          </a:r>
          <a:endParaRPr lang="en-US" sz="3400" kern="1200"/>
        </a:p>
      </dsp:txBody>
      <dsp:txXfrm>
        <a:off x="91269" y="4266667"/>
        <a:ext cx="7376966" cy="16871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073E0F-A182-4F55-9BB8-74B82FBDBDA0}" type="datetimeFigureOut">
              <a:rPr lang="en-GB" smtClean="0"/>
              <a:t>09/10/2022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DCBF0E-6F45-4C7D-9A24-6591B6C5E3DC}" type="slidenum">
              <a:rPr lang="en-GB" smtClean="0"/>
              <a:t>‹#›</a:t>
            </a:fld>
            <a:endParaRPr lang="en-GB"/>
          </a:p>
        </p:txBody>
      </p:sp>
    </p:spTree>
    <p:extLst>
      <p:ext uri="{BB962C8B-B14F-4D97-AF65-F5344CB8AC3E}">
        <p14:creationId xmlns:p14="http://schemas.microsoft.com/office/powerpoint/2010/main" val="3434154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E71952F-3C3F-C1DB-3B5E-B4C11EDE3021}"/>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D5BF843B-BC8A-FC71-38AD-82390E23493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10244" name="Slide Number Placeholder 3">
            <a:extLst>
              <a:ext uri="{FF2B5EF4-FFF2-40B4-BE49-F238E27FC236}">
                <a16:creationId xmlns:a16="http://schemas.microsoft.com/office/drawing/2014/main" id="{60197D91-85D4-19CF-4D66-264413DF3AC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5CF57FF-8F77-4BDE-AEDD-D5DA3D332800}" type="slidenum">
              <a:rPr lang="en-US" altLang="en-US" smtClean="0"/>
              <a:pPr>
                <a:spcBef>
                  <a:spcPct val="0"/>
                </a:spcBef>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great example of millennials travelling around the globe and looking at the rental vacation market whether you are on a budget, midscale or luxury. Encourage the students to watch some of these episodes on Netflix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https://www.youtube.com/watch?v=EB_4iY91Ydw</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655669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the students give you the 5 thigs that they need and 5 things they want when they go on holiday – I also ask them to tell me when they go on holiday with their children or with just a partner or on their own – do these things change?</a:t>
            </a:r>
          </a:p>
        </p:txBody>
      </p:sp>
      <p:sp>
        <p:nvSpPr>
          <p:cNvPr id="4" name="Slide Number Placeholder 3"/>
          <p:cNvSpPr>
            <a:spLocks noGrp="1"/>
          </p:cNvSpPr>
          <p:nvPr>
            <p:ph type="sldNum" sz="quarter" idx="5"/>
          </p:nvPr>
        </p:nvSpPr>
        <p:spPr/>
        <p:txBody>
          <a:bodyPr/>
          <a:lstStyle/>
          <a:p>
            <a:fld id="{A1C2E240-D2A4-47B1-940E-ED8E1B6C224A}" type="slidenum">
              <a:rPr lang="en-GB" smtClean="0"/>
              <a:t>15</a:t>
            </a:fld>
            <a:endParaRPr lang="en-GB"/>
          </a:p>
        </p:txBody>
      </p:sp>
    </p:spTree>
    <p:extLst>
      <p:ext uri="{BB962C8B-B14F-4D97-AF65-F5344CB8AC3E}">
        <p14:creationId xmlns:p14="http://schemas.microsoft.com/office/powerpoint/2010/main" val="785793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you remember last week we understood needs are basic needs and a want is </a:t>
            </a:r>
            <a:r>
              <a:rPr lang="en-GB"/>
              <a:t>the desire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77848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D94EB-DEDD-06C2-4DE2-C125AB44F1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F848E2-AC1D-D957-DEA0-4B8DF7F3C8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BF950D-AD89-C788-B14C-B8C1EB85766E}"/>
              </a:ext>
            </a:extLst>
          </p:cNvPr>
          <p:cNvSpPr>
            <a:spLocks noGrp="1"/>
          </p:cNvSpPr>
          <p:nvPr>
            <p:ph type="dt" sz="half" idx="10"/>
          </p:nvPr>
        </p:nvSpPr>
        <p:spPr/>
        <p:txBody>
          <a:bodyPr/>
          <a:lstStyle/>
          <a:p>
            <a:fld id="{A6FCEF81-2882-442C-B9FB-602C9A141819}" type="datetimeFigureOut">
              <a:rPr lang="en-GB" smtClean="0"/>
              <a:t>09/10/2022</a:t>
            </a:fld>
            <a:endParaRPr lang="en-GB"/>
          </a:p>
        </p:txBody>
      </p:sp>
      <p:sp>
        <p:nvSpPr>
          <p:cNvPr id="5" name="Footer Placeholder 4">
            <a:extLst>
              <a:ext uri="{FF2B5EF4-FFF2-40B4-BE49-F238E27FC236}">
                <a16:creationId xmlns:a16="http://schemas.microsoft.com/office/drawing/2014/main" id="{E8A2803E-A767-E04D-A4D4-E28D96C46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618BF6-BA35-3733-3532-22331B55003B}"/>
              </a:ext>
            </a:extLst>
          </p:cNvPr>
          <p:cNvSpPr>
            <a:spLocks noGrp="1"/>
          </p:cNvSpPr>
          <p:nvPr>
            <p:ph type="sldNum" sz="quarter" idx="12"/>
          </p:nvPr>
        </p:nvSpPr>
        <p:spPr/>
        <p:txBody>
          <a:bodyPr/>
          <a:lstStyle/>
          <a:p>
            <a:fld id="{79AD5483-2FC0-4E06-96BE-A848C4AB05D9}" type="slidenum">
              <a:rPr lang="en-GB" smtClean="0"/>
              <a:t>‹#›</a:t>
            </a:fld>
            <a:endParaRPr lang="en-GB"/>
          </a:p>
        </p:txBody>
      </p:sp>
    </p:spTree>
    <p:extLst>
      <p:ext uri="{BB962C8B-B14F-4D97-AF65-F5344CB8AC3E}">
        <p14:creationId xmlns:p14="http://schemas.microsoft.com/office/powerpoint/2010/main" val="3013136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F6E58-C80A-6440-3173-037A0A83BE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2B308F-0B88-1D42-7B4F-9A94BC1B97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02443E-623F-2BBE-1588-5C6E6D71D6A2}"/>
              </a:ext>
            </a:extLst>
          </p:cNvPr>
          <p:cNvSpPr>
            <a:spLocks noGrp="1"/>
          </p:cNvSpPr>
          <p:nvPr>
            <p:ph type="dt" sz="half" idx="10"/>
          </p:nvPr>
        </p:nvSpPr>
        <p:spPr/>
        <p:txBody>
          <a:bodyPr/>
          <a:lstStyle/>
          <a:p>
            <a:fld id="{A6FCEF81-2882-442C-B9FB-602C9A141819}" type="datetimeFigureOut">
              <a:rPr lang="en-GB" smtClean="0"/>
              <a:t>09/10/2022</a:t>
            </a:fld>
            <a:endParaRPr lang="en-GB"/>
          </a:p>
        </p:txBody>
      </p:sp>
      <p:sp>
        <p:nvSpPr>
          <p:cNvPr id="5" name="Footer Placeholder 4">
            <a:extLst>
              <a:ext uri="{FF2B5EF4-FFF2-40B4-BE49-F238E27FC236}">
                <a16:creationId xmlns:a16="http://schemas.microsoft.com/office/drawing/2014/main" id="{EC12E078-EFD7-131C-CC15-C0BD5E234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7B8658-6E4C-E3B0-D9F3-2CA4E9BD4AD5}"/>
              </a:ext>
            </a:extLst>
          </p:cNvPr>
          <p:cNvSpPr>
            <a:spLocks noGrp="1"/>
          </p:cNvSpPr>
          <p:nvPr>
            <p:ph type="sldNum" sz="quarter" idx="12"/>
          </p:nvPr>
        </p:nvSpPr>
        <p:spPr/>
        <p:txBody>
          <a:bodyPr/>
          <a:lstStyle/>
          <a:p>
            <a:fld id="{79AD5483-2FC0-4E06-96BE-A848C4AB05D9}" type="slidenum">
              <a:rPr lang="en-GB" smtClean="0"/>
              <a:t>‹#›</a:t>
            </a:fld>
            <a:endParaRPr lang="en-GB"/>
          </a:p>
        </p:txBody>
      </p:sp>
    </p:spTree>
    <p:extLst>
      <p:ext uri="{BB962C8B-B14F-4D97-AF65-F5344CB8AC3E}">
        <p14:creationId xmlns:p14="http://schemas.microsoft.com/office/powerpoint/2010/main" val="3914475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36EDB-D2D1-2DC0-B70B-95B4017135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C7C590-34BB-9170-AF5B-AA62BEB942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57C58F-4037-E5B9-5E44-C1D99B38599C}"/>
              </a:ext>
            </a:extLst>
          </p:cNvPr>
          <p:cNvSpPr>
            <a:spLocks noGrp="1"/>
          </p:cNvSpPr>
          <p:nvPr>
            <p:ph type="dt" sz="half" idx="10"/>
          </p:nvPr>
        </p:nvSpPr>
        <p:spPr/>
        <p:txBody>
          <a:bodyPr/>
          <a:lstStyle/>
          <a:p>
            <a:fld id="{A6FCEF81-2882-442C-B9FB-602C9A141819}" type="datetimeFigureOut">
              <a:rPr lang="en-GB" smtClean="0"/>
              <a:t>09/10/2022</a:t>
            </a:fld>
            <a:endParaRPr lang="en-GB"/>
          </a:p>
        </p:txBody>
      </p:sp>
      <p:sp>
        <p:nvSpPr>
          <p:cNvPr id="5" name="Footer Placeholder 4">
            <a:extLst>
              <a:ext uri="{FF2B5EF4-FFF2-40B4-BE49-F238E27FC236}">
                <a16:creationId xmlns:a16="http://schemas.microsoft.com/office/drawing/2014/main" id="{B75722C9-F6F0-F604-C5B5-4DE4DF4094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D0A91B-51FC-9485-6F6A-0766CBBA5DB5}"/>
              </a:ext>
            </a:extLst>
          </p:cNvPr>
          <p:cNvSpPr>
            <a:spLocks noGrp="1"/>
          </p:cNvSpPr>
          <p:nvPr>
            <p:ph type="sldNum" sz="quarter" idx="12"/>
          </p:nvPr>
        </p:nvSpPr>
        <p:spPr/>
        <p:txBody>
          <a:bodyPr/>
          <a:lstStyle/>
          <a:p>
            <a:fld id="{79AD5483-2FC0-4E06-96BE-A848C4AB05D9}" type="slidenum">
              <a:rPr lang="en-GB" smtClean="0"/>
              <a:t>‹#›</a:t>
            </a:fld>
            <a:endParaRPr lang="en-GB"/>
          </a:p>
        </p:txBody>
      </p:sp>
    </p:spTree>
    <p:extLst>
      <p:ext uri="{BB962C8B-B14F-4D97-AF65-F5344CB8AC3E}">
        <p14:creationId xmlns:p14="http://schemas.microsoft.com/office/powerpoint/2010/main" val="2671516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B2581-F14A-F8C0-8FC4-EE27EC5CDC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FA258F-9947-4017-CD56-79073F9F10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3B778C-9426-3FCB-9477-F4DC0EA584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0296A6-6483-F867-9113-44AD983454FE}"/>
              </a:ext>
            </a:extLst>
          </p:cNvPr>
          <p:cNvSpPr>
            <a:spLocks noGrp="1"/>
          </p:cNvSpPr>
          <p:nvPr>
            <p:ph type="dt" sz="half" idx="10"/>
          </p:nvPr>
        </p:nvSpPr>
        <p:spPr/>
        <p:txBody>
          <a:bodyPr/>
          <a:lstStyle/>
          <a:p>
            <a:fld id="{A6FCEF81-2882-442C-B9FB-602C9A141819}" type="datetimeFigureOut">
              <a:rPr lang="en-GB" smtClean="0"/>
              <a:t>09/10/2022</a:t>
            </a:fld>
            <a:endParaRPr lang="en-GB"/>
          </a:p>
        </p:txBody>
      </p:sp>
      <p:sp>
        <p:nvSpPr>
          <p:cNvPr id="6" name="Footer Placeholder 5">
            <a:extLst>
              <a:ext uri="{FF2B5EF4-FFF2-40B4-BE49-F238E27FC236}">
                <a16:creationId xmlns:a16="http://schemas.microsoft.com/office/drawing/2014/main" id="{738E78D0-F265-EFA5-3A8E-CAFD2AB05E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A2840D-2202-3272-0E3E-6EC64965B734}"/>
              </a:ext>
            </a:extLst>
          </p:cNvPr>
          <p:cNvSpPr>
            <a:spLocks noGrp="1"/>
          </p:cNvSpPr>
          <p:nvPr>
            <p:ph type="sldNum" sz="quarter" idx="12"/>
          </p:nvPr>
        </p:nvSpPr>
        <p:spPr/>
        <p:txBody>
          <a:bodyPr/>
          <a:lstStyle/>
          <a:p>
            <a:fld id="{79AD5483-2FC0-4E06-96BE-A848C4AB05D9}" type="slidenum">
              <a:rPr lang="en-GB" smtClean="0"/>
              <a:t>‹#›</a:t>
            </a:fld>
            <a:endParaRPr lang="en-GB"/>
          </a:p>
        </p:txBody>
      </p:sp>
    </p:spTree>
    <p:extLst>
      <p:ext uri="{BB962C8B-B14F-4D97-AF65-F5344CB8AC3E}">
        <p14:creationId xmlns:p14="http://schemas.microsoft.com/office/powerpoint/2010/main" val="2808915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481E-5C65-A5E1-8163-3A1CA607B6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7EB164-98F8-BB04-3D8E-DC48A697B2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5F34D4-D13E-C977-07AF-EF73AC0A2A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B6F3E1-FF38-64D0-E781-C740F2153E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9E37B-D428-5EAF-904A-F1197DBCE1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7367DFB-74EA-70D2-794B-5845D6F3B40E}"/>
              </a:ext>
            </a:extLst>
          </p:cNvPr>
          <p:cNvSpPr>
            <a:spLocks noGrp="1"/>
          </p:cNvSpPr>
          <p:nvPr>
            <p:ph type="dt" sz="half" idx="10"/>
          </p:nvPr>
        </p:nvSpPr>
        <p:spPr/>
        <p:txBody>
          <a:bodyPr/>
          <a:lstStyle/>
          <a:p>
            <a:fld id="{A6FCEF81-2882-442C-B9FB-602C9A141819}" type="datetimeFigureOut">
              <a:rPr lang="en-GB" smtClean="0"/>
              <a:t>09/10/2022</a:t>
            </a:fld>
            <a:endParaRPr lang="en-GB"/>
          </a:p>
        </p:txBody>
      </p:sp>
      <p:sp>
        <p:nvSpPr>
          <p:cNvPr id="8" name="Footer Placeholder 7">
            <a:extLst>
              <a:ext uri="{FF2B5EF4-FFF2-40B4-BE49-F238E27FC236}">
                <a16:creationId xmlns:a16="http://schemas.microsoft.com/office/drawing/2014/main" id="{032CBC78-FF5C-46E6-9B39-254D48A620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3D017D-7C1F-36C3-3E74-74DBEFEC55FA}"/>
              </a:ext>
            </a:extLst>
          </p:cNvPr>
          <p:cNvSpPr>
            <a:spLocks noGrp="1"/>
          </p:cNvSpPr>
          <p:nvPr>
            <p:ph type="sldNum" sz="quarter" idx="12"/>
          </p:nvPr>
        </p:nvSpPr>
        <p:spPr/>
        <p:txBody>
          <a:bodyPr/>
          <a:lstStyle/>
          <a:p>
            <a:fld id="{79AD5483-2FC0-4E06-96BE-A848C4AB05D9}" type="slidenum">
              <a:rPr lang="en-GB" smtClean="0"/>
              <a:t>‹#›</a:t>
            </a:fld>
            <a:endParaRPr lang="en-GB"/>
          </a:p>
        </p:txBody>
      </p:sp>
    </p:spTree>
    <p:extLst>
      <p:ext uri="{BB962C8B-B14F-4D97-AF65-F5344CB8AC3E}">
        <p14:creationId xmlns:p14="http://schemas.microsoft.com/office/powerpoint/2010/main" val="1073712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FE74F-FA94-560A-57B8-5DAB4E24D9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0104BCA-66E5-6699-1818-AF1D62946285}"/>
              </a:ext>
            </a:extLst>
          </p:cNvPr>
          <p:cNvSpPr>
            <a:spLocks noGrp="1"/>
          </p:cNvSpPr>
          <p:nvPr>
            <p:ph type="dt" sz="half" idx="10"/>
          </p:nvPr>
        </p:nvSpPr>
        <p:spPr/>
        <p:txBody>
          <a:bodyPr/>
          <a:lstStyle/>
          <a:p>
            <a:fld id="{A6FCEF81-2882-442C-B9FB-602C9A141819}" type="datetimeFigureOut">
              <a:rPr lang="en-GB" smtClean="0"/>
              <a:t>09/10/2022</a:t>
            </a:fld>
            <a:endParaRPr lang="en-GB"/>
          </a:p>
        </p:txBody>
      </p:sp>
      <p:sp>
        <p:nvSpPr>
          <p:cNvPr id="4" name="Footer Placeholder 3">
            <a:extLst>
              <a:ext uri="{FF2B5EF4-FFF2-40B4-BE49-F238E27FC236}">
                <a16:creationId xmlns:a16="http://schemas.microsoft.com/office/drawing/2014/main" id="{79B05BAB-B263-1703-B1F3-40E770DBA3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CE0CC7-1C42-D0D9-3032-DF777852B38D}"/>
              </a:ext>
            </a:extLst>
          </p:cNvPr>
          <p:cNvSpPr>
            <a:spLocks noGrp="1"/>
          </p:cNvSpPr>
          <p:nvPr>
            <p:ph type="sldNum" sz="quarter" idx="12"/>
          </p:nvPr>
        </p:nvSpPr>
        <p:spPr/>
        <p:txBody>
          <a:bodyPr/>
          <a:lstStyle/>
          <a:p>
            <a:fld id="{79AD5483-2FC0-4E06-96BE-A848C4AB05D9}" type="slidenum">
              <a:rPr lang="en-GB" smtClean="0"/>
              <a:t>‹#›</a:t>
            </a:fld>
            <a:endParaRPr lang="en-GB"/>
          </a:p>
        </p:txBody>
      </p:sp>
    </p:spTree>
    <p:extLst>
      <p:ext uri="{BB962C8B-B14F-4D97-AF65-F5344CB8AC3E}">
        <p14:creationId xmlns:p14="http://schemas.microsoft.com/office/powerpoint/2010/main" val="3497658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2DD267-E9DE-FC1A-840F-C1090037C5BC}"/>
              </a:ext>
            </a:extLst>
          </p:cNvPr>
          <p:cNvSpPr>
            <a:spLocks noGrp="1"/>
          </p:cNvSpPr>
          <p:nvPr>
            <p:ph type="dt" sz="half" idx="10"/>
          </p:nvPr>
        </p:nvSpPr>
        <p:spPr/>
        <p:txBody>
          <a:bodyPr/>
          <a:lstStyle/>
          <a:p>
            <a:fld id="{A6FCEF81-2882-442C-B9FB-602C9A141819}" type="datetimeFigureOut">
              <a:rPr lang="en-GB" smtClean="0"/>
              <a:t>09/10/2022</a:t>
            </a:fld>
            <a:endParaRPr lang="en-GB"/>
          </a:p>
        </p:txBody>
      </p:sp>
      <p:sp>
        <p:nvSpPr>
          <p:cNvPr id="3" name="Footer Placeholder 2">
            <a:extLst>
              <a:ext uri="{FF2B5EF4-FFF2-40B4-BE49-F238E27FC236}">
                <a16:creationId xmlns:a16="http://schemas.microsoft.com/office/drawing/2014/main" id="{4BDA820F-D36C-E612-020E-86A551419A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E4DC96-BF07-A3D4-2BDF-9BD2C0176C53}"/>
              </a:ext>
            </a:extLst>
          </p:cNvPr>
          <p:cNvSpPr>
            <a:spLocks noGrp="1"/>
          </p:cNvSpPr>
          <p:nvPr>
            <p:ph type="sldNum" sz="quarter" idx="12"/>
          </p:nvPr>
        </p:nvSpPr>
        <p:spPr/>
        <p:txBody>
          <a:bodyPr/>
          <a:lstStyle/>
          <a:p>
            <a:fld id="{79AD5483-2FC0-4E06-96BE-A848C4AB05D9}" type="slidenum">
              <a:rPr lang="en-GB" smtClean="0"/>
              <a:t>‹#›</a:t>
            </a:fld>
            <a:endParaRPr lang="en-GB"/>
          </a:p>
        </p:txBody>
      </p:sp>
    </p:spTree>
    <p:extLst>
      <p:ext uri="{BB962C8B-B14F-4D97-AF65-F5344CB8AC3E}">
        <p14:creationId xmlns:p14="http://schemas.microsoft.com/office/powerpoint/2010/main" val="1747155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2F949-EDF2-9391-6518-2EA2909526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435531-FA71-7D03-3A1D-6F92BAE1F6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4050C4-82B6-9B42-A9DF-A8CDC67DF6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7247BC-05E3-8079-DEDA-2A87205F8780}"/>
              </a:ext>
            </a:extLst>
          </p:cNvPr>
          <p:cNvSpPr>
            <a:spLocks noGrp="1"/>
          </p:cNvSpPr>
          <p:nvPr>
            <p:ph type="dt" sz="half" idx="10"/>
          </p:nvPr>
        </p:nvSpPr>
        <p:spPr/>
        <p:txBody>
          <a:bodyPr/>
          <a:lstStyle/>
          <a:p>
            <a:fld id="{A6FCEF81-2882-442C-B9FB-602C9A141819}" type="datetimeFigureOut">
              <a:rPr lang="en-GB" smtClean="0"/>
              <a:t>09/10/2022</a:t>
            </a:fld>
            <a:endParaRPr lang="en-GB"/>
          </a:p>
        </p:txBody>
      </p:sp>
      <p:sp>
        <p:nvSpPr>
          <p:cNvPr id="6" name="Footer Placeholder 5">
            <a:extLst>
              <a:ext uri="{FF2B5EF4-FFF2-40B4-BE49-F238E27FC236}">
                <a16:creationId xmlns:a16="http://schemas.microsoft.com/office/drawing/2014/main" id="{BA947B36-91AD-7000-7A84-D8123A8D01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475C5-1063-ED98-76A6-627CEDCD1E9C}"/>
              </a:ext>
            </a:extLst>
          </p:cNvPr>
          <p:cNvSpPr>
            <a:spLocks noGrp="1"/>
          </p:cNvSpPr>
          <p:nvPr>
            <p:ph type="sldNum" sz="quarter" idx="12"/>
          </p:nvPr>
        </p:nvSpPr>
        <p:spPr/>
        <p:txBody>
          <a:bodyPr/>
          <a:lstStyle/>
          <a:p>
            <a:fld id="{79AD5483-2FC0-4E06-96BE-A848C4AB05D9}" type="slidenum">
              <a:rPr lang="en-GB" smtClean="0"/>
              <a:t>‹#›</a:t>
            </a:fld>
            <a:endParaRPr lang="en-GB"/>
          </a:p>
        </p:txBody>
      </p:sp>
    </p:spTree>
    <p:extLst>
      <p:ext uri="{BB962C8B-B14F-4D97-AF65-F5344CB8AC3E}">
        <p14:creationId xmlns:p14="http://schemas.microsoft.com/office/powerpoint/2010/main" val="3127386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B5EBF-9A8B-4EAF-605A-AD3C5B1491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AA4B02-2704-F517-39A9-AE3D9F0478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FF304C-0EA5-D99C-D3B6-EEA29FBEEE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4E287-9399-F59D-403B-53D3F53EDBF0}"/>
              </a:ext>
            </a:extLst>
          </p:cNvPr>
          <p:cNvSpPr>
            <a:spLocks noGrp="1"/>
          </p:cNvSpPr>
          <p:nvPr>
            <p:ph type="dt" sz="half" idx="10"/>
          </p:nvPr>
        </p:nvSpPr>
        <p:spPr/>
        <p:txBody>
          <a:bodyPr/>
          <a:lstStyle/>
          <a:p>
            <a:fld id="{A6FCEF81-2882-442C-B9FB-602C9A141819}" type="datetimeFigureOut">
              <a:rPr lang="en-GB" smtClean="0"/>
              <a:t>09/10/2022</a:t>
            </a:fld>
            <a:endParaRPr lang="en-GB"/>
          </a:p>
        </p:txBody>
      </p:sp>
      <p:sp>
        <p:nvSpPr>
          <p:cNvPr id="6" name="Footer Placeholder 5">
            <a:extLst>
              <a:ext uri="{FF2B5EF4-FFF2-40B4-BE49-F238E27FC236}">
                <a16:creationId xmlns:a16="http://schemas.microsoft.com/office/drawing/2014/main" id="{FDDC0CE0-AFA2-0E7D-2738-9B3209DDC5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0C59B9-128D-ED41-809E-D8279BC85480}"/>
              </a:ext>
            </a:extLst>
          </p:cNvPr>
          <p:cNvSpPr>
            <a:spLocks noGrp="1"/>
          </p:cNvSpPr>
          <p:nvPr>
            <p:ph type="sldNum" sz="quarter" idx="12"/>
          </p:nvPr>
        </p:nvSpPr>
        <p:spPr/>
        <p:txBody>
          <a:bodyPr/>
          <a:lstStyle/>
          <a:p>
            <a:fld id="{79AD5483-2FC0-4E06-96BE-A848C4AB05D9}" type="slidenum">
              <a:rPr lang="en-GB" smtClean="0"/>
              <a:t>‹#›</a:t>
            </a:fld>
            <a:endParaRPr lang="en-GB"/>
          </a:p>
        </p:txBody>
      </p:sp>
    </p:spTree>
    <p:extLst>
      <p:ext uri="{BB962C8B-B14F-4D97-AF65-F5344CB8AC3E}">
        <p14:creationId xmlns:p14="http://schemas.microsoft.com/office/powerpoint/2010/main" val="3455765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E3470-C311-BB1B-DCCB-FF2B4FF63D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8F102D-5D21-AB04-875F-1CCCD4AE31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E82092-4E52-F7CC-4859-6972AF951C94}"/>
              </a:ext>
            </a:extLst>
          </p:cNvPr>
          <p:cNvSpPr>
            <a:spLocks noGrp="1"/>
          </p:cNvSpPr>
          <p:nvPr>
            <p:ph type="dt" sz="half" idx="10"/>
          </p:nvPr>
        </p:nvSpPr>
        <p:spPr/>
        <p:txBody>
          <a:bodyPr/>
          <a:lstStyle/>
          <a:p>
            <a:fld id="{A6FCEF81-2882-442C-B9FB-602C9A141819}" type="datetimeFigureOut">
              <a:rPr lang="en-GB" smtClean="0"/>
              <a:t>09/10/2022</a:t>
            </a:fld>
            <a:endParaRPr lang="en-GB"/>
          </a:p>
        </p:txBody>
      </p:sp>
      <p:sp>
        <p:nvSpPr>
          <p:cNvPr id="5" name="Footer Placeholder 4">
            <a:extLst>
              <a:ext uri="{FF2B5EF4-FFF2-40B4-BE49-F238E27FC236}">
                <a16:creationId xmlns:a16="http://schemas.microsoft.com/office/drawing/2014/main" id="{C84E405B-28CC-1D4E-BC71-0BBF33F255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659A3B-AA35-621D-10F5-B0E80A4CFE7B}"/>
              </a:ext>
            </a:extLst>
          </p:cNvPr>
          <p:cNvSpPr>
            <a:spLocks noGrp="1"/>
          </p:cNvSpPr>
          <p:nvPr>
            <p:ph type="sldNum" sz="quarter" idx="12"/>
          </p:nvPr>
        </p:nvSpPr>
        <p:spPr/>
        <p:txBody>
          <a:bodyPr/>
          <a:lstStyle/>
          <a:p>
            <a:fld id="{79AD5483-2FC0-4E06-96BE-A848C4AB05D9}" type="slidenum">
              <a:rPr lang="en-GB" smtClean="0"/>
              <a:t>‹#›</a:t>
            </a:fld>
            <a:endParaRPr lang="en-GB"/>
          </a:p>
        </p:txBody>
      </p:sp>
    </p:spTree>
    <p:extLst>
      <p:ext uri="{BB962C8B-B14F-4D97-AF65-F5344CB8AC3E}">
        <p14:creationId xmlns:p14="http://schemas.microsoft.com/office/powerpoint/2010/main" val="248207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FE70FE-9146-1AF5-39E7-EECCAA7E2E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B9485B-DBB5-80C6-2090-AE5C350DCB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649B34-4DEF-41E9-E14D-86B6544D0D92}"/>
              </a:ext>
            </a:extLst>
          </p:cNvPr>
          <p:cNvSpPr>
            <a:spLocks noGrp="1"/>
          </p:cNvSpPr>
          <p:nvPr>
            <p:ph type="dt" sz="half" idx="10"/>
          </p:nvPr>
        </p:nvSpPr>
        <p:spPr/>
        <p:txBody>
          <a:bodyPr/>
          <a:lstStyle/>
          <a:p>
            <a:fld id="{A6FCEF81-2882-442C-B9FB-602C9A141819}" type="datetimeFigureOut">
              <a:rPr lang="en-GB" smtClean="0"/>
              <a:t>09/10/2022</a:t>
            </a:fld>
            <a:endParaRPr lang="en-GB"/>
          </a:p>
        </p:txBody>
      </p:sp>
      <p:sp>
        <p:nvSpPr>
          <p:cNvPr id="5" name="Footer Placeholder 4">
            <a:extLst>
              <a:ext uri="{FF2B5EF4-FFF2-40B4-BE49-F238E27FC236}">
                <a16:creationId xmlns:a16="http://schemas.microsoft.com/office/drawing/2014/main" id="{16B6DAB8-8868-6DF7-6236-D377349E32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63A06-31C1-41D5-A6B7-669EACB95457}"/>
              </a:ext>
            </a:extLst>
          </p:cNvPr>
          <p:cNvSpPr>
            <a:spLocks noGrp="1"/>
          </p:cNvSpPr>
          <p:nvPr>
            <p:ph type="sldNum" sz="quarter" idx="12"/>
          </p:nvPr>
        </p:nvSpPr>
        <p:spPr/>
        <p:txBody>
          <a:bodyPr/>
          <a:lstStyle/>
          <a:p>
            <a:fld id="{79AD5483-2FC0-4E06-96BE-A848C4AB05D9}" type="slidenum">
              <a:rPr lang="en-GB" smtClean="0"/>
              <a:t>‹#›</a:t>
            </a:fld>
            <a:endParaRPr lang="en-GB"/>
          </a:p>
        </p:txBody>
      </p:sp>
    </p:spTree>
    <p:extLst>
      <p:ext uri="{BB962C8B-B14F-4D97-AF65-F5344CB8AC3E}">
        <p14:creationId xmlns:p14="http://schemas.microsoft.com/office/powerpoint/2010/main" val="386468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031B71-B56E-7C98-DCED-8DECB5142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0D076F-A140-7EC3-CD18-AA6ACC5A69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F6B614-3E9A-8028-DBA3-A78381D8E5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FCEF81-2882-442C-B9FB-602C9A141819}" type="datetimeFigureOut">
              <a:rPr lang="en-GB" smtClean="0"/>
              <a:t>09/10/2022</a:t>
            </a:fld>
            <a:endParaRPr lang="en-GB"/>
          </a:p>
        </p:txBody>
      </p:sp>
      <p:sp>
        <p:nvSpPr>
          <p:cNvPr id="5" name="Footer Placeholder 4">
            <a:extLst>
              <a:ext uri="{FF2B5EF4-FFF2-40B4-BE49-F238E27FC236}">
                <a16:creationId xmlns:a16="http://schemas.microsoft.com/office/drawing/2014/main" id="{8FDA7F69-597D-E2F0-8E99-3BFEAE4E56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CCCC902-D21B-CF6D-674F-7C9324EF96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AD5483-2FC0-4E06-96BE-A848C4AB05D9}" type="slidenum">
              <a:rPr lang="en-GB" smtClean="0"/>
              <a:t>‹#›</a:t>
            </a:fld>
            <a:endParaRPr lang="en-GB"/>
          </a:p>
        </p:txBody>
      </p:sp>
    </p:spTree>
    <p:extLst>
      <p:ext uri="{BB962C8B-B14F-4D97-AF65-F5344CB8AC3E}">
        <p14:creationId xmlns:p14="http://schemas.microsoft.com/office/powerpoint/2010/main" val="13828741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FD1oYuxycWY?start=32&amp;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EB_4iY91Ydw?feature=oembed" TargetMode="External"/><Relationship Id="rId5" Type="http://schemas.openxmlformats.org/officeDocument/2006/relationships/image" Target="../media/image7.jpe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hyperlink" Target="https://cat.xula.edu/food/brightspace-tip-5-introduction-to-brightspace-training-recap/"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icpedia.org/highway-signs/t/tourism.html"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michael-hudson.com/2016/08/presidential-wanna-bees/" TargetMode="External"/><Relationship Id="rId5" Type="http://schemas.openxmlformats.org/officeDocument/2006/relationships/image" Target="../media/image15.jpg"/><Relationship Id="rId4" Type="http://schemas.openxmlformats.org/officeDocument/2006/relationships/hyperlink" Target="https://etmooc.org/hub/tag/animated-gif/"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en.wikipedia.org/wiki/Ferrari"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L0PKWTta7lU?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able2learn.com/products/pecs-leisure.html"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thebluediamondgallery.com/handwriting/e/experience.html"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pixabay.com/fr/%C3%A9change-d-id%C3%A9es-d%C3%A9bat-discussion-222789/" TargetMode="External"/><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Rectangle 2">
            <a:extLst>
              <a:ext uri="{FF2B5EF4-FFF2-40B4-BE49-F238E27FC236}">
                <a16:creationId xmlns:a16="http://schemas.microsoft.com/office/drawing/2014/main" id="{0B33A5C4-33BE-8DCB-B7EB-988025B06089}"/>
              </a:ext>
            </a:extLst>
          </p:cNvPr>
          <p:cNvSpPr>
            <a:spLocks noGrp="1" noChangeArrowheads="1"/>
          </p:cNvSpPr>
          <p:nvPr>
            <p:ph type="ctrTitle"/>
          </p:nvPr>
        </p:nvSpPr>
        <p:spPr>
          <a:xfrm>
            <a:off x="1725614" y="549276"/>
            <a:ext cx="8740775" cy="1166813"/>
          </a:xfrm>
        </p:spPr>
        <p:txBody>
          <a:bodyPr>
            <a:normAutofit fontScale="90000"/>
          </a:bodyPr>
          <a:lstStyle/>
          <a:p>
            <a:pPr>
              <a:defRPr/>
            </a:pPr>
            <a:r>
              <a:rPr lang="en-GB" altLang="en-US" sz="4400" b="1" dirty="0" err="1">
                <a:latin typeface="+mn-lt"/>
              </a:rPr>
              <a:t>Uk</a:t>
            </a:r>
            <a:r>
              <a:rPr lang="en-GB" altLang="en-US" sz="4400" b="1" dirty="0">
                <a:latin typeface="+mn-lt"/>
              </a:rPr>
              <a:t> Tourism &amp; leisure Industry ( BMTP 4011)</a:t>
            </a:r>
            <a:endParaRPr lang="en-US" altLang="en-US" sz="4400" b="1" dirty="0">
              <a:latin typeface="+mn-lt"/>
            </a:endParaRPr>
          </a:p>
        </p:txBody>
      </p:sp>
      <p:sp>
        <p:nvSpPr>
          <p:cNvPr id="3077" name="Rectangle 3">
            <a:extLst>
              <a:ext uri="{FF2B5EF4-FFF2-40B4-BE49-F238E27FC236}">
                <a16:creationId xmlns:a16="http://schemas.microsoft.com/office/drawing/2014/main" id="{4FBAE7D8-42E6-5775-AA80-CC42A36964B8}"/>
              </a:ext>
            </a:extLst>
          </p:cNvPr>
          <p:cNvSpPr>
            <a:spLocks noGrp="1" noChangeArrowheads="1"/>
          </p:cNvSpPr>
          <p:nvPr>
            <p:ph type="subTitle" idx="1"/>
          </p:nvPr>
        </p:nvSpPr>
        <p:spPr>
          <a:xfrm>
            <a:off x="3575050" y="5013326"/>
            <a:ext cx="4610100" cy="1584325"/>
          </a:xfrm>
        </p:spPr>
        <p:txBody>
          <a:bodyPr rtlCol="0">
            <a:normAutofit fontScale="85000" lnSpcReduction="20000"/>
          </a:bodyPr>
          <a:lstStyle/>
          <a:p>
            <a:pPr>
              <a:defRPr/>
            </a:pPr>
            <a:endParaRPr lang="en-GB" altLang="en-US" dirty="0">
              <a:solidFill>
                <a:schemeClr val="bg1"/>
              </a:solidFill>
            </a:endParaRPr>
          </a:p>
          <a:p>
            <a:pPr>
              <a:defRPr/>
            </a:pPr>
            <a:r>
              <a:rPr lang="en-GB" altLang="en-US" sz="2800" dirty="0"/>
              <a:t>Week TWO</a:t>
            </a:r>
          </a:p>
          <a:p>
            <a:pPr>
              <a:defRPr/>
            </a:pPr>
            <a:r>
              <a:rPr lang="en-GB" altLang="en-US" sz="2800" dirty="0"/>
              <a:t>Introduction</a:t>
            </a:r>
          </a:p>
          <a:p>
            <a:pPr>
              <a:defRPr/>
            </a:pPr>
            <a:r>
              <a:rPr lang="en-GB" altLang="en-US" sz="2800" dirty="0"/>
              <a:t>Deborah Jenkins</a:t>
            </a:r>
            <a:endParaRPr lang="en-US" altLang="en-US" sz="2800" dirty="0"/>
          </a:p>
        </p:txBody>
      </p:sp>
      <p:pic>
        <p:nvPicPr>
          <p:cNvPr id="9220" name="Picture 1">
            <a:extLst>
              <a:ext uri="{FF2B5EF4-FFF2-40B4-BE49-F238E27FC236}">
                <a16:creationId xmlns:a16="http://schemas.microsoft.com/office/drawing/2014/main" id="{1022B60F-0DE4-E45E-00F3-64D8A3AB43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413" y="1916114"/>
            <a:ext cx="4125912" cy="2947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D5A7899-8E8E-4EE6-5DA5-47FE48A9C7BD}"/>
              </a:ext>
            </a:extLst>
          </p:cNvPr>
          <p:cNvSpPr>
            <a:spLocks noGrp="1"/>
          </p:cNvSpPr>
          <p:nvPr>
            <p:ph type="ctrTitle"/>
          </p:nvPr>
        </p:nvSpPr>
        <p:spPr>
          <a:xfrm>
            <a:off x="8842248" y="1481328"/>
            <a:ext cx="2926080" cy="2468880"/>
          </a:xfrm>
        </p:spPr>
        <p:txBody>
          <a:bodyPr>
            <a:normAutofit/>
          </a:bodyPr>
          <a:lstStyle/>
          <a:p>
            <a:pPr algn="l"/>
            <a:br>
              <a:rPr lang="en-GB" sz="4000" dirty="0"/>
            </a:br>
            <a:r>
              <a:rPr lang="en-GB" sz="4800" dirty="0"/>
              <a:t>Impacts on Tourism</a:t>
            </a:r>
            <a:endParaRPr lang="en-GB" sz="4000" dirty="0"/>
          </a:p>
        </p:txBody>
      </p:sp>
      <p:sp>
        <p:nvSpPr>
          <p:cNvPr id="3" name="Subtitle 2">
            <a:extLst>
              <a:ext uri="{FF2B5EF4-FFF2-40B4-BE49-F238E27FC236}">
                <a16:creationId xmlns:a16="http://schemas.microsoft.com/office/drawing/2014/main" id="{2A7C152A-5009-898D-403C-A5209BA2442F}"/>
              </a:ext>
            </a:extLst>
          </p:cNvPr>
          <p:cNvSpPr>
            <a:spLocks noGrp="1"/>
          </p:cNvSpPr>
          <p:nvPr>
            <p:ph type="subTitle" idx="1"/>
          </p:nvPr>
        </p:nvSpPr>
        <p:spPr>
          <a:xfrm>
            <a:off x="8842248" y="4078224"/>
            <a:ext cx="2926080" cy="1307592"/>
          </a:xfrm>
        </p:spPr>
        <p:txBody>
          <a:bodyPr>
            <a:normAutofit/>
          </a:bodyPr>
          <a:lstStyle/>
          <a:p>
            <a:pPr algn="l"/>
            <a:r>
              <a:rPr lang="en-GB" sz="3200" dirty="0"/>
              <a:t>Week 2</a:t>
            </a:r>
          </a:p>
        </p:txBody>
      </p:sp>
      <p:sp>
        <p:nvSpPr>
          <p:cNvPr id="35"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Shape 38">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8" name="Picture 7">
            <a:extLst>
              <a:ext uri="{FF2B5EF4-FFF2-40B4-BE49-F238E27FC236}">
                <a16:creationId xmlns:a16="http://schemas.microsoft.com/office/drawing/2014/main" id="{62AFD7F8-EB34-A314-7890-CEACF056205B}"/>
              </a:ext>
            </a:extLst>
          </p:cNvPr>
          <p:cNvPicPr>
            <a:picLocks noChangeAspect="1"/>
          </p:cNvPicPr>
          <p:nvPr/>
        </p:nvPicPr>
        <p:blipFill rotWithShape="1">
          <a:blip r:embed="rId2"/>
          <a:srcRect l="2658" r="10906"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122518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a:xfrm>
            <a:off x="2060067" y="321211"/>
            <a:ext cx="8071866" cy="1207008"/>
          </a:xfrm>
        </p:spPr>
        <p:txBody>
          <a:bodyPr vert="horz" lIns="91440" tIns="45720" rIns="91440" bIns="45720" rtlCol="0" anchor="b">
            <a:normAutofit/>
          </a:bodyPr>
          <a:lstStyle/>
          <a:p>
            <a:pPr algn="ctr"/>
            <a:r>
              <a:rPr lang="en-US" sz="3800"/>
              <a:t>Have you awakened your inner lion today?!</a:t>
            </a:r>
          </a:p>
        </p:txBody>
      </p:sp>
      <p:pic>
        <p:nvPicPr>
          <p:cNvPr id="3" name="Picture 2">
            <a:extLst>
              <a:ext uri="{FF2B5EF4-FFF2-40B4-BE49-F238E27FC236}">
                <a16:creationId xmlns:a16="http://schemas.microsoft.com/office/drawing/2014/main" id="{CD2BD48B-6CBA-4F82-A6D1-1BA4A0F44242}"/>
              </a:ext>
            </a:extLst>
          </p:cNvPr>
          <p:cNvPicPr>
            <a:picLocks noChangeAspect="1"/>
          </p:cNvPicPr>
          <p:nvPr/>
        </p:nvPicPr>
        <p:blipFill rotWithShape="1">
          <a:blip r:embed="rId2"/>
          <a:srcRect t="1333" r="2" b="2"/>
          <a:stretch/>
        </p:blipFill>
        <p:spPr>
          <a:xfrm>
            <a:off x="1770185" y="1618728"/>
            <a:ext cx="3909060" cy="3856948"/>
          </a:xfrm>
          <a:prstGeom prst="rect">
            <a:avLst/>
          </a:prstGeom>
        </p:spPr>
      </p:pic>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rotWithShape="1">
          <a:blip r:embed="rId3"/>
          <a:srcRect l="23722" r="9609" b="-2"/>
          <a:stretch/>
        </p:blipFill>
        <p:spPr>
          <a:xfrm>
            <a:off x="6512756" y="1618108"/>
            <a:ext cx="3909060" cy="3857568"/>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otivation Affirmations | Get Things Done! - I Am Affirmations - Mind Movies">
            <a:hlinkClick r:id="" action="ppaction://media"/>
            <a:extLst>
              <a:ext uri="{FF2B5EF4-FFF2-40B4-BE49-F238E27FC236}">
                <a16:creationId xmlns:a16="http://schemas.microsoft.com/office/drawing/2014/main" id="{FBF3A452-BD4F-4A50-8A8F-A94BFEFE93C5}"/>
              </a:ext>
            </a:extLst>
          </p:cNvPr>
          <p:cNvPicPr>
            <a:picLocks noRot="1" noChangeAspect="1"/>
          </p:cNvPicPr>
          <p:nvPr>
            <a:videoFile r:link="rId1"/>
          </p:nvPr>
        </p:nvPicPr>
        <p:blipFill>
          <a:blip r:embed="rId3"/>
          <a:stretch>
            <a:fillRect/>
          </a:stretch>
        </p:blipFill>
        <p:spPr>
          <a:xfrm>
            <a:off x="2929467" y="1639909"/>
            <a:ext cx="6587066" cy="3721692"/>
          </a:xfrm>
          <a:prstGeom prst="rect">
            <a:avLst/>
          </a:prstGeom>
        </p:spPr>
      </p:pic>
      <p:sp>
        <p:nvSpPr>
          <p:cNvPr id="4" name="TextBox 3">
            <a:extLst>
              <a:ext uri="{FF2B5EF4-FFF2-40B4-BE49-F238E27FC236}">
                <a16:creationId xmlns:a16="http://schemas.microsoft.com/office/drawing/2014/main" id="{5AB5AE0F-39E3-4C40-B3F3-D72CE933C60F}"/>
              </a:ext>
            </a:extLst>
          </p:cNvPr>
          <p:cNvSpPr txBox="1"/>
          <p:nvPr/>
        </p:nvSpPr>
        <p:spPr>
          <a:xfrm>
            <a:off x="2929467" y="314237"/>
            <a:ext cx="4572000" cy="1200329"/>
          </a:xfrm>
          <a:prstGeom prst="rect">
            <a:avLst/>
          </a:prstGeom>
          <a:noFill/>
        </p:spPr>
        <p:txBody>
          <a:bodyPr wrap="square">
            <a:spAutoFit/>
          </a:bodyPr>
          <a:lstStyle/>
          <a:p>
            <a:r>
              <a:rPr lang="en-GB" dirty="0"/>
              <a:t>Motivation Affirmations | Get Things Done! - I Am Affirmations - Mind Movies</a:t>
            </a:r>
          </a:p>
          <a:p>
            <a:r>
              <a:rPr lang="en-GB" dirty="0"/>
              <a:t>Jun 2021</a:t>
            </a:r>
          </a:p>
          <a:p>
            <a:endParaRPr lang="en-GB" dirty="0"/>
          </a:p>
        </p:txBody>
      </p:sp>
    </p:spTree>
    <p:extLst>
      <p:ext uri="{BB962C8B-B14F-4D97-AF65-F5344CB8AC3E}">
        <p14:creationId xmlns:p14="http://schemas.microsoft.com/office/powerpoint/2010/main" val="1246135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video game&#10;&#10;Description automatically generated with low confidence">
            <a:extLst>
              <a:ext uri="{FF2B5EF4-FFF2-40B4-BE49-F238E27FC236}">
                <a16:creationId xmlns:a16="http://schemas.microsoft.com/office/drawing/2014/main" id="{44146775-3BFF-4DDC-892E-2128DD7EC332}"/>
              </a:ext>
            </a:extLst>
          </p:cNvPr>
          <p:cNvPicPr>
            <a:picLocks noGrp="1" noChangeAspect="1"/>
          </p:cNvPicPr>
          <p:nvPr>
            <p:ph idx="1"/>
          </p:nvPr>
        </p:nvPicPr>
        <p:blipFill rotWithShape="1">
          <a:blip r:embed="rId4"/>
          <a:srcRect t="8349" b="11921"/>
          <a:stretch/>
        </p:blipFill>
        <p:spPr>
          <a:xfrm>
            <a:off x="2244726" y="203200"/>
            <a:ext cx="4691063" cy="1936750"/>
          </a:xfrm>
        </p:spPr>
      </p:pic>
      <p:pic>
        <p:nvPicPr>
          <p:cNvPr id="2" name="Online Media 1" title="The World's Most Amazing Vacation Rentals | Official Trailer | Netflix">
            <a:hlinkClick r:id="" action="ppaction://media"/>
            <a:extLst>
              <a:ext uri="{FF2B5EF4-FFF2-40B4-BE49-F238E27FC236}">
                <a16:creationId xmlns:a16="http://schemas.microsoft.com/office/drawing/2014/main" id="{0610361D-A38B-47B1-967D-C6CEED94CAE4}"/>
              </a:ext>
            </a:extLst>
          </p:cNvPr>
          <p:cNvPicPr>
            <a:picLocks noRot="1" noChangeAspect="1"/>
          </p:cNvPicPr>
          <p:nvPr>
            <a:videoFile r:link="rId1"/>
          </p:nvPr>
        </p:nvPicPr>
        <p:blipFill>
          <a:blip r:embed="rId5"/>
          <a:stretch>
            <a:fillRect/>
          </a:stretch>
        </p:blipFill>
        <p:spPr>
          <a:xfrm>
            <a:off x="2026395" y="2308141"/>
            <a:ext cx="5127723" cy="3720127"/>
          </a:xfrm>
          <a:prstGeom prst="rect">
            <a:avLst/>
          </a:prstGeom>
        </p:spPr>
      </p:pic>
      <p:sp>
        <p:nvSpPr>
          <p:cNvPr id="11" name="Title 1">
            <a:extLst>
              <a:ext uri="{FF2B5EF4-FFF2-40B4-BE49-F238E27FC236}">
                <a16:creationId xmlns:a16="http://schemas.microsoft.com/office/drawing/2014/main" id="{B8C930DF-85F9-48D2-AEE1-B55AEBEEA32C}"/>
              </a:ext>
            </a:extLst>
          </p:cNvPr>
          <p:cNvSpPr>
            <a:spLocks noGrp="1"/>
          </p:cNvSpPr>
          <p:nvPr>
            <p:ph type="title"/>
          </p:nvPr>
        </p:nvSpPr>
        <p:spPr>
          <a:xfrm>
            <a:off x="7613902" y="961510"/>
            <a:ext cx="2425448" cy="4745785"/>
          </a:xfrm>
        </p:spPr>
        <p:txBody>
          <a:bodyPr anchor="ctr">
            <a:normAutofit/>
          </a:bodyPr>
          <a:lstStyle/>
          <a:p>
            <a:r>
              <a:rPr lang="en-GB" sz="2900" b="1"/>
              <a:t>With an eye for every budget, three traveller's visit vacation rentals around the globe and share their expert tips and tricks in this reality series.</a:t>
            </a:r>
            <a:endParaRPr lang="en-US" sz="2900" b="1"/>
          </a:p>
        </p:txBody>
      </p:sp>
    </p:spTree>
    <p:extLst>
      <p:ext uri="{BB962C8B-B14F-4D97-AF65-F5344CB8AC3E}">
        <p14:creationId xmlns:p14="http://schemas.microsoft.com/office/powerpoint/2010/main" val="323344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7E7A4A-332A-4998-A42B-DA9D4D026DDB}"/>
              </a:ext>
            </a:extLst>
          </p:cNvPr>
          <p:cNvSpPr>
            <a:spLocks noGrp="1"/>
          </p:cNvSpPr>
          <p:nvPr>
            <p:ph type="title"/>
          </p:nvPr>
        </p:nvSpPr>
        <p:spPr>
          <a:xfrm>
            <a:off x="1137034" y="609597"/>
            <a:ext cx="9392421" cy="1330841"/>
          </a:xfrm>
        </p:spPr>
        <p:txBody>
          <a:bodyPr>
            <a:normAutofit/>
          </a:bodyPr>
          <a:lstStyle/>
          <a:p>
            <a:r>
              <a:rPr lang="en-GB" dirty="0"/>
              <a:t>Last week…</a:t>
            </a:r>
          </a:p>
        </p:txBody>
      </p:sp>
      <p:sp>
        <p:nvSpPr>
          <p:cNvPr id="3" name="Content Placeholder 2">
            <a:extLst>
              <a:ext uri="{FF2B5EF4-FFF2-40B4-BE49-F238E27FC236}">
                <a16:creationId xmlns:a16="http://schemas.microsoft.com/office/drawing/2014/main" id="{5EC8A33A-B260-81C8-7A56-87B5B35C910C}"/>
              </a:ext>
            </a:extLst>
          </p:cNvPr>
          <p:cNvSpPr>
            <a:spLocks noGrp="1"/>
          </p:cNvSpPr>
          <p:nvPr>
            <p:ph idx="1"/>
          </p:nvPr>
        </p:nvSpPr>
        <p:spPr>
          <a:xfrm>
            <a:off x="1137034" y="2198362"/>
            <a:ext cx="4958966" cy="3917773"/>
          </a:xfrm>
        </p:spPr>
        <p:txBody>
          <a:bodyPr>
            <a:normAutofit/>
          </a:bodyPr>
          <a:lstStyle/>
          <a:p>
            <a:r>
              <a:rPr lang="en-GB" dirty="0"/>
              <a:t>Definitions of Leisure / recreation / events / tourism </a:t>
            </a:r>
          </a:p>
          <a:p>
            <a:r>
              <a:rPr lang="en-GB" dirty="0"/>
              <a:t>History of tourism – over the centuries thinking how times have changed</a:t>
            </a:r>
          </a:p>
          <a:p>
            <a:r>
              <a:rPr lang="en-GB" dirty="0"/>
              <a:t>Events as a tourism experience – culture, heritage , EXPO’s</a:t>
            </a:r>
          </a:p>
          <a:p>
            <a:endParaRPr lang="en-GB" sz="2000" dirty="0"/>
          </a:p>
        </p:txBody>
      </p:sp>
      <p:pic>
        <p:nvPicPr>
          <p:cNvPr id="5" name="Picture 4" descr="Text&#10;&#10;Description automatically generated with medium confidence">
            <a:extLst>
              <a:ext uri="{FF2B5EF4-FFF2-40B4-BE49-F238E27FC236}">
                <a16:creationId xmlns:a16="http://schemas.microsoft.com/office/drawing/2014/main" id="{FA461347-1520-A348-F526-6FC97BEE50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40946" y="2184914"/>
            <a:ext cx="3145347" cy="3755915"/>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72899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1F1376-DC5A-5729-7558-8619DDD11466}"/>
              </a:ext>
            </a:extLst>
          </p:cNvPr>
          <p:cNvSpPr>
            <a:spLocks noGrp="1"/>
          </p:cNvSpPr>
          <p:nvPr>
            <p:ph type="title"/>
          </p:nvPr>
        </p:nvSpPr>
        <p:spPr>
          <a:xfrm>
            <a:off x="1137034" y="609597"/>
            <a:ext cx="9392421" cy="1330841"/>
          </a:xfrm>
        </p:spPr>
        <p:txBody>
          <a:bodyPr>
            <a:normAutofit/>
          </a:bodyPr>
          <a:lstStyle/>
          <a:p>
            <a:r>
              <a:rPr lang="en-GB" dirty="0"/>
              <a:t>Overview </a:t>
            </a:r>
          </a:p>
        </p:txBody>
      </p:sp>
      <p:sp>
        <p:nvSpPr>
          <p:cNvPr id="3" name="Content Placeholder 2">
            <a:extLst>
              <a:ext uri="{FF2B5EF4-FFF2-40B4-BE49-F238E27FC236}">
                <a16:creationId xmlns:a16="http://schemas.microsoft.com/office/drawing/2014/main" id="{0B8FA36E-F7D1-5881-12BD-BEA004455C3F}"/>
              </a:ext>
            </a:extLst>
          </p:cNvPr>
          <p:cNvSpPr>
            <a:spLocks noGrp="1"/>
          </p:cNvSpPr>
          <p:nvPr>
            <p:ph idx="1"/>
          </p:nvPr>
        </p:nvSpPr>
        <p:spPr>
          <a:xfrm>
            <a:off x="1137034" y="2198362"/>
            <a:ext cx="4958966" cy="3917773"/>
          </a:xfrm>
        </p:spPr>
        <p:txBody>
          <a:bodyPr>
            <a:normAutofit/>
          </a:bodyPr>
          <a:lstStyle/>
          <a:p>
            <a:r>
              <a:rPr lang="en-GB" dirty="0"/>
              <a:t>UK Tourism Geography / Regions and its influence on Tourism   Development.</a:t>
            </a:r>
          </a:p>
          <a:p>
            <a:r>
              <a:rPr lang="en-GB" dirty="0"/>
              <a:t>UK Tourism and Demand (Tourist Motivations / Participation  / </a:t>
            </a:r>
          </a:p>
          <a:p>
            <a:pPr marL="0" indent="0">
              <a:buNone/>
            </a:pPr>
            <a:r>
              <a:rPr lang="en-GB" dirty="0"/>
              <a:t>Engagement).</a:t>
            </a:r>
          </a:p>
          <a:p>
            <a:pPr marL="0" indent="0">
              <a:buNone/>
            </a:pPr>
            <a:r>
              <a:rPr lang="en-GB" dirty="0"/>
              <a:t>PT2 </a:t>
            </a:r>
          </a:p>
          <a:p>
            <a:endParaRPr lang="en-GB" sz="2000" dirty="0"/>
          </a:p>
        </p:txBody>
      </p:sp>
      <p:pic>
        <p:nvPicPr>
          <p:cNvPr id="5" name="Picture 4" descr="A picture containing text, sky, outdoor, sign&#10;&#10;Description automatically generated">
            <a:extLst>
              <a:ext uri="{FF2B5EF4-FFF2-40B4-BE49-F238E27FC236}">
                <a16:creationId xmlns:a16="http://schemas.microsoft.com/office/drawing/2014/main" id="{B6AE12BB-CF29-835C-5008-F8DB21A0D0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9367" y="2470694"/>
            <a:ext cx="4788505" cy="3184355"/>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8101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822E8A-BF25-2CBE-6711-4903F3E5A38B}"/>
              </a:ext>
            </a:extLst>
          </p:cNvPr>
          <p:cNvSpPr>
            <a:spLocks noGrp="1"/>
          </p:cNvSpPr>
          <p:nvPr>
            <p:ph type="title"/>
          </p:nvPr>
        </p:nvSpPr>
        <p:spPr>
          <a:xfrm>
            <a:off x="1137034" y="609597"/>
            <a:ext cx="9392421" cy="1330841"/>
          </a:xfrm>
        </p:spPr>
        <p:txBody>
          <a:bodyPr>
            <a:normAutofit/>
          </a:bodyPr>
          <a:lstStyle/>
          <a:p>
            <a:r>
              <a:rPr lang="en-GB"/>
              <a:t>UK Tourism Geography / Regions and its influence on Tourism Development.</a:t>
            </a:r>
          </a:p>
        </p:txBody>
      </p:sp>
      <p:sp>
        <p:nvSpPr>
          <p:cNvPr id="3" name="Content Placeholder 2">
            <a:extLst>
              <a:ext uri="{FF2B5EF4-FFF2-40B4-BE49-F238E27FC236}">
                <a16:creationId xmlns:a16="http://schemas.microsoft.com/office/drawing/2014/main" id="{DF29CAF3-D960-7BCC-EDA3-B1463929A157}"/>
              </a:ext>
            </a:extLst>
          </p:cNvPr>
          <p:cNvSpPr>
            <a:spLocks noGrp="1"/>
          </p:cNvSpPr>
          <p:nvPr>
            <p:ph idx="1"/>
          </p:nvPr>
        </p:nvSpPr>
        <p:spPr>
          <a:xfrm>
            <a:off x="1137034" y="2198362"/>
            <a:ext cx="4958966" cy="3917773"/>
          </a:xfrm>
        </p:spPr>
        <p:txBody>
          <a:bodyPr>
            <a:normAutofit/>
          </a:bodyPr>
          <a:lstStyle/>
          <a:p>
            <a:r>
              <a:rPr lang="en-GB" sz="2000"/>
              <a:t>Domestic tourism delivers </a:t>
            </a:r>
            <a:r>
              <a:rPr lang="en-GB" sz="2000" b="1"/>
              <a:t>economic benefits </a:t>
            </a:r>
            <a:r>
              <a:rPr lang="en-GB" sz="2000"/>
              <a:t>to the broader UK economy, as well as to stakeholders within a specific destination.</a:t>
            </a:r>
          </a:p>
          <a:p>
            <a:r>
              <a:rPr lang="en-GB" sz="2000"/>
              <a:t>2018 British residents took 97.4 million overnight trips in England, totalling 296 million nights away from home and expenditure of £19.3bn, with an average trip length of three nights. </a:t>
            </a:r>
          </a:p>
          <a:p>
            <a:r>
              <a:rPr lang="en-GB" sz="2000"/>
              <a:t>2018 overseas visitors made 37.9 million trips to the UK and spent £22.9bn </a:t>
            </a:r>
            <a:r>
              <a:rPr lang="en-GB" sz="2000" i="1"/>
              <a:t>(Hui.L.,et.al.,2021).</a:t>
            </a:r>
          </a:p>
          <a:p>
            <a:endParaRPr lang="en-GB" sz="2000"/>
          </a:p>
        </p:txBody>
      </p:sp>
      <p:pic>
        <p:nvPicPr>
          <p:cNvPr id="4" name="Picture 3">
            <a:extLst>
              <a:ext uri="{FF2B5EF4-FFF2-40B4-BE49-F238E27FC236}">
                <a16:creationId xmlns:a16="http://schemas.microsoft.com/office/drawing/2014/main" id="{B9231E44-B747-A2A2-F36A-902595D68613}"/>
              </a:ext>
            </a:extLst>
          </p:cNvPr>
          <p:cNvPicPr>
            <a:picLocks noChangeAspect="1"/>
          </p:cNvPicPr>
          <p:nvPr/>
        </p:nvPicPr>
        <p:blipFill>
          <a:blip r:embed="rId2"/>
          <a:stretch>
            <a:fillRect/>
          </a:stretch>
        </p:blipFill>
        <p:spPr>
          <a:xfrm>
            <a:off x="6719367" y="2267182"/>
            <a:ext cx="4788505" cy="3591378"/>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28633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1F79B7A-F23D-F144-01C8-7124A8E257E2}"/>
              </a:ext>
            </a:extLst>
          </p:cNvPr>
          <p:cNvPicPr>
            <a:picLocks noChangeAspect="1"/>
          </p:cNvPicPr>
          <p:nvPr/>
        </p:nvPicPr>
        <p:blipFill>
          <a:blip r:embed="rId2"/>
          <a:stretch>
            <a:fillRect/>
          </a:stretch>
        </p:blipFill>
        <p:spPr>
          <a:xfrm>
            <a:off x="8335160" y="1811482"/>
            <a:ext cx="3699296" cy="3235036"/>
          </a:xfrm>
          <a:prstGeom prst="rect">
            <a:avLst/>
          </a:prstGeom>
        </p:spPr>
      </p:pic>
      <p:sp>
        <p:nvSpPr>
          <p:cNvPr id="2" name="Title 1">
            <a:extLst>
              <a:ext uri="{FF2B5EF4-FFF2-40B4-BE49-F238E27FC236}">
                <a16:creationId xmlns:a16="http://schemas.microsoft.com/office/drawing/2014/main" id="{419213A7-E7F3-3AB2-C0B5-B70C13D065EA}"/>
              </a:ext>
            </a:extLst>
          </p:cNvPr>
          <p:cNvSpPr>
            <a:spLocks noGrp="1"/>
          </p:cNvSpPr>
          <p:nvPr>
            <p:ph type="title"/>
          </p:nvPr>
        </p:nvSpPr>
        <p:spPr>
          <a:xfrm>
            <a:off x="124691" y="101435"/>
            <a:ext cx="10515600" cy="1325563"/>
          </a:xfrm>
        </p:spPr>
        <p:txBody>
          <a:bodyPr>
            <a:normAutofit/>
          </a:bodyPr>
          <a:lstStyle/>
          <a:p>
            <a:r>
              <a:rPr lang="en-GB" sz="3600" dirty="0"/>
              <a:t>Problems </a:t>
            </a:r>
          </a:p>
        </p:txBody>
      </p:sp>
      <p:sp>
        <p:nvSpPr>
          <p:cNvPr id="3" name="Content Placeholder 2">
            <a:extLst>
              <a:ext uri="{FF2B5EF4-FFF2-40B4-BE49-F238E27FC236}">
                <a16:creationId xmlns:a16="http://schemas.microsoft.com/office/drawing/2014/main" id="{59EF7C75-9ABB-F2FA-DFC3-79FC07F8310A}"/>
              </a:ext>
            </a:extLst>
          </p:cNvPr>
          <p:cNvSpPr>
            <a:spLocks noGrp="1"/>
          </p:cNvSpPr>
          <p:nvPr>
            <p:ph idx="1"/>
          </p:nvPr>
        </p:nvSpPr>
        <p:spPr>
          <a:xfrm>
            <a:off x="96722" y="1253330"/>
            <a:ext cx="7869382" cy="5604669"/>
          </a:xfrm>
        </p:spPr>
        <p:txBody>
          <a:bodyPr>
            <a:normAutofit fontScale="70000" lnSpcReduction="20000"/>
          </a:bodyPr>
          <a:lstStyle/>
          <a:p>
            <a:pPr>
              <a:lnSpc>
                <a:spcPct val="120000"/>
              </a:lnSpc>
            </a:pPr>
            <a:r>
              <a:rPr lang="en-GB" dirty="0"/>
              <a:t>The tourism workforce tends to be transient, temporary, low skilled, young and migrant, with EU nationals being an important segment of the labour market. High labour turnover/low staff retention and difficulties in recruitment are a major influence on tourism productivity due to the loss of skilled and experienced workers, and the disincentive to training. </a:t>
            </a:r>
          </a:p>
          <a:p>
            <a:pPr>
              <a:lnSpc>
                <a:spcPct val="120000"/>
              </a:lnSpc>
            </a:pPr>
            <a:r>
              <a:rPr lang="en-GB" dirty="0"/>
              <a:t>The sector faces a potential major skills gap, especially due to uncertainty about Brexit which will impact on skills, talent and employment.</a:t>
            </a:r>
          </a:p>
          <a:p>
            <a:pPr>
              <a:lnSpc>
                <a:spcPct val="120000"/>
              </a:lnSpc>
            </a:pPr>
            <a:r>
              <a:rPr lang="en-GB" dirty="0"/>
              <a:t>Increased accessibility to data can generate insights from data analytics and data driven innovation, which can enhance productivity in the long-run; but infrastructural weaknesses are barriers to realising these benefits. </a:t>
            </a:r>
          </a:p>
          <a:p>
            <a:pPr>
              <a:lnSpc>
                <a:spcPct val="120000"/>
              </a:lnSpc>
            </a:pPr>
            <a:r>
              <a:rPr lang="en-GB" dirty="0"/>
              <a:t>Emerging automation and AI capabilities are considered to be productivity enhancers, but costs, skills shortages and lack of investment mean this is early stages for the majority of the industry.</a:t>
            </a:r>
          </a:p>
        </p:txBody>
      </p:sp>
      <p:sp>
        <p:nvSpPr>
          <p:cNvPr id="5" name="TextBox 4">
            <a:extLst>
              <a:ext uri="{FF2B5EF4-FFF2-40B4-BE49-F238E27FC236}">
                <a16:creationId xmlns:a16="http://schemas.microsoft.com/office/drawing/2014/main" id="{1AE6E9A5-A045-D0F7-F5FC-E2C884534892}"/>
              </a:ext>
            </a:extLst>
          </p:cNvPr>
          <p:cNvSpPr txBox="1"/>
          <p:nvPr/>
        </p:nvSpPr>
        <p:spPr>
          <a:xfrm>
            <a:off x="6458301" y="6387233"/>
            <a:ext cx="6095064" cy="369332"/>
          </a:xfrm>
          <a:prstGeom prst="rect">
            <a:avLst/>
          </a:prstGeom>
          <a:noFill/>
        </p:spPr>
        <p:txBody>
          <a:bodyPr wrap="square">
            <a:spAutoFit/>
          </a:bodyPr>
          <a:lstStyle/>
          <a:p>
            <a:r>
              <a:rPr lang="en-GB" dirty="0"/>
              <a:t>(</a:t>
            </a:r>
            <a:r>
              <a:rPr lang="en-GB" dirty="0" err="1"/>
              <a:t>visitbritain</a:t>
            </a:r>
            <a:r>
              <a:rPr lang="en-GB" dirty="0"/>
              <a:t>. 2019)</a:t>
            </a:r>
          </a:p>
        </p:txBody>
      </p:sp>
    </p:spTree>
    <p:extLst>
      <p:ext uri="{BB962C8B-B14F-4D97-AF65-F5344CB8AC3E}">
        <p14:creationId xmlns:p14="http://schemas.microsoft.com/office/powerpoint/2010/main" val="1146051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844F7-ED51-4CA5-FF6A-44DE4A227CFA}"/>
              </a:ext>
            </a:extLst>
          </p:cNvPr>
          <p:cNvSpPr>
            <a:spLocks noGrp="1"/>
          </p:cNvSpPr>
          <p:nvPr>
            <p:ph type="title"/>
          </p:nvPr>
        </p:nvSpPr>
        <p:spPr>
          <a:xfrm>
            <a:off x="204291" y="45366"/>
            <a:ext cx="10515600" cy="695130"/>
          </a:xfrm>
        </p:spPr>
        <p:txBody>
          <a:bodyPr>
            <a:normAutofit fontScale="90000"/>
          </a:bodyPr>
          <a:lstStyle/>
          <a:p>
            <a:r>
              <a:rPr lang="en-GB" sz="3200" dirty="0"/>
              <a:t>Tourism ratios for the regions and nations of the UK (NUTS 1) in 2013</a:t>
            </a:r>
          </a:p>
        </p:txBody>
      </p:sp>
      <p:pic>
        <p:nvPicPr>
          <p:cNvPr id="4" name="Content Placeholder 3">
            <a:extLst>
              <a:ext uri="{FF2B5EF4-FFF2-40B4-BE49-F238E27FC236}">
                <a16:creationId xmlns:a16="http://schemas.microsoft.com/office/drawing/2014/main" id="{AD7336D1-7650-AAE1-67AD-A2F52F38526C}"/>
              </a:ext>
            </a:extLst>
          </p:cNvPr>
          <p:cNvPicPr>
            <a:picLocks noGrp="1" noChangeAspect="1"/>
          </p:cNvPicPr>
          <p:nvPr>
            <p:ph idx="1"/>
          </p:nvPr>
        </p:nvPicPr>
        <p:blipFill>
          <a:blip r:embed="rId2"/>
          <a:stretch>
            <a:fillRect/>
          </a:stretch>
        </p:blipFill>
        <p:spPr>
          <a:xfrm>
            <a:off x="2142950" y="740496"/>
            <a:ext cx="6254943" cy="6083058"/>
          </a:xfrm>
          <a:prstGeom prst="rect">
            <a:avLst/>
          </a:prstGeom>
        </p:spPr>
      </p:pic>
      <p:sp>
        <p:nvSpPr>
          <p:cNvPr id="6" name="TextBox 5">
            <a:extLst>
              <a:ext uri="{FF2B5EF4-FFF2-40B4-BE49-F238E27FC236}">
                <a16:creationId xmlns:a16="http://schemas.microsoft.com/office/drawing/2014/main" id="{45441437-FA24-7137-FF5E-F7CAE13A685D}"/>
              </a:ext>
            </a:extLst>
          </p:cNvPr>
          <p:cNvSpPr txBox="1"/>
          <p:nvPr/>
        </p:nvSpPr>
        <p:spPr>
          <a:xfrm>
            <a:off x="8824240" y="2267510"/>
            <a:ext cx="2748810" cy="2554545"/>
          </a:xfrm>
          <a:prstGeom prst="rect">
            <a:avLst/>
          </a:prstGeom>
          <a:noFill/>
        </p:spPr>
        <p:txBody>
          <a:bodyPr wrap="square">
            <a:spAutoFit/>
          </a:bodyPr>
          <a:lstStyle/>
          <a:p>
            <a:r>
              <a:rPr lang="en-GB" sz="2000" dirty="0"/>
              <a:t>Wales (4.9%) and the South West (4.5%) have the highest tourism ratios but there are a number of regions with ratios above 3.7% (which is the UK average).</a:t>
            </a:r>
          </a:p>
        </p:txBody>
      </p:sp>
    </p:spTree>
    <p:extLst>
      <p:ext uri="{BB962C8B-B14F-4D97-AF65-F5344CB8AC3E}">
        <p14:creationId xmlns:p14="http://schemas.microsoft.com/office/powerpoint/2010/main" val="819852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60D20-F875-10D4-6F69-765FA1C32A59}"/>
              </a:ext>
            </a:extLst>
          </p:cNvPr>
          <p:cNvSpPr>
            <a:spLocks noGrp="1"/>
          </p:cNvSpPr>
          <p:nvPr>
            <p:ph type="title"/>
          </p:nvPr>
        </p:nvSpPr>
        <p:spPr>
          <a:xfrm>
            <a:off x="226730" y="93629"/>
            <a:ext cx="10515600" cy="1325563"/>
          </a:xfrm>
        </p:spPr>
        <p:txBody>
          <a:bodyPr>
            <a:normAutofit/>
          </a:bodyPr>
          <a:lstStyle/>
          <a:p>
            <a:r>
              <a:rPr lang="en-GB" sz="2800" dirty="0"/>
              <a:t>Tourism direct gross value added (£ millions) in regions and nations of the UK (NUTS 1) in 2013</a:t>
            </a:r>
          </a:p>
        </p:txBody>
      </p:sp>
      <p:pic>
        <p:nvPicPr>
          <p:cNvPr id="4" name="Content Placeholder 3">
            <a:extLst>
              <a:ext uri="{FF2B5EF4-FFF2-40B4-BE49-F238E27FC236}">
                <a16:creationId xmlns:a16="http://schemas.microsoft.com/office/drawing/2014/main" id="{E36A1E7D-27BD-BFCC-B8E5-282B8ACBC7D0}"/>
              </a:ext>
            </a:extLst>
          </p:cNvPr>
          <p:cNvPicPr>
            <a:picLocks noGrp="1" noChangeAspect="1"/>
          </p:cNvPicPr>
          <p:nvPr>
            <p:ph idx="1"/>
          </p:nvPr>
        </p:nvPicPr>
        <p:blipFill>
          <a:blip r:embed="rId2"/>
          <a:stretch>
            <a:fillRect/>
          </a:stretch>
        </p:blipFill>
        <p:spPr>
          <a:xfrm>
            <a:off x="2356123" y="1287083"/>
            <a:ext cx="5952013" cy="5578994"/>
          </a:xfrm>
          <a:prstGeom prst="rect">
            <a:avLst/>
          </a:prstGeom>
        </p:spPr>
      </p:pic>
      <p:sp>
        <p:nvSpPr>
          <p:cNvPr id="6" name="TextBox 5">
            <a:extLst>
              <a:ext uri="{FF2B5EF4-FFF2-40B4-BE49-F238E27FC236}">
                <a16:creationId xmlns:a16="http://schemas.microsoft.com/office/drawing/2014/main" id="{C26F2E49-231C-F39B-1221-E9A74617E286}"/>
              </a:ext>
            </a:extLst>
          </p:cNvPr>
          <p:cNvSpPr txBox="1"/>
          <p:nvPr/>
        </p:nvSpPr>
        <p:spPr>
          <a:xfrm>
            <a:off x="8639116" y="2198075"/>
            <a:ext cx="2629601" cy="2862322"/>
          </a:xfrm>
          <a:prstGeom prst="rect">
            <a:avLst/>
          </a:prstGeom>
          <a:noFill/>
        </p:spPr>
        <p:txBody>
          <a:bodyPr wrap="square">
            <a:spAutoFit/>
          </a:bodyPr>
          <a:lstStyle/>
          <a:p>
            <a:r>
              <a:rPr lang="en-GB" dirty="0"/>
              <a:t>It is clear that London has a dominant position in terms of TDGVA, followed by the South East, North West and South West. This reflects the size of the host economy to some extent, but also the role of major airports and other major ports</a:t>
            </a:r>
          </a:p>
        </p:txBody>
      </p:sp>
    </p:spTree>
    <p:extLst>
      <p:ext uri="{BB962C8B-B14F-4D97-AF65-F5344CB8AC3E}">
        <p14:creationId xmlns:p14="http://schemas.microsoft.com/office/powerpoint/2010/main" val="3938802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863F7-D372-4564-68C8-3CC506F405B4}"/>
              </a:ext>
            </a:extLst>
          </p:cNvPr>
          <p:cNvSpPr>
            <a:spLocks noGrp="1"/>
          </p:cNvSpPr>
          <p:nvPr>
            <p:ph type="title"/>
          </p:nvPr>
        </p:nvSpPr>
        <p:spPr>
          <a:xfrm>
            <a:off x="312557" y="144157"/>
            <a:ext cx="10515600" cy="1325563"/>
          </a:xfrm>
        </p:spPr>
        <p:txBody>
          <a:bodyPr>
            <a:normAutofit fontScale="90000"/>
          </a:bodyPr>
          <a:lstStyle/>
          <a:p>
            <a:r>
              <a:rPr lang="en-GB" sz="3600" dirty="0"/>
              <a:t>What are the factors that influence UK residents' decisions to take domestic trips within the UK? </a:t>
            </a:r>
            <a:br>
              <a:rPr lang="en-GB" dirty="0"/>
            </a:br>
            <a:endParaRPr lang="en-GB" dirty="0"/>
          </a:p>
        </p:txBody>
      </p:sp>
      <p:sp>
        <p:nvSpPr>
          <p:cNvPr id="3" name="Content Placeholder 2">
            <a:extLst>
              <a:ext uri="{FF2B5EF4-FFF2-40B4-BE49-F238E27FC236}">
                <a16:creationId xmlns:a16="http://schemas.microsoft.com/office/drawing/2014/main" id="{4E5A99D3-732A-3DBE-7A87-E0FF77364192}"/>
              </a:ext>
            </a:extLst>
          </p:cNvPr>
          <p:cNvSpPr>
            <a:spLocks noGrp="1"/>
          </p:cNvSpPr>
          <p:nvPr>
            <p:ph idx="1"/>
          </p:nvPr>
        </p:nvSpPr>
        <p:spPr>
          <a:xfrm>
            <a:off x="405639" y="1469720"/>
            <a:ext cx="10515600" cy="4351338"/>
          </a:xfrm>
        </p:spPr>
        <p:txBody>
          <a:bodyPr>
            <a:normAutofit fontScale="92500" lnSpcReduction="10000"/>
          </a:bodyPr>
          <a:lstStyle/>
          <a:p>
            <a:pPr>
              <a:lnSpc>
                <a:spcPct val="100000"/>
              </a:lnSpc>
            </a:pPr>
            <a:r>
              <a:rPr lang="en-GB" dirty="0"/>
              <a:t>Global economic crisis = costs</a:t>
            </a:r>
          </a:p>
          <a:p>
            <a:pPr>
              <a:lnSpc>
                <a:spcPct val="100000"/>
              </a:lnSpc>
            </a:pPr>
            <a:r>
              <a:rPr lang="en-GB" dirty="0"/>
              <a:t>Increased unemployment and job security</a:t>
            </a:r>
          </a:p>
          <a:p>
            <a:pPr>
              <a:lnSpc>
                <a:spcPct val="100000"/>
              </a:lnSpc>
            </a:pPr>
            <a:r>
              <a:rPr lang="en-GB" dirty="0"/>
              <a:t>Reduction in disposable income / time</a:t>
            </a:r>
          </a:p>
          <a:p>
            <a:pPr>
              <a:lnSpc>
                <a:spcPct val="100000"/>
              </a:lnSpc>
            </a:pPr>
            <a:r>
              <a:rPr lang="en-GB" dirty="0"/>
              <a:t>Different market segments have adverse effects on tourism productivity</a:t>
            </a:r>
          </a:p>
          <a:p>
            <a:pPr>
              <a:lnSpc>
                <a:spcPct val="100000"/>
              </a:lnSpc>
            </a:pPr>
            <a:r>
              <a:rPr lang="en-GB" dirty="0"/>
              <a:t>Covid 19 pandemic</a:t>
            </a:r>
          </a:p>
          <a:p>
            <a:pPr>
              <a:lnSpc>
                <a:spcPct val="100000"/>
              </a:lnSpc>
            </a:pPr>
            <a:r>
              <a:rPr lang="en-GB" dirty="0"/>
              <a:t>Climate change is likely to have a significant impact on a number of key economic sectors, including tourism e.g. impact of the hot weather of summer 2003 on domestic tourism in the UK, finding a positive impact on revenues ranging between £14.79 million and £30.32 million. </a:t>
            </a:r>
            <a:br>
              <a:rPr lang="en-GB" dirty="0"/>
            </a:br>
            <a:r>
              <a:rPr lang="en-GB" sz="2200" dirty="0"/>
              <a:t>(Agnew&amp; </a:t>
            </a:r>
            <a:r>
              <a:rPr lang="en-GB" sz="2200" dirty="0" err="1"/>
              <a:t>Palutikof</a:t>
            </a:r>
            <a:r>
              <a:rPr lang="en-GB" sz="2200" dirty="0"/>
              <a:t> 2006)</a:t>
            </a:r>
            <a:endParaRPr lang="en-GB" dirty="0"/>
          </a:p>
        </p:txBody>
      </p:sp>
    </p:spTree>
    <p:extLst>
      <p:ext uri="{BB962C8B-B14F-4D97-AF65-F5344CB8AC3E}">
        <p14:creationId xmlns:p14="http://schemas.microsoft.com/office/powerpoint/2010/main" val="210490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14A2C-865E-58C1-7C8E-C123823EDAF0}"/>
              </a:ext>
            </a:extLst>
          </p:cNvPr>
          <p:cNvSpPr>
            <a:spLocks noGrp="1"/>
          </p:cNvSpPr>
          <p:nvPr>
            <p:ph type="title"/>
          </p:nvPr>
        </p:nvSpPr>
        <p:spPr>
          <a:xfrm>
            <a:off x="448785" y="107073"/>
            <a:ext cx="10854526" cy="857815"/>
          </a:xfrm>
        </p:spPr>
        <p:txBody>
          <a:bodyPr>
            <a:normAutofit/>
          </a:bodyPr>
          <a:lstStyle/>
          <a:p>
            <a:r>
              <a:rPr lang="en-GB" sz="3600" dirty="0"/>
              <a:t>Factors influencing domestic tourism</a:t>
            </a:r>
          </a:p>
        </p:txBody>
      </p:sp>
      <p:sp>
        <p:nvSpPr>
          <p:cNvPr id="3" name="Content Placeholder 2">
            <a:extLst>
              <a:ext uri="{FF2B5EF4-FFF2-40B4-BE49-F238E27FC236}">
                <a16:creationId xmlns:a16="http://schemas.microsoft.com/office/drawing/2014/main" id="{CE126946-B064-7ED3-9F68-8824DDAC4E5B}"/>
              </a:ext>
            </a:extLst>
          </p:cNvPr>
          <p:cNvSpPr>
            <a:spLocks noGrp="1"/>
          </p:cNvSpPr>
          <p:nvPr>
            <p:ph idx="1"/>
          </p:nvPr>
        </p:nvSpPr>
        <p:spPr>
          <a:xfrm>
            <a:off x="448785" y="964888"/>
            <a:ext cx="10515600" cy="5819698"/>
          </a:xfrm>
        </p:spPr>
        <p:txBody>
          <a:bodyPr>
            <a:normAutofit fontScale="92500" lnSpcReduction="10000"/>
          </a:bodyPr>
          <a:lstStyle/>
          <a:p>
            <a:pPr>
              <a:lnSpc>
                <a:spcPct val="120000"/>
              </a:lnSpc>
            </a:pPr>
            <a:r>
              <a:rPr lang="en-GB" sz="2000" b="1" dirty="0"/>
              <a:t>Economic factors </a:t>
            </a:r>
            <a:r>
              <a:rPr lang="en-GB" sz="2000" dirty="0"/>
              <a:t>(which include GDP, income, relative price and exchange rate) are the most prominently researched factors linked with domestic tourism.</a:t>
            </a:r>
          </a:p>
          <a:p>
            <a:pPr>
              <a:lnSpc>
                <a:spcPct val="120000"/>
              </a:lnSpc>
            </a:pPr>
            <a:r>
              <a:rPr lang="en-GB" sz="2000" dirty="0"/>
              <a:t>Activities and specific destination-related </a:t>
            </a:r>
            <a:r>
              <a:rPr lang="en-GB" sz="2000" b="1" dirty="0"/>
              <a:t>attributes </a:t>
            </a:r>
            <a:r>
              <a:rPr lang="en-GB" sz="2000" dirty="0"/>
              <a:t>are found to have an important impact on both where people choose to travel, and the level of domestic tourism.</a:t>
            </a:r>
          </a:p>
          <a:p>
            <a:pPr>
              <a:lnSpc>
                <a:spcPct val="120000"/>
              </a:lnSpc>
            </a:pPr>
            <a:r>
              <a:rPr lang="en-GB" sz="2000" b="1" dirty="0"/>
              <a:t>Demographic characteristics </a:t>
            </a:r>
            <a:r>
              <a:rPr lang="en-GB" sz="2000" dirty="0"/>
              <a:t>impact domestic holidays. Lower education levels and the presence of children have shown </a:t>
            </a:r>
            <a:r>
              <a:rPr lang="en-GB" sz="2000" b="1" dirty="0"/>
              <a:t>positively associated </a:t>
            </a:r>
            <a:r>
              <a:rPr lang="en-GB" sz="2000" dirty="0"/>
              <a:t>with domestic tourism. There is </a:t>
            </a:r>
            <a:r>
              <a:rPr lang="en-GB" sz="2000" b="1" dirty="0"/>
              <a:t>little evidence </a:t>
            </a:r>
            <a:r>
              <a:rPr lang="en-GB" sz="2000" dirty="0"/>
              <a:t>on other demographic factors such as marital status, age and employment status on domestic tourism levels. </a:t>
            </a:r>
          </a:p>
          <a:p>
            <a:pPr>
              <a:lnSpc>
                <a:spcPct val="120000"/>
              </a:lnSpc>
            </a:pPr>
            <a:r>
              <a:rPr lang="en-GB" sz="2000" dirty="0"/>
              <a:t>The evidence on environmental attitudes and domestic tourism is mixed. Some evidence shows that those with more </a:t>
            </a:r>
            <a:r>
              <a:rPr lang="en-GB" sz="2000" b="1" dirty="0"/>
              <a:t>environmentally friendly attitudes have a more positive attitude towards domestic holidays</a:t>
            </a:r>
            <a:r>
              <a:rPr lang="en-GB" sz="2000" dirty="0"/>
              <a:t>. However, evidence also suggests that demand for international holidays still remains high amongst this group.</a:t>
            </a:r>
          </a:p>
          <a:p>
            <a:pPr>
              <a:lnSpc>
                <a:spcPct val="120000"/>
              </a:lnSpc>
            </a:pPr>
            <a:r>
              <a:rPr lang="en-GB" sz="2000" b="1" dirty="0"/>
              <a:t>Weather</a:t>
            </a:r>
            <a:r>
              <a:rPr lang="en-GB" sz="2000" dirty="0"/>
              <a:t>, both in the country of origin and in destination countries, has been shown to influence the decision to have a domestic holiday or travel abroad.</a:t>
            </a:r>
          </a:p>
          <a:p>
            <a:pPr>
              <a:lnSpc>
                <a:spcPct val="120000"/>
              </a:lnSpc>
            </a:pPr>
            <a:r>
              <a:rPr lang="en-GB" sz="2000" dirty="0"/>
              <a:t>Better </a:t>
            </a:r>
            <a:r>
              <a:rPr lang="en-GB" sz="2000" b="1" dirty="0"/>
              <a:t>transport infrastructure </a:t>
            </a:r>
            <a:r>
              <a:rPr lang="en-GB" sz="2000" dirty="0"/>
              <a:t>(good transport connectivity) and improved accessibility are positively associated with domestic tourism. </a:t>
            </a:r>
          </a:p>
        </p:txBody>
      </p:sp>
    </p:spTree>
    <p:extLst>
      <p:ext uri="{BB962C8B-B14F-4D97-AF65-F5344CB8AC3E}">
        <p14:creationId xmlns:p14="http://schemas.microsoft.com/office/powerpoint/2010/main" val="242039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B90D2-F51C-2DAC-60E2-F509CBB2BE1D}"/>
              </a:ext>
            </a:extLst>
          </p:cNvPr>
          <p:cNvSpPr>
            <a:spLocks noGrp="1"/>
          </p:cNvSpPr>
          <p:nvPr>
            <p:ph type="title"/>
          </p:nvPr>
        </p:nvSpPr>
        <p:spPr>
          <a:xfrm>
            <a:off x="838200" y="365125"/>
            <a:ext cx="10515600" cy="691637"/>
          </a:xfrm>
        </p:spPr>
        <p:txBody>
          <a:bodyPr>
            <a:normAutofit/>
          </a:bodyPr>
          <a:lstStyle/>
          <a:p>
            <a:r>
              <a:rPr lang="en-GB" sz="3600" dirty="0"/>
              <a:t>What is the difference between a Need and a Want?</a:t>
            </a:r>
          </a:p>
        </p:txBody>
      </p:sp>
      <p:sp>
        <p:nvSpPr>
          <p:cNvPr id="3" name="Content Placeholder 2">
            <a:extLst>
              <a:ext uri="{FF2B5EF4-FFF2-40B4-BE49-F238E27FC236}">
                <a16:creationId xmlns:a16="http://schemas.microsoft.com/office/drawing/2014/main" id="{A16D4534-D8A2-4261-33A4-8299AE95D942}"/>
              </a:ext>
            </a:extLst>
          </p:cNvPr>
          <p:cNvSpPr>
            <a:spLocks noGrp="1"/>
          </p:cNvSpPr>
          <p:nvPr>
            <p:ph idx="1"/>
          </p:nvPr>
        </p:nvSpPr>
        <p:spPr/>
        <p:txBody>
          <a:bodyPr/>
          <a:lstStyle/>
          <a:p>
            <a:endParaRPr lang="en-GB" dirty="0"/>
          </a:p>
          <a:p>
            <a:r>
              <a:rPr lang="en-GB" b="1" dirty="0"/>
              <a:t>TOURISM SPECIFIC</a:t>
            </a:r>
          </a:p>
          <a:p>
            <a:r>
              <a:rPr lang="en-GB" dirty="0"/>
              <a:t>Consider the extent to which the TOURISM industry influences societal needs</a:t>
            </a:r>
          </a:p>
          <a:p>
            <a:r>
              <a:rPr lang="en-GB" dirty="0"/>
              <a:t> Are consumer ‘RETAIL’ needs good for society – relate specifically to Leisure /</a:t>
            </a:r>
          </a:p>
          <a:p>
            <a:r>
              <a:rPr lang="en-GB" dirty="0"/>
              <a:t>Tourism / Events Purchases? - Consider the impacts of consumerism.</a:t>
            </a:r>
          </a:p>
        </p:txBody>
      </p:sp>
    </p:spTree>
    <p:extLst>
      <p:ext uri="{BB962C8B-B14F-4D97-AF65-F5344CB8AC3E}">
        <p14:creationId xmlns:p14="http://schemas.microsoft.com/office/powerpoint/2010/main" val="2018060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9433203-F35D-472F-9ACC-A657CEC9CB8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99689" y="345088"/>
            <a:ext cx="3577037" cy="3493201"/>
          </a:xfrm>
          <a:prstGeom prst="ellipse">
            <a:avLst/>
          </a:prstGeom>
          <a:ln>
            <a:noFill/>
          </a:ln>
          <a:effectLst>
            <a:softEdge rad="112500"/>
          </a:effectLst>
        </p:spPr>
      </p:pic>
      <p:pic>
        <p:nvPicPr>
          <p:cNvPr id="5" name="Picture 4">
            <a:extLst>
              <a:ext uri="{FF2B5EF4-FFF2-40B4-BE49-F238E27FC236}">
                <a16:creationId xmlns:a16="http://schemas.microsoft.com/office/drawing/2014/main" id="{35263909-6A53-4832-A19C-690F2BA7E22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097138" y="3448533"/>
            <a:ext cx="2627784" cy="1753224"/>
          </a:xfrm>
          <a:prstGeom prst="rect">
            <a:avLst/>
          </a:prstGeom>
        </p:spPr>
      </p:pic>
      <p:sp>
        <p:nvSpPr>
          <p:cNvPr id="2" name="Title 1"/>
          <p:cNvSpPr>
            <a:spLocks noGrp="1"/>
          </p:cNvSpPr>
          <p:nvPr>
            <p:ph type="title"/>
          </p:nvPr>
        </p:nvSpPr>
        <p:spPr>
          <a:xfrm>
            <a:off x="1847528" y="340117"/>
            <a:ext cx="8229600" cy="634082"/>
          </a:xfrm>
        </p:spPr>
        <p:txBody>
          <a:bodyPr>
            <a:normAutofit fontScale="90000"/>
          </a:bodyPr>
          <a:lstStyle/>
          <a:p>
            <a:pPr algn="l"/>
            <a:r>
              <a:rPr lang="en-GB" sz="3600" dirty="0">
                <a:latin typeface="Myriad Pro heading"/>
              </a:rPr>
              <a:t>How do we know what services to provide? </a:t>
            </a:r>
          </a:p>
        </p:txBody>
      </p:sp>
      <p:sp>
        <p:nvSpPr>
          <p:cNvPr id="3" name="Content Placeholder 2"/>
          <p:cNvSpPr>
            <a:spLocks noGrp="1"/>
          </p:cNvSpPr>
          <p:nvPr>
            <p:ph idx="1"/>
          </p:nvPr>
        </p:nvSpPr>
        <p:spPr>
          <a:xfrm>
            <a:off x="1981200" y="1451842"/>
            <a:ext cx="5616624" cy="3993383"/>
          </a:xfrm>
        </p:spPr>
        <p:txBody>
          <a:bodyPr>
            <a:normAutofit fontScale="92500" lnSpcReduction="10000"/>
          </a:bodyPr>
          <a:lstStyle/>
          <a:p>
            <a:pPr marL="0" indent="0">
              <a:buNone/>
            </a:pPr>
            <a:r>
              <a:rPr lang="en-GB" sz="3300" dirty="0">
                <a:latin typeface="Myriad Pro (Body)"/>
                <a:cs typeface="Arial" panose="020B0604020202020204" pitchFamily="34" charset="0"/>
              </a:rPr>
              <a:t>By knowing THE CUSTOMERS</a:t>
            </a:r>
          </a:p>
          <a:p>
            <a:pPr marL="0" indent="0" algn="ctr">
              <a:buNone/>
            </a:pPr>
            <a:r>
              <a:rPr lang="en-GB" sz="3300" dirty="0">
                <a:latin typeface="Myriad Pro (Body)"/>
                <a:cs typeface="Arial" panose="020B0604020202020204" pitchFamily="34" charset="0"/>
              </a:rPr>
              <a:t>Needs and Wants ….</a:t>
            </a:r>
          </a:p>
          <a:p>
            <a:endParaRPr lang="en-GB" sz="3300" dirty="0">
              <a:latin typeface="Myriad Pro (Body)"/>
              <a:cs typeface="Arial" panose="020B0604020202020204" pitchFamily="34" charset="0"/>
            </a:endParaRPr>
          </a:p>
          <a:p>
            <a:r>
              <a:rPr lang="en-GB" sz="3300" dirty="0">
                <a:latin typeface="Myriad Pro (Body)"/>
                <a:cs typeface="Arial" panose="020B0604020202020204" pitchFamily="34" charset="0"/>
              </a:rPr>
              <a:t>Think about this when you go on holiday:</a:t>
            </a:r>
          </a:p>
          <a:p>
            <a:pPr algn="ctr"/>
            <a:r>
              <a:rPr lang="en-GB" sz="3300" dirty="0">
                <a:latin typeface="Myriad Pro (Body)"/>
                <a:cs typeface="Arial" panose="020B0604020202020204" pitchFamily="34" charset="0"/>
              </a:rPr>
              <a:t>5 things you NEED </a:t>
            </a:r>
          </a:p>
          <a:p>
            <a:pPr algn="ctr"/>
            <a:r>
              <a:rPr lang="en-GB" sz="3300" dirty="0">
                <a:latin typeface="Myriad Pro (Body)"/>
                <a:cs typeface="Arial" panose="020B0604020202020204" pitchFamily="34" charset="0"/>
              </a:rPr>
              <a:t>and </a:t>
            </a:r>
          </a:p>
          <a:p>
            <a:pPr algn="ctr"/>
            <a:r>
              <a:rPr lang="en-GB" sz="3300" dirty="0">
                <a:latin typeface="Myriad Pro (Body)"/>
                <a:cs typeface="Arial" panose="020B0604020202020204" pitchFamily="34" charset="0"/>
              </a:rPr>
              <a:t>5 Things you WANT </a:t>
            </a:r>
          </a:p>
        </p:txBody>
      </p:sp>
    </p:spTree>
    <p:extLst>
      <p:ext uri="{BB962C8B-B14F-4D97-AF65-F5344CB8AC3E}">
        <p14:creationId xmlns:p14="http://schemas.microsoft.com/office/powerpoint/2010/main" val="73243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42D134-0EAC-5DD0-C3BA-8FB4A8CBE7C1}"/>
              </a:ext>
            </a:extLst>
          </p:cNvPr>
          <p:cNvSpPr>
            <a:spLocks noGrp="1"/>
          </p:cNvSpPr>
          <p:nvPr>
            <p:ph type="title"/>
          </p:nvPr>
        </p:nvSpPr>
        <p:spPr>
          <a:xfrm>
            <a:off x="1137034" y="609597"/>
            <a:ext cx="9392421" cy="1330841"/>
          </a:xfrm>
        </p:spPr>
        <p:txBody>
          <a:bodyPr>
            <a:normAutofit/>
          </a:bodyPr>
          <a:lstStyle/>
          <a:p>
            <a:r>
              <a:rPr lang="en-GB"/>
              <a:t>What is the difference between a Need and a Want?</a:t>
            </a:r>
          </a:p>
        </p:txBody>
      </p:sp>
      <p:sp>
        <p:nvSpPr>
          <p:cNvPr id="4" name="Content Placeholder 3">
            <a:extLst>
              <a:ext uri="{FF2B5EF4-FFF2-40B4-BE49-F238E27FC236}">
                <a16:creationId xmlns:a16="http://schemas.microsoft.com/office/drawing/2014/main" id="{9AD906E6-B8C6-4DCF-B091-2503894F7A3A}"/>
              </a:ext>
            </a:extLst>
          </p:cNvPr>
          <p:cNvSpPr>
            <a:spLocks noGrp="1"/>
          </p:cNvSpPr>
          <p:nvPr>
            <p:ph idx="1"/>
          </p:nvPr>
        </p:nvSpPr>
        <p:spPr>
          <a:xfrm>
            <a:off x="1137034" y="2198362"/>
            <a:ext cx="4958966" cy="3917773"/>
          </a:xfrm>
        </p:spPr>
        <p:txBody>
          <a:bodyPr>
            <a:normAutofit/>
          </a:bodyPr>
          <a:lstStyle/>
          <a:p>
            <a:br>
              <a:rPr lang="en-GB" sz="2000">
                <a:latin typeface="Myriad Pro (Body)"/>
              </a:rPr>
            </a:br>
            <a:r>
              <a:rPr lang="en-GB" sz="2000">
                <a:latin typeface="Myriad Pro (Body)"/>
              </a:rPr>
              <a:t>A </a:t>
            </a:r>
            <a:r>
              <a:rPr lang="en-GB" sz="2000" b="1">
                <a:latin typeface="Myriad Pro (Body)"/>
              </a:rPr>
              <a:t>need</a:t>
            </a:r>
            <a:r>
              <a:rPr lang="en-GB" sz="2000">
                <a:latin typeface="Myriad Pro (Body)"/>
              </a:rPr>
              <a:t> is something needed to </a:t>
            </a:r>
            <a:r>
              <a:rPr lang="en-GB" sz="2000" b="1">
                <a:latin typeface="Myriad Pro (Body)"/>
              </a:rPr>
              <a:t>survive </a:t>
            </a:r>
            <a:r>
              <a:rPr lang="en-GB" sz="2000">
                <a:latin typeface="Myriad Pro (Body)"/>
              </a:rPr>
              <a:t>while a …. Basic needs</a:t>
            </a:r>
            <a:br>
              <a:rPr lang="en-GB" sz="2000">
                <a:latin typeface="Myriad Pro (Body)"/>
              </a:rPr>
            </a:br>
            <a:br>
              <a:rPr lang="en-GB" sz="2000">
                <a:latin typeface="Myriad Pro (Body)"/>
              </a:rPr>
            </a:br>
            <a:r>
              <a:rPr lang="en-GB" sz="2000">
                <a:latin typeface="Myriad Pro (Body)"/>
              </a:rPr>
              <a:t>A </a:t>
            </a:r>
            <a:r>
              <a:rPr lang="en-GB" sz="2000" b="1">
                <a:latin typeface="Myriad Pro (Body)"/>
              </a:rPr>
              <a:t>want </a:t>
            </a:r>
            <a:r>
              <a:rPr lang="en-GB" sz="2000">
                <a:latin typeface="Myriad Pro (Body)"/>
              </a:rPr>
              <a:t>is something that people </a:t>
            </a:r>
            <a:r>
              <a:rPr lang="en-GB" sz="2000" b="1">
                <a:latin typeface="Myriad Pro (Body)"/>
              </a:rPr>
              <a:t>desire</a:t>
            </a:r>
            <a:r>
              <a:rPr lang="en-GB" sz="2000">
                <a:latin typeface="Myriad Pro (Body)"/>
              </a:rPr>
              <a:t> to have that they may not be able to obtained.</a:t>
            </a:r>
          </a:p>
          <a:p>
            <a:r>
              <a:rPr lang="en-GB" sz="2000" b="1">
                <a:latin typeface="Myriad Pro (Body)"/>
              </a:rPr>
              <a:t>“Asked For”’</a:t>
            </a:r>
            <a:r>
              <a:rPr lang="en-GB" sz="2000">
                <a:latin typeface="Myriad Pro (Body)"/>
              </a:rPr>
              <a:t> Needs: Some needs are very easy to identify, especially when someone asks for something. </a:t>
            </a:r>
          </a:p>
          <a:p>
            <a:endParaRPr lang="en-GB" sz="2000">
              <a:latin typeface="Myriad Pro (Body)"/>
            </a:endParaRPr>
          </a:p>
        </p:txBody>
      </p:sp>
      <p:pic>
        <p:nvPicPr>
          <p:cNvPr id="6" name="Picture 5">
            <a:extLst>
              <a:ext uri="{FF2B5EF4-FFF2-40B4-BE49-F238E27FC236}">
                <a16:creationId xmlns:a16="http://schemas.microsoft.com/office/drawing/2014/main" id="{2051A99C-545F-425A-B4BA-A6B7744F971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39896" y="2184914"/>
            <a:ext cx="2347446" cy="3755915"/>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7985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631F-5221-A3E5-9A5F-C6D3D4216BBB}"/>
              </a:ext>
            </a:extLst>
          </p:cNvPr>
          <p:cNvSpPr>
            <a:spLocks noGrp="1"/>
          </p:cNvSpPr>
          <p:nvPr>
            <p:ph type="title"/>
          </p:nvPr>
        </p:nvSpPr>
        <p:spPr>
          <a:xfrm>
            <a:off x="484214" y="123575"/>
            <a:ext cx="3505495" cy="1622321"/>
          </a:xfrm>
        </p:spPr>
        <p:txBody>
          <a:bodyPr>
            <a:normAutofit/>
          </a:bodyPr>
          <a:lstStyle/>
          <a:p>
            <a:r>
              <a:rPr lang="en-GB" sz="3700" b="1" dirty="0"/>
              <a:t>MASLOW THEORY:</a:t>
            </a:r>
            <a:br>
              <a:rPr lang="en-GB" sz="3700" b="1" dirty="0"/>
            </a:br>
            <a:endParaRPr lang="en-GB" sz="3700" b="1" dirty="0"/>
          </a:p>
        </p:txBody>
      </p:sp>
      <p:sp>
        <p:nvSpPr>
          <p:cNvPr id="3" name="Content Placeholder 2">
            <a:extLst>
              <a:ext uri="{FF2B5EF4-FFF2-40B4-BE49-F238E27FC236}">
                <a16:creationId xmlns:a16="http://schemas.microsoft.com/office/drawing/2014/main" id="{23143A33-94D7-26B0-FE7E-80F587C35B76}"/>
              </a:ext>
            </a:extLst>
          </p:cNvPr>
          <p:cNvSpPr>
            <a:spLocks noGrp="1"/>
          </p:cNvSpPr>
          <p:nvPr>
            <p:ph idx="1"/>
          </p:nvPr>
        </p:nvSpPr>
        <p:spPr>
          <a:xfrm>
            <a:off x="648931" y="1911928"/>
            <a:ext cx="3505494" cy="4311892"/>
          </a:xfrm>
        </p:spPr>
        <p:txBody>
          <a:bodyPr>
            <a:normAutofit/>
          </a:bodyPr>
          <a:lstStyle/>
          <a:p>
            <a:r>
              <a:rPr lang="en-GB" sz="3200" dirty="0"/>
              <a:t>Physical Motivators</a:t>
            </a:r>
          </a:p>
          <a:p>
            <a:r>
              <a:rPr lang="en-GB" sz="3200" dirty="0"/>
              <a:t>Interpersonal Motivators</a:t>
            </a:r>
          </a:p>
          <a:p>
            <a:r>
              <a:rPr lang="en-GB" sz="3200" dirty="0"/>
              <a:t>Cultural Motivators</a:t>
            </a:r>
          </a:p>
          <a:p>
            <a:r>
              <a:rPr lang="en-GB" sz="3200" dirty="0"/>
              <a:t>Status / Prestige Motivators</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4F38988-118D-E0F8-FD5F-18193F816FCE}"/>
              </a:ext>
            </a:extLst>
          </p:cNvPr>
          <p:cNvPicPr>
            <a:picLocks noChangeAspect="1"/>
          </p:cNvPicPr>
          <p:nvPr/>
        </p:nvPicPr>
        <p:blipFill>
          <a:blip r:embed="rId2"/>
          <a:stretch>
            <a:fillRect/>
          </a:stretch>
        </p:blipFill>
        <p:spPr>
          <a:xfrm>
            <a:off x="4644880" y="1"/>
            <a:ext cx="7547120" cy="6897658"/>
          </a:xfrm>
          <a:prstGeom prst="rect">
            <a:avLst/>
          </a:prstGeom>
          <a:effectLst/>
        </p:spPr>
      </p:pic>
    </p:spTree>
    <p:extLst>
      <p:ext uri="{BB962C8B-B14F-4D97-AF65-F5344CB8AC3E}">
        <p14:creationId xmlns:p14="http://schemas.microsoft.com/office/powerpoint/2010/main" val="3306885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F2409-1E61-6233-6D7A-1EE68008A1F8}"/>
              </a:ext>
            </a:extLst>
          </p:cNvPr>
          <p:cNvSpPr>
            <a:spLocks noGrp="1"/>
          </p:cNvSpPr>
          <p:nvPr>
            <p:ph type="title"/>
          </p:nvPr>
        </p:nvSpPr>
        <p:spPr/>
        <p:txBody>
          <a:bodyPr/>
          <a:lstStyle/>
          <a:p>
            <a:r>
              <a:rPr lang="en-GB" dirty="0"/>
              <a:t>Why Maslow's Hierarchy Of Needs Matters</a:t>
            </a:r>
          </a:p>
        </p:txBody>
      </p:sp>
      <p:pic>
        <p:nvPicPr>
          <p:cNvPr id="4" name="Online Media 3" title="Why Maslow's Hierarchy Of Needs Matters">
            <a:hlinkClick r:id="" action="ppaction://media"/>
            <a:extLst>
              <a:ext uri="{FF2B5EF4-FFF2-40B4-BE49-F238E27FC236}">
                <a16:creationId xmlns:a16="http://schemas.microsoft.com/office/drawing/2014/main" id="{5189A3BD-6382-1646-D632-265339C287BD}"/>
              </a:ext>
            </a:extLst>
          </p:cNvPr>
          <p:cNvPicPr>
            <a:picLocks noGrp="1" noRot="1" noChangeAspect="1"/>
          </p:cNvPicPr>
          <p:nvPr>
            <p:ph idx="1"/>
            <a:videoFile r:link="rId1"/>
          </p:nvPr>
        </p:nvPicPr>
        <p:blipFill>
          <a:blip r:embed="rId3"/>
          <a:stretch>
            <a:fillRect/>
          </a:stretch>
        </p:blipFill>
        <p:spPr>
          <a:xfrm>
            <a:off x="1357575" y="1825625"/>
            <a:ext cx="8589700" cy="4853509"/>
          </a:xfrm>
          <a:prstGeom prst="rect">
            <a:avLst/>
          </a:prstGeom>
        </p:spPr>
      </p:pic>
    </p:spTree>
    <p:extLst>
      <p:ext uri="{BB962C8B-B14F-4D97-AF65-F5344CB8AC3E}">
        <p14:creationId xmlns:p14="http://schemas.microsoft.com/office/powerpoint/2010/main" val="235325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6BFDB4-52FD-D097-8407-E935E059DC6A}"/>
              </a:ext>
            </a:extLst>
          </p:cNvPr>
          <p:cNvSpPr>
            <a:spLocks noGrp="1"/>
          </p:cNvSpPr>
          <p:nvPr>
            <p:ph type="title"/>
          </p:nvPr>
        </p:nvSpPr>
        <p:spPr>
          <a:xfrm>
            <a:off x="524741" y="620392"/>
            <a:ext cx="3808268" cy="5504688"/>
          </a:xfrm>
        </p:spPr>
        <p:txBody>
          <a:bodyPr>
            <a:normAutofit/>
          </a:bodyPr>
          <a:lstStyle/>
          <a:p>
            <a:r>
              <a:rPr lang="en-GB" sz="4700" dirty="0">
                <a:solidFill>
                  <a:schemeClr val="bg1"/>
                </a:solidFill>
              </a:rPr>
              <a:t>SIGMUND FREUD.</a:t>
            </a:r>
            <a:br>
              <a:rPr lang="en-GB" sz="4700" dirty="0">
                <a:solidFill>
                  <a:schemeClr val="bg1"/>
                </a:solidFill>
              </a:rPr>
            </a:br>
            <a:r>
              <a:rPr lang="en-GB" sz="4700" dirty="0">
                <a:solidFill>
                  <a:schemeClr val="bg1"/>
                </a:solidFill>
              </a:rPr>
              <a:t>Freud’s Psycho-analytic Theory</a:t>
            </a:r>
          </a:p>
        </p:txBody>
      </p:sp>
      <p:graphicFrame>
        <p:nvGraphicFramePr>
          <p:cNvPr id="5" name="Content Placeholder 2">
            <a:extLst>
              <a:ext uri="{FF2B5EF4-FFF2-40B4-BE49-F238E27FC236}">
                <a16:creationId xmlns:a16="http://schemas.microsoft.com/office/drawing/2014/main" id="{3366146D-44D8-1D9D-3420-B11EEB86545E}"/>
              </a:ext>
            </a:extLst>
          </p:cNvPr>
          <p:cNvGraphicFramePr>
            <a:graphicFrameLocks noGrp="1"/>
          </p:cNvGraphicFramePr>
          <p:nvPr>
            <p:ph idx="1"/>
            <p:extLst>
              <p:ext uri="{D42A27DB-BD31-4B8C-83A1-F6EECF244321}">
                <p14:modId xmlns:p14="http://schemas.microsoft.com/office/powerpoint/2010/main" val="3978145799"/>
              </p:ext>
            </p:extLst>
          </p:nvPr>
        </p:nvGraphicFramePr>
        <p:xfrm>
          <a:off x="5475316" y="443345"/>
          <a:ext cx="6654338" cy="62414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164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E13F4-5589-5A54-0672-52B75A84B08A}"/>
              </a:ext>
            </a:extLst>
          </p:cNvPr>
          <p:cNvSpPr>
            <a:spLocks noGrp="1"/>
          </p:cNvSpPr>
          <p:nvPr>
            <p:ph type="title"/>
          </p:nvPr>
        </p:nvSpPr>
        <p:spPr>
          <a:xfrm>
            <a:off x="180434" y="95538"/>
            <a:ext cx="6539021" cy="1642969"/>
          </a:xfrm>
        </p:spPr>
        <p:txBody>
          <a:bodyPr anchor="b">
            <a:normAutofit/>
          </a:bodyPr>
          <a:lstStyle/>
          <a:p>
            <a:r>
              <a:rPr lang="en-GB" sz="3600" dirty="0"/>
              <a:t>THEORIES AND LINK TO TOURISM INDUSTRY</a:t>
            </a:r>
            <a:br>
              <a:rPr lang="en-GB" sz="3600" dirty="0"/>
            </a:br>
            <a:endParaRPr lang="en-GB" sz="3600" dirty="0"/>
          </a:p>
        </p:txBody>
      </p:sp>
      <p:sp>
        <p:nvSpPr>
          <p:cNvPr id="3" name="Content Placeholder 2">
            <a:extLst>
              <a:ext uri="{FF2B5EF4-FFF2-40B4-BE49-F238E27FC236}">
                <a16:creationId xmlns:a16="http://schemas.microsoft.com/office/drawing/2014/main" id="{243A28EE-6074-02B9-C56D-6D9279F7DC15}"/>
              </a:ext>
            </a:extLst>
          </p:cNvPr>
          <p:cNvSpPr>
            <a:spLocks noGrp="1"/>
          </p:cNvSpPr>
          <p:nvPr>
            <p:ph idx="1"/>
          </p:nvPr>
        </p:nvSpPr>
        <p:spPr>
          <a:xfrm>
            <a:off x="180434" y="1205516"/>
            <a:ext cx="7669182" cy="5271484"/>
          </a:xfrm>
        </p:spPr>
        <p:txBody>
          <a:bodyPr anchor="t">
            <a:normAutofit/>
          </a:bodyPr>
          <a:lstStyle/>
          <a:p>
            <a:pPr>
              <a:lnSpc>
                <a:spcPct val="100000"/>
              </a:lnSpc>
            </a:pPr>
            <a:r>
              <a:rPr lang="en-GB" sz="1800" dirty="0"/>
              <a:t>Freud believed that events in our childhood have a great influence on </a:t>
            </a:r>
            <a:r>
              <a:rPr lang="en-GB" sz="1800" b="1" dirty="0"/>
              <a:t>our behaviour </a:t>
            </a:r>
            <a:r>
              <a:rPr lang="en-GB" sz="1800" dirty="0"/>
              <a:t>as an adult lives, shaping our </a:t>
            </a:r>
            <a:r>
              <a:rPr lang="en-GB" sz="1800" b="1" dirty="0"/>
              <a:t>personality and our needs</a:t>
            </a:r>
            <a:r>
              <a:rPr lang="en-GB" sz="1800" dirty="0"/>
              <a:t>.</a:t>
            </a:r>
          </a:p>
          <a:p>
            <a:pPr>
              <a:lnSpc>
                <a:spcPct val="100000"/>
              </a:lnSpc>
            </a:pPr>
            <a:r>
              <a:rPr lang="en-GB" sz="1800" dirty="0"/>
              <a:t>Why is it important to understand ‘Need Based’?</a:t>
            </a:r>
          </a:p>
          <a:p>
            <a:pPr>
              <a:lnSpc>
                <a:spcPct val="100000"/>
              </a:lnSpc>
            </a:pPr>
            <a:r>
              <a:rPr lang="en-GB" sz="1800" dirty="0"/>
              <a:t>Theories - like Maslow and Freud, when considering the Leisure and Tourism Industries? </a:t>
            </a:r>
          </a:p>
          <a:p>
            <a:pPr>
              <a:lnSpc>
                <a:spcPct val="100000"/>
              </a:lnSpc>
            </a:pPr>
            <a:r>
              <a:rPr lang="en-GB" sz="1800" dirty="0"/>
              <a:t>Decision-making and behaviour processes as well as future connection, matters of choice and emotional connection of the consumer.</a:t>
            </a:r>
          </a:p>
          <a:p>
            <a:pPr>
              <a:lnSpc>
                <a:spcPct val="100000"/>
              </a:lnSpc>
            </a:pPr>
            <a:r>
              <a:rPr lang="en-GB" sz="1800" dirty="0"/>
              <a:t>Modern tourist behaviour is far more complicated than tourism consumer behaviour of the past, partly due to the </a:t>
            </a:r>
            <a:r>
              <a:rPr lang="en-GB" sz="1800" b="1" dirty="0"/>
              <a:t>variety of possibilities available to individuals.</a:t>
            </a:r>
          </a:p>
          <a:p>
            <a:pPr>
              <a:lnSpc>
                <a:spcPct val="100000"/>
              </a:lnSpc>
            </a:pPr>
            <a:r>
              <a:rPr lang="en-GB" sz="1800" b="1" dirty="0"/>
              <a:t>Satisfaction</a:t>
            </a:r>
            <a:r>
              <a:rPr lang="en-GB" sz="1800" dirty="0"/>
              <a:t> that arises from tourist experiences.</a:t>
            </a:r>
          </a:p>
          <a:p>
            <a:pPr>
              <a:lnSpc>
                <a:spcPct val="100000"/>
              </a:lnSpc>
            </a:pPr>
            <a:r>
              <a:rPr lang="en-GB" sz="1800" b="1" dirty="0"/>
              <a:t>Distance </a:t>
            </a:r>
            <a:r>
              <a:rPr lang="en-GB" sz="1800" dirty="0"/>
              <a:t>has an important bearing on many forms of behaviour. At the individual level, distance is important in determining how the space around an individual is partitioned into intimate, personal, social-consultative, and public space, no matter where that individual is (Hall, 1959; Sommer, 1969). </a:t>
            </a:r>
          </a:p>
        </p:txBody>
      </p:sp>
      <p:pic>
        <p:nvPicPr>
          <p:cNvPr id="4" name="Picture 3">
            <a:extLst>
              <a:ext uri="{FF2B5EF4-FFF2-40B4-BE49-F238E27FC236}">
                <a16:creationId xmlns:a16="http://schemas.microsoft.com/office/drawing/2014/main" id="{A62674D2-E844-A8C3-38A8-3D082C272BCD}"/>
              </a:ext>
            </a:extLst>
          </p:cNvPr>
          <p:cNvPicPr>
            <a:picLocks noChangeAspect="1"/>
          </p:cNvPicPr>
          <p:nvPr/>
        </p:nvPicPr>
        <p:blipFill>
          <a:blip r:embed="rId2"/>
          <a:stretch>
            <a:fillRect/>
          </a:stretch>
        </p:blipFill>
        <p:spPr>
          <a:xfrm>
            <a:off x="8134669" y="1666593"/>
            <a:ext cx="3772278" cy="2829208"/>
          </a:xfrm>
          <a:prstGeom prst="rect">
            <a:avLst/>
          </a:pr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622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6530A-766F-BA59-A181-492C233EE539}"/>
              </a:ext>
            </a:extLst>
          </p:cNvPr>
          <p:cNvSpPr>
            <a:spLocks noGrp="1"/>
          </p:cNvSpPr>
          <p:nvPr>
            <p:ph type="title"/>
          </p:nvPr>
        </p:nvSpPr>
        <p:spPr>
          <a:xfrm>
            <a:off x="125016" y="95538"/>
            <a:ext cx="7017002" cy="978189"/>
          </a:xfrm>
        </p:spPr>
        <p:txBody>
          <a:bodyPr anchor="b">
            <a:normAutofit/>
          </a:bodyPr>
          <a:lstStyle/>
          <a:p>
            <a:r>
              <a:rPr lang="en-GB" sz="3600" dirty="0"/>
              <a:t>Importance of studying Need Theory </a:t>
            </a:r>
          </a:p>
        </p:txBody>
      </p:sp>
      <p:sp>
        <p:nvSpPr>
          <p:cNvPr id="3" name="Content Placeholder 2">
            <a:extLst>
              <a:ext uri="{FF2B5EF4-FFF2-40B4-BE49-F238E27FC236}">
                <a16:creationId xmlns:a16="http://schemas.microsoft.com/office/drawing/2014/main" id="{3DCE6610-2020-1DC2-BDAF-8F14F9425B39}"/>
              </a:ext>
            </a:extLst>
          </p:cNvPr>
          <p:cNvSpPr>
            <a:spLocks noGrp="1"/>
          </p:cNvSpPr>
          <p:nvPr>
            <p:ph idx="1"/>
          </p:nvPr>
        </p:nvSpPr>
        <p:spPr>
          <a:xfrm>
            <a:off x="235851" y="1247699"/>
            <a:ext cx="7453422" cy="5277792"/>
          </a:xfrm>
        </p:spPr>
        <p:txBody>
          <a:bodyPr anchor="t">
            <a:normAutofit/>
          </a:bodyPr>
          <a:lstStyle/>
          <a:p>
            <a:pPr>
              <a:lnSpc>
                <a:spcPct val="100000"/>
              </a:lnSpc>
            </a:pPr>
            <a:r>
              <a:rPr lang="en-GB" sz="2400" dirty="0"/>
              <a:t>Travellers motivations are critical to understand to predict future Travel Patterns.</a:t>
            </a:r>
          </a:p>
          <a:p>
            <a:pPr>
              <a:lnSpc>
                <a:spcPct val="100000"/>
              </a:lnSpc>
            </a:pPr>
            <a:r>
              <a:rPr lang="en-GB" sz="2400" dirty="0"/>
              <a:t>Need Theories are vital as they can be used to explain Travel Behaviours.</a:t>
            </a:r>
          </a:p>
          <a:p>
            <a:pPr>
              <a:lnSpc>
                <a:spcPct val="100000"/>
              </a:lnSpc>
            </a:pPr>
            <a:r>
              <a:rPr lang="en-GB" sz="2400" dirty="0"/>
              <a:t>Meeting ‘Consumer Needs / Wants’ is important for the Leisure + Tourism Industry as it leads to consumer satisfaction, which in turn, leads to future market impact - - </a:t>
            </a:r>
            <a:r>
              <a:rPr lang="en-GB" sz="2400" dirty="0" err="1"/>
              <a:t>eg</a:t>
            </a:r>
            <a:r>
              <a:rPr lang="en-GB" sz="2400" dirty="0"/>
              <a:t>; ‘Word of Mouth Sales’ / Repeat Customers / Maintaining Customer Loyalty…..</a:t>
            </a:r>
          </a:p>
        </p:txBody>
      </p:sp>
      <p:pic>
        <p:nvPicPr>
          <p:cNvPr id="4" name="Picture 3">
            <a:extLst>
              <a:ext uri="{FF2B5EF4-FFF2-40B4-BE49-F238E27FC236}">
                <a16:creationId xmlns:a16="http://schemas.microsoft.com/office/drawing/2014/main" id="{E9359E4A-8DCB-E246-0DCD-2B7971CCF026}"/>
              </a:ext>
            </a:extLst>
          </p:cNvPr>
          <p:cNvPicPr>
            <a:picLocks noChangeAspect="1"/>
          </p:cNvPicPr>
          <p:nvPr/>
        </p:nvPicPr>
        <p:blipFill>
          <a:blip r:embed="rId2"/>
          <a:stretch>
            <a:fillRect/>
          </a:stretch>
        </p:blipFill>
        <p:spPr>
          <a:xfrm>
            <a:off x="7820684" y="1865751"/>
            <a:ext cx="4024192" cy="2756542"/>
          </a:xfrm>
          <a:prstGeom prst="rect">
            <a:avLst/>
          </a:prstGeom>
        </p:spPr>
      </p:pic>
      <p:sp>
        <p:nvSpPr>
          <p:cNvPr id="20" name="Rectangle 1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013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1119AD-471E-F9FD-B2EE-5AF3344887D0}"/>
              </a:ext>
            </a:extLst>
          </p:cNvPr>
          <p:cNvSpPr>
            <a:spLocks noGrp="1"/>
          </p:cNvSpPr>
          <p:nvPr>
            <p:ph type="title"/>
          </p:nvPr>
        </p:nvSpPr>
        <p:spPr>
          <a:xfrm>
            <a:off x="375034" y="90052"/>
            <a:ext cx="9392421" cy="526476"/>
          </a:xfrm>
        </p:spPr>
        <p:txBody>
          <a:bodyPr>
            <a:normAutofit fontScale="90000"/>
          </a:bodyPr>
          <a:lstStyle/>
          <a:p>
            <a:r>
              <a:rPr lang="en-GB" sz="3600" b="1" dirty="0"/>
              <a:t>Leisure activities</a:t>
            </a:r>
          </a:p>
        </p:txBody>
      </p:sp>
      <p:sp>
        <p:nvSpPr>
          <p:cNvPr id="3" name="Content Placeholder 2">
            <a:extLst>
              <a:ext uri="{FF2B5EF4-FFF2-40B4-BE49-F238E27FC236}">
                <a16:creationId xmlns:a16="http://schemas.microsoft.com/office/drawing/2014/main" id="{07B45CE8-E2AE-DB59-CC34-908DEB8C3BB7}"/>
              </a:ext>
            </a:extLst>
          </p:cNvPr>
          <p:cNvSpPr>
            <a:spLocks noGrp="1"/>
          </p:cNvSpPr>
          <p:nvPr>
            <p:ph idx="1"/>
          </p:nvPr>
        </p:nvSpPr>
        <p:spPr>
          <a:xfrm>
            <a:off x="242455" y="1233056"/>
            <a:ext cx="7190509" cy="4883080"/>
          </a:xfrm>
        </p:spPr>
        <p:txBody>
          <a:bodyPr>
            <a:normAutofit fontScale="92500" lnSpcReduction="10000"/>
          </a:bodyPr>
          <a:lstStyle/>
          <a:p>
            <a:pPr>
              <a:lnSpc>
                <a:spcPct val="100000"/>
              </a:lnSpc>
            </a:pPr>
            <a:r>
              <a:rPr lang="en-GB" sz="2400" dirty="0"/>
              <a:t>Major factor influencing leisure activities is the </a:t>
            </a:r>
            <a:r>
              <a:rPr lang="en-GB" sz="2400" b="1" dirty="0"/>
              <a:t>personal factor </a:t>
            </a:r>
            <a:r>
              <a:rPr lang="en-GB" sz="2400" dirty="0"/>
              <a:t>determines greatly the way they perceived, understand and used.</a:t>
            </a:r>
          </a:p>
          <a:p>
            <a:pPr>
              <a:lnSpc>
                <a:spcPct val="100000"/>
              </a:lnSpc>
            </a:pPr>
            <a:r>
              <a:rPr lang="en-GB" sz="2400" dirty="0" err="1"/>
              <a:t>Torkildsen</a:t>
            </a:r>
            <a:r>
              <a:rPr lang="en-GB" sz="2400" dirty="0"/>
              <a:t> (2005) grouped the factors affecting participation in leisure activities </a:t>
            </a:r>
            <a:r>
              <a:rPr lang="en-GB" sz="2400" b="1" dirty="0"/>
              <a:t>under three headings</a:t>
            </a:r>
            <a:r>
              <a:rPr lang="en-GB" sz="2400" dirty="0"/>
              <a:t>: </a:t>
            </a:r>
          </a:p>
          <a:p>
            <a:pPr>
              <a:lnSpc>
                <a:spcPct val="100000"/>
              </a:lnSpc>
            </a:pPr>
            <a:r>
              <a:rPr lang="en-GB" sz="2400" b="1" dirty="0"/>
              <a:t>Individual factors</a:t>
            </a:r>
            <a:r>
              <a:rPr lang="en-GB" sz="2400" dirty="0"/>
              <a:t>: the stage of an individual’s life, his or her interests, attitudes, abilities, upbringing and personality the circumstances and situations in which individuals find themselves</a:t>
            </a:r>
          </a:p>
          <a:p>
            <a:pPr>
              <a:lnSpc>
                <a:spcPct val="100000"/>
              </a:lnSpc>
            </a:pPr>
            <a:r>
              <a:rPr lang="en-GB" sz="2400" b="1" dirty="0"/>
              <a:t>Social setting </a:t>
            </a:r>
            <a:r>
              <a:rPr lang="en-GB" sz="2400" dirty="0"/>
              <a:t>of which they are a part, the </a:t>
            </a:r>
            <a:r>
              <a:rPr lang="en-GB" sz="2400" b="1" dirty="0"/>
              <a:t>time</a:t>
            </a:r>
            <a:r>
              <a:rPr lang="en-GB" sz="2400" dirty="0"/>
              <a:t> at their disposal, their job and their </a:t>
            </a:r>
            <a:r>
              <a:rPr lang="en-GB" sz="2400" b="1" dirty="0"/>
              <a:t>income </a:t>
            </a:r>
            <a:r>
              <a:rPr lang="en-GB" sz="2400" dirty="0"/>
              <a:t>opportunities</a:t>
            </a:r>
          </a:p>
          <a:p>
            <a:pPr>
              <a:lnSpc>
                <a:spcPct val="100000"/>
              </a:lnSpc>
            </a:pPr>
            <a:r>
              <a:rPr lang="en-GB" sz="2400" b="1" dirty="0"/>
              <a:t>Support services </a:t>
            </a:r>
            <a:r>
              <a:rPr lang="en-GB" sz="2400" dirty="0"/>
              <a:t>available to the individual: resources, facilities, programmes and activities; their quality and attractiveness; and their management.</a:t>
            </a:r>
          </a:p>
          <a:p>
            <a:endParaRPr lang="en-GB" sz="1600" dirty="0"/>
          </a:p>
        </p:txBody>
      </p:sp>
      <p:pic>
        <p:nvPicPr>
          <p:cNvPr id="5" name="Picture 4" descr="A picture containing diagram&#10;&#10;Description automatically generated">
            <a:extLst>
              <a:ext uri="{FF2B5EF4-FFF2-40B4-BE49-F238E27FC236}">
                <a16:creationId xmlns:a16="http://schemas.microsoft.com/office/drawing/2014/main" id="{0F127331-9958-94FC-007F-816EBED0E9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36508" y="1348450"/>
            <a:ext cx="3429668" cy="4475685"/>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656507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CC8D5B-48DB-FBB5-5BC9-1D73F59852AB}"/>
              </a:ext>
            </a:extLst>
          </p:cNvPr>
          <p:cNvSpPr>
            <a:spLocks noGrp="1"/>
          </p:cNvSpPr>
          <p:nvPr>
            <p:ph type="title"/>
          </p:nvPr>
        </p:nvSpPr>
        <p:spPr>
          <a:xfrm>
            <a:off x="35117" y="-2"/>
            <a:ext cx="9392421" cy="1330841"/>
          </a:xfrm>
        </p:spPr>
        <p:txBody>
          <a:bodyPr>
            <a:normAutofit/>
          </a:bodyPr>
          <a:lstStyle/>
          <a:p>
            <a:r>
              <a:rPr lang="en-GB" b="1" dirty="0"/>
              <a:t>Task </a:t>
            </a:r>
          </a:p>
        </p:txBody>
      </p:sp>
      <p:sp>
        <p:nvSpPr>
          <p:cNvPr id="3" name="Content Placeholder 2">
            <a:extLst>
              <a:ext uri="{FF2B5EF4-FFF2-40B4-BE49-F238E27FC236}">
                <a16:creationId xmlns:a16="http://schemas.microsoft.com/office/drawing/2014/main" id="{4E08F211-1B11-6023-69C2-4E23B31DF837}"/>
              </a:ext>
            </a:extLst>
          </p:cNvPr>
          <p:cNvSpPr>
            <a:spLocks noGrp="1"/>
          </p:cNvSpPr>
          <p:nvPr>
            <p:ph idx="1"/>
          </p:nvPr>
        </p:nvSpPr>
        <p:spPr>
          <a:xfrm>
            <a:off x="35117" y="1060201"/>
            <a:ext cx="12192000" cy="5797800"/>
          </a:xfrm>
        </p:spPr>
        <p:txBody>
          <a:bodyPr>
            <a:noAutofit/>
          </a:bodyPr>
          <a:lstStyle/>
          <a:p>
            <a:r>
              <a:rPr lang="en-GB" sz="2200" dirty="0"/>
              <a:t>TILLMAN’s </a:t>
            </a:r>
            <a:r>
              <a:rPr lang="en-GB" sz="2200" b="1" dirty="0"/>
              <a:t>10 identified needs </a:t>
            </a:r>
            <a:r>
              <a:rPr lang="en-GB" sz="2200" dirty="0"/>
              <a:t>that may determine societal leisure needs (Tillman 1974)</a:t>
            </a:r>
          </a:p>
          <a:p>
            <a:r>
              <a:rPr lang="en-GB" sz="2200" dirty="0"/>
              <a:t>Can you provide a range of Leisure / Tourism based LEISURE activities which would provide specific examples for Tillman’s 10 point ‘Need’ theory?</a:t>
            </a:r>
          </a:p>
          <a:p>
            <a:pPr marL="0" indent="0">
              <a:buNone/>
            </a:pPr>
            <a:r>
              <a:rPr lang="en-GB" sz="2200" dirty="0"/>
              <a:t>i) New Experience</a:t>
            </a:r>
          </a:p>
          <a:p>
            <a:pPr marL="0" indent="0">
              <a:buNone/>
            </a:pPr>
            <a:r>
              <a:rPr lang="en-GB" sz="2200" dirty="0"/>
              <a:t>ii) Relaxation</a:t>
            </a:r>
          </a:p>
          <a:p>
            <a:pPr marL="0" indent="0">
              <a:buNone/>
            </a:pPr>
            <a:r>
              <a:rPr lang="en-GB" sz="2200" dirty="0"/>
              <a:t>iii) Recognition / Identity</a:t>
            </a:r>
          </a:p>
          <a:p>
            <a:pPr marL="0" indent="0">
              <a:buNone/>
            </a:pPr>
            <a:r>
              <a:rPr lang="en-GB" sz="2200" dirty="0"/>
              <a:t>iv) Security</a:t>
            </a:r>
          </a:p>
          <a:p>
            <a:pPr marL="0" indent="0">
              <a:buNone/>
            </a:pPr>
            <a:r>
              <a:rPr lang="en-GB" sz="2200" dirty="0"/>
              <a:t>v) Dominance</a:t>
            </a:r>
          </a:p>
          <a:p>
            <a:pPr marL="0" indent="0">
              <a:buNone/>
            </a:pPr>
            <a:r>
              <a:rPr lang="en-GB" sz="2200" dirty="0"/>
              <a:t>vi) Social Interaction</a:t>
            </a:r>
          </a:p>
          <a:p>
            <a:pPr marL="0" indent="0">
              <a:buNone/>
            </a:pPr>
            <a:r>
              <a:rPr lang="en-GB" sz="2200" dirty="0"/>
              <a:t>vii) Mental Activity</a:t>
            </a:r>
          </a:p>
          <a:p>
            <a:pPr marL="0" indent="0">
              <a:buNone/>
            </a:pPr>
            <a:r>
              <a:rPr lang="en-GB" sz="2200" dirty="0"/>
              <a:t>viii)Creativity</a:t>
            </a:r>
          </a:p>
          <a:p>
            <a:pPr marL="0" indent="0">
              <a:buNone/>
            </a:pPr>
            <a:r>
              <a:rPr lang="en-GB" sz="2200" dirty="0"/>
              <a:t>ix) Service to Others</a:t>
            </a:r>
          </a:p>
          <a:p>
            <a:pPr marL="0" indent="0">
              <a:buNone/>
            </a:pPr>
            <a:r>
              <a:rPr lang="en-GB" sz="2200" dirty="0"/>
              <a:t>x) Physical Activity</a:t>
            </a:r>
          </a:p>
        </p:txBody>
      </p:sp>
      <p:pic>
        <p:nvPicPr>
          <p:cNvPr id="5" name="Picture 4" descr="Text, whiteboard&#10;&#10;Description automatically generated">
            <a:extLst>
              <a:ext uri="{FF2B5EF4-FFF2-40B4-BE49-F238E27FC236}">
                <a16:creationId xmlns:a16="http://schemas.microsoft.com/office/drawing/2014/main" id="{817783BB-96A1-1324-7ACF-EE6CA59620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58329" y="3025444"/>
            <a:ext cx="2303521" cy="1537600"/>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1085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219C-36A0-DF0B-F0A6-DEAB38B76599}"/>
              </a:ext>
            </a:extLst>
          </p:cNvPr>
          <p:cNvSpPr>
            <a:spLocks noGrp="1"/>
          </p:cNvSpPr>
          <p:nvPr>
            <p:ph type="title"/>
          </p:nvPr>
        </p:nvSpPr>
        <p:spPr/>
        <p:txBody>
          <a:bodyPr/>
          <a:lstStyle/>
          <a:p>
            <a:r>
              <a:rPr lang="en-GB" dirty="0"/>
              <a:t>Tillman Exercise:</a:t>
            </a:r>
          </a:p>
        </p:txBody>
      </p:sp>
      <p:sp>
        <p:nvSpPr>
          <p:cNvPr id="3" name="Content Placeholder 2">
            <a:extLst>
              <a:ext uri="{FF2B5EF4-FFF2-40B4-BE49-F238E27FC236}">
                <a16:creationId xmlns:a16="http://schemas.microsoft.com/office/drawing/2014/main" id="{E3221E68-5D68-E4B4-DE5F-B10958F23C2E}"/>
              </a:ext>
            </a:extLst>
          </p:cNvPr>
          <p:cNvSpPr>
            <a:spLocks noGrp="1"/>
          </p:cNvSpPr>
          <p:nvPr>
            <p:ph idx="1"/>
          </p:nvPr>
        </p:nvSpPr>
        <p:spPr/>
        <p:txBody>
          <a:bodyPr>
            <a:normAutofit fontScale="85000" lnSpcReduction="20000"/>
          </a:bodyPr>
          <a:lstStyle/>
          <a:p>
            <a:r>
              <a:rPr lang="en-GB" dirty="0"/>
              <a:t>New Experience - - - - Adventure Activities / Extreme Sports.</a:t>
            </a:r>
          </a:p>
          <a:p>
            <a:r>
              <a:rPr lang="en-GB" dirty="0"/>
              <a:t>ii) Relaxation - - - - Escape / Fantasy .......</a:t>
            </a:r>
          </a:p>
          <a:p>
            <a:r>
              <a:rPr lang="en-GB" dirty="0"/>
              <a:t>iii) Recognition / Identity - - - - Team Sports (Captain /Coach )/ Travel Guide / Events MC .......</a:t>
            </a:r>
          </a:p>
          <a:p>
            <a:r>
              <a:rPr lang="en-GB" dirty="0"/>
              <a:t>iv) Security - - - - Team Player / Peer Involvement.</a:t>
            </a:r>
          </a:p>
          <a:p>
            <a:r>
              <a:rPr lang="en-GB" dirty="0"/>
              <a:t>v) Dominance - - - - To Direct + Control Others (Sport?)</a:t>
            </a:r>
          </a:p>
          <a:p>
            <a:r>
              <a:rPr lang="en-GB" dirty="0"/>
              <a:t>vi) Social Interaction - - - - Relationships to others from LETS Activities.</a:t>
            </a:r>
          </a:p>
          <a:p>
            <a:r>
              <a:rPr lang="en-GB" dirty="0"/>
              <a:t>vii) Mental Activity - - - - To perceive and Understand Others / Participate in Sports + Cultural Activities .....</a:t>
            </a:r>
          </a:p>
          <a:p>
            <a:r>
              <a:rPr lang="en-GB" dirty="0"/>
              <a:t>viii) Creativity - - - - Arts and Culture / Sporting Challenges – Sporting Skills .....</a:t>
            </a:r>
          </a:p>
          <a:p>
            <a:r>
              <a:rPr lang="en-GB" dirty="0"/>
              <a:t>ix) Service to Others - - - - The ‘Need to be Needed’ – Hospitality Industry .....</a:t>
            </a:r>
          </a:p>
          <a:p>
            <a:r>
              <a:rPr lang="en-GB" dirty="0"/>
              <a:t>x)Physical Activity----Fitness/Sports</a:t>
            </a:r>
          </a:p>
        </p:txBody>
      </p:sp>
    </p:spTree>
    <p:extLst>
      <p:ext uri="{BB962C8B-B14F-4D97-AF65-F5344CB8AC3E}">
        <p14:creationId xmlns:p14="http://schemas.microsoft.com/office/powerpoint/2010/main" val="1512643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67375-7B2B-71CA-FE94-A3EFCAF796CC}"/>
              </a:ext>
            </a:extLst>
          </p:cNvPr>
          <p:cNvSpPr>
            <a:spLocks noGrp="1"/>
          </p:cNvSpPr>
          <p:nvPr>
            <p:ph type="title"/>
          </p:nvPr>
        </p:nvSpPr>
        <p:spPr/>
        <p:txBody>
          <a:bodyPr/>
          <a:lstStyle/>
          <a:p>
            <a:r>
              <a:rPr lang="en-GB" dirty="0"/>
              <a:t>Debate - - needs created or shaped?</a:t>
            </a:r>
            <a:br>
              <a:rPr lang="en-GB" dirty="0"/>
            </a:br>
            <a:endParaRPr lang="en-GB" dirty="0"/>
          </a:p>
        </p:txBody>
      </p:sp>
      <p:sp>
        <p:nvSpPr>
          <p:cNvPr id="3" name="Content Placeholder 2">
            <a:extLst>
              <a:ext uri="{FF2B5EF4-FFF2-40B4-BE49-F238E27FC236}">
                <a16:creationId xmlns:a16="http://schemas.microsoft.com/office/drawing/2014/main" id="{42E08E3C-7DA9-FE0A-4BB6-91151EE4F461}"/>
              </a:ext>
            </a:extLst>
          </p:cNvPr>
          <p:cNvSpPr>
            <a:spLocks noGrp="1"/>
          </p:cNvSpPr>
          <p:nvPr>
            <p:ph idx="1"/>
          </p:nvPr>
        </p:nvSpPr>
        <p:spPr/>
        <p:txBody>
          <a:bodyPr>
            <a:normAutofit/>
          </a:bodyPr>
          <a:lstStyle/>
          <a:p>
            <a:pPr>
              <a:lnSpc>
                <a:spcPct val="100000"/>
              </a:lnSpc>
            </a:pPr>
            <a:r>
              <a:rPr lang="en-GB" sz="2400" dirty="0"/>
              <a:t>Are any of these ‘true’ leisure needs or are they just a collection of mixed up needs that may be satisfied by leisure  opportunities ????</a:t>
            </a:r>
          </a:p>
          <a:p>
            <a:pPr algn="l">
              <a:lnSpc>
                <a:spcPct val="100000"/>
              </a:lnSpc>
            </a:pPr>
            <a:r>
              <a:rPr lang="en-GB" sz="2400" b="0" i="0" dirty="0">
                <a:solidFill>
                  <a:srgbClr val="202124"/>
                </a:solidFill>
                <a:effectLst/>
                <a:latin typeface="arial" panose="020B0604020202020204" pitchFamily="34" charset="0"/>
              </a:rPr>
              <a:t>What is the McClelland's needs theory?</a:t>
            </a:r>
          </a:p>
          <a:p>
            <a:pPr algn="l">
              <a:lnSpc>
                <a:spcPct val="100000"/>
              </a:lnSpc>
            </a:pPr>
            <a:r>
              <a:rPr lang="en-GB" sz="2400" b="0" i="0" dirty="0">
                <a:solidFill>
                  <a:srgbClr val="202124"/>
                </a:solidFill>
                <a:effectLst/>
                <a:latin typeface="arial" panose="020B0604020202020204" pitchFamily="34" charset="0"/>
              </a:rPr>
              <a:t>McClelland's Human Motivation Theory states that </a:t>
            </a:r>
            <a:r>
              <a:rPr lang="en-GB" sz="2400" b="1" i="0" dirty="0">
                <a:solidFill>
                  <a:srgbClr val="202124"/>
                </a:solidFill>
                <a:effectLst/>
                <a:latin typeface="arial" panose="020B0604020202020204" pitchFamily="34" charset="0"/>
              </a:rPr>
              <a:t>every person has one of three main driving motivators: the needs for achievement, affiliation, or power</a:t>
            </a:r>
            <a:r>
              <a:rPr lang="en-GB" sz="2400" b="0" i="0" dirty="0">
                <a:solidFill>
                  <a:srgbClr val="202124"/>
                </a:solidFill>
                <a:effectLst/>
                <a:latin typeface="arial" panose="020B0604020202020204" pitchFamily="34" charset="0"/>
              </a:rPr>
              <a:t>. These motivators are not inherent; we develop them through our culture and life experiences. Achievers like to solve problems and achieve goals.</a:t>
            </a:r>
          </a:p>
          <a:p>
            <a:pPr marL="0" indent="0">
              <a:lnSpc>
                <a:spcPct val="100000"/>
              </a:lnSpc>
              <a:buNone/>
            </a:pPr>
            <a:r>
              <a:rPr lang="en-GB" sz="2400" dirty="0"/>
              <a:t>(McClelland Theory 1973) </a:t>
            </a:r>
            <a:endParaRPr lang="en-GB" dirty="0"/>
          </a:p>
        </p:txBody>
      </p:sp>
    </p:spTree>
    <p:extLst>
      <p:ext uri="{BB962C8B-B14F-4D97-AF65-F5344CB8AC3E}">
        <p14:creationId xmlns:p14="http://schemas.microsoft.com/office/powerpoint/2010/main" val="211768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1617DAD-9512-CE2B-938E-47BA9D46E9F2}"/>
              </a:ext>
            </a:extLst>
          </p:cNvPr>
          <p:cNvSpPr>
            <a:spLocks noGrp="1"/>
          </p:cNvSpPr>
          <p:nvPr>
            <p:ph type="title"/>
          </p:nvPr>
        </p:nvSpPr>
        <p:spPr>
          <a:xfrm>
            <a:off x="685413" y="188809"/>
            <a:ext cx="9392421" cy="1330841"/>
          </a:xfrm>
        </p:spPr>
        <p:txBody>
          <a:bodyPr>
            <a:normAutofit/>
          </a:bodyPr>
          <a:lstStyle/>
          <a:p>
            <a:r>
              <a:rPr lang="en-GB" sz="3600" dirty="0"/>
              <a:t>Motivation and need theory</a:t>
            </a:r>
          </a:p>
        </p:txBody>
      </p:sp>
      <p:sp>
        <p:nvSpPr>
          <p:cNvPr id="3" name="Content Placeholder 2">
            <a:extLst>
              <a:ext uri="{FF2B5EF4-FFF2-40B4-BE49-F238E27FC236}">
                <a16:creationId xmlns:a16="http://schemas.microsoft.com/office/drawing/2014/main" id="{5C599F7B-19D1-657D-4275-7475C4E006EF}"/>
              </a:ext>
            </a:extLst>
          </p:cNvPr>
          <p:cNvSpPr>
            <a:spLocks noGrp="1"/>
          </p:cNvSpPr>
          <p:nvPr>
            <p:ph idx="1"/>
          </p:nvPr>
        </p:nvSpPr>
        <p:spPr>
          <a:xfrm>
            <a:off x="1137034" y="2198362"/>
            <a:ext cx="4958966" cy="3917773"/>
          </a:xfrm>
        </p:spPr>
        <p:txBody>
          <a:bodyPr>
            <a:normAutofit lnSpcReduction="10000"/>
          </a:bodyPr>
          <a:lstStyle/>
          <a:p>
            <a:pPr marL="0" indent="0">
              <a:buNone/>
            </a:pPr>
            <a:endParaRPr lang="en-GB" sz="2000" dirty="0"/>
          </a:p>
          <a:p>
            <a:pPr>
              <a:lnSpc>
                <a:spcPct val="150000"/>
              </a:lnSpc>
            </a:pPr>
            <a:r>
              <a:rPr lang="en-GB" sz="2400" dirty="0"/>
              <a:t>Needs and Demands are often confused.</a:t>
            </a:r>
          </a:p>
          <a:p>
            <a:pPr>
              <a:lnSpc>
                <a:spcPct val="150000"/>
              </a:lnSpc>
            </a:pPr>
            <a:r>
              <a:rPr lang="en-GB" sz="2400" dirty="0"/>
              <a:t>Need is fundamental - Demand is generated by Need .</a:t>
            </a:r>
          </a:p>
          <a:p>
            <a:pPr>
              <a:lnSpc>
                <a:spcPct val="150000"/>
              </a:lnSpc>
            </a:pPr>
            <a:r>
              <a:rPr lang="en-GB" sz="2400" dirty="0"/>
              <a:t>Need can be ‘WOOLLY’ / Demand is ‘MEASURABLE’ </a:t>
            </a:r>
          </a:p>
        </p:txBody>
      </p:sp>
      <p:pic>
        <p:nvPicPr>
          <p:cNvPr id="4" name="Picture 3">
            <a:extLst>
              <a:ext uri="{FF2B5EF4-FFF2-40B4-BE49-F238E27FC236}">
                <a16:creationId xmlns:a16="http://schemas.microsoft.com/office/drawing/2014/main" id="{D26893D4-BC56-2C20-1D44-FA83F16A6B66}"/>
              </a:ext>
            </a:extLst>
          </p:cNvPr>
          <p:cNvPicPr>
            <a:picLocks noChangeAspect="1"/>
          </p:cNvPicPr>
          <p:nvPr/>
        </p:nvPicPr>
        <p:blipFill>
          <a:blip r:embed="rId2"/>
          <a:stretch>
            <a:fillRect/>
          </a:stretch>
        </p:blipFill>
        <p:spPr>
          <a:xfrm>
            <a:off x="6719367" y="2308305"/>
            <a:ext cx="4788505" cy="3509133"/>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1898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07E0E-F9B3-BABE-3815-0DE9329227F6}"/>
              </a:ext>
            </a:extLst>
          </p:cNvPr>
          <p:cNvSpPr>
            <a:spLocks noGrp="1"/>
          </p:cNvSpPr>
          <p:nvPr>
            <p:ph type="title"/>
          </p:nvPr>
        </p:nvSpPr>
        <p:spPr>
          <a:xfrm>
            <a:off x="333471" y="202100"/>
            <a:ext cx="9392421" cy="1330841"/>
          </a:xfrm>
        </p:spPr>
        <p:txBody>
          <a:bodyPr>
            <a:normAutofit/>
          </a:bodyPr>
          <a:lstStyle/>
          <a:p>
            <a:r>
              <a:rPr lang="en-GB" sz="3600" dirty="0"/>
              <a:t>Needs Wants Demand</a:t>
            </a:r>
          </a:p>
        </p:txBody>
      </p:sp>
      <p:sp>
        <p:nvSpPr>
          <p:cNvPr id="3" name="Content Placeholder 2">
            <a:extLst>
              <a:ext uri="{FF2B5EF4-FFF2-40B4-BE49-F238E27FC236}">
                <a16:creationId xmlns:a16="http://schemas.microsoft.com/office/drawing/2014/main" id="{8AD05302-E066-BEBC-B7AB-D55004E27B9E}"/>
              </a:ext>
            </a:extLst>
          </p:cNvPr>
          <p:cNvSpPr>
            <a:spLocks noGrp="1"/>
          </p:cNvSpPr>
          <p:nvPr>
            <p:ph idx="1"/>
          </p:nvPr>
        </p:nvSpPr>
        <p:spPr>
          <a:xfrm>
            <a:off x="425824" y="2061836"/>
            <a:ext cx="4958966" cy="3917773"/>
          </a:xfrm>
        </p:spPr>
        <p:txBody>
          <a:bodyPr>
            <a:noAutofit/>
          </a:bodyPr>
          <a:lstStyle/>
          <a:p>
            <a:pPr>
              <a:lnSpc>
                <a:spcPct val="100000"/>
              </a:lnSpc>
            </a:pPr>
            <a:r>
              <a:rPr lang="en-GB" sz="2400" dirty="0"/>
              <a:t>Needs -  Are deficiencies which relate to fundamental human requirements.</a:t>
            </a:r>
          </a:p>
          <a:p>
            <a:pPr>
              <a:lnSpc>
                <a:spcPct val="100000"/>
              </a:lnSpc>
            </a:pPr>
            <a:r>
              <a:rPr lang="en-GB" sz="2400" dirty="0"/>
              <a:t>Arguably leisure and tourism are most relevant to health and self development needs – (essential needs)</a:t>
            </a:r>
          </a:p>
          <a:p>
            <a:pPr>
              <a:lnSpc>
                <a:spcPct val="100000"/>
              </a:lnSpc>
            </a:pPr>
            <a:r>
              <a:rPr lang="en-GB" sz="2400" dirty="0"/>
              <a:t>Rest , Recovery, Rejuvenation, Restore, Recreate . . . Mix of Active and Passive Descriptors from Leisure and Tourism Activities.</a:t>
            </a:r>
          </a:p>
        </p:txBody>
      </p:sp>
      <p:pic>
        <p:nvPicPr>
          <p:cNvPr id="4" name="Picture 3">
            <a:extLst>
              <a:ext uri="{FF2B5EF4-FFF2-40B4-BE49-F238E27FC236}">
                <a16:creationId xmlns:a16="http://schemas.microsoft.com/office/drawing/2014/main" id="{2BE19717-A0FE-2D4E-9846-502AA2704B33}"/>
              </a:ext>
            </a:extLst>
          </p:cNvPr>
          <p:cNvPicPr>
            <a:picLocks noChangeAspect="1"/>
          </p:cNvPicPr>
          <p:nvPr/>
        </p:nvPicPr>
        <p:blipFill>
          <a:blip r:embed="rId2"/>
          <a:stretch>
            <a:fillRect/>
          </a:stretch>
        </p:blipFill>
        <p:spPr>
          <a:xfrm>
            <a:off x="6719367" y="1870363"/>
            <a:ext cx="4788505" cy="404552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19599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8704954-224B-716D-6E4A-8D8342D8589E}"/>
              </a:ext>
            </a:extLst>
          </p:cNvPr>
          <p:cNvSpPr>
            <a:spLocks noGrp="1"/>
          </p:cNvSpPr>
          <p:nvPr>
            <p:ph type="title"/>
          </p:nvPr>
        </p:nvSpPr>
        <p:spPr>
          <a:xfrm>
            <a:off x="63925" y="1504541"/>
            <a:ext cx="2769330" cy="2788920"/>
          </a:xfrm>
        </p:spPr>
        <p:txBody>
          <a:bodyPr anchor="ctr">
            <a:normAutofit/>
          </a:bodyPr>
          <a:lstStyle/>
          <a:p>
            <a:r>
              <a:rPr lang="en-GB" sz="4800" dirty="0">
                <a:solidFill>
                  <a:schemeClr val="bg1"/>
                </a:solidFill>
              </a:rPr>
              <a:t>Leisure / Tourism WANTS</a:t>
            </a:r>
          </a:p>
        </p:txBody>
      </p:sp>
      <p:graphicFrame>
        <p:nvGraphicFramePr>
          <p:cNvPr id="5" name="Content Placeholder 2">
            <a:extLst>
              <a:ext uri="{FF2B5EF4-FFF2-40B4-BE49-F238E27FC236}">
                <a16:creationId xmlns:a16="http://schemas.microsoft.com/office/drawing/2014/main" id="{A11323CC-073A-B7F6-4C30-68B8987CB56E}"/>
              </a:ext>
            </a:extLst>
          </p:cNvPr>
          <p:cNvGraphicFramePr>
            <a:graphicFrameLocks noGrp="1"/>
          </p:cNvGraphicFramePr>
          <p:nvPr>
            <p:ph idx="1"/>
            <p:extLst>
              <p:ext uri="{D42A27DB-BD31-4B8C-83A1-F6EECF244321}">
                <p14:modId xmlns:p14="http://schemas.microsoft.com/office/powerpoint/2010/main" val="967173511"/>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26969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6BA812-E795-599E-D62D-07B1662C4D3D}"/>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Leisure / Tourism DEMANDS</a:t>
            </a:r>
          </a:p>
        </p:txBody>
      </p:sp>
      <p:sp>
        <p:nvSpPr>
          <p:cNvPr id="3" name="Content Placeholder 2">
            <a:extLst>
              <a:ext uri="{FF2B5EF4-FFF2-40B4-BE49-F238E27FC236}">
                <a16:creationId xmlns:a16="http://schemas.microsoft.com/office/drawing/2014/main" id="{42BCB0B4-ADA2-FEB0-0738-029BE90556CD}"/>
              </a:ext>
            </a:extLst>
          </p:cNvPr>
          <p:cNvSpPr>
            <a:spLocks noGrp="1"/>
          </p:cNvSpPr>
          <p:nvPr>
            <p:ph idx="1"/>
          </p:nvPr>
        </p:nvSpPr>
        <p:spPr>
          <a:xfrm>
            <a:off x="3997078" y="96981"/>
            <a:ext cx="8152944" cy="6750881"/>
          </a:xfrm>
        </p:spPr>
        <p:txBody>
          <a:bodyPr anchor="ctr">
            <a:noAutofit/>
          </a:bodyPr>
          <a:lstStyle/>
          <a:p>
            <a:r>
              <a:rPr lang="en-GB" sz="1700" dirty="0"/>
              <a:t>Are simple wants interpreted </a:t>
            </a:r>
            <a:r>
              <a:rPr lang="en-GB" sz="1700" b="1" dirty="0"/>
              <a:t>as actual, revealed demands </a:t>
            </a:r>
            <a:r>
              <a:rPr lang="en-GB" sz="1700" dirty="0"/>
              <a:t>i.e. leisure activities and expenditures that have been realized e.g. living in privileged societies, we take much for granted / expect too much – such as global travel, cultural experiences….</a:t>
            </a:r>
          </a:p>
          <a:p>
            <a:r>
              <a:rPr lang="en-GB" sz="1700" b="1" dirty="0"/>
              <a:t>But WANTS / DEMANDS </a:t>
            </a:r>
            <a:r>
              <a:rPr lang="en-GB" sz="1700" dirty="0"/>
              <a:t>may not be realised, e.g. simply because of lack of sufficient Funding / Times / Resources.</a:t>
            </a:r>
          </a:p>
          <a:p>
            <a:r>
              <a:rPr lang="en-GB" sz="1700" b="1" dirty="0"/>
              <a:t>The demand side for tourism sectors </a:t>
            </a:r>
            <a:r>
              <a:rPr lang="en-GB" sz="1700" dirty="0"/>
              <a:t>defined as tourists and tourism markets that make use of tourism products and/or services. Tourists' behaviour, motivation, preferences, and demographics are </a:t>
            </a:r>
            <a:r>
              <a:rPr lang="en-GB" sz="1700" b="1" dirty="0"/>
              <a:t>factors</a:t>
            </a:r>
            <a:r>
              <a:rPr lang="en-GB" sz="1700" dirty="0"/>
              <a:t> that </a:t>
            </a:r>
            <a:r>
              <a:rPr lang="en-GB" sz="1700" b="1" dirty="0"/>
              <a:t>influence the demand for tourism</a:t>
            </a:r>
            <a:r>
              <a:rPr lang="en-GB" sz="1700" dirty="0"/>
              <a:t>.</a:t>
            </a:r>
          </a:p>
          <a:p>
            <a:r>
              <a:rPr lang="en-GB" sz="1700" dirty="0"/>
              <a:t>Tourism demand </a:t>
            </a:r>
            <a:r>
              <a:rPr lang="en-GB" sz="1700" b="1" dirty="0"/>
              <a:t>refers to </a:t>
            </a:r>
            <a:r>
              <a:rPr lang="en-GB" sz="1700" dirty="0"/>
              <a:t>the total number of people who travel or wish to travel, and use tourist facilities and services at places away from their places of work or residence (Cooper et al. 1993).</a:t>
            </a:r>
          </a:p>
          <a:p>
            <a:r>
              <a:rPr lang="en-GB" sz="1700" b="1" dirty="0"/>
              <a:t>Factors affecting </a:t>
            </a:r>
            <a:r>
              <a:rPr lang="en-GB" sz="1700" dirty="0"/>
              <a:t>tourism demand can be divided into </a:t>
            </a:r>
            <a:r>
              <a:rPr lang="en-GB" sz="1700" b="1" dirty="0"/>
              <a:t>two categories:</a:t>
            </a:r>
          </a:p>
          <a:p>
            <a:pPr algn="ctr"/>
            <a:r>
              <a:rPr lang="en-GB" sz="1700" dirty="0"/>
              <a:t> price factors and non-price factors</a:t>
            </a:r>
          </a:p>
          <a:p>
            <a:r>
              <a:rPr lang="en-GB" sz="1700" b="1" dirty="0"/>
              <a:t>Flight prices </a:t>
            </a:r>
            <a:r>
              <a:rPr lang="en-GB" sz="1700" dirty="0"/>
              <a:t>change often, and the price tourists pay depends on the day they fly, when they book, and the number of available seats in airlines. Flights prices also depend on tourist destinations. </a:t>
            </a:r>
            <a:r>
              <a:rPr lang="en-GB" sz="1700" b="1" dirty="0"/>
              <a:t>Exchange rates </a:t>
            </a:r>
            <a:r>
              <a:rPr lang="en-GB" sz="1700" dirty="0"/>
              <a:t>also impact on tourism demand. It is very evident from the recent developments in the UK. Inbound tourism is booming in the UK due to weak pound.</a:t>
            </a:r>
          </a:p>
          <a:p>
            <a:r>
              <a:rPr lang="en-GB" sz="1700" dirty="0"/>
              <a:t>There are a number of </a:t>
            </a:r>
            <a:r>
              <a:rPr lang="en-GB" sz="1700" b="1" dirty="0"/>
              <a:t>non-price factors </a:t>
            </a:r>
            <a:r>
              <a:rPr lang="en-GB" sz="1700" dirty="0"/>
              <a:t>that can affect tourism demand. For example, </a:t>
            </a:r>
            <a:r>
              <a:rPr lang="en-GB" sz="1700" b="1" dirty="0"/>
              <a:t>destination image</a:t>
            </a:r>
            <a:r>
              <a:rPr lang="en-GB" sz="1700" dirty="0"/>
              <a:t> is an important factor. </a:t>
            </a:r>
            <a:r>
              <a:rPr lang="en-GB" sz="1700" b="1" dirty="0"/>
              <a:t>UK is positioned as one of the best countries </a:t>
            </a:r>
            <a:r>
              <a:rPr lang="en-GB" sz="1700" dirty="0"/>
              <a:t>with a historically significant attractions and world heritage sites. </a:t>
            </a:r>
          </a:p>
          <a:p>
            <a:r>
              <a:rPr lang="en-GB" sz="1700" b="1" dirty="0"/>
              <a:t>Weather conditions </a:t>
            </a:r>
            <a:r>
              <a:rPr lang="en-GB" sz="1700" dirty="0"/>
              <a:t>also play an important role in tourism demand.</a:t>
            </a:r>
          </a:p>
        </p:txBody>
      </p:sp>
    </p:spTree>
    <p:extLst>
      <p:ext uri="{BB962C8B-B14F-4D97-AF65-F5344CB8AC3E}">
        <p14:creationId xmlns:p14="http://schemas.microsoft.com/office/powerpoint/2010/main" val="271201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D90599-4E1B-AD5C-74E1-5CB4832325B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Future Demand – NEED - WANTS</a:t>
            </a:r>
          </a:p>
        </p:txBody>
      </p:sp>
      <p:sp>
        <p:nvSpPr>
          <p:cNvPr id="3" name="Content Placeholder 2">
            <a:extLst>
              <a:ext uri="{FF2B5EF4-FFF2-40B4-BE49-F238E27FC236}">
                <a16:creationId xmlns:a16="http://schemas.microsoft.com/office/drawing/2014/main" id="{C54B844E-7160-563F-8333-F8E695CAAE9A}"/>
              </a:ext>
            </a:extLst>
          </p:cNvPr>
          <p:cNvSpPr>
            <a:spLocks noGrp="1"/>
          </p:cNvSpPr>
          <p:nvPr>
            <p:ph idx="1"/>
          </p:nvPr>
        </p:nvSpPr>
        <p:spPr>
          <a:xfrm>
            <a:off x="4134810" y="10138"/>
            <a:ext cx="8101245" cy="6637056"/>
          </a:xfrm>
        </p:spPr>
        <p:txBody>
          <a:bodyPr anchor="ctr">
            <a:noAutofit/>
          </a:bodyPr>
          <a:lstStyle/>
          <a:p>
            <a:r>
              <a:rPr lang="en-GB" sz="2000" dirty="0"/>
              <a:t>What are your thoughts as to  future Leisure / Tourism NEEDS??</a:t>
            </a:r>
          </a:p>
          <a:p>
            <a:r>
              <a:rPr lang="en-GB" sz="2000" dirty="0"/>
              <a:t>What does the Future ‘Leisure / Tourism Industry need to be considerate of?</a:t>
            </a:r>
          </a:p>
          <a:p>
            <a:r>
              <a:rPr lang="en-GB" sz="2000" b="1" dirty="0"/>
              <a:t>Economic impact of tourism: </a:t>
            </a:r>
            <a:r>
              <a:rPr lang="en-GB" sz="2000" dirty="0"/>
              <a:t>Tourism has greatly contributed to the economies of countries. For instance, it contributed £127.4bn to the UK economy in 2015 (VisitBritain, 2017). Approximately 3 million people are engaged in the tourism industry in the UK.</a:t>
            </a:r>
          </a:p>
          <a:p>
            <a:r>
              <a:rPr lang="en-GB" sz="2000" b="1" dirty="0"/>
              <a:t>Social impact of tourism</a:t>
            </a:r>
            <a:r>
              <a:rPr lang="en-GB" sz="2000" dirty="0"/>
              <a:t>: </a:t>
            </a:r>
            <a:r>
              <a:rPr lang="en-GB" sz="2000" b="0" i="0" dirty="0">
                <a:effectLst/>
              </a:rPr>
              <a:t>Tourism impact on the socio-cultural environment of a country. As tourists visit different countries, contact with the local people. Tourists and hosts have an opportunity to know each other’s cultures and leads to understanding of diversity.</a:t>
            </a:r>
          </a:p>
          <a:p>
            <a:r>
              <a:rPr lang="en-GB" sz="2000" b="1" dirty="0"/>
              <a:t>Environmental impact of tourism</a:t>
            </a:r>
            <a:r>
              <a:rPr lang="en-GB" sz="2000" dirty="0"/>
              <a:t>: While tourism brings about a lot of socio-economic benefits, some negative impacts on environment like waste, deforestation, and environmental damage are some of the challenges. Positively as tourism industry grows, both public and private sector organisations start focusing on conservation and preservation of the environment. Enhancing the idea of sustainable tourism development practices.</a:t>
            </a:r>
          </a:p>
        </p:txBody>
      </p:sp>
    </p:spTree>
    <p:extLst>
      <p:ext uri="{BB962C8B-B14F-4D97-AF65-F5344CB8AC3E}">
        <p14:creationId xmlns:p14="http://schemas.microsoft.com/office/powerpoint/2010/main" val="366296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A10D-43B2-7E8E-19DE-4ED3F21A9C0B}"/>
              </a:ext>
            </a:extLst>
          </p:cNvPr>
          <p:cNvSpPr>
            <a:spLocks noGrp="1"/>
          </p:cNvSpPr>
          <p:nvPr>
            <p:ph type="title"/>
          </p:nvPr>
        </p:nvSpPr>
        <p:spPr>
          <a:xfrm>
            <a:off x="613707" y="376077"/>
            <a:ext cx="10515600" cy="538324"/>
          </a:xfrm>
        </p:spPr>
        <p:txBody>
          <a:bodyPr>
            <a:normAutofit fontScale="90000"/>
          </a:bodyPr>
          <a:lstStyle/>
          <a:p>
            <a:r>
              <a:rPr lang="en-GB" dirty="0"/>
              <a:t>“</a:t>
            </a:r>
            <a:r>
              <a:rPr lang="en-GB" sz="3200" dirty="0"/>
              <a:t>Tourism and Participation</a:t>
            </a:r>
            <a:r>
              <a:rPr lang="en-GB" dirty="0"/>
              <a:t>”</a:t>
            </a:r>
          </a:p>
        </p:txBody>
      </p:sp>
      <p:sp>
        <p:nvSpPr>
          <p:cNvPr id="3" name="Content Placeholder 2">
            <a:extLst>
              <a:ext uri="{FF2B5EF4-FFF2-40B4-BE49-F238E27FC236}">
                <a16:creationId xmlns:a16="http://schemas.microsoft.com/office/drawing/2014/main" id="{715F62DE-3553-49FE-00F4-297C163397D5}"/>
              </a:ext>
            </a:extLst>
          </p:cNvPr>
          <p:cNvSpPr>
            <a:spLocks noGrp="1"/>
          </p:cNvSpPr>
          <p:nvPr>
            <p:ph idx="1"/>
          </p:nvPr>
        </p:nvSpPr>
        <p:spPr>
          <a:xfrm>
            <a:off x="728691" y="1042636"/>
            <a:ext cx="10515600" cy="5815364"/>
          </a:xfrm>
        </p:spPr>
        <p:txBody>
          <a:bodyPr>
            <a:normAutofit fontScale="40000" lnSpcReduction="20000"/>
          </a:bodyPr>
          <a:lstStyle/>
          <a:p>
            <a:endParaRPr lang="en-GB" dirty="0"/>
          </a:p>
          <a:p>
            <a:r>
              <a:rPr lang="en-GB" sz="5000" dirty="0"/>
              <a:t>In pairs discuss and consider :</a:t>
            </a:r>
          </a:p>
          <a:p>
            <a:r>
              <a:rPr lang="en-GB" sz="5000" dirty="0"/>
              <a:t>what factors influence rates of participation  in tourism events and leisure activities.</a:t>
            </a:r>
          </a:p>
          <a:p>
            <a:r>
              <a:rPr lang="en-GB" sz="5000" dirty="0"/>
              <a:t>e.g. Travel / Participation in Cultural Exchanges / Events…. ?</a:t>
            </a:r>
          </a:p>
          <a:p>
            <a:r>
              <a:rPr lang="en-GB" sz="5000" dirty="0"/>
              <a:t>Consider them under the categories of:</a:t>
            </a:r>
          </a:p>
          <a:p>
            <a:r>
              <a:rPr lang="en-GB" sz="5000" dirty="0"/>
              <a:t> Personal</a:t>
            </a:r>
          </a:p>
          <a:p>
            <a:r>
              <a:rPr lang="en-GB" sz="5000" dirty="0"/>
              <a:t>Social – Circumstantial</a:t>
            </a:r>
          </a:p>
          <a:p>
            <a:r>
              <a:rPr lang="en-GB" sz="5000" dirty="0"/>
              <a:t>Opportunity Factors.</a:t>
            </a:r>
          </a:p>
          <a:p>
            <a:r>
              <a:rPr lang="en-GB" sz="5000" dirty="0"/>
              <a:t>Historical and Modern Contexts of Tourism :</a:t>
            </a:r>
          </a:p>
          <a:p>
            <a:r>
              <a:rPr lang="en-GB" sz="5000" dirty="0"/>
              <a:t>1)	What factors influence our Tourism participation levels?</a:t>
            </a:r>
          </a:p>
          <a:p>
            <a:endParaRPr lang="en-GB" sz="5000" dirty="0"/>
          </a:p>
          <a:p>
            <a:r>
              <a:rPr lang="en-GB" sz="5000" dirty="0"/>
              <a:t>2)	How would you describe our needs and wants from a Tourism perspective within the 21st Century.</a:t>
            </a:r>
          </a:p>
          <a:p>
            <a:endParaRPr lang="en-GB" sz="5000" dirty="0"/>
          </a:p>
          <a:p>
            <a:r>
              <a:rPr lang="en-GB" sz="5000" dirty="0"/>
              <a:t>3)	Consider whether our Tourism needs and wants have changed / altered over the years (Historical  - Modern Day)</a:t>
            </a:r>
          </a:p>
          <a:p>
            <a:r>
              <a:rPr lang="en-GB" sz="5000" dirty="0"/>
              <a:t>4) 	Consider the market segments within these changes or alterations.</a:t>
            </a:r>
          </a:p>
        </p:txBody>
      </p:sp>
    </p:spTree>
    <p:extLst>
      <p:ext uri="{BB962C8B-B14F-4D97-AF65-F5344CB8AC3E}">
        <p14:creationId xmlns:p14="http://schemas.microsoft.com/office/powerpoint/2010/main" val="36671530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icture containing shape&#10;&#10;Description automatically generated">
            <a:extLst>
              <a:ext uri="{FF2B5EF4-FFF2-40B4-BE49-F238E27FC236}">
                <a16:creationId xmlns:a16="http://schemas.microsoft.com/office/drawing/2014/main" id="{0C6319C9-524F-7B1A-0664-778B4022D0CF}"/>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815" b="10695"/>
          <a:stretch/>
        </p:blipFill>
        <p:spPr>
          <a:xfrm>
            <a:off x="20" y="1282"/>
            <a:ext cx="12191980" cy="6856718"/>
          </a:xfrm>
          <a:prstGeom prst="rect">
            <a:avLst/>
          </a:prstGeom>
        </p:spPr>
      </p:pic>
    </p:spTree>
    <p:extLst>
      <p:ext uri="{BB962C8B-B14F-4D97-AF65-F5344CB8AC3E}">
        <p14:creationId xmlns:p14="http://schemas.microsoft.com/office/powerpoint/2010/main" val="33589384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E4434-44B7-33C5-B823-D19EFC697E9F}"/>
              </a:ext>
            </a:extLst>
          </p:cNvPr>
          <p:cNvSpPr>
            <a:spLocks noGrp="1"/>
          </p:cNvSpPr>
          <p:nvPr>
            <p:ph type="title"/>
          </p:nvPr>
        </p:nvSpPr>
        <p:spPr/>
        <p:txBody>
          <a:bodyPr/>
          <a:lstStyle/>
          <a:p>
            <a:r>
              <a:rPr lang="en-GB" dirty="0"/>
              <a:t>Assignment 1 : Essay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25</a:t>
            </a:r>
            <a:r>
              <a:rPr lang="en-GB" sz="1800" baseline="30000" dirty="0">
                <a:effectLst/>
                <a:latin typeface="Arial" panose="020B0604020202020204" pitchFamily="34" charset="0"/>
                <a:ea typeface="Times New Roman" panose="02020603050405020304" pitchFamily="18" charset="0"/>
                <a:cs typeface="Times New Roman" panose="02020603050405020304" pitchFamily="18" charset="0"/>
              </a:rPr>
              <a:t>th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November 2022</a:t>
            </a:r>
            <a:endParaRPr lang="en-GB" dirty="0"/>
          </a:p>
        </p:txBody>
      </p:sp>
      <p:sp>
        <p:nvSpPr>
          <p:cNvPr id="3" name="Content Placeholder 2">
            <a:extLst>
              <a:ext uri="{FF2B5EF4-FFF2-40B4-BE49-F238E27FC236}">
                <a16:creationId xmlns:a16="http://schemas.microsoft.com/office/drawing/2014/main" id="{C941792E-97B6-C5E2-078E-93174D84811F}"/>
              </a:ext>
            </a:extLst>
          </p:cNvPr>
          <p:cNvSpPr>
            <a:spLocks noGrp="1"/>
          </p:cNvSpPr>
          <p:nvPr>
            <p:ph idx="1"/>
          </p:nvPr>
        </p:nvSpPr>
        <p:spPr/>
        <p:txBody>
          <a:bodyPr>
            <a:normAutofit fontScale="92500" lnSpcReduction="20000"/>
          </a:bodyPr>
          <a:lstStyle/>
          <a:p>
            <a:r>
              <a:rPr lang="en-GB" dirty="0"/>
              <a:t>Focussing on a UK resort or destination of your choice, consider the impacts of the pandemic on visitor numbers and the destination to be published in an </a:t>
            </a:r>
            <a:r>
              <a:rPr lang="en-GB" b="1" dirty="0"/>
              <a:t>online review </a:t>
            </a:r>
            <a:r>
              <a:rPr lang="en-GB" dirty="0"/>
              <a:t>for VisitBritain to help awareness of trends and impacts of future planning in the tourism industry . </a:t>
            </a:r>
          </a:p>
          <a:p>
            <a:r>
              <a:rPr lang="en-GB" dirty="0"/>
              <a:t>This should include considering the staycation concept, changes in visitor typology, visitors expectations and experiences. As a result of your findings reach clear conclusions regarding the short term and long term impacts of the pandemic and make recommendations to help the stakeholders for the future sustainability of the resort or destination. </a:t>
            </a:r>
          </a:p>
          <a:p>
            <a:r>
              <a:rPr lang="en-GB" dirty="0"/>
              <a:t>You can use images, illustrations, or graphics to support your findings. </a:t>
            </a:r>
          </a:p>
          <a:p>
            <a:r>
              <a:rPr lang="en-GB" dirty="0"/>
              <a:t>This is an essay format of 1500 words that must be support with clear evidence and research to include a minimum of 6 academic references in the Harvard Referencing style. </a:t>
            </a:r>
          </a:p>
          <a:p>
            <a:endParaRPr lang="en-GB" dirty="0"/>
          </a:p>
        </p:txBody>
      </p:sp>
    </p:spTree>
    <p:extLst>
      <p:ext uri="{BB962C8B-B14F-4D97-AF65-F5344CB8AC3E}">
        <p14:creationId xmlns:p14="http://schemas.microsoft.com/office/powerpoint/2010/main" val="19861072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92519-8A25-5395-102F-E5395A4520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7BA023E-2FA5-5C5C-9D50-B6E5A224F9C5}"/>
              </a:ext>
            </a:extLst>
          </p:cNvPr>
          <p:cNvSpPr>
            <a:spLocks noGrp="1"/>
          </p:cNvSpPr>
          <p:nvPr>
            <p:ph idx="1"/>
          </p:nvPr>
        </p:nvSpPr>
        <p:spPr/>
        <p:txBody>
          <a:bodyPr>
            <a:normAutofit fontScale="77500" lnSpcReduction="20000"/>
          </a:bodyPr>
          <a:lstStyle/>
          <a:p>
            <a:r>
              <a:rPr lang="en-GB" dirty="0"/>
              <a:t>Agnew, M.D. and </a:t>
            </a:r>
            <a:r>
              <a:rPr lang="en-GB" dirty="0" err="1"/>
              <a:t>Palutikof</a:t>
            </a:r>
            <a:r>
              <a:rPr lang="en-GB" dirty="0"/>
              <a:t>, J.P., 2006. Impacts of short-term climate variability in the UK on demand for domestic and international tourism. Climate Research, 31(1), pp.109-120.</a:t>
            </a:r>
          </a:p>
          <a:p>
            <a:r>
              <a:rPr lang="en-GB" dirty="0" err="1"/>
              <a:t>Godbey</a:t>
            </a:r>
            <a:r>
              <a:rPr lang="en-GB" dirty="0"/>
              <a:t>, G. (1994) Leisure in Your Life: An Exploration. 4th Edition, Venture Publishing, Inc., State College</a:t>
            </a:r>
          </a:p>
          <a:p>
            <a:r>
              <a:rPr lang="en-GB" dirty="0" err="1"/>
              <a:t>Hui,L</a:t>
            </a:r>
            <a:r>
              <a:rPr lang="en-GB" dirty="0"/>
              <a:t>. Phillips. W, </a:t>
            </a:r>
            <a:r>
              <a:rPr lang="en-GB" dirty="0" err="1"/>
              <a:t>Francombe,J</a:t>
            </a:r>
            <a:r>
              <a:rPr lang="en-GB" dirty="0"/>
              <a:t>. </a:t>
            </a:r>
            <a:r>
              <a:rPr lang="en-GB" dirty="0" err="1"/>
              <a:t>Dunkerley,F</a:t>
            </a:r>
            <a:r>
              <a:rPr lang="en-GB" dirty="0"/>
              <a:t>. , Rohr, C. (2021) Factors influencing domestic tourism in the UK and abroad and the role of publicly funded domestic tourism marketing: A rapid evidence assessment. Santa Monica, CA: RAND Corporation, https://www.rand.org/pubs/research_reports/RRA179-1.html.Accessed 8 October 2022.</a:t>
            </a:r>
          </a:p>
          <a:p>
            <a:r>
              <a:rPr lang="en-GB" dirty="0"/>
              <a:t>Tillman, A. (1974). The Program Book for Recreation Professionals. National Press Books, Palo Alto, CA</a:t>
            </a:r>
          </a:p>
          <a:p>
            <a:r>
              <a:rPr lang="en-GB" dirty="0" err="1"/>
              <a:t>Torkildsen</a:t>
            </a:r>
            <a:r>
              <a:rPr lang="en-GB" dirty="0"/>
              <a:t>, G. (2005). Leisure and Recreation Management., 5 </a:t>
            </a:r>
            <a:r>
              <a:rPr lang="en-GB" dirty="0" err="1"/>
              <a:t>th</a:t>
            </a:r>
            <a:r>
              <a:rPr lang="en-GB" dirty="0"/>
              <a:t> ed. Routledge, Taylor and Francis Group, London, England. https://doi.org/10.4324/9780203401651</a:t>
            </a:r>
          </a:p>
        </p:txBody>
      </p:sp>
    </p:spTree>
    <p:extLst>
      <p:ext uri="{BB962C8B-B14F-4D97-AF65-F5344CB8AC3E}">
        <p14:creationId xmlns:p14="http://schemas.microsoft.com/office/powerpoint/2010/main" val="42281091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3014</Words>
  <Application>Microsoft Office PowerPoint</Application>
  <PresentationFormat>Widescreen</PresentationFormat>
  <Paragraphs>187</Paragraphs>
  <Slides>34</Slides>
  <Notes>4</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Myriad Pro (Body)</vt:lpstr>
      <vt:lpstr>Myriad Pro heading</vt:lpstr>
      <vt:lpstr>Arial</vt:lpstr>
      <vt:lpstr>Arial</vt:lpstr>
      <vt:lpstr>Calibri</vt:lpstr>
      <vt:lpstr>Calibri Light</vt:lpstr>
      <vt:lpstr>Rockwell</vt:lpstr>
      <vt:lpstr>Office Theme</vt:lpstr>
      <vt:lpstr>Uk Tourism &amp; leisure Industry ( BMTP 4011)</vt:lpstr>
      <vt:lpstr> Impacts on Tourism</vt:lpstr>
      <vt:lpstr>Have you awakened your inner lion today?!</vt:lpstr>
      <vt:lpstr>PowerPoint Presentation</vt:lpstr>
      <vt:lpstr>With an eye for every budget, three traveller's visit vacation rentals around the globe and share their expert tips and tricks in this reality series.</vt:lpstr>
      <vt:lpstr>Last week…</vt:lpstr>
      <vt:lpstr>Overview </vt:lpstr>
      <vt:lpstr>UK Tourism Geography / Regions and its influence on Tourism Development.</vt:lpstr>
      <vt:lpstr>Problems </vt:lpstr>
      <vt:lpstr>Tourism ratios for the regions and nations of the UK (NUTS 1) in 2013</vt:lpstr>
      <vt:lpstr>Tourism direct gross value added (£ millions) in regions and nations of the UK (NUTS 1) in 2013</vt:lpstr>
      <vt:lpstr>What are the factors that influence UK residents' decisions to take domestic trips within the UK?  </vt:lpstr>
      <vt:lpstr>Factors influencing domestic tourism</vt:lpstr>
      <vt:lpstr>What is the difference between a Need and a Want?</vt:lpstr>
      <vt:lpstr>How do we know what services to provide? </vt:lpstr>
      <vt:lpstr>What is the difference between a Need and a Want?</vt:lpstr>
      <vt:lpstr>MASLOW THEORY: </vt:lpstr>
      <vt:lpstr>Why Maslow's Hierarchy Of Needs Matters</vt:lpstr>
      <vt:lpstr>SIGMUND FREUD. Freud’s Psycho-analytic Theory</vt:lpstr>
      <vt:lpstr>THEORIES AND LINK TO TOURISM INDUSTRY </vt:lpstr>
      <vt:lpstr>Importance of studying Need Theory </vt:lpstr>
      <vt:lpstr>Leisure activities</vt:lpstr>
      <vt:lpstr>Task </vt:lpstr>
      <vt:lpstr>Tillman Exercise:</vt:lpstr>
      <vt:lpstr>Debate - - needs created or shaped? </vt:lpstr>
      <vt:lpstr>Motivation and need theory</vt:lpstr>
      <vt:lpstr>Needs Wants Demand</vt:lpstr>
      <vt:lpstr>Leisure / Tourism WANTS</vt:lpstr>
      <vt:lpstr>Leisure / Tourism DEMANDS</vt:lpstr>
      <vt:lpstr>Future Demand – NEED - WANTS</vt:lpstr>
      <vt:lpstr>“Tourism and Participation”</vt:lpstr>
      <vt:lpstr>PowerPoint Presentation</vt:lpstr>
      <vt:lpstr>Assignment 1 : Essay 25th November 2022</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Impacts on Tourism</dc:title>
  <dc:creator>Deborah Jenkins</dc:creator>
  <cp:lastModifiedBy>Deborah Jenkins</cp:lastModifiedBy>
  <cp:revision>2</cp:revision>
  <dcterms:created xsi:type="dcterms:W3CDTF">2022-10-08T11:19:45Z</dcterms:created>
  <dcterms:modified xsi:type="dcterms:W3CDTF">2022-10-09T19:49:21Z</dcterms:modified>
</cp:coreProperties>
</file>