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9" r:id="rId4"/>
    <p:sldId id="260" r:id="rId5"/>
    <p:sldId id="264" r:id="rId6"/>
    <p:sldId id="272" r:id="rId7"/>
    <p:sldId id="267" r:id="rId8"/>
    <p:sldId id="268" r:id="rId9"/>
    <p:sldId id="269" r:id="rId10"/>
    <p:sldId id="270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0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579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454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204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267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17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670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022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235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556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237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503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D13937-4C1E-45EA-81D5-B4831FAD3440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275506-2D7C-4881-9CC1-43069FBCD3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993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business-4270429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McDonald's - Wikipedi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7937"/>
            <a:ext cx="12192001" cy="679238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733211" y="160338"/>
            <a:ext cx="53427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Worlds largest restaurant chain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35,000 restaurants worldwide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chemeClr val="bg1"/>
                </a:solidFill>
              </a:rPr>
              <a:t>Employs 1.8 million</a:t>
            </a:r>
            <a:endParaRPr lang="en-GB" sz="24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6456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48191"/>
            <a:ext cx="4140926" cy="18721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8084" y="598793"/>
            <a:ext cx="3751723" cy="16702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893" y="645682"/>
            <a:ext cx="4220469" cy="187897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6300" y="3580444"/>
            <a:ext cx="4344940" cy="19343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1240" y="3683792"/>
            <a:ext cx="4403623" cy="196051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734291" y="2420314"/>
            <a:ext cx="10557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</a:rPr>
              <a:t>             Serve				Inclusion</a:t>
            </a:r>
            <a:r>
              <a:rPr lang="en-GB" sz="2000" b="1" dirty="0">
                <a:solidFill>
                  <a:srgbClr val="FF0000"/>
                </a:solidFill>
              </a:rPr>
              <a:t>	</a:t>
            </a:r>
            <a:r>
              <a:rPr lang="en-GB" sz="2000" b="1" dirty="0" smtClean="0">
                <a:solidFill>
                  <a:srgbClr val="FF0000"/>
                </a:solidFill>
              </a:rPr>
              <a:t>		  Integrity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543694" y="5747657"/>
            <a:ext cx="71350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</a:rPr>
              <a:t>          Community				        Family 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90054" y="42805"/>
            <a:ext cx="3960817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sz="3600" b="1" u="sng" dirty="0" smtClean="0">
                <a:solidFill>
                  <a:srgbClr val="FFFF00"/>
                </a:solidFill>
              </a:rPr>
              <a:t>McDonalds Values</a:t>
            </a:r>
            <a:endParaRPr lang="en-GB" sz="3600" b="1" u="sng" dirty="0">
              <a:solidFill>
                <a:srgbClr val="FFFF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9227127" y="6195923"/>
            <a:ext cx="2964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McDonalds (2017-2019)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822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1440" y="0"/>
            <a:ext cx="6062749" cy="822960"/>
          </a:xfrm>
          <a:solidFill>
            <a:srgbClr val="FF0000"/>
          </a:solidFill>
        </p:spPr>
        <p:txBody>
          <a:bodyPr>
            <a:no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</a:rPr>
              <a:t>McDonald's Values - Integrity</a:t>
            </a:r>
            <a:endParaRPr lang="en-GB" sz="4000" b="1" dirty="0">
              <a:solidFill>
                <a:srgbClr val="FFFF0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71309" y="942109"/>
            <a:ext cx="5728773" cy="4336473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Climate &amp; 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Packaging &amp; Waste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Sustainable Agriculture &amp; Beef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Conserving Forests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Water Stewardship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66370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pPr algn="ctr"/>
            <a:r>
              <a:rPr lang="en-GB" sz="6000" b="1" dirty="0" smtClean="0">
                <a:solidFill>
                  <a:srgbClr val="FFFF00"/>
                </a:solidFill>
              </a:rPr>
              <a:t>McDonalds Priorities</a:t>
            </a:r>
            <a:endParaRPr lang="en-GB" sz="6000" b="1" dirty="0">
              <a:solidFill>
                <a:srgbClr val="FFFF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 McDonalds say they have set goals to source 100% of their guest packaging from renewable, recycled or certified sources, and to recycle guest packaging in 100% of McDonald’s restaurants, by 2025.</a:t>
            </a:r>
          </a:p>
          <a:p>
            <a:pPr marL="0" indent="0" algn="ctr">
              <a:buNone/>
            </a:pPr>
            <a:r>
              <a:rPr lang="en-GB" dirty="0" smtClean="0"/>
              <a:t>McDonalds want to be a part of the solution and help influence powerful change. </a:t>
            </a:r>
          </a:p>
          <a:p>
            <a:pPr marL="0" indent="0" algn="ctr">
              <a:buNone/>
            </a:pPr>
            <a:r>
              <a:rPr lang="en-GB" dirty="0" smtClean="0"/>
              <a:t>McDonalds want to use their global scale and reach to help implement and accelerate solutions to keep waste out of nature and valuable materials in use. </a:t>
            </a:r>
            <a:r>
              <a:rPr lang="en-GB" dirty="0"/>
              <a:t>P</a:t>
            </a:r>
            <a:r>
              <a:rPr lang="en-GB" dirty="0" smtClean="0"/>
              <a:t>rioritizing areas where they can have the greatest impact, such as packaging.</a:t>
            </a:r>
          </a:p>
          <a:p>
            <a:pPr marL="0" indent="0" algn="ctr">
              <a:buNone/>
            </a:pPr>
            <a:endParaRPr lang="en-GB" dirty="0" smtClean="0"/>
          </a:p>
          <a:p>
            <a:pPr algn="ctr"/>
            <a:endParaRPr lang="en-GB" dirty="0" smtClean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826631" y="6176963"/>
            <a:ext cx="4017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McDonalds (2017-2019)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470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257108" y="4477269"/>
            <a:ext cx="5408023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However, the world's biggest restaurant chain, which has 37,000 sites worldwide, said some restaurants might struggle to recycle packaging by 2025.</a:t>
            </a:r>
          </a:p>
          <a:p>
            <a:endParaRPr lang="en-GB" dirty="0" smtClean="0"/>
          </a:p>
          <a:p>
            <a:r>
              <a:rPr lang="en-GB" dirty="0" smtClean="0"/>
              <a:t>That is because infrastructure, regulations and </a:t>
            </a:r>
            <a:r>
              <a:rPr lang="en-GB" dirty="0" smtClean="0"/>
              <a:t>consumer </a:t>
            </a:r>
            <a:r>
              <a:rPr lang="en-GB" dirty="0" smtClean="0"/>
              <a:t>behaviour vary around the world, but McDonald's "plans to be part of the solution".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00742" y="1613824"/>
            <a:ext cx="525997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Fast food giant McDonald's has said all its packaging worldwide will come from sustainable sources by 2025.</a:t>
            </a:r>
          </a:p>
          <a:p>
            <a:endParaRPr lang="en-GB" dirty="0" smtClean="0"/>
          </a:p>
          <a:p>
            <a:r>
              <a:rPr lang="en-GB" dirty="0" smtClean="0"/>
              <a:t>The restaurant chain will aim to get all items like bags, straws, wrappers and cups from recycled or renewable materials, up from half currently.</a:t>
            </a:r>
          </a:p>
          <a:p>
            <a:endParaRPr lang="en-GB" dirty="0" smtClean="0"/>
          </a:p>
          <a:p>
            <a:r>
              <a:rPr lang="en-GB" dirty="0" smtClean="0"/>
              <a:t>McDonald's also </a:t>
            </a:r>
            <a:r>
              <a:rPr lang="en-GB" dirty="0" smtClean="0"/>
              <a:t>want </a:t>
            </a:r>
            <a:r>
              <a:rPr lang="en-GB" dirty="0" smtClean="0"/>
              <a:t>100% of its restaurants to recycle packaging by then, compared with only 10% now.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500742" y="331317"/>
            <a:ext cx="11248529" cy="707886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4000" dirty="0" smtClean="0">
                <a:solidFill>
                  <a:srgbClr val="FFFF00"/>
                </a:solidFill>
              </a:rPr>
              <a:t>McDonald's aims for fully recycled packaging by 2025</a:t>
            </a:r>
            <a:endParaRPr lang="en-GB" sz="4000" dirty="0">
              <a:solidFill>
                <a:srgbClr val="FFFF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287691" y="6508594"/>
            <a:ext cx="2904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BBC (2021) </a:t>
            </a:r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1611" y="1161631"/>
            <a:ext cx="4362995" cy="308841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388" y="4889344"/>
            <a:ext cx="2828925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295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pPr algn="ctr"/>
            <a:r>
              <a:rPr lang="en-GB" b="1" dirty="0" smtClean="0">
                <a:solidFill>
                  <a:srgbClr val="FFFF00"/>
                </a:solidFill>
              </a:rPr>
              <a:t>Biggest Recycling Issue – Straws 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September 2018 – Plastic to paper </a:t>
            </a:r>
          </a:p>
          <a:p>
            <a:r>
              <a:rPr lang="en-GB" dirty="0" smtClean="0"/>
              <a:t>1.8 millions straws used daily in the UK</a:t>
            </a:r>
          </a:p>
          <a:p>
            <a:r>
              <a:rPr lang="en-GB" dirty="0" smtClean="0"/>
              <a:t>Customer Complaints – Dissolve too quickly</a:t>
            </a:r>
          </a:p>
          <a:p>
            <a:r>
              <a:rPr lang="en-GB" dirty="0" smtClean="0"/>
              <a:t>McDonalds made thicker straws</a:t>
            </a:r>
          </a:p>
          <a:p>
            <a:r>
              <a:rPr lang="en-GB" dirty="0" smtClean="0"/>
              <a:t>Difficult for new straws to be recycled by the waste </a:t>
            </a:r>
          </a:p>
          <a:p>
            <a:pPr marL="0" indent="0">
              <a:buNone/>
            </a:pPr>
            <a:r>
              <a:rPr lang="en-GB" dirty="0" smtClean="0"/>
              <a:t>solutions providers</a:t>
            </a:r>
          </a:p>
          <a:p>
            <a:r>
              <a:rPr lang="en-GB" dirty="0" smtClean="0"/>
              <a:t>Despite complaints will continue to ban plastic</a:t>
            </a:r>
          </a:p>
          <a:p>
            <a:r>
              <a:rPr lang="en-GB" dirty="0" smtClean="0"/>
              <a:t>Continue to trial </a:t>
            </a:r>
            <a:r>
              <a:rPr lang="en-GB" dirty="0"/>
              <a:t>'innovative packaging and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recycling </a:t>
            </a:r>
            <a:r>
              <a:rPr lang="en-GB" dirty="0"/>
              <a:t>solutions'.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8588" y="1825625"/>
            <a:ext cx="3458429" cy="4849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870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smtClean="0">
                <a:solidFill>
                  <a:srgbClr val="FF0000"/>
                </a:solidFill>
              </a:rPr>
              <a:t>Using the Toulmin model of argument </a:t>
            </a:r>
            <a:endParaRPr lang="en-GB" u="sng" dirty="0">
              <a:solidFill>
                <a:srgbClr val="FF0000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Claim – </a:t>
            </a:r>
          </a:p>
          <a:p>
            <a:pPr marL="0" indent="0">
              <a:buNone/>
            </a:pPr>
            <a:r>
              <a:rPr lang="en-GB" dirty="0" smtClean="0"/>
              <a:t>Can McDonalds have 100% renewable or recycled guest packaging by 2025 across 100% of their restaurants?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Grounds – </a:t>
            </a:r>
          </a:p>
          <a:p>
            <a:pPr marL="0" indent="0">
              <a:buNone/>
            </a:pPr>
            <a:r>
              <a:rPr lang="en-GB" dirty="0" smtClean="0"/>
              <a:t>Over 80% of packaging is currently made of fibre sources. The remaining 20% is made of plastic.</a:t>
            </a:r>
          </a:p>
          <a:p>
            <a:pPr marL="0" indent="0">
              <a:buNone/>
            </a:pPr>
            <a:r>
              <a:rPr lang="en-GB" dirty="0" smtClean="0"/>
              <a:t>By </a:t>
            </a:r>
            <a:r>
              <a:rPr lang="en-GB" dirty="0"/>
              <a:t>the end of 2020, </a:t>
            </a:r>
            <a:r>
              <a:rPr lang="en-GB" dirty="0" smtClean="0"/>
              <a:t>McDonalds </a:t>
            </a:r>
            <a:r>
              <a:rPr lang="en-GB" dirty="0"/>
              <a:t>were approximately 80% of the way toward </a:t>
            </a:r>
            <a:r>
              <a:rPr lang="en-GB" dirty="0" smtClean="0"/>
              <a:t>their </a:t>
            </a:r>
            <a:r>
              <a:rPr lang="en-GB" dirty="0"/>
              <a:t>goal to source all guest packaging from </a:t>
            </a:r>
            <a:r>
              <a:rPr lang="en-GB" dirty="0" smtClean="0"/>
              <a:t>renewable or recycled sources by 2025.</a:t>
            </a:r>
          </a:p>
          <a:p>
            <a:pPr marL="0" indent="0">
              <a:buNone/>
            </a:pPr>
            <a:r>
              <a:rPr lang="en-GB" dirty="0"/>
              <a:t>99.6% of McDonalds primary fibre based packaging is sourced from recycled sources and supports deforestation free supply chains.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8843554" y="6283234"/>
            <a:ext cx="2965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McDonalds (2017-2019)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566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Using the Toulmin model of argument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Warrant – </a:t>
            </a:r>
          </a:p>
          <a:p>
            <a:pPr marL="0" indent="0">
              <a:buNone/>
            </a:pPr>
            <a:r>
              <a:rPr lang="en-GB" dirty="0" smtClean="0"/>
              <a:t>Improving sustainability are top priorities for McDonalds. Their strategies support keeping communities clean and aim to help protect the planet for future generations. </a:t>
            </a:r>
          </a:p>
          <a:p>
            <a:pPr marL="0" indent="0">
              <a:buNone/>
            </a:pPr>
            <a:r>
              <a:rPr lang="en-GB" dirty="0"/>
              <a:t>As one of the world’s largest restaurant </a:t>
            </a:r>
            <a:r>
              <a:rPr lang="en-GB" dirty="0" smtClean="0"/>
              <a:t>companies, McDonalds </a:t>
            </a:r>
            <a:r>
              <a:rPr lang="en-GB" dirty="0"/>
              <a:t>believe </a:t>
            </a:r>
            <a:r>
              <a:rPr lang="en-GB" dirty="0" smtClean="0"/>
              <a:t>by addressing </a:t>
            </a:r>
            <a:r>
              <a:rPr lang="en-GB" dirty="0"/>
              <a:t>this </a:t>
            </a:r>
            <a:r>
              <a:rPr lang="en-GB" dirty="0" smtClean="0"/>
              <a:t>issue they </a:t>
            </a:r>
            <a:r>
              <a:rPr lang="en-GB" dirty="0"/>
              <a:t>can use </a:t>
            </a:r>
            <a:r>
              <a:rPr lang="en-GB" dirty="0" smtClean="0"/>
              <a:t>their global </a:t>
            </a:r>
            <a:r>
              <a:rPr lang="en-GB" dirty="0"/>
              <a:t>scale to help transform packaging and waste systems across </a:t>
            </a:r>
            <a:r>
              <a:rPr lang="en-GB" dirty="0" smtClean="0"/>
              <a:t>the industry.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Backing –</a:t>
            </a:r>
          </a:p>
          <a:p>
            <a:pPr marL="0" indent="0">
              <a:buNone/>
            </a:pPr>
            <a:r>
              <a:rPr lang="en-GB" dirty="0" smtClean="0"/>
              <a:t>McDonalds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wants to eliminate as much packaging as they can through design innovation. They want to introduce re-useable solutions as well as encouraging customer behaviour change to reduce waste. All whilst not compromising on quality and performance.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9679577" y="6413863"/>
            <a:ext cx="2512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McDonalds (2017-2019)</a:t>
            </a:r>
          </a:p>
        </p:txBody>
      </p:sp>
    </p:spTree>
    <p:extLst>
      <p:ext uri="{BB962C8B-B14F-4D97-AF65-F5344CB8AC3E}">
        <p14:creationId xmlns:p14="http://schemas.microsoft.com/office/powerpoint/2010/main" val="4252548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Using the Toulmin model of argument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Rebuttal – </a:t>
            </a:r>
          </a:p>
          <a:p>
            <a:pPr marL="0" indent="0">
              <a:buNone/>
            </a:pPr>
            <a:r>
              <a:rPr lang="en-GB" dirty="0" smtClean="0"/>
              <a:t>McDonalds recognises that disposal of some of their waste harms nature and impacts communities. McDonald’s chief supply chain and sustainability officer </a:t>
            </a:r>
            <a:r>
              <a:rPr lang="en-GB" dirty="0" err="1" smtClean="0"/>
              <a:t>Francessca</a:t>
            </a:r>
            <a:r>
              <a:rPr lang="en-GB" dirty="0" smtClean="0"/>
              <a:t> </a:t>
            </a:r>
            <a:r>
              <a:rPr lang="en-GB" dirty="0" err="1" smtClean="0"/>
              <a:t>DeBiase</a:t>
            </a:r>
            <a:r>
              <a:rPr lang="en-GB" dirty="0" smtClean="0"/>
              <a:t> says ‘some restaurants might struggle to reach the 2025 goal of 100% recycled packaging’ this is because infrastructure, regulations and customer behaviour vary around the world.</a:t>
            </a:r>
          </a:p>
          <a:p>
            <a:pPr marL="0" indent="0">
              <a:buNone/>
            </a:pPr>
            <a:r>
              <a:rPr lang="en-GB" dirty="0" smtClean="0"/>
              <a:t>McDonalds know </a:t>
            </a:r>
            <a:r>
              <a:rPr lang="en-GB" dirty="0"/>
              <a:t>that when packaging and plastic waste aren’t recovered or recycled correctly, it can have a negative impact on </a:t>
            </a:r>
            <a:r>
              <a:rPr lang="en-GB" dirty="0" smtClean="0"/>
              <a:t>the </a:t>
            </a:r>
            <a:r>
              <a:rPr lang="en-GB" dirty="0"/>
              <a:t>planet, creating litter and pollution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Currently only 10% of McDonalds restaurants are 100% using recycled or renewable packaging and the aim is to have 100% restaurants by 2025.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627326" y="6387737"/>
            <a:ext cx="2429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McDonalds (2017-2019)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309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Using the Toulmin model of argument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Qualifier –</a:t>
            </a:r>
          </a:p>
          <a:p>
            <a:pPr marL="0" indent="0">
              <a:buNone/>
            </a:pPr>
            <a:r>
              <a:rPr lang="en-GB" dirty="0" smtClean="0"/>
              <a:t>‘plans to be a part of the solution’</a:t>
            </a:r>
          </a:p>
          <a:p>
            <a:pPr marL="0" indent="0">
              <a:buNone/>
            </a:pPr>
            <a:r>
              <a:rPr lang="en-GB" dirty="0"/>
              <a:t>‘Our plan for change is a clear plan with goals and action to help us lead positive change across our business and beyond</a:t>
            </a:r>
            <a:r>
              <a:rPr lang="en-GB" dirty="0" smtClean="0"/>
              <a:t>’</a:t>
            </a:r>
          </a:p>
          <a:p>
            <a:pPr marL="0" indent="0">
              <a:buNone/>
            </a:pPr>
            <a:r>
              <a:rPr lang="en-GB" dirty="0" smtClean="0"/>
              <a:t>‘change a little, change a lot’ </a:t>
            </a:r>
          </a:p>
          <a:p>
            <a:pPr marL="0" indent="0">
              <a:buNone/>
            </a:pPr>
            <a:r>
              <a:rPr lang="en-GB" dirty="0" smtClean="0"/>
              <a:t>McDonalds </a:t>
            </a:r>
            <a:r>
              <a:rPr lang="en-GB" dirty="0" smtClean="0"/>
              <a:t>believe </a:t>
            </a:r>
            <a:r>
              <a:rPr lang="en-GB" dirty="0" smtClean="0"/>
              <a:t>making small changes has huge impacts. </a:t>
            </a:r>
            <a:endParaRPr lang="en-GB" dirty="0"/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614263" y="6176963"/>
            <a:ext cx="25777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McDonalds (2017-2019)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5083" y="4736639"/>
            <a:ext cx="2701834" cy="1624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585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smtClean="0"/>
              <a:t>BBC. (2021) McDonalds aims for fully recycled packaging by 2025. </a:t>
            </a:r>
            <a:r>
              <a:rPr lang="en-GB" sz="1600" dirty="0" err="1" smtClean="0"/>
              <a:t>Availiable</a:t>
            </a:r>
            <a:r>
              <a:rPr lang="en-GB" sz="1600" dirty="0" smtClean="0"/>
              <a:t> at: </a:t>
            </a:r>
            <a:r>
              <a:rPr lang="en-GB" sz="1600" dirty="0" smtClean="0">
                <a:hlinkClick r:id="rId2"/>
              </a:rPr>
              <a:t>https://www.bbc.co.uk/news/business-42704291</a:t>
            </a:r>
            <a:r>
              <a:rPr lang="en-GB" sz="1600" dirty="0" smtClean="0"/>
              <a:t> </a:t>
            </a:r>
          </a:p>
          <a:p>
            <a:pPr marL="0" indent="0">
              <a:buNone/>
            </a:pPr>
            <a:r>
              <a:rPr lang="en-GB" sz="1600" dirty="0" smtClean="0"/>
              <a:t>(Accessed:15/10/2021)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smtClean="0"/>
              <a:t>McDonalds</a:t>
            </a:r>
            <a:r>
              <a:rPr lang="en-GB" sz="1600" dirty="0"/>
              <a:t>. (2017-2019) Our Mission and Values. Available at: https://corporate.mcdonalds.com/corpmcd/our-company/who-we-are/our-values.html</a:t>
            </a:r>
          </a:p>
          <a:p>
            <a:pPr marL="0" indent="0">
              <a:buNone/>
            </a:pPr>
            <a:r>
              <a:rPr lang="en-GB" sz="1600" dirty="0"/>
              <a:t>(Accessed:14/10/2021)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743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8889</TotalTime>
  <Words>770</Words>
  <Application>Microsoft Office PowerPoint</Application>
  <PresentationFormat>Widescreen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McDonald's Values - Integrity</vt:lpstr>
      <vt:lpstr>McDonalds Priorities</vt:lpstr>
      <vt:lpstr>PowerPoint Presentation</vt:lpstr>
      <vt:lpstr>Biggest Recycling Issue – Straws </vt:lpstr>
      <vt:lpstr>Using the Toulmin model of argument </vt:lpstr>
      <vt:lpstr>Using the Toulmin model of argument </vt:lpstr>
      <vt:lpstr>Using the Toulmin model of argument </vt:lpstr>
      <vt:lpstr>Using the Toulmin model of argument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57</cp:revision>
  <dcterms:created xsi:type="dcterms:W3CDTF">2021-10-12T11:11:35Z</dcterms:created>
  <dcterms:modified xsi:type="dcterms:W3CDTF">2021-10-22T11:26:22Z</dcterms:modified>
</cp:coreProperties>
</file>