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6" r:id="rId2"/>
    <p:sldMasterId id="2147483669" r:id="rId3"/>
  </p:sldMasterIdLst>
  <p:sldIdLst>
    <p:sldId id="257" r:id="rId4"/>
    <p:sldId id="258" r:id="rId5"/>
    <p:sldId id="372" r:id="rId6"/>
    <p:sldId id="261" r:id="rId7"/>
    <p:sldId id="262" r:id="rId8"/>
    <p:sldId id="357" r:id="rId9"/>
    <p:sldId id="359" r:id="rId10"/>
    <p:sldId id="291" r:id="rId11"/>
    <p:sldId id="373" r:id="rId12"/>
    <p:sldId id="292" r:id="rId13"/>
    <p:sldId id="366" r:id="rId14"/>
    <p:sldId id="367" r:id="rId15"/>
    <p:sldId id="368" r:id="rId16"/>
    <p:sldId id="369" r:id="rId17"/>
    <p:sldId id="370" r:id="rId18"/>
    <p:sldId id="364" r:id="rId19"/>
    <p:sldId id="374" r:id="rId20"/>
    <p:sldId id="375" r:id="rId21"/>
    <p:sldId id="376" r:id="rId22"/>
    <p:sldId id="384" r:id="rId23"/>
    <p:sldId id="34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72" d="100"/>
          <a:sy n="72" d="100"/>
        </p:scale>
        <p:origin x="96"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508717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65659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72758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90572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146621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2658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02/10/2025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3638484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60363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3820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82EDB8D0-98ED-4B86-9D5F-E61ADC70144D}" type="datetimeFigureOut">
              <a:rPr lang="en-US" smtClean="0"/>
              <a:t>10/2/2025</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991286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82EDB8D0-98ED-4B86-9D5F-E61ADC70144D}" type="datetimeFigureOut">
              <a:rPr lang="en-US" smtClean="0"/>
              <a:t>10/2/2025</a:t>
            </a:fld>
            <a:endParaRPr lang="en-US"/>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82972626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7.png"/><Relationship Id="rId5" Type="http://schemas.openxmlformats.org/officeDocument/2006/relationships/theme" Target="../theme/theme3.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0346708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02/10/2025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402061197"/>
      </p:ext>
    </p:extLst>
  </p:cSld>
  <p:clrMap bg1="lt1" tx1="dk1" bg2="lt2" tx2="dk2" accent1="accent1" accent2="accent2" accent3="accent3" accent4="accent4" accent5="accent5" accent6="accent6" hlink="hlink" folHlink="folHlink"/>
  <p:sldLayoutIdLst>
    <p:sldLayoutId id="2147483667" r:id="rId1"/>
    <p:sldLayoutId id="214748366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5476100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hyperlink" Target="https://www.ukyouth.org/wp-content/uploads/2024/10/Youth-work-and-prevention.pdf" TargetMode="Externa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hyperlink" Target="https://indefenceofyouthwork.com/2019/01/29/where-has-my-radicalism-gone/" TargetMode="Externa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gxEMkOtB8tM" TargetMode="Externa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normAutofit/>
          </a:bodyPr>
          <a:lstStyle/>
          <a:p>
            <a:endParaRPr lang="en-GB" sz="2400" dirty="0"/>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a:xfrm>
            <a:off x="1524000" y="3685164"/>
            <a:ext cx="9144000" cy="2216871"/>
          </a:xfrm>
        </p:spPr>
        <p:txBody>
          <a:bodyPr/>
          <a:lstStyle/>
          <a:p>
            <a:r>
              <a:rPr lang="en-GB" dirty="0"/>
              <a:t>ECYW4014 Cornerstones of Youth Work</a:t>
            </a:r>
          </a:p>
          <a:p>
            <a:endParaRPr lang="en-GB" dirty="0"/>
          </a:p>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82FCAD-5CC5-399D-7F98-47C7EEC7A1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EC9DEE-C558-824C-A3A6-CCF7109FE0D6}"/>
              </a:ext>
            </a:extLst>
          </p:cNvPr>
          <p:cNvSpPr>
            <a:spLocks noGrp="1"/>
          </p:cNvSpPr>
          <p:nvPr>
            <p:ph type="title"/>
          </p:nvPr>
        </p:nvSpPr>
        <p:spPr/>
        <p:txBody>
          <a:bodyPr>
            <a:normAutofit/>
          </a:bodyPr>
          <a:lstStyle/>
          <a:p>
            <a:r>
              <a:rPr lang="en-GB" dirty="0" err="1">
                <a:solidFill>
                  <a:srgbClr val="0070C0"/>
                </a:solidFill>
              </a:rPr>
              <a:t>Torri'r</a:t>
            </a:r>
            <a:r>
              <a:rPr lang="en-GB" dirty="0">
                <a:solidFill>
                  <a:srgbClr val="0070C0"/>
                </a:solidFill>
              </a:rPr>
              <a:t> </a:t>
            </a:r>
            <a:r>
              <a:rPr lang="en-GB" dirty="0" err="1">
                <a:solidFill>
                  <a:srgbClr val="0070C0"/>
                </a:solidFill>
              </a:rPr>
              <a:t>Iâ</a:t>
            </a:r>
            <a:r>
              <a:rPr lang="en-GB" dirty="0">
                <a:solidFill>
                  <a:srgbClr val="0070C0"/>
                </a:solidFill>
              </a:rPr>
              <a:t> 					</a:t>
            </a:r>
            <a:r>
              <a:rPr lang="en-GB" dirty="0"/>
              <a:t>Ice Breaker</a:t>
            </a:r>
          </a:p>
        </p:txBody>
      </p:sp>
      <p:sp>
        <p:nvSpPr>
          <p:cNvPr id="3" name="Content Placeholder 2">
            <a:extLst>
              <a:ext uri="{FF2B5EF4-FFF2-40B4-BE49-F238E27FC236}">
                <a16:creationId xmlns:a16="http://schemas.microsoft.com/office/drawing/2014/main" id="{690EAF08-CE73-9816-0FED-35BDC4DF3659}"/>
              </a:ext>
            </a:extLst>
          </p:cNvPr>
          <p:cNvSpPr>
            <a:spLocks noGrp="1"/>
          </p:cNvSpPr>
          <p:nvPr>
            <p:ph sz="half" idx="1"/>
          </p:nvPr>
        </p:nvSpPr>
        <p:spPr>
          <a:xfrm>
            <a:off x="5910350" y="1690688"/>
            <a:ext cx="5181600" cy="4351338"/>
          </a:xfrm>
        </p:spPr>
        <p:txBody>
          <a:bodyPr>
            <a:noAutofit/>
          </a:bodyPr>
          <a:lstStyle/>
          <a:p>
            <a:r>
              <a:rPr lang="en-GB" dirty="0"/>
              <a:t>Who are you?</a:t>
            </a:r>
          </a:p>
          <a:p>
            <a:r>
              <a:rPr lang="en-GB" dirty="0"/>
              <a:t>Why Youth Work? </a:t>
            </a:r>
          </a:p>
          <a:p>
            <a:r>
              <a:rPr lang="en-GB" dirty="0"/>
              <a:t>Experiences of Youth Work</a:t>
            </a:r>
          </a:p>
          <a:p>
            <a:r>
              <a:rPr lang="en-GB" dirty="0"/>
              <a:t>Mapping: Key stakeholders of Youth Work in your context.</a:t>
            </a:r>
          </a:p>
          <a:p>
            <a:pPr marL="0" indent="0">
              <a:buNone/>
            </a:pPr>
            <a:endParaRPr lang="en-GB" sz="2100" dirty="0"/>
          </a:p>
          <a:p>
            <a:pPr marL="0" indent="0">
              <a:buNone/>
            </a:pPr>
            <a:endParaRPr lang="en-GB" dirty="0"/>
          </a:p>
        </p:txBody>
      </p:sp>
      <p:sp>
        <p:nvSpPr>
          <p:cNvPr id="4" name="Content Placeholder 3">
            <a:extLst>
              <a:ext uri="{FF2B5EF4-FFF2-40B4-BE49-F238E27FC236}">
                <a16:creationId xmlns:a16="http://schemas.microsoft.com/office/drawing/2014/main" id="{8EE163B9-63A6-4B64-6DB4-1D4C926F8C23}"/>
              </a:ext>
            </a:extLst>
          </p:cNvPr>
          <p:cNvSpPr>
            <a:spLocks noGrp="1"/>
          </p:cNvSpPr>
          <p:nvPr>
            <p:ph sz="half" idx="2"/>
          </p:nvPr>
        </p:nvSpPr>
        <p:spPr>
          <a:xfrm>
            <a:off x="536171" y="1742498"/>
            <a:ext cx="5181600" cy="4351338"/>
          </a:xfrm>
        </p:spPr>
        <p:txBody>
          <a:bodyPr>
            <a:normAutofit/>
          </a:bodyPr>
          <a:lstStyle/>
          <a:p>
            <a:r>
              <a:rPr lang="en-GB" dirty="0" err="1">
                <a:solidFill>
                  <a:srgbClr val="0070C0"/>
                </a:solidFill>
              </a:rPr>
              <a:t>Pwy</a:t>
            </a:r>
            <a:r>
              <a:rPr lang="en-GB" dirty="0">
                <a:solidFill>
                  <a:srgbClr val="0070C0"/>
                </a:solidFill>
              </a:rPr>
              <a:t> </a:t>
            </a:r>
            <a:r>
              <a:rPr lang="en-GB" dirty="0" err="1">
                <a:solidFill>
                  <a:srgbClr val="0070C0"/>
                </a:solidFill>
              </a:rPr>
              <a:t>ydych</a:t>
            </a:r>
            <a:r>
              <a:rPr lang="en-GB" dirty="0">
                <a:solidFill>
                  <a:srgbClr val="0070C0"/>
                </a:solidFill>
              </a:rPr>
              <a:t> chi?</a:t>
            </a:r>
          </a:p>
          <a:p>
            <a:r>
              <a:rPr lang="en-GB" dirty="0">
                <a:solidFill>
                  <a:srgbClr val="0070C0"/>
                </a:solidFill>
              </a:rPr>
              <a:t>Pam Gwaith </a:t>
            </a:r>
            <a:r>
              <a:rPr lang="en-GB" dirty="0" err="1">
                <a:solidFill>
                  <a:srgbClr val="0070C0"/>
                </a:solidFill>
              </a:rPr>
              <a:t>Ieuenctid</a:t>
            </a:r>
            <a:r>
              <a:rPr lang="en-GB" dirty="0">
                <a:solidFill>
                  <a:srgbClr val="0070C0"/>
                </a:solidFill>
              </a:rPr>
              <a:t>? </a:t>
            </a:r>
          </a:p>
          <a:p>
            <a:r>
              <a:rPr lang="en-GB" dirty="0" err="1">
                <a:solidFill>
                  <a:srgbClr val="0070C0"/>
                </a:solidFill>
              </a:rPr>
              <a:t>Profiadau</a:t>
            </a:r>
            <a:r>
              <a:rPr lang="en-GB" dirty="0">
                <a:solidFill>
                  <a:srgbClr val="0070C0"/>
                </a:solidFill>
              </a:rPr>
              <a:t> o Waith </a:t>
            </a:r>
            <a:r>
              <a:rPr lang="en-GB" dirty="0" err="1">
                <a:solidFill>
                  <a:srgbClr val="0070C0"/>
                </a:solidFill>
              </a:rPr>
              <a:t>Ieuenctid</a:t>
            </a:r>
            <a:endParaRPr lang="en-GB" dirty="0">
              <a:solidFill>
                <a:srgbClr val="0070C0"/>
              </a:solidFill>
            </a:endParaRPr>
          </a:p>
          <a:p>
            <a:r>
              <a:rPr lang="en-GB" dirty="0" err="1">
                <a:solidFill>
                  <a:srgbClr val="0070C0"/>
                </a:solidFill>
              </a:rPr>
              <a:t>Mapio</a:t>
            </a:r>
            <a:r>
              <a:rPr lang="en-GB" dirty="0">
                <a:solidFill>
                  <a:srgbClr val="0070C0"/>
                </a:solidFill>
              </a:rPr>
              <a:t>: </a:t>
            </a:r>
            <a:r>
              <a:rPr lang="en-GB" dirty="0" err="1">
                <a:solidFill>
                  <a:srgbClr val="0070C0"/>
                </a:solidFill>
              </a:rPr>
              <a:t>Rhanddeiliaid</a:t>
            </a:r>
            <a:r>
              <a:rPr lang="en-GB" dirty="0">
                <a:solidFill>
                  <a:srgbClr val="0070C0"/>
                </a:solidFill>
              </a:rPr>
              <a:t> </a:t>
            </a:r>
            <a:r>
              <a:rPr lang="en-GB" dirty="0" err="1">
                <a:solidFill>
                  <a:srgbClr val="0070C0"/>
                </a:solidFill>
              </a:rPr>
              <a:t>allweddol</a:t>
            </a:r>
            <a:r>
              <a:rPr lang="en-GB" dirty="0">
                <a:solidFill>
                  <a:srgbClr val="0070C0"/>
                </a:solidFill>
              </a:rPr>
              <a:t> Gwaith </a:t>
            </a:r>
            <a:r>
              <a:rPr lang="en-GB" dirty="0" err="1">
                <a:solidFill>
                  <a:srgbClr val="0070C0"/>
                </a:solidFill>
              </a:rPr>
              <a:t>Ieuenctid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eich</a:t>
            </a:r>
            <a:r>
              <a:rPr lang="en-GB" dirty="0">
                <a:solidFill>
                  <a:srgbClr val="0070C0"/>
                </a:solidFill>
              </a:rPr>
              <a:t> </a:t>
            </a:r>
            <a:r>
              <a:rPr lang="en-GB" dirty="0" err="1">
                <a:solidFill>
                  <a:srgbClr val="0070C0"/>
                </a:solidFill>
              </a:rPr>
              <a:t>cyd-destun</a:t>
            </a:r>
            <a:r>
              <a:rPr lang="en-GB" dirty="0">
                <a:solidFill>
                  <a:srgbClr val="0070C0"/>
                </a:solidFill>
              </a:rPr>
              <a:t>.</a:t>
            </a:r>
          </a:p>
        </p:txBody>
      </p:sp>
    </p:spTree>
    <p:extLst>
      <p:ext uri="{BB962C8B-B14F-4D97-AF65-F5344CB8AC3E}">
        <p14:creationId xmlns:p14="http://schemas.microsoft.com/office/powerpoint/2010/main" val="2004142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E67B-89A0-4C9F-BACA-F88EC46DD878}"/>
              </a:ext>
            </a:extLst>
          </p:cNvPr>
          <p:cNvSpPr>
            <a:spLocks noGrp="1"/>
          </p:cNvSpPr>
          <p:nvPr>
            <p:ph type="title"/>
          </p:nvPr>
        </p:nvSpPr>
        <p:spPr>
          <a:xfrm>
            <a:off x="450273" y="748323"/>
            <a:ext cx="3200400" cy="4461163"/>
          </a:xfrm>
        </p:spPr>
        <p:txBody>
          <a:bodyPr>
            <a:normAutofit/>
          </a:bodyPr>
          <a:lstStyle/>
          <a:p>
            <a:r>
              <a:rPr lang="en-GB" dirty="0" err="1">
                <a:solidFill>
                  <a:srgbClr val="0070C0"/>
                </a:solidFill>
                <a:latin typeface="Arial" panose="020B0604020202020204" pitchFamily="34" charset="0"/>
                <a:cs typeface="Arial" panose="020B0604020202020204" pitchFamily="34" charset="0"/>
              </a:rPr>
              <a:t>Nodau</a:t>
            </a:r>
            <a:r>
              <a:rPr lang="en-GB" dirty="0">
                <a:solidFill>
                  <a:srgbClr val="0070C0"/>
                </a:solidFill>
                <a:latin typeface="Arial" panose="020B0604020202020204" pitchFamily="34" charset="0"/>
                <a:cs typeface="Arial" panose="020B0604020202020204" pitchFamily="34" charset="0"/>
              </a:rPr>
              <a:t> </a:t>
            </a:r>
            <a:r>
              <a:rPr lang="en-GB" dirty="0" err="1">
                <a:solidFill>
                  <a:srgbClr val="0070C0"/>
                </a:solidFill>
                <a:latin typeface="Arial" panose="020B0604020202020204" pitchFamily="34" charset="0"/>
                <a:cs typeface="Arial" panose="020B0604020202020204" pitchFamily="34" charset="0"/>
              </a:rPr>
              <a:t>Modiwl</a:t>
            </a:r>
            <a:r>
              <a:rPr lang="en-GB" dirty="0">
                <a:solidFill>
                  <a:srgbClr val="0070C0"/>
                </a:solidFill>
                <a:latin typeface="Arial" panose="020B0604020202020204" pitchFamily="34" charset="0"/>
                <a:cs typeface="Arial" panose="020B0604020202020204" pitchFamily="34" charset="0"/>
              </a:rPr>
              <a:t>/</a:t>
            </a:r>
            <a:br>
              <a:rPr lang="en-GB" dirty="0">
                <a:solidFill>
                  <a:srgbClr val="0070C0"/>
                </a:solidFill>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Module Aims</a:t>
            </a:r>
          </a:p>
        </p:txBody>
      </p:sp>
      <p:sp>
        <p:nvSpPr>
          <p:cNvPr id="3" name="Content Placeholder 2">
            <a:extLst>
              <a:ext uri="{FF2B5EF4-FFF2-40B4-BE49-F238E27FC236}">
                <a16:creationId xmlns:a16="http://schemas.microsoft.com/office/drawing/2014/main" id="{3F6EAD8C-D1B1-44E2-A6D2-5F0B86FF3440}"/>
              </a:ext>
            </a:extLst>
          </p:cNvPr>
          <p:cNvSpPr>
            <a:spLocks noGrp="1"/>
          </p:cNvSpPr>
          <p:nvPr>
            <p:ph idx="1"/>
          </p:nvPr>
        </p:nvSpPr>
        <p:spPr>
          <a:xfrm>
            <a:off x="3086100" y="1211"/>
            <a:ext cx="8655627" cy="6748608"/>
          </a:xfrm>
        </p:spPr>
        <p:txBody>
          <a:bodyPr anchor="ctr">
            <a:normAutofit/>
          </a:bodyPr>
          <a:lstStyle/>
          <a:p>
            <a:pPr fontAlgn="base" hangingPunct="0"/>
            <a:r>
              <a:rPr lang="cy-GB" sz="2400" dirty="0">
                <a:solidFill>
                  <a:srgbClr val="0070C0"/>
                </a:solidFill>
                <a:latin typeface="Arial" panose="020B0604020202020204" pitchFamily="34" charset="0"/>
                <a:cs typeface="Arial" panose="020B0604020202020204" pitchFamily="34" charset="0"/>
              </a:rPr>
              <a:t>I arfogi myfyrwyr â phrofiad ymarferol o Waith Ieuenctid a chymwyseddau proffesiynol trwy brofiadau lleoliad </a:t>
            </a:r>
            <a:r>
              <a:rPr lang="cy-GB" sz="2400" dirty="0" err="1">
                <a:solidFill>
                  <a:srgbClr val="0070C0"/>
                </a:solidFill>
                <a:latin typeface="Arial" panose="020B0604020202020204" pitchFamily="34" charset="0"/>
                <a:cs typeface="Arial" panose="020B0604020202020204" pitchFamily="34" charset="0"/>
              </a:rPr>
              <a:t>trochol</a:t>
            </a:r>
            <a:r>
              <a:rPr lang="cy-GB" sz="2400" dirty="0">
                <a:solidFill>
                  <a:srgbClr val="0070C0"/>
                </a:solidFill>
                <a:latin typeface="Arial" panose="020B0604020202020204" pitchFamily="34" charset="0"/>
                <a:cs typeface="Arial" panose="020B0604020202020204" pitchFamily="34" charset="0"/>
              </a:rPr>
              <a:t>, myfyrio beirniadol, a dysgu dan arweiniad, gan eu galluogi i gymhwyso gwybodaeth ddamcaniaethol yn effeithiol mewn lleoliadau byd go iawn a dechrau datblygu sgiliau hanfodol ar gyfer gweithio gyda phobl ifanc a chymunedau.</a:t>
            </a:r>
          </a:p>
          <a:p>
            <a:pPr marL="0" indent="0" fontAlgn="base" hangingPunct="0">
              <a:buNone/>
            </a:pPr>
            <a:endParaRPr lang="cy-GB" sz="2400" dirty="0">
              <a:solidFill>
                <a:srgbClr val="0070C0"/>
              </a:solidFill>
              <a:latin typeface="Arial" panose="020B0604020202020204" pitchFamily="34" charset="0"/>
              <a:cs typeface="Arial" panose="020B0604020202020204" pitchFamily="34" charset="0"/>
            </a:endParaRPr>
          </a:p>
          <a:p>
            <a:pPr fontAlgn="base"/>
            <a:r>
              <a:rPr lang="en-GB" dirty="0"/>
              <a:t>To equip students with practical Youth Work experience and professional competencies through immersive placement experiences, critical reflection, and guided learning, enabling them to effectively apply theoretical knowledge in real-world settings and begin to develop essential skills for working with young people and communities.  </a:t>
            </a:r>
          </a:p>
          <a:p>
            <a:pPr lvl="0" fontAlgn="base" hangingPunct="0"/>
            <a:endParaRPr lang="cy-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5787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EF09-1244-4805-BE52-8E67C060C4E9}"/>
              </a:ext>
            </a:extLst>
          </p:cNvPr>
          <p:cNvSpPr>
            <a:spLocks noGrp="1"/>
          </p:cNvSpPr>
          <p:nvPr>
            <p:ph type="title"/>
          </p:nvPr>
        </p:nvSpPr>
        <p:spPr>
          <a:xfrm>
            <a:off x="447844" y="630598"/>
            <a:ext cx="3200400" cy="4461163"/>
          </a:xfrm>
        </p:spPr>
        <p:txBody>
          <a:bodyPr>
            <a:normAutofit/>
          </a:bodyPr>
          <a:lstStyle/>
          <a:p>
            <a:r>
              <a:rPr lang="en-GB" dirty="0" err="1">
                <a:solidFill>
                  <a:srgbClr val="0070C0"/>
                </a:solidFill>
                <a:latin typeface="Arial" panose="020B0604020202020204" pitchFamily="34" charset="0"/>
                <a:cs typeface="Arial" panose="020B0604020202020204" pitchFamily="34" charset="0"/>
              </a:rPr>
              <a:t>Deilliannau</a:t>
            </a:r>
            <a:r>
              <a:rPr lang="en-GB" dirty="0">
                <a:solidFill>
                  <a:srgbClr val="0070C0"/>
                </a:solidFill>
                <a:latin typeface="Arial" panose="020B0604020202020204" pitchFamily="34" charset="0"/>
                <a:cs typeface="Arial" panose="020B0604020202020204" pitchFamily="34" charset="0"/>
              </a:rPr>
              <a:t> </a:t>
            </a:r>
            <a:r>
              <a:rPr lang="en-GB" dirty="0" err="1">
                <a:solidFill>
                  <a:srgbClr val="0070C0"/>
                </a:solidFill>
                <a:latin typeface="Arial" panose="020B0604020202020204" pitchFamily="34" charset="0"/>
                <a:cs typeface="Arial" panose="020B0604020202020204" pitchFamily="34" charset="0"/>
              </a:rPr>
              <a:t>Dysgu</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A0B0DC-4E72-44B8-91DB-6DB275508DD9}"/>
              </a:ext>
            </a:extLst>
          </p:cNvPr>
          <p:cNvSpPr>
            <a:spLocks noGrp="1"/>
          </p:cNvSpPr>
          <p:nvPr>
            <p:ph idx="1"/>
          </p:nvPr>
        </p:nvSpPr>
        <p:spPr>
          <a:xfrm>
            <a:off x="3887234" y="319088"/>
            <a:ext cx="7617932" cy="5084185"/>
          </a:xfrm>
        </p:spPr>
        <p:txBody>
          <a:bodyPr anchor="ctr">
            <a:normAutofit fontScale="77500" lnSpcReduction="20000"/>
          </a:bodyPr>
          <a:lstStyle/>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Ar ôl cwblhau'r modiwl hwn yn llwyddiannus, dylai'r myfyriwr allu:</a:t>
            </a:r>
          </a:p>
          <a:p>
            <a:pPr marL="0" indent="0" fontAlgn="base" hangingPunct="0">
              <a:buNone/>
            </a:pPr>
            <a:endParaRPr lang="cy-GB" sz="2000" b="1" dirty="0">
              <a:solidFill>
                <a:srgbClr val="0070C0"/>
              </a:solidFill>
              <a:latin typeface="Arial" panose="020B0604020202020204" pitchFamily="34" charset="0"/>
              <a:cs typeface="Arial" panose="020B0604020202020204" pitchFamily="34" charset="0"/>
            </a:endParaRPr>
          </a:p>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 dangos cwblhau 250 awr yn llwyddiannus ar leoliad yn unol ag egwyddorion, gwerthoedd a dibenion Gwaith Ieuenctid a chymryd rhan ragweithiol mewn goruchwylio;</a:t>
            </a:r>
          </a:p>
          <a:p>
            <a:pPr marL="0" indent="0" fontAlgn="base" hangingPunct="0">
              <a:buNone/>
            </a:pPr>
            <a:endParaRPr lang="cy-GB" sz="2000" b="1" dirty="0">
              <a:solidFill>
                <a:srgbClr val="0070C0"/>
              </a:solidFill>
              <a:latin typeface="Arial" panose="020B0604020202020204" pitchFamily="34" charset="0"/>
              <a:cs typeface="Arial" panose="020B0604020202020204" pitchFamily="34" charset="0"/>
            </a:endParaRPr>
          </a:p>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 deall eu hunaniaeth broffesiynol, trwy gydnabod eu rôl broffesiynol o fewn Gwaith Ieuenctid, gan gynnwys gwerthoedd, moeseg, diogelu ac arfer myfyriol;</a:t>
            </a:r>
          </a:p>
          <a:p>
            <a:pPr marL="0" indent="0" fontAlgn="base" hangingPunct="0">
              <a:buNone/>
            </a:pPr>
            <a:endParaRPr lang="cy-GB" sz="2000" b="1" dirty="0">
              <a:solidFill>
                <a:srgbClr val="0070C0"/>
              </a:solidFill>
              <a:latin typeface="Arial" panose="020B0604020202020204" pitchFamily="34" charset="0"/>
              <a:cs typeface="Arial" panose="020B0604020202020204" pitchFamily="34" charset="0"/>
            </a:endParaRPr>
          </a:p>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 deall rôl Gweithwyr Ieuenctid fel addysgwyr anffurfiol a di-ffurfiol, gan gynnwys amrywiol fodelau a dulliau ymarfer gan gynnwys enghreifftiau o arfer Gwaith Ieuenctid da;</a:t>
            </a:r>
          </a:p>
          <a:p>
            <a:pPr marL="0" indent="0" fontAlgn="base" hangingPunct="0">
              <a:buNone/>
            </a:pPr>
            <a:endParaRPr lang="cy-GB" sz="2000" b="1" dirty="0">
              <a:solidFill>
                <a:srgbClr val="0070C0"/>
              </a:solidFill>
              <a:latin typeface="Arial" panose="020B0604020202020204" pitchFamily="34" charset="0"/>
              <a:cs typeface="Arial" panose="020B0604020202020204" pitchFamily="34" charset="0"/>
            </a:endParaRPr>
          </a:p>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 dechrau nodi anghenion datblygu pobl ifanc mewn cymunedau ac ymatebion sy'n gysylltiedig â gwaith ieuenctid mewn sefydliadau gwirfoddol a sefydliadau a gynhelir o fewn y sector;</a:t>
            </a:r>
          </a:p>
          <a:p>
            <a:pPr marL="0" indent="0" fontAlgn="base" hangingPunct="0">
              <a:buNone/>
            </a:pPr>
            <a:endParaRPr lang="cy-GB" sz="2000" b="1" dirty="0">
              <a:solidFill>
                <a:srgbClr val="0070C0"/>
              </a:solidFill>
              <a:latin typeface="Arial" panose="020B0604020202020204" pitchFamily="34" charset="0"/>
              <a:cs typeface="Arial" panose="020B0604020202020204" pitchFamily="34" charset="0"/>
            </a:endParaRPr>
          </a:p>
          <a:p>
            <a:pPr marL="0" indent="0" fontAlgn="base" hangingPunct="0">
              <a:buNone/>
            </a:pPr>
            <a:r>
              <a:rPr lang="cy-GB" sz="2000" b="1" dirty="0">
                <a:solidFill>
                  <a:srgbClr val="0070C0"/>
                </a:solidFill>
                <a:latin typeface="Arial" panose="020B0604020202020204" pitchFamily="34" charset="0"/>
                <a:cs typeface="Arial" panose="020B0604020202020204" pitchFamily="34" charset="0"/>
              </a:rPr>
              <a:t>• trefnu eu gwybodaeth a'u dysgu trwy ddefnyddio ystod o adnoddau gwybodaeth, a chyflwyno eu gwaith ar y lefel briodol, a myfyrio ar sgiliau llythrennedd cynaliadwy a ddatblygwyd.</a:t>
            </a:r>
          </a:p>
        </p:txBody>
      </p:sp>
    </p:spTree>
    <p:extLst>
      <p:ext uri="{BB962C8B-B14F-4D97-AF65-F5344CB8AC3E}">
        <p14:creationId xmlns:p14="http://schemas.microsoft.com/office/powerpoint/2010/main" val="2515749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9EF09-1244-4805-BE52-8E67C060C4E9}"/>
              </a:ext>
            </a:extLst>
          </p:cNvPr>
          <p:cNvSpPr>
            <a:spLocks noGrp="1"/>
          </p:cNvSpPr>
          <p:nvPr>
            <p:ph type="title"/>
          </p:nvPr>
        </p:nvSpPr>
        <p:spPr>
          <a:xfrm>
            <a:off x="686834" y="1153572"/>
            <a:ext cx="3200400" cy="4461163"/>
          </a:xfrm>
        </p:spPr>
        <p:txBody>
          <a:bodyPr>
            <a:normAutofit/>
          </a:bodyPr>
          <a:lstStyle/>
          <a:p>
            <a:r>
              <a:rPr lang="en-GB" sz="4000" dirty="0">
                <a:latin typeface="Arial" panose="020B0604020202020204" pitchFamily="34" charset="0"/>
                <a:cs typeface="Arial" panose="020B0604020202020204" pitchFamily="34" charset="0"/>
              </a:rPr>
              <a:t>Learning Outcomes</a:t>
            </a:r>
            <a:br>
              <a:rPr lang="en-GB" sz="4000" dirty="0">
                <a:solidFill>
                  <a:srgbClr val="0070C0"/>
                </a:solidFill>
                <a:latin typeface="Arial" panose="020B0604020202020204" pitchFamily="34" charset="0"/>
                <a:cs typeface="Arial" panose="020B0604020202020204" pitchFamily="34" charset="0"/>
              </a:rPr>
            </a:br>
            <a:endParaRPr lang="en-GB" sz="40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A0B0DC-4E72-44B8-91DB-6DB275508DD9}"/>
              </a:ext>
            </a:extLst>
          </p:cNvPr>
          <p:cNvSpPr>
            <a:spLocks noGrp="1"/>
          </p:cNvSpPr>
          <p:nvPr>
            <p:ph idx="1"/>
          </p:nvPr>
        </p:nvSpPr>
        <p:spPr>
          <a:xfrm>
            <a:off x="3138056" y="591345"/>
            <a:ext cx="8215744" cy="5113084"/>
          </a:xfrm>
        </p:spPr>
        <p:txBody>
          <a:bodyPr anchor="ctr">
            <a:normAutofit fontScale="70000" lnSpcReduction="20000"/>
          </a:bodyPr>
          <a:lstStyle/>
          <a:p>
            <a:r>
              <a:rPr lang="en-GB" sz="4400" b="1" dirty="0"/>
              <a:t>Upon the successful completion of this module, the student should be able to: </a:t>
            </a:r>
          </a:p>
          <a:p>
            <a:endParaRPr lang="en-GB" dirty="0"/>
          </a:p>
          <a:p>
            <a:r>
              <a:rPr lang="en-GB" dirty="0"/>
              <a:t>demonstrate the successful completion of 250 hours on placement in accordance with the principles, values, and purposes of Youth Work and engaging proactively in supervision;</a:t>
            </a:r>
          </a:p>
          <a:p>
            <a:r>
              <a:rPr lang="en-GB" dirty="0"/>
              <a:t>understand their professional identity, through recognising their professional role within Youth Work, including values, ethics, safeguarding and reflective practice; </a:t>
            </a:r>
          </a:p>
          <a:p>
            <a:r>
              <a:rPr lang="en-GB" dirty="0"/>
              <a:t>understand the role of Youth Workers as informal and non-formal educators, including various models and methods of practice including examples of good Youth Work practice;</a:t>
            </a:r>
          </a:p>
          <a:p>
            <a:r>
              <a:rPr lang="en-GB" dirty="0"/>
              <a:t>begin to identify the development needs of young people in communities and responses associated with youth work in voluntary and maintained organisations within the sector;</a:t>
            </a:r>
          </a:p>
          <a:p>
            <a:r>
              <a:rPr lang="en-GB" dirty="0"/>
              <a:t>organise their knowledge and learning through use of a range of information resources, and present their work at the appropriate level, and reflect upon sustainable literacy skills developed. </a:t>
            </a:r>
          </a:p>
          <a:p>
            <a:endParaRPr lang="en-GB" dirty="0"/>
          </a:p>
        </p:txBody>
      </p:sp>
    </p:spTree>
    <p:extLst>
      <p:ext uri="{BB962C8B-B14F-4D97-AF65-F5344CB8AC3E}">
        <p14:creationId xmlns:p14="http://schemas.microsoft.com/office/powerpoint/2010/main" val="1856643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CCE39-DF1D-4001-914D-C4A366228952}"/>
              </a:ext>
            </a:extLst>
          </p:cNvPr>
          <p:cNvSpPr>
            <a:spLocks noGrp="1"/>
          </p:cNvSpPr>
          <p:nvPr>
            <p:ph type="title"/>
          </p:nvPr>
        </p:nvSpPr>
        <p:spPr>
          <a:xfrm>
            <a:off x="838200" y="643467"/>
            <a:ext cx="3472131" cy="4697460"/>
          </a:xfrm>
        </p:spPr>
        <p:txBody>
          <a:bodyPr>
            <a:normAutofit/>
          </a:bodyPr>
          <a:lstStyle/>
          <a:p>
            <a:r>
              <a:rPr lang="en-GB" sz="3400" b="1" dirty="0">
                <a:latin typeface="Arial" panose="020B0604020202020204" pitchFamily="34" charset="0"/>
                <a:cs typeface="Arial" panose="020B0604020202020204" pitchFamily="34" charset="0"/>
              </a:rPr>
              <a:t>Assessment</a:t>
            </a:r>
          </a:p>
        </p:txBody>
      </p:sp>
      <p:pic>
        <p:nvPicPr>
          <p:cNvPr id="3" name="Picture 2">
            <a:extLst>
              <a:ext uri="{FF2B5EF4-FFF2-40B4-BE49-F238E27FC236}">
                <a16:creationId xmlns:a16="http://schemas.microsoft.com/office/drawing/2014/main" id="{AD0945C4-6EC1-0627-39D1-91081B08538F}"/>
              </a:ext>
            </a:extLst>
          </p:cNvPr>
          <p:cNvPicPr>
            <a:picLocks noChangeAspect="1"/>
          </p:cNvPicPr>
          <p:nvPr/>
        </p:nvPicPr>
        <p:blipFill>
          <a:blip r:embed="rId2"/>
          <a:stretch>
            <a:fillRect/>
          </a:stretch>
        </p:blipFill>
        <p:spPr>
          <a:xfrm>
            <a:off x="4114799" y="363531"/>
            <a:ext cx="7439891" cy="5496941"/>
          </a:xfrm>
          <a:prstGeom prst="rect">
            <a:avLst/>
          </a:prstGeom>
        </p:spPr>
      </p:pic>
    </p:spTree>
    <p:extLst>
      <p:ext uri="{BB962C8B-B14F-4D97-AF65-F5344CB8AC3E}">
        <p14:creationId xmlns:p14="http://schemas.microsoft.com/office/powerpoint/2010/main" val="1289124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C0D5-BCDE-504C-F094-55749B818861}"/>
              </a:ext>
            </a:extLst>
          </p:cNvPr>
          <p:cNvSpPr>
            <a:spLocks noGrp="1"/>
          </p:cNvSpPr>
          <p:nvPr>
            <p:ph type="title"/>
          </p:nvPr>
        </p:nvSpPr>
        <p:spPr>
          <a:xfrm>
            <a:off x="609600" y="198437"/>
            <a:ext cx="10515600" cy="1325563"/>
          </a:xfrm>
        </p:spPr>
        <p:txBody>
          <a:bodyPr>
            <a:normAutofit/>
          </a:bodyPr>
          <a:lstStyle/>
          <a:p>
            <a:r>
              <a:rPr lang="en-GB" sz="2800" dirty="0" err="1">
                <a:solidFill>
                  <a:srgbClr val="0070C0"/>
                </a:solidFill>
              </a:rPr>
              <a:t>Cynnwys</a:t>
            </a:r>
            <a:r>
              <a:rPr lang="en-GB" sz="2800" dirty="0">
                <a:solidFill>
                  <a:srgbClr val="0070C0"/>
                </a:solidFill>
              </a:rPr>
              <a:t> y </a:t>
            </a:r>
            <a:r>
              <a:rPr lang="en-GB" sz="2800" dirty="0" err="1">
                <a:solidFill>
                  <a:srgbClr val="0070C0"/>
                </a:solidFill>
              </a:rPr>
              <a:t>ddarlith</a:t>
            </a:r>
            <a:r>
              <a:rPr lang="en-GB" sz="2800" dirty="0">
                <a:solidFill>
                  <a:srgbClr val="0070C0"/>
                </a:solidFill>
              </a:rPr>
              <a:t>                                       		</a:t>
            </a:r>
            <a:r>
              <a:rPr lang="en-GB" sz="2800" dirty="0"/>
              <a:t>Lecture content </a:t>
            </a:r>
          </a:p>
        </p:txBody>
      </p:sp>
      <p:sp>
        <p:nvSpPr>
          <p:cNvPr id="3" name="Content Placeholder 2">
            <a:extLst>
              <a:ext uri="{FF2B5EF4-FFF2-40B4-BE49-F238E27FC236}">
                <a16:creationId xmlns:a16="http://schemas.microsoft.com/office/drawing/2014/main" id="{B77C755A-59F8-F157-804E-0BF3B15DEAE6}"/>
              </a:ext>
            </a:extLst>
          </p:cNvPr>
          <p:cNvSpPr>
            <a:spLocks noGrp="1"/>
          </p:cNvSpPr>
          <p:nvPr>
            <p:ph sz="half" idx="1"/>
          </p:nvPr>
        </p:nvSpPr>
        <p:spPr>
          <a:xfrm>
            <a:off x="6468688" y="1629580"/>
            <a:ext cx="5181600" cy="4351338"/>
          </a:xfrm>
        </p:spPr>
        <p:txBody>
          <a:bodyPr>
            <a:normAutofit lnSpcReduction="10000"/>
          </a:bodyPr>
          <a:lstStyle/>
          <a:p>
            <a:r>
              <a:rPr lang="en-GB" sz="1800" b="1" u="sng" dirty="0"/>
              <a:t>Week 1</a:t>
            </a:r>
          </a:p>
          <a:p>
            <a:pPr marL="0" indent="0">
              <a:buNone/>
            </a:pPr>
            <a:r>
              <a:rPr lang="en-GB" sz="1800" dirty="0"/>
              <a:t>Introduction to Youth Work </a:t>
            </a:r>
          </a:p>
          <a:p>
            <a:r>
              <a:rPr lang="en-GB" sz="1800" b="1" u="sng" dirty="0"/>
              <a:t>Week 2</a:t>
            </a:r>
          </a:p>
          <a:p>
            <a:pPr marL="0" indent="0">
              <a:buNone/>
            </a:pPr>
            <a:r>
              <a:rPr lang="en-GB" sz="1800" dirty="0"/>
              <a:t>Understanding the role and professional identity of the Youth Worker including ethics, safeguarding, reflection, and the educational function.</a:t>
            </a:r>
          </a:p>
          <a:p>
            <a:r>
              <a:rPr lang="en-GB" sz="1800" b="1" u="sng" dirty="0"/>
              <a:t>Week 3</a:t>
            </a:r>
          </a:p>
          <a:p>
            <a:pPr marL="0" lvl="0" indent="0" fontAlgn="base">
              <a:buNone/>
            </a:pPr>
            <a:r>
              <a:rPr lang="en-GB" sz="1700" dirty="0"/>
              <a:t>Begin to identify the development needs of young people in communities and responses associated with youth work in voluntary and maintained organisations within the sector.</a:t>
            </a:r>
          </a:p>
          <a:p>
            <a:r>
              <a:rPr lang="en-GB" sz="1800" b="1" u="sng" dirty="0"/>
              <a:t>Week 4</a:t>
            </a:r>
          </a:p>
          <a:p>
            <a:pPr marL="0" indent="0">
              <a:buNone/>
            </a:pPr>
            <a:r>
              <a:rPr lang="en-GB" sz="1800" dirty="0"/>
              <a:t>Review learning outcomes and recap assessment requirements.</a:t>
            </a:r>
          </a:p>
          <a:p>
            <a:pPr marL="0" indent="0">
              <a:buNone/>
            </a:pPr>
            <a:endParaRPr lang="en-GB" sz="3600" dirty="0"/>
          </a:p>
          <a:p>
            <a:pPr marL="0" indent="0">
              <a:buNone/>
            </a:pPr>
            <a:endParaRPr lang="en-GB" sz="3600" dirty="0"/>
          </a:p>
        </p:txBody>
      </p:sp>
      <p:sp>
        <p:nvSpPr>
          <p:cNvPr id="4" name="Content Placeholder 3">
            <a:extLst>
              <a:ext uri="{FF2B5EF4-FFF2-40B4-BE49-F238E27FC236}">
                <a16:creationId xmlns:a16="http://schemas.microsoft.com/office/drawing/2014/main" id="{26F8C0BF-E6BA-9FD0-1218-F283E08D0B8A}"/>
              </a:ext>
            </a:extLst>
          </p:cNvPr>
          <p:cNvSpPr>
            <a:spLocks noGrp="1"/>
          </p:cNvSpPr>
          <p:nvPr>
            <p:ph sz="half" idx="2"/>
          </p:nvPr>
        </p:nvSpPr>
        <p:spPr>
          <a:xfrm>
            <a:off x="724593" y="1671144"/>
            <a:ext cx="5181600" cy="4351338"/>
          </a:xfrm>
        </p:spPr>
        <p:txBody>
          <a:bodyPr>
            <a:normAutofit lnSpcReduction="10000"/>
          </a:bodyPr>
          <a:lstStyle/>
          <a:p>
            <a:r>
              <a:rPr lang="en-GB" sz="1800" b="1" u="sng" dirty="0" err="1">
                <a:solidFill>
                  <a:srgbClr val="0070C0"/>
                </a:solidFill>
              </a:rPr>
              <a:t>Wythnos</a:t>
            </a:r>
            <a:r>
              <a:rPr lang="en-GB" sz="1800" b="1" u="sng" dirty="0">
                <a:solidFill>
                  <a:srgbClr val="0070C0"/>
                </a:solidFill>
              </a:rPr>
              <a:t> 1</a:t>
            </a:r>
          </a:p>
          <a:p>
            <a:pPr marL="0" indent="0">
              <a:buNone/>
            </a:pPr>
            <a:r>
              <a:rPr lang="en-GB" sz="1800" dirty="0" err="1">
                <a:solidFill>
                  <a:srgbClr val="0070C0"/>
                </a:solidFill>
              </a:rPr>
              <a:t>Cyflwyniad</a:t>
            </a:r>
            <a:r>
              <a:rPr lang="en-GB" sz="1800" dirty="0">
                <a:solidFill>
                  <a:srgbClr val="0070C0"/>
                </a:solidFill>
              </a:rPr>
              <a:t> </a:t>
            </a:r>
            <a:r>
              <a:rPr lang="en-GB" sz="1800" dirty="0" err="1">
                <a:solidFill>
                  <a:srgbClr val="0070C0"/>
                </a:solidFill>
              </a:rPr>
              <a:t>i</a:t>
            </a:r>
            <a:r>
              <a:rPr lang="en-GB" sz="1800" dirty="0">
                <a:solidFill>
                  <a:srgbClr val="0070C0"/>
                </a:solidFill>
              </a:rPr>
              <a:t> Waith </a:t>
            </a:r>
            <a:r>
              <a:rPr lang="en-GB" sz="1800" dirty="0" err="1">
                <a:solidFill>
                  <a:srgbClr val="0070C0"/>
                </a:solidFill>
              </a:rPr>
              <a:t>Ieuenctid</a:t>
            </a:r>
            <a:endParaRPr lang="en-GB" sz="1800" dirty="0">
              <a:solidFill>
                <a:srgbClr val="0070C0"/>
              </a:solidFill>
            </a:endParaRPr>
          </a:p>
          <a:p>
            <a:r>
              <a:rPr lang="en-GB" sz="1800" b="1" u="sng" dirty="0" err="1">
                <a:solidFill>
                  <a:srgbClr val="0070C0"/>
                </a:solidFill>
              </a:rPr>
              <a:t>Wythnos</a:t>
            </a:r>
            <a:r>
              <a:rPr lang="en-GB" sz="1800" b="1" u="sng" dirty="0">
                <a:solidFill>
                  <a:srgbClr val="0070C0"/>
                </a:solidFill>
              </a:rPr>
              <a:t> 2</a:t>
            </a:r>
          </a:p>
          <a:p>
            <a:pPr marL="0" indent="0">
              <a:buNone/>
            </a:pPr>
            <a:r>
              <a:rPr lang="en-GB" sz="1800" dirty="0">
                <a:solidFill>
                  <a:srgbClr val="0070C0"/>
                </a:solidFill>
              </a:rPr>
              <a:t>Deall </a:t>
            </a:r>
            <a:r>
              <a:rPr lang="en-GB" sz="1800" dirty="0" err="1">
                <a:solidFill>
                  <a:srgbClr val="0070C0"/>
                </a:solidFill>
              </a:rPr>
              <a:t>rôl</a:t>
            </a:r>
            <a:r>
              <a:rPr lang="en-GB" sz="1800" dirty="0">
                <a:solidFill>
                  <a:srgbClr val="0070C0"/>
                </a:solidFill>
              </a:rPr>
              <a:t> a </a:t>
            </a:r>
            <a:r>
              <a:rPr lang="en-GB" sz="1800" dirty="0" err="1">
                <a:solidFill>
                  <a:srgbClr val="0070C0"/>
                </a:solidFill>
              </a:rPr>
              <a:t>hunaniaeth</a:t>
            </a:r>
            <a:r>
              <a:rPr lang="en-GB" sz="1800" dirty="0">
                <a:solidFill>
                  <a:srgbClr val="0070C0"/>
                </a:solidFill>
              </a:rPr>
              <a:t> </a:t>
            </a:r>
            <a:r>
              <a:rPr lang="en-GB" sz="1800" dirty="0" err="1">
                <a:solidFill>
                  <a:srgbClr val="0070C0"/>
                </a:solidFill>
              </a:rPr>
              <a:t>broffesiynol</a:t>
            </a:r>
            <a:r>
              <a:rPr lang="en-GB" sz="1800" dirty="0">
                <a:solidFill>
                  <a:srgbClr val="0070C0"/>
                </a:solidFill>
              </a:rPr>
              <a:t> y </a:t>
            </a:r>
            <a:r>
              <a:rPr lang="en-GB" sz="1800" dirty="0" err="1">
                <a:solidFill>
                  <a:srgbClr val="0070C0"/>
                </a:solidFill>
              </a:rPr>
              <a:t>Gweithiwr</a:t>
            </a:r>
            <a:r>
              <a:rPr lang="en-GB" sz="1800" dirty="0">
                <a:solidFill>
                  <a:srgbClr val="0070C0"/>
                </a:solidFill>
              </a:rPr>
              <a:t> </a:t>
            </a:r>
            <a:r>
              <a:rPr lang="en-GB" sz="1800" dirty="0" err="1">
                <a:solidFill>
                  <a:srgbClr val="0070C0"/>
                </a:solidFill>
              </a:rPr>
              <a:t>Ieuenctid</a:t>
            </a:r>
            <a:r>
              <a:rPr lang="en-GB" sz="1800" dirty="0">
                <a:solidFill>
                  <a:srgbClr val="0070C0"/>
                </a:solidFill>
              </a:rPr>
              <a:t> </a:t>
            </a:r>
            <a:r>
              <a:rPr lang="en-GB" sz="1800" dirty="0" err="1">
                <a:solidFill>
                  <a:srgbClr val="0070C0"/>
                </a:solidFill>
              </a:rPr>
              <a:t>gan</a:t>
            </a:r>
            <a:r>
              <a:rPr lang="en-GB" sz="1800" dirty="0">
                <a:solidFill>
                  <a:srgbClr val="0070C0"/>
                </a:solidFill>
              </a:rPr>
              <a:t> </a:t>
            </a:r>
            <a:r>
              <a:rPr lang="en-GB" sz="1800" dirty="0" err="1">
                <a:solidFill>
                  <a:srgbClr val="0070C0"/>
                </a:solidFill>
              </a:rPr>
              <a:t>gynnwys</a:t>
            </a:r>
            <a:r>
              <a:rPr lang="en-GB" sz="1800" dirty="0">
                <a:solidFill>
                  <a:srgbClr val="0070C0"/>
                </a:solidFill>
              </a:rPr>
              <a:t> </a:t>
            </a:r>
            <a:r>
              <a:rPr lang="en-GB" sz="1800" dirty="0" err="1">
                <a:solidFill>
                  <a:srgbClr val="0070C0"/>
                </a:solidFill>
              </a:rPr>
              <a:t>moeseg</a:t>
            </a:r>
            <a:r>
              <a:rPr lang="en-GB" sz="1800" dirty="0">
                <a:solidFill>
                  <a:srgbClr val="0070C0"/>
                </a:solidFill>
              </a:rPr>
              <a:t>, </a:t>
            </a:r>
            <a:r>
              <a:rPr lang="en-GB" sz="1800" dirty="0" err="1">
                <a:solidFill>
                  <a:srgbClr val="0070C0"/>
                </a:solidFill>
              </a:rPr>
              <a:t>diogelu</a:t>
            </a:r>
            <a:r>
              <a:rPr lang="en-GB" sz="1800" dirty="0">
                <a:solidFill>
                  <a:srgbClr val="0070C0"/>
                </a:solidFill>
              </a:rPr>
              <a:t>, </a:t>
            </a:r>
            <a:r>
              <a:rPr lang="en-GB" sz="1800" dirty="0" err="1">
                <a:solidFill>
                  <a:srgbClr val="0070C0"/>
                </a:solidFill>
              </a:rPr>
              <a:t>myfyrio</a:t>
            </a:r>
            <a:r>
              <a:rPr lang="en-GB" sz="1800" dirty="0">
                <a:solidFill>
                  <a:srgbClr val="0070C0"/>
                </a:solidFill>
              </a:rPr>
              <a:t>, </a:t>
            </a:r>
            <a:r>
              <a:rPr lang="en-GB" sz="1800" dirty="0" err="1">
                <a:solidFill>
                  <a:srgbClr val="0070C0"/>
                </a:solidFill>
              </a:rPr>
              <a:t>a'r</a:t>
            </a:r>
            <a:r>
              <a:rPr lang="en-GB" sz="1800" dirty="0">
                <a:solidFill>
                  <a:srgbClr val="0070C0"/>
                </a:solidFill>
              </a:rPr>
              <a:t> </a:t>
            </a:r>
            <a:r>
              <a:rPr lang="en-GB" sz="1800" dirty="0" err="1">
                <a:solidFill>
                  <a:srgbClr val="0070C0"/>
                </a:solidFill>
              </a:rPr>
              <a:t>swyddogaeth</a:t>
            </a:r>
            <a:r>
              <a:rPr lang="en-GB" sz="1800" dirty="0">
                <a:solidFill>
                  <a:srgbClr val="0070C0"/>
                </a:solidFill>
              </a:rPr>
              <a:t> </a:t>
            </a:r>
            <a:r>
              <a:rPr lang="en-GB" sz="1800" dirty="0" err="1">
                <a:solidFill>
                  <a:srgbClr val="0070C0"/>
                </a:solidFill>
              </a:rPr>
              <a:t>addysgol</a:t>
            </a:r>
            <a:r>
              <a:rPr lang="en-GB" sz="1800" dirty="0">
                <a:solidFill>
                  <a:srgbClr val="0070C0"/>
                </a:solidFill>
              </a:rPr>
              <a:t>.</a:t>
            </a:r>
          </a:p>
          <a:p>
            <a:r>
              <a:rPr lang="en-GB" sz="1800" b="1" u="sng" dirty="0" err="1">
                <a:solidFill>
                  <a:srgbClr val="0070C0"/>
                </a:solidFill>
              </a:rPr>
              <a:t>Wythnos</a:t>
            </a:r>
            <a:r>
              <a:rPr lang="en-GB" sz="1800" b="1" u="sng" dirty="0">
                <a:solidFill>
                  <a:srgbClr val="0070C0"/>
                </a:solidFill>
              </a:rPr>
              <a:t> 3</a:t>
            </a:r>
          </a:p>
          <a:p>
            <a:pPr marL="0" indent="0">
              <a:buNone/>
            </a:pPr>
            <a:r>
              <a:rPr lang="en-GB" sz="1800" dirty="0" err="1">
                <a:solidFill>
                  <a:srgbClr val="0070C0"/>
                </a:solidFill>
              </a:rPr>
              <a:t>Dechrau</a:t>
            </a:r>
            <a:r>
              <a:rPr lang="en-GB" sz="1800" dirty="0">
                <a:solidFill>
                  <a:srgbClr val="0070C0"/>
                </a:solidFill>
              </a:rPr>
              <a:t> nodi </a:t>
            </a:r>
            <a:r>
              <a:rPr lang="en-GB" sz="1800" dirty="0" err="1">
                <a:solidFill>
                  <a:srgbClr val="0070C0"/>
                </a:solidFill>
              </a:rPr>
              <a:t>anghenion</a:t>
            </a:r>
            <a:r>
              <a:rPr lang="en-GB" sz="1800" dirty="0">
                <a:solidFill>
                  <a:srgbClr val="0070C0"/>
                </a:solidFill>
              </a:rPr>
              <a:t> </a:t>
            </a:r>
            <a:r>
              <a:rPr lang="en-GB" sz="1800" dirty="0" err="1">
                <a:solidFill>
                  <a:srgbClr val="0070C0"/>
                </a:solidFill>
              </a:rPr>
              <a:t>datblygu</a:t>
            </a:r>
            <a:r>
              <a:rPr lang="en-GB" sz="1800" dirty="0">
                <a:solidFill>
                  <a:srgbClr val="0070C0"/>
                </a:solidFill>
              </a:rPr>
              <a:t> </a:t>
            </a:r>
            <a:r>
              <a:rPr lang="en-GB" sz="1800" dirty="0" err="1">
                <a:solidFill>
                  <a:srgbClr val="0070C0"/>
                </a:solidFill>
              </a:rPr>
              <a:t>pobl</a:t>
            </a:r>
            <a:r>
              <a:rPr lang="en-GB" sz="1800" dirty="0">
                <a:solidFill>
                  <a:srgbClr val="0070C0"/>
                </a:solidFill>
              </a:rPr>
              <a:t> </a:t>
            </a:r>
            <a:r>
              <a:rPr lang="en-GB" sz="1800" dirty="0" err="1">
                <a:solidFill>
                  <a:srgbClr val="0070C0"/>
                </a:solidFill>
              </a:rPr>
              <a:t>ifanc</a:t>
            </a:r>
            <a:r>
              <a:rPr lang="en-GB" sz="1800" dirty="0">
                <a:solidFill>
                  <a:srgbClr val="0070C0"/>
                </a:solidFill>
              </a:rPr>
              <a:t> </a:t>
            </a:r>
            <a:r>
              <a:rPr lang="en-GB" sz="1800" dirty="0" err="1">
                <a:solidFill>
                  <a:srgbClr val="0070C0"/>
                </a:solidFill>
              </a:rPr>
              <a:t>mewn</a:t>
            </a:r>
            <a:r>
              <a:rPr lang="en-GB" sz="1800" dirty="0">
                <a:solidFill>
                  <a:srgbClr val="0070C0"/>
                </a:solidFill>
              </a:rPr>
              <a:t> </a:t>
            </a:r>
            <a:r>
              <a:rPr lang="en-GB" sz="1800" dirty="0" err="1">
                <a:solidFill>
                  <a:srgbClr val="0070C0"/>
                </a:solidFill>
              </a:rPr>
              <a:t>cymunedau</a:t>
            </a:r>
            <a:r>
              <a:rPr lang="en-GB" sz="1800" dirty="0">
                <a:solidFill>
                  <a:srgbClr val="0070C0"/>
                </a:solidFill>
              </a:rPr>
              <a:t> ac </a:t>
            </a:r>
            <a:r>
              <a:rPr lang="en-GB" sz="1800" dirty="0" err="1">
                <a:solidFill>
                  <a:srgbClr val="0070C0"/>
                </a:solidFill>
              </a:rPr>
              <a:t>ymatebion</a:t>
            </a:r>
            <a:r>
              <a:rPr lang="en-GB" sz="1800" dirty="0">
                <a:solidFill>
                  <a:srgbClr val="0070C0"/>
                </a:solidFill>
              </a:rPr>
              <a:t> </a:t>
            </a:r>
            <a:r>
              <a:rPr lang="en-GB" sz="1800" dirty="0" err="1">
                <a:solidFill>
                  <a:srgbClr val="0070C0"/>
                </a:solidFill>
              </a:rPr>
              <a:t>sy'n</a:t>
            </a:r>
            <a:r>
              <a:rPr lang="en-GB" sz="1800" dirty="0">
                <a:solidFill>
                  <a:srgbClr val="0070C0"/>
                </a:solidFill>
              </a:rPr>
              <a:t> </a:t>
            </a:r>
            <a:r>
              <a:rPr lang="en-GB" sz="1800" dirty="0" err="1">
                <a:solidFill>
                  <a:srgbClr val="0070C0"/>
                </a:solidFill>
              </a:rPr>
              <a:t>gysylltiedig</a:t>
            </a:r>
            <a:r>
              <a:rPr lang="en-GB" sz="1800" dirty="0">
                <a:solidFill>
                  <a:srgbClr val="0070C0"/>
                </a:solidFill>
              </a:rPr>
              <a:t> â </a:t>
            </a:r>
            <a:r>
              <a:rPr lang="en-GB" sz="1800" dirty="0" err="1">
                <a:solidFill>
                  <a:srgbClr val="0070C0"/>
                </a:solidFill>
              </a:rPr>
              <a:t>gwaith</a:t>
            </a:r>
            <a:r>
              <a:rPr lang="en-GB" sz="1800" dirty="0">
                <a:solidFill>
                  <a:srgbClr val="0070C0"/>
                </a:solidFill>
              </a:rPr>
              <a:t> </a:t>
            </a:r>
            <a:r>
              <a:rPr lang="en-GB" sz="1800" dirty="0" err="1">
                <a:solidFill>
                  <a:srgbClr val="0070C0"/>
                </a:solidFill>
              </a:rPr>
              <a:t>ieuenctid</a:t>
            </a:r>
            <a:r>
              <a:rPr lang="en-GB" sz="1800" dirty="0">
                <a:solidFill>
                  <a:srgbClr val="0070C0"/>
                </a:solidFill>
              </a:rPr>
              <a:t> </a:t>
            </a:r>
            <a:r>
              <a:rPr lang="en-GB" sz="1800" dirty="0" err="1">
                <a:solidFill>
                  <a:srgbClr val="0070C0"/>
                </a:solidFill>
              </a:rPr>
              <a:t>mewn</a:t>
            </a:r>
            <a:r>
              <a:rPr lang="en-GB" sz="1800" dirty="0">
                <a:solidFill>
                  <a:srgbClr val="0070C0"/>
                </a:solidFill>
              </a:rPr>
              <a:t> </a:t>
            </a:r>
            <a:r>
              <a:rPr lang="en-GB" sz="1800" dirty="0" err="1">
                <a:solidFill>
                  <a:srgbClr val="0070C0"/>
                </a:solidFill>
              </a:rPr>
              <a:t>sefydliadau</a:t>
            </a:r>
            <a:r>
              <a:rPr lang="en-GB" sz="1800" dirty="0">
                <a:solidFill>
                  <a:srgbClr val="0070C0"/>
                </a:solidFill>
              </a:rPr>
              <a:t> </a:t>
            </a:r>
            <a:r>
              <a:rPr lang="en-GB" sz="1800" dirty="0" err="1">
                <a:solidFill>
                  <a:srgbClr val="0070C0"/>
                </a:solidFill>
              </a:rPr>
              <a:t>gwirfoddol</a:t>
            </a:r>
            <a:r>
              <a:rPr lang="en-GB" sz="1800" dirty="0">
                <a:solidFill>
                  <a:srgbClr val="0070C0"/>
                </a:solidFill>
              </a:rPr>
              <a:t> a </a:t>
            </a:r>
            <a:r>
              <a:rPr lang="en-GB" sz="1800" dirty="0" err="1">
                <a:solidFill>
                  <a:srgbClr val="0070C0"/>
                </a:solidFill>
              </a:rPr>
              <a:t>sefydliadau</a:t>
            </a:r>
            <a:r>
              <a:rPr lang="en-GB" sz="1800" dirty="0">
                <a:solidFill>
                  <a:srgbClr val="0070C0"/>
                </a:solidFill>
              </a:rPr>
              <a:t> a </a:t>
            </a:r>
            <a:r>
              <a:rPr lang="en-GB" sz="1800" dirty="0" err="1">
                <a:solidFill>
                  <a:srgbClr val="0070C0"/>
                </a:solidFill>
              </a:rPr>
              <a:t>gynhelir</a:t>
            </a:r>
            <a:r>
              <a:rPr lang="en-GB" sz="1800" dirty="0">
                <a:solidFill>
                  <a:srgbClr val="0070C0"/>
                </a:solidFill>
              </a:rPr>
              <a:t> o </a:t>
            </a:r>
            <a:r>
              <a:rPr lang="en-GB" sz="1800" dirty="0" err="1">
                <a:solidFill>
                  <a:srgbClr val="0070C0"/>
                </a:solidFill>
              </a:rPr>
              <a:t>fewn</a:t>
            </a:r>
            <a:r>
              <a:rPr lang="en-GB" sz="1800" dirty="0">
                <a:solidFill>
                  <a:srgbClr val="0070C0"/>
                </a:solidFill>
              </a:rPr>
              <a:t> y sector</a:t>
            </a:r>
          </a:p>
          <a:p>
            <a:pPr marL="0" indent="0">
              <a:buNone/>
            </a:pPr>
            <a:r>
              <a:rPr lang="en-GB" sz="1800" b="1" u="sng" dirty="0" err="1">
                <a:solidFill>
                  <a:srgbClr val="0070C0"/>
                </a:solidFill>
              </a:rPr>
              <a:t>Wythnos</a:t>
            </a:r>
            <a:r>
              <a:rPr lang="en-GB" sz="1800" b="1" u="sng" dirty="0">
                <a:solidFill>
                  <a:srgbClr val="0070C0"/>
                </a:solidFill>
              </a:rPr>
              <a:t> 4</a:t>
            </a:r>
          </a:p>
          <a:p>
            <a:pPr marL="0" indent="0">
              <a:buNone/>
            </a:pPr>
            <a:r>
              <a:rPr lang="en-GB" sz="1800" dirty="0" err="1">
                <a:solidFill>
                  <a:srgbClr val="0070C0"/>
                </a:solidFill>
              </a:rPr>
              <a:t>Adolygu</a:t>
            </a:r>
            <a:r>
              <a:rPr lang="en-GB" sz="1800" dirty="0">
                <a:solidFill>
                  <a:srgbClr val="0070C0"/>
                </a:solidFill>
              </a:rPr>
              <a:t> </a:t>
            </a:r>
            <a:r>
              <a:rPr lang="en-GB" sz="1800" dirty="0" err="1">
                <a:solidFill>
                  <a:srgbClr val="0070C0"/>
                </a:solidFill>
              </a:rPr>
              <a:t>deilliannau</a:t>
            </a:r>
            <a:r>
              <a:rPr lang="en-GB" sz="1800" dirty="0">
                <a:solidFill>
                  <a:srgbClr val="0070C0"/>
                </a:solidFill>
              </a:rPr>
              <a:t> </a:t>
            </a:r>
            <a:r>
              <a:rPr lang="en-GB" sz="1800" dirty="0" err="1">
                <a:solidFill>
                  <a:srgbClr val="0070C0"/>
                </a:solidFill>
              </a:rPr>
              <a:t>dysgu</a:t>
            </a:r>
            <a:r>
              <a:rPr lang="en-GB" sz="1800" dirty="0">
                <a:solidFill>
                  <a:srgbClr val="0070C0"/>
                </a:solidFill>
              </a:rPr>
              <a:t> ac </a:t>
            </a:r>
            <a:r>
              <a:rPr lang="en-GB" sz="1800" dirty="0" err="1">
                <a:solidFill>
                  <a:srgbClr val="0070C0"/>
                </a:solidFill>
              </a:rPr>
              <a:t>ailadrodd</a:t>
            </a:r>
            <a:r>
              <a:rPr lang="en-GB" sz="1800" dirty="0">
                <a:solidFill>
                  <a:srgbClr val="0070C0"/>
                </a:solidFill>
              </a:rPr>
              <a:t> </a:t>
            </a:r>
            <a:r>
              <a:rPr lang="en-GB" sz="1800" dirty="0" err="1">
                <a:solidFill>
                  <a:srgbClr val="0070C0"/>
                </a:solidFill>
              </a:rPr>
              <a:t>gofynion</a:t>
            </a:r>
            <a:r>
              <a:rPr lang="en-GB" sz="1800" dirty="0">
                <a:solidFill>
                  <a:srgbClr val="0070C0"/>
                </a:solidFill>
              </a:rPr>
              <a:t> </a:t>
            </a:r>
            <a:r>
              <a:rPr lang="en-GB" sz="1800" dirty="0" err="1">
                <a:solidFill>
                  <a:srgbClr val="0070C0"/>
                </a:solidFill>
              </a:rPr>
              <a:t>asesu</a:t>
            </a:r>
            <a:r>
              <a:rPr lang="en-GB" sz="1800" dirty="0">
                <a:solidFill>
                  <a:srgbClr val="0070C0"/>
                </a:solidFill>
              </a:rPr>
              <a:t>.</a:t>
            </a:r>
          </a:p>
        </p:txBody>
      </p:sp>
      <p:pic>
        <p:nvPicPr>
          <p:cNvPr id="7" name="Picture 6" descr="Calendar dates">
            <a:extLst>
              <a:ext uri="{FF2B5EF4-FFF2-40B4-BE49-F238E27FC236}">
                <a16:creationId xmlns:a16="http://schemas.microsoft.com/office/drawing/2014/main" id="{33290172-CE61-0D71-AE22-EC79CA3D82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16595" y="178665"/>
            <a:ext cx="3343274" cy="1325563"/>
          </a:xfrm>
          <a:prstGeom prst="rect">
            <a:avLst/>
          </a:prstGeom>
        </p:spPr>
      </p:pic>
    </p:spTree>
    <p:extLst>
      <p:ext uri="{BB962C8B-B14F-4D97-AF65-F5344CB8AC3E}">
        <p14:creationId xmlns:p14="http://schemas.microsoft.com/office/powerpoint/2010/main" val="2067633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ACF2B-03FF-147F-3D89-9F2AE6FB3FF3}"/>
              </a:ext>
            </a:extLst>
          </p:cNvPr>
          <p:cNvSpPr>
            <a:spLocks noGrp="1"/>
          </p:cNvSpPr>
          <p:nvPr>
            <p:ph type="title"/>
          </p:nvPr>
        </p:nvSpPr>
        <p:spPr>
          <a:xfrm>
            <a:off x="355076" y="198870"/>
            <a:ext cx="11481847" cy="1325563"/>
          </a:xfrm>
        </p:spPr>
        <p:txBody>
          <a:bodyPr>
            <a:normAutofit fontScale="90000"/>
          </a:bodyPr>
          <a:lstStyle/>
          <a:p>
            <a:br>
              <a:rPr lang="en-GB" dirty="0"/>
            </a:br>
            <a:r>
              <a:rPr lang="en-GB" sz="3600" dirty="0">
                <a:solidFill>
                  <a:srgbClr val="0070C0"/>
                </a:solidFill>
              </a:rPr>
              <a:t>Beth </a:t>
            </a:r>
            <a:r>
              <a:rPr lang="en-GB" sz="3600" dirty="0" err="1">
                <a:solidFill>
                  <a:srgbClr val="0070C0"/>
                </a:solidFill>
              </a:rPr>
              <a:t>rydyn</a:t>
            </a:r>
            <a:r>
              <a:rPr lang="en-GB" sz="3600" dirty="0">
                <a:solidFill>
                  <a:srgbClr val="0070C0"/>
                </a:solidFill>
              </a:rPr>
              <a:t> </a:t>
            </a:r>
            <a:r>
              <a:rPr lang="en-GB" sz="3600" dirty="0" err="1">
                <a:solidFill>
                  <a:srgbClr val="0070C0"/>
                </a:solidFill>
              </a:rPr>
              <a:t>ni'n</a:t>
            </a:r>
            <a:r>
              <a:rPr lang="en-GB" sz="3600" dirty="0">
                <a:solidFill>
                  <a:srgbClr val="0070C0"/>
                </a:solidFill>
              </a:rPr>
              <a:t> </a:t>
            </a:r>
            <a:r>
              <a:rPr lang="en-GB" sz="3600" dirty="0" err="1">
                <a:solidFill>
                  <a:srgbClr val="0070C0"/>
                </a:solidFill>
              </a:rPr>
              <a:t>ei</a:t>
            </a:r>
            <a:r>
              <a:rPr lang="en-GB" sz="3600" dirty="0">
                <a:solidFill>
                  <a:srgbClr val="0070C0"/>
                </a:solidFill>
              </a:rPr>
              <a:t> </a:t>
            </a:r>
            <a:r>
              <a:rPr lang="en-GB" sz="3600" dirty="0" err="1">
                <a:solidFill>
                  <a:srgbClr val="0070C0"/>
                </a:solidFill>
              </a:rPr>
              <a:t>wybod</a:t>
            </a:r>
            <a:r>
              <a:rPr lang="en-GB" sz="3600" dirty="0">
                <a:solidFill>
                  <a:srgbClr val="0070C0"/>
                </a:solidFill>
              </a:rPr>
              <a:t> am Waith </a:t>
            </a:r>
            <a:r>
              <a:rPr lang="en-GB" sz="3600" dirty="0" err="1">
                <a:solidFill>
                  <a:srgbClr val="0070C0"/>
                </a:solidFill>
              </a:rPr>
              <a:t>Ieuenctid</a:t>
            </a:r>
            <a:r>
              <a:rPr lang="en-GB" sz="3600" dirty="0">
                <a:solidFill>
                  <a:srgbClr val="0070C0"/>
                </a:solidFill>
              </a:rPr>
              <a:t>? </a:t>
            </a:r>
            <a:r>
              <a:rPr lang="en-GB" sz="3600" dirty="0"/>
              <a:t>/What do we know about Youth Work? </a:t>
            </a:r>
          </a:p>
        </p:txBody>
      </p:sp>
      <p:sp>
        <p:nvSpPr>
          <p:cNvPr id="3" name="Content Placeholder 2">
            <a:extLst>
              <a:ext uri="{FF2B5EF4-FFF2-40B4-BE49-F238E27FC236}">
                <a16:creationId xmlns:a16="http://schemas.microsoft.com/office/drawing/2014/main" id="{C29C9BBA-DCAB-5BC1-9216-C1B58D0526F5}"/>
              </a:ext>
            </a:extLst>
          </p:cNvPr>
          <p:cNvSpPr>
            <a:spLocks noGrp="1"/>
          </p:cNvSpPr>
          <p:nvPr>
            <p:ph sz="half" idx="1"/>
          </p:nvPr>
        </p:nvSpPr>
        <p:spPr/>
        <p:txBody>
          <a:bodyPr/>
          <a:lstStyle/>
          <a:p>
            <a:r>
              <a:rPr lang="en-GB" dirty="0">
                <a:solidFill>
                  <a:srgbClr val="0070C0"/>
                </a:solidFill>
              </a:rPr>
              <a:t>Beth </a:t>
            </a:r>
            <a:r>
              <a:rPr lang="en-GB" dirty="0" err="1">
                <a:solidFill>
                  <a:srgbClr val="0070C0"/>
                </a:solidFill>
              </a:rPr>
              <a:t>yw</a:t>
            </a:r>
            <a:r>
              <a:rPr lang="en-GB" dirty="0">
                <a:solidFill>
                  <a:srgbClr val="0070C0"/>
                </a:solidFill>
              </a:rPr>
              <a:t> Gwaith </a:t>
            </a:r>
            <a:r>
              <a:rPr lang="en-GB" dirty="0" err="1">
                <a:solidFill>
                  <a:srgbClr val="0070C0"/>
                </a:solidFill>
              </a:rPr>
              <a:t>Ieuenctid</a:t>
            </a:r>
            <a:r>
              <a:rPr lang="en-GB" dirty="0">
                <a:solidFill>
                  <a:srgbClr val="0070C0"/>
                </a:solidFill>
              </a:rPr>
              <a:t>?</a:t>
            </a:r>
          </a:p>
        </p:txBody>
      </p:sp>
      <p:sp>
        <p:nvSpPr>
          <p:cNvPr id="4" name="Content Placeholder 3">
            <a:extLst>
              <a:ext uri="{FF2B5EF4-FFF2-40B4-BE49-F238E27FC236}">
                <a16:creationId xmlns:a16="http://schemas.microsoft.com/office/drawing/2014/main" id="{086E8A77-76ED-D8A7-11BB-309EE76879A4}"/>
              </a:ext>
            </a:extLst>
          </p:cNvPr>
          <p:cNvSpPr>
            <a:spLocks noGrp="1"/>
          </p:cNvSpPr>
          <p:nvPr>
            <p:ph sz="half" idx="2"/>
          </p:nvPr>
        </p:nvSpPr>
        <p:spPr/>
        <p:txBody>
          <a:bodyPr/>
          <a:lstStyle/>
          <a:p>
            <a:r>
              <a:rPr lang="en-GB" dirty="0"/>
              <a:t>What is Youth Work?</a:t>
            </a:r>
          </a:p>
        </p:txBody>
      </p:sp>
    </p:spTree>
    <p:extLst>
      <p:ext uri="{BB962C8B-B14F-4D97-AF65-F5344CB8AC3E}">
        <p14:creationId xmlns:p14="http://schemas.microsoft.com/office/powerpoint/2010/main" val="1345488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5C0D5-BCDE-504C-F094-55749B818861}"/>
              </a:ext>
            </a:extLst>
          </p:cNvPr>
          <p:cNvSpPr>
            <a:spLocks noGrp="1"/>
          </p:cNvSpPr>
          <p:nvPr>
            <p:ph type="title"/>
          </p:nvPr>
        </p:nvSpPr>
        <p:spPr/>
        <p:txBody>
          <a:bodyPr>
            <a:normAutofit/>
          </a:bodyPr>
          <a:lstStyle/>
          <a:p>
            <a:r>
              <a:rPr lang="en-GB" dirty="0">
                <a:solidFill>
                  <a:srgbClr val="0070C0"/>
                </a:solidFill>
              </a:rPr>
              <a:t>Beth </a:t>
            </a:r>
            <a:r>
              <a:rPr lang="en-GB" dirty="0" err="1">
                <a:solidFill>
                  <a:srgbClr val="0070C0"/>
                </a:solidFill>
              </a:rPr>
              <a:t>yw</a:t>
            </a:r>
            <a:r>
              <a:rPr lang="en-GB" dirty="0">
                <a:solidFill>
                  <a:srgbClr val="0070C0"/>
                </a:solidFill>
              </a:rPr>
              <a:t> Gwaith </a:t>
            </a:r>
            <a:r>
              <a:rPr lang="en-GB" dirty="0" err="1">
                <a:solidFill>
                  <a:srgbClr val="0070C0"/>
                </a:solidFill>
              </a:rPr>
              <a:t>Ieuenctid</a:t>
            </a:r>
            <a:r>
              <a:rPr lang="en-GB" dirty="0">
                <a:solidFill>
                  <a:srgbClr val="0070C0"/>
                </a:solidFill>
              </a:rPr>
              <a:t>? </a:t>
            </a:r>
            <a:r>
              <a:rPr lang="en-GB" dirty="0"/>
              <a:t>What is Youth Work? </a:t>
            </a:r>
          </a:p>
        </p:txBody>
      </p:sp>
      <p:sp>
        <p:nvSpPr>
          <p:cNvPr id="3" name="Content Placeholder 2">
            <a:extLst>
              <a:ext uri="{FF2B5EF4-FFF2-40B4-BE49-F238E27FC236}">
                <a16:creationId xmlns:a16="http://schemas.microsoft.com/office/drawing/2014/main" id="{B77C755A-59F8-F157-804E-0BF3B15DEAE6}"/>
              </a:ext>
            </a:extLst>
          </p:cNvPr>
          <p:cNvSpPr>
            <a:spLocks noGrp="1"/>
          </p:cNvSpPr>
          <p:nvPr>
            <p:ph sz="half" idx="1"/>
          </p:nvPr>
        </p:nvSpPr>
        <p:spPr>
          <a:xfrm>
            <a:off x="5931131" y="1534678"/>
            <a:ext cx="5181600" cy="4351338"/>
          </a:xfrm>
        </p:spPr>
        <p:txBody>
          <a:bodyPr>
            <a:noAutofit/>
          </a:bodyPr>
          <a:lstStyle/>
          <a:p>
            <a:r>
              <a:rPr lang="en-GB" sz="2100" dirty="0"/>
              <a:t>The key purpose of youth work is to…… ‘Enable young people to develop holistically, working with them to facilitate their personal, social and educational development, to enable them to develop their voice, influence and place in society and to reach their full potential’ This statement refers to the holistic development of young people, recognising that personal, social and educational development can also include, for example, physical, political and spiritual development. (Learning and Skills Improvement Service, 2019, p. 4).  </a:t>
            </a:r>
          </a:p>
        </p:txBody>
      </p:sp>
      <p:sp>
        <p:nvSpPr>
          <p:cNvPr id="4" name="Content Placeholder 3">
            <a:extLst>
              <a:ext uri="{FF2B5EF4-FFF2-40B4-BE49-F238E27FC236}">
                <a16:creationId xmlns:a16="http://schemas.microsoft.com/office/drawing/2014/main" id="{26F8C0BF-E6BA-9FD0-1218-F283E08D0B8A}"/>
              </a:ext>
            </a:extLst>
          </p:cNvPr>
          <p:cNvSpPr>
            <a:spLocks noGrp="1"/>
          </p:cNvSpPr>
          <p:nvPr>
            <p:ph sz="half" idx="2"/>
          </p:nvPr>
        </p:nvSpPr>
        <p:spPr>
          <a:xfrm>
            <a:off x="536171" y="1742498"/>
            <a:ext cx="5181600" cy="4351338"/>
          </a:xfrm>
        </p:spPr>
        <p:txBody>
          <a:bodyPr>
            <a:normAutofit fontScale="47500" lnSpcReduction="20000"/>
          </a:bodyPr>
          <a:lstStyle/>
          <a:p>
            <a:pPr marL="0" indent="0">
              <a:buNone/>
            </a:pPr>
            <a:r>
              <a:rPr lang="en-GB" sz="4800" dirty="0" err="1">
                <a:solidFill>
                  <a:srgbClr val="0070C0"/>
                </a:solidFill>
              </a:rPr>
              <a:t>Prif</a:t>
            </a:r>
            <a:r>
              <a:rPr lang="en-GB" sz="4800" dirty="0">
                <a:solidFill>
                  <a:srgbClr val="0070C0"/>
                </a:solidFill>
              </a:rPr>
              <a:t> </a:t>
            </a:r>
            <a:r>
              <a:rPr lang="en-GB" sz="4800" dirty="0" err="1">
                <a:solidFill>
                  <a:srgbClr val="0070C0"/>
                </a:solidFill>
              </a:rPr>
              <a:t>bwrpas</a:t>
            </a:r>
            <a:r>
              <a:rPr lang="en-GB" sz="4800" dirty="0">
                <a:solidFill>
                  <a:srgbClr val="0070C0"/>
                </a:solidFill>
              </a:rPr>
              <a:t> </a:t>
            </a:r>
            <a:r>
              <a:rPr lang="en-GB" sz="4800" dirty="0" err="1">
                <a:solidFill>
                  <a:srgbClr val="0070C0"/>
                </a:solidFill>
              </a:rPr>
              <a:t>gwaith</a:t>
            </a:r>
            <a:r>
              <a:rPr lang="en-GB" sz="4800" dirty="0">
                <a:solidFill>
                  <a:srgbClr val="0070C0"/>
                </a:solidFill>
              </a:rPr>
              <a:t> </a:t>
            </a:r>
            <a:r>
              <a:rPr lang="en-GB" sz="4800" dirty="0" err="1">
                <a:solidFill>
                  <a:srgbClr val="0070C0"/>
                </a:solidFill>
              </a:rPr>
              <a:t>ieuenctid</a:t>
            </a:r>
            <a:r>
              <a:rPr lang="en-GB" sz="4800" dirty="0">
                <a:solidFill>
                  <a:srgbClr val="0070C0"/>
                </a:solidFill>
              </a:rPr>
              <a:t> </a:t>
            </a:r>
            <a:r>
              <a:rPr lang="en-GB" sz="4800" dirty="0" err="1">
                <a:solidFill>
                  <a:srgbClr val="0070C0"/>
                </a:solidFill>
              </a:rPr>
              <a:t>yw</a:t>
            </a:r>
            <a:r>
              <a:rPr lang="en-GB" sz="4800" dirty="0">
                <a:solidFill>
                  <a:srgbClr val="0070C0"/>
                </a:solidFill>
              </a:rPr>
              <a:t>…… ‘</a:t>
            </a:r>
            <a:r>
              <a:rPr lang="en-GB" sz="4800" dirty="0" err="1">
                <a:solidFill>
                  <a:srgbClr val="0070C0"/>
                </a:solidFill>
              </a:rPr>
              <a:t>Galluogi</a:t>
            </a:r>
            <a:r>
              <a:rPr lang="en-GB" sz="4800" dirty="0">
                <a:solidFill>
                  <a:srgbClr val="0070C0"/>
                </a:solidFill>
              </a:rPr>
              <a:t> </a:t>
            </a:r>
            <a:r>
              <a:rPr lang="en-GB" sz="4800" dirty="0" err="1">
                <a:solidFill>
                  <a:srgbClr val="0070C0"/>
                </a:solidFill>
              </a:rPr>
              <a:t>pobl</a:t>
            </a:r>
            <a:r>
              <a:rPr lang="en-GB" sz="4800" dirty="0">
                <a:solidFill>
                  <a:srgbClr val="0070C0"/>
                </a:solidFill>
              </a:rPr>
              <a:t> </a:t>
            </a:r>
            <a:r>
              <a:rPr lang="en-GB" sz="4800" dirty="0" err="1">
                <a:solidFill>
                  <a:srgbClr val="0070C0"/>
                </a:solidFill>
              </a:rPr>
              <a:t>ifanc</a:t>
            </a:r>
            <a:r>
              <a:rPr lang="en-GB" sz="4800" dirty="0">
                <a:solidFill>
                  <a:srgbClr val="0070C0"/>
                </a:solidFill>
              </a:rPr>
              <a:t> </a:t>
            </a:r>
            <a:r>
              <a:rPr lang="en-GB" sz="4800" dirty="0" err="1">
                <a:solidFill>
                  <a:srgbClr val="0070C0"/>
                </a:solidFill>
              </a:rPr>
              <a:t>i</a:t>
            </a:r>
            <a:r>
              <a:rPr lang="en-GB" sz="4800" dirty="0">
                <a:solidFill>
                  <a:srgbClr val="0070C0"/>
                </a:solidFill>
              </a:rPr>
              <a:t> </a:t>
            </a:r>
            <a:r>
              <a:rPr lang="en-GB" sz="4800" dirty="0" err="1">
                <a:solidFill>
                  <a:srgbClr val="0070C0"/>
                </a:solidFill>
              </a:rPr>
              <a:t>ddatblygu’n</a:t>
            </a:r>
            <a:r>
              <a:rPr lang="en-GB" sz="4800" dirty="0">
                <a:solidFill>
                  <a:srgbClr val="0070C0"/>
                </a:solidFill>
              </a:rPr>
              <a:t> </a:t>
            </a:r>
            <a:r>
              <a:rPr lang="en-GB" sz="4800" dirty="0" err="1">
                <a:solidFill>
                  <a:srgbClr val="0070C0"/>
                </a:solidFill>
              </a:rPr>
              <a:t>gyfannol</a:t>
            </a:r>
            <a:r>
              <a:rPr lang="en-GB" sz="4800" dirty="0">
                <a:solidFill>
                  <a:srgbClr val="0070C0"/>
                </a:solidFill>
              </a:rPr>
              <a:t>, </a:t>
            </a:r>
            <a:r>
              <a:rPr lang="en-GB" sz="4800" dirty="0" err="1">
                <a:solidFill>
                  <a:srgbClr val="0070C0"/>
                </a:solidFill>
              </a:rPr>
              <a:t>gan</a:t>
            </a:r>
            <a:r>
              <a:rPr lang="en-GB" sz="4800" dirty="0">
                <a:solidFill>
                  <a:srgbClr val="0070C0"/>
                </a:solidFill>
              </a:rPr>
              <a:t> </a:t>
            </a:r>
            <a:r>
              <a:rPr lang="en-GB" sz="4800" dirty="0" err="1">
                <a:solidFill>
                  <a:srgbClr val="0070C0"/>
                </a:solidFill>
              </a:rPr>
              <a:t>weithio</a:t>
            </a:r>
            <a:r>
              <a:rPr lang="en-GB" sz="4800" dirty="0">
                <a:solidFill>
                  <a:srgbClr val="0070C0"/>
                </a:solidFill>
              </a:rPr>
              <a:t> </a:t>
            </a:r>
            <a:r>
              <a:rPr lang="en-GB" sz="4800" dirty="0" err="1">
                <a:solidFill>
                  <a:srgbClr val="0070C0"/>
                </a:solidFill>
              </a:rPr>
              <a:t>gyda</a:t>
            </a:r>
            <a:r>
              <a:rPr lang="en-GB" sz="4800" dirty="0">
                <a:solidFill>
                  <a:srgbClr val="0070C0"/>
                </a:solidFill>
              </a:rPr>
              <a:t> </a:t>
            </a:r>
            <a:r>
              <a:rPr lang="en-GB" sz="4800" dirty="0" err="1">
                <a:solidFill>
                  <a:srgbClr val="0070C0"/>
                </a:solidFill>
              </a:rPr>
              <a:t>nhw</a:t>
            </a:r>
            <a:r>
              <a:rPr lang="en-GB" sz="4800" dirty="0">
                <a:solidFill>
                  <a:srgbClr val="0070C0"/>
                </a:solidFill>
              </a:rPr>
              <a:t> </a:t>
            </a:r>
            <a:r>
              <a:rPr lang="en-GB" sz="4800" dirty="0" err="1">
                <a:solidFill>
                  <a:srgbClr val="0070C0"/>
                </a:solidFill>
              </a:rPr>
              <a:t>i</a:t>
            </a:r>
            <a:r>
              <a:rPr lang="en-GB" sz="4800" dirty="0">
                <a:solidFill>
                  <a:srgbClr val="0070C0"/>
                </a:solidFill>
              </a:rPr>
              <a:t> </a:t>
            </a:r>
            <a:r>
              <a:rPr lang="en-GB" sz="4800" dirty="0" err="1">
                <a:solidFill>
                  <a:srgbClr val="0070C0"/>
                </a:solidFill>
              </a:rPr>
              <a:t>hwyluso</a:t>
            </a:r>
            <a:r>
              <a:rPr lang="en-GB" sz="4800" dirty="0">
                <a:solidFill>
                  <a:srgbClr val="0070C0"/>
                </a:solidFill>
              </a:rPr>
              <a:t> </a:t>
            </a:r>
            <a:r>
              <a:rPr lang="en-GB" sz="4800" dirty="0" err="1">
                <a:solidFill>
                  <a:srgbClr val="0070C0"/>
                </a:solidFill>
              </a:rPr>
              <a:t>eu</a:t>
            </a:r>
            <a:r>
              <a:rPr lang="en-GB" sz="4800" dirty="0">
                <a:solidFill>
                  <a:srgbClr val="0070C0"/>
                </a:solidFill>
              </a:rPr>
              <a:t> </a:t>
            </a:r>
            <a:r>
              <a:rPr lang="en-GB" sz="4800" dirty="0" err="1">
                <a:solidFill>
                  <a:srgbClr val="0070C0"/>
                </a:solidFill>
              </a:rPr>
              <a:t>datblygiad</a:t>
            </a:r>
            <a:r>
              <a:rPr lang="en-GB" sz="4800" dirty="0">
                <a:solidFill>
                  <a:srgbClr val="0070C0"/>
                </a:solidFill>
              </a:rPr>
              <a:t> </a:t>
            </a:r>
            <a:r>
              <a:rPr lang="en-GB" sz="4800" dirty="0" err="1">
                <a:solidFill>
                  <a:srgbClr val="0070C0"/>
                </a:solidFill>
              </a:rPr>
              <a:t>personol</a:t>
            </a:r>
            <a:r>
              <a:rPr lang="en-GB" sz="4800" dirty="0">
                <a:solidFill>
                  <a:srgbClr val="0070C0"/>
                </a:solidFill>
              </a:rPr>
              <a:t>, </a:t>
            </a:r>
            <a:r>
              <a:rPr lang="en-GB" sz="4800" dirty="0" err="1">
                <a:solidFill>
                  <a:srgbClr val="0070C0"/>
                </a:solidFill>
              </a:rPr>
              <a:t>cymdeithasol</a:t>
            </a:r>
            <a:r>
              <a:rPr lang="en-GB" sz="4800" dirty="0">
                <a:solidFill>
                  <a:srgbClr val="0070C0"/>
                </a:solidFill>
              </a:rPr>
              <a:t> ac </a:t>
            </a:r>
            <a:r>
              <a:rPr lang="en-GB" sz="4800" dirty="0" err="1">
                <a:solidFill>
                  <a:srgbClr val="0070C0"/>
                </a:solidFill>
              </a:rPr>
              <a:t>addysgol</a:t>
            </a:r>
            <a:r>
              <a:rPr lang="en-GB" sz="4800" dirty="0">
                <a:solidFill>
                  <a:srgbClr val="0070C0"/>
                </a:solidFill>
              </a:rPr>
              <a:t>, </a:t>
            </a:r>
            <a:r>
              <a:rPr lang="en-GB" sz="4800" dirty="0" err="1">
                <a:solidFill>
                  <a:srgbClr val="0070C0"/>
                </a:solidFill>
              </a:rPr>
              <a:t>i’w</a:t>
            </a:r>
            <a:r>
              <a:rPr lang="en-GB" sz="4800" dirty="0">
                <a:solidFill>
                  <a:srgbClr val="0070C0"/>
                </a:solidFill>
              </a:rPr>
              <a:t> </a:t>
            </a:r>
            <a:r>
              <a:rPr lang="en-GB" sz="4800" dirty="0" err="1">
                <a:solidFill>
                  <a:srgbClr val="0070C0"/>
                </a:solidFill>
              </a:rPr>
              <a:t>galluogi</a:t>
            </a:r>
            <a:r>
              <a:rPr lang="en-GB" sz="4800" dirty="0">
                <a:solidFill>
                  <a:srgbClr val="0070C0"/>
                </a:solidFill>
              </a:rPr>
              <a:t> </a:t>
            </a:r>
            <a:r>
              <a:rPr lang="en-GB" sz="4800" dirty="0" err="1">
                <a:solidFill>
                  <a:srgbClr val="0070C0"/>
                </a:solidFill>
              </a:rPr>
              <a:t>i</a:t>
            </a:r>
            <a:r>
              <a:rPr lang="en-GB" sz="4800" dirty="0">
                <a:solidFill>
                  <a:srgbClr val="0070C0"/>
                </a:solidFill>
              </a:rPr>
              <a:t> </a:t>
            </a:r>
            <a:r>
              <a:rPr lang="en-GB" sz="4800" dirty="0" err="1">
                <a:solidFill>
                  <a:srgbClr val="0070C0"/>
                </a:solidFill>
              </a:rPr>
              <a:t>ddatblygu</a:t>
            </a:r>
            <a:r>
              <a:rPr lang="en-GB" sz="4800" dirty="0">
                <a:solidFill>
                  <a:srgbClr val="0070C0"/>
                </a:solidFill>
              </a:rPr>
              <a:t> </a:t>
            </a:r>
            <a:r>
              <a:rPr lang="en-GB" sz="4800" dirty="0" err="1">
                <a:solidFill>
                  <a:srgbClr val="0070C0"/>
                </a:solidFill>
              </a:rPr>
              <a:t>eu</a:t>
            </a:r>
            <a:r>
              <a:rPr lang="en-GB" sz="4800" dirty="0">
                <a:solidFill>
                  <a:srgbClr val="0070C0"/>
                </a:solidFill>
              </a:rPr>
              <a:t> </a:t>
            </a:r>
            <a:r>
              <a:rPr lang="en-GB" sz="4800" dirty="0" err="1">
                <a:solidFill>
                  <a:srgbClr val="0070C0"/>
                </a:solidFill>
              </a:rPr>
              <a:t>llais</a:t>
            </a:r>
            <a:r>
              <a:rPr lang="en-GB" sz="4800" dirty="0">
                <a:solidFill>
                  <a:srgbClr val="0070C0"/>
                </a:solidFill>
              </a:rPr>
              <a:t>, </a:t>
            </a:r>
            <a:r>
              <a:rPr lang="en-GB" sz="4800" dirty="0" err="1">
                <a:solidFill>
                  <a:srgbClr val="0070C0"/>
                </a:solidFill>
              </a:rPr>
              <a:t>eu</a:t>
            </a:r>
            <a:r>
              <a:rPr lang="en-GB" sz="4800" dirty="0">
                <a:solidFill>
                  <a:srgbClr val="0070C0"/>
                </a:solidFill>
              </a:rPr>
              <a:t> </a:t>
            </a:r>
            <a:r>
              <a:rPr lang="en-GB" sz="4800" dirty="0" err="1">
                <a:solidFill>
                  <a:srgbClr val="0070C0"/>
                </a:solidFill>
              </a:rPr>
              <a:t>dylanwad</a:t>
            </a:r>
            <a:r>
              <a:rPr lang="en-GB" sz="4800" dirty="0">
                <a:solidFill>
                  <a:srgbClr val="0070C0"/>
                </a:solidFill>
              </a:rPr>
              <a:t> </a:t>
            </a:r>
            <a:r>
              <a:rPr lang="en-GB" sz="4800" dirty="0" err="1">
                <a:solidFill>
                  <a:srgbClr val="0070C0"/>
                </a:solidFill>
              </a:rPr>
              <a:t>a’u</a:t>
            </a:r>
            <a:r>
              <a:rPr lang="en-GB" sz="4800" dirty="0">
                <a:solidFill>
                  <a:srgbClr val="0070C0"/>
                </a:solidFill>
              </a:rPr>
              <a:t> </a:t>
            </a:r>
            <a:r>
              <a:rPr lang="en-GB" sz="4800" dirty="0" err="1">
                <a:solidFill>
                  <a:srgbClr val="0070C0"/>
                </a:solidFill>
              </a:rPr>
              <a:t>lle</a:t>
            </a:r>
            <a:r>
              <a:rPr lang="en-GB" sz="4800" dirty="0">
                <a:solidFill>
                  <a:srgbClr val="0070C0"/>
                </a:solidFill>
              </a:rPr>
              <a:t> </a:t>
            </a:r>
            <a:r>
              <a:rPr lang="en-GB" sz="4800" dirty="0" err="1">
                <a:solidFill>
                  <a:srgbClr val="0070C0"/>
                </a:solidFill>
              </a:rPr>
              <a:t>mewn</a:t>
            </a:r>
            <a:r>
              <a:rPr lang="en-GB" sz="4800" dirty="0">
                <a:solidFill>
                  <a:srgbClr val="0070C0"/>
                </a:solidFill>
              </a:rPr>
              <a:t> </a:t>
            </a:r>
            <a:r>
              <a:rPr lang="en-GB" sz="4800" dirty="0" err="1">
                <a:solidFill>
                  <a:srgbClr val="0070C0"/>
                </a:solidFill>
              </a:rPr>
              <a:t>cymdeithas</a:t>
            </a:r>
            <a:r>
              <a:rPr lang="en-GB" sz="4800" dirty="0">
                <a:solidFill>
                  <a:srgbClr val="0070C0"/>
                </a:solidFill>
              </a:rPr>
              <a:t> ac </a:t>
            </a:r>
            <a:r>
              <a:rPr lang="en-GB" sz="4800" dirty="0" err="1">
                <a:solidFill>
                  <a:srgbClr val="0070C0"/>
                </a:solidFill>
              </a:rPr>
              <a:t>i</a:t>
            </a:r>
            <a:r>
              <a:rPr lang="en-GB" sz="4800" dirty="0">
                <a:solidFill>
                  <a:srgbClr val="0070C0"/>
                </a:solidFill>
              </a:rPr>
              <a:t> </a:t>
            </a:r>
            <a:r>
              <a:rPr lang="en-GB" sz="4800" dirty="0" err="1">
                <a:solidFill>
                  <a:srgbClr val="0070C0"/>
                </a:solidFill>
              </a:rPr>
              <a:t>gyrraedd</a:t>
            </a:r>
            <a:r>
              <a:rPr lang="en-GB" sz="4800" dirty="0">
                <a:solidFill>
                  <a:srgbClr val="0070C0"/>
                </a:solidFill>
              </a:rPr>
              <a:t> </a:t>
            </a:r>
            <a:r>
              <a:rPr lang="en-GB" sz="4800" dirty="0" err="1">
                <a:solidFill>
                  <a:srgbClr val="0070C0"/>
                </a:solidFill>
              </a:rPr>
              <a:t>eu</a:t>
            </a:r>
            <a:r>
              <a:rPr lang="en-GB" sz="4800" dirty="0">
                <a:solidFill>
                  <a:srgbClr val="0070C0"/>
                </a:solidFill>
              </a:rPr>
              <a:t> </a:t>
            </a:r>
            <a:r>
              <a:rPr lang="en-GB" sz="4800" dirty="0" err="1">
                <a:solidFill>
                  <a:srgbClr val="0070C0"/>
                </a:solidFill>
              </a:rPr>
              <a:t>potensial</a:t>
            </a:r>
            <a:r>
              <a:rPr lang="en-GB" sz="4800" dirty="0">
                <a:solidFill>
                  <a:srgbClr val="0070C0"/>
                </a:solidFill>
              </a:rPr>
              <a:t> </a:t>
            </a:r>
            <a:r>
              <a:rPr lang="en-GB" sz="4800" dirty="0" err="1">
                <a:solidFill>
                  <a:srgbClr val="0070C0"/>
                </a:solidFill>
              </a:rPr>
              <a:t>llawn</a:t>
            </a:r>
            <a:r>
              <a:rPr lang="en-GB" sz="4800" dirty="0">
                <a:solidFill>
                  <a:srgbClr val="0070C0"/>
                </a:solidFill>
              </a:rPr>
              <a:t>’ </a:t>
            </a:r>
            <a:r>
              <a:rPr lang="en-GB" sz="4800" dirty="0" err="1">
                <a:solidFill>
                  <a:srgbClr val="0070C0"/>
                </a:solidFill>
              </a:rPr>
              <a:t>Mae’r</a:t>
            </a:r>
            <a:r>
              <a:rPr lang="en-GB" sz="4800" dirty="0">
                <a:solidFill>
                  <a:srgbClr val="0070C0"/>
                </a:solidFill>
              </a:rPr>
              <a:t> </a:t>
            </a:r>
            <a:r>
              <a:rPr lang="en-GB" sz="4800" dirty="0" err="1">
                <a:solidFill>
                  <a:srgbClr val="0070C0"/>
                </a:solidFill>
              </a:rPr>
              <a:t>datganiad</a:t>
            </a:r>
            <a:r>
              <a:rPr lang="en-GB" sz="4800" dirty="0">
                <a:solidFill>
                  <a:srgbClr val="0070C0"/>
                </a:solidFill>
              </a:rPr>
              <a:t> </a:t>
            </a:r>
            <a:r>
              <a:rPr lang="en-GB" sz="4800" dirty="0" err="1">
                <a:solidFill>
                  <a:srgbClr val="0070C0"/>
                </a:solidFill>
              </a:rPr>
              <a:t>hwn</a:t>
            </a:r>
            <a:r>
              <a:rPr lang="en-GB" sz="4800" dirty="0">
                <a:solidFill>
                  <a:srgbClr val="0070C0"/>
                </a:solidFill>
              </a:rPr>
              <a:t> </a:t>
            </a:r>
            <a:r>
              <a:rPr lang="en-GB" sz="4800" dirty="0" err="1">
                <a:solidFill>
                  <a:srgbClr val="0070C0"/>
                </a:solidFill>
              </a:rPr>
              <a:t>yn</a:t>
            </a:r>
            <a:r>
              <a:rPr lang="en-GB" sz="4800" dirty="0">
                <a:solidFill>
                  <a:srgbClr val="0070C0"/>
                </a:solidFill>
              </a:rPr>
              <a:t> </a:t>
            </a:r>
            <a:r>
              <a:rPr lang="en-GB" sz="4800" dirty="0" err="1">
                <a:solidFill>
                  <a:srgbClr val="0070C0"/>
                </a:solidFill>
              </a:rPr>
              <a:t>cyfeirio</a:t>
            </a:r>
            <a:r>
              <a:rPr lang="en-GB" sz="4800" dirty="0">
                <a:solidFill>
                  <a:srgbClr val="0070C0"/>
                </a:solidFill>
              </a:rPr>
              <a:t> at </a:t>
            </a:r>
            <a:r>
              <a:rPr lang="en-GB" sz="4800" dirty="0" err="1">
                <a:solidFill>
                  <a:srgbClr val="0070C0"/>
                </a:solidFill>
              </a:rPr>
              <a:t>ddatblygiad</a:t>
            </a:r>
            <a:r>
              <a:rPr lang="en-GB" sz="4800" dirty="0">
                <a:solidFill>
                  <a:srgbClr val="0070C0"/>
                </a:solidFill>
              </a:rPr>
              <a:t> </a:t>
            </a:r>
            <a:r>
              <a:rPr lang="en-GB" sz="4800" dirty="0" err="1">
                <a:solidFill>
                  <a:srgbClr val="0070C0"/>
                </a:solidFill>
              </a:rPr>
              <a:t>cyfannol</a:t>
            </a:r>
            <a:r>
              <a:rPr lang="en-GB" sz="4800" dirty="0">
                <a:solidFill>
                  <a:srgbClr val="0070C0"/>
                </a:solidFill>
              </a:rPr>
              <a:t> </a:t>
            </a:r>
            <a:r>
              <a:rPr lang="en-GB" sz="4800" dirty="0" err="1">
                <a:solidFill>
                  <a:srgbClr val="0070C0"/>
                </a:solidFill>
              </a:rPr>
              <a:t>pobl</a:t>
            </a:r>
            <a:r>
              <a:rPr lang="en-GB" sz="4800" dirty="0">
                <a:solidFill>
                  <a:srgbClr val="0070C0"/>
                </a:solidFill>
              </a:rPr>
              <a:t> </a:t>
            </a:r>
            <a:r>
              <a:rPr lang="en-GB" sz="4800" dirty="0" err="1">
                <a:solidFill>
                  <a:srgbClr val="0070C0"/>
                </a:solidFill>
              </a:rPr>
              <a:t>ifanc</a:t>
            </a:r>
            <a:r>
              <a:rPr lang="en-GB" sz="4800" dirty="0">
                <a:solidFill>
                  <a:srgbClr val="0070C0"/>
                </a:solidFill>
              </a:rPr>
              <a:t>, </a:t>
            </a:r>
            <a:r>
              <a:rPr lang="en-GB" sz="4800" dirty="0" err="1">
                <a:solidFill>
                  <a:srgbClr val="0070C0"/>
                </a:solidFill>
              </a:rPr>
              <a:t>gan</a:t>
            </a:r>
            <a:r>
              <a:rPr lang="en-GB" sz="4800" dirty="0">
                <a:solidFill>
                  <a:srgbClr val="0070C0"/>
                </a:solidFill>
              </a:rPr>
              <a:t> </a:t>
            </a:r>
            <a:r>
              <a:rPr lang="en-GB" sz="4800" dirty="0" err="1">
                <a:solidFill>
                  <a:srgbClr val="0070C0"/>
                </a:solidFill>
              </a:rPr>
              <a:t>gydnabod</a:t>
            </a:r>
            <a:r>
              <a:rPr lang="en-GB" sz="4800" dirty="0">
                <a:solidFill>
                  <a:srgbClr val="0070C0"/>
                </a:solidFill>
              </a:rPr>
              <a:t> y gall </a:t>
            </a:r>
            <a:r>
              <a:rPr lang="en-GB" sz="4800" dirty="0" err="1">
                <a:solidFill>
                  <a:srgbClr val="0070C0"/>
                </a:solidFill>
              </a:rPr>
              <a:t>datblygiad</a:t>
            </a:r>
            <a:r>
              <a:rPr lang="en-GB" sz="4800" dirty="0">
                <a:solidFill>
                  <a:srgbClr val="0070C0"/>
                </a:solidFill>
              </a:rPr>
              <a:t> </a:t>
            </a:r>
            <a:r>
              <a:rPr lang="en-GB" sz="4800" dirty="0" err="1">
                <a:solidFill>
                  <a:srgbClr val="0070C0"/>
                </a:solidFill>
              </a:rPr>
              <a:t>personol</a:t>
            </a:r>
            <a:r>
              <a:rPr lang="en-GB" sz="4800" dirty="0">
                <a:solidFill>
                  <a:srgbClr val="0070C0"/>
                </a:solidFill>
              </a:rPr>
              <a:t>, </a:t>
            </a:r>
            <a:r>
              <a:rPr lang="en-GB" sz="4800" dirty="0" err="1">
                <a:solidFill>
                  <a:srgbClr val="0070C0"/>
                </a:solidFill>
              </a:rPr>
              <a:t>cymdeithasol</a:t>
            </a:r>
            <a:r>
              <a:rPr lang="en-GB" sz="4800" dirty="0">
                <a:solidFill>
                  <a:srgbClr val="0070C0"/>
                </a:solidFill>
              </a:rPr>
              <a:t> ac </a:t>
            </a:r>
            <a:r>
              <a:rPr lang="en-GB" sz="4800" dirty="0" err="1">
                <a:solidFill>
                  <a:srgbClr val="0070C0"/>
                </a:solidFill>
              </a:rPr>
              <a:t>addysgol</a:t>
            </a:r>
            <a:r>
              <a:rPr lang="en-GB" sz="4800" dirty="0">
                <a:solidFill>
                  <a:srgbClr val="0070C0"/>
                </a:solidFill>
              </a:rPr>
              <a:t> </a:t>
            </a:r>
            <a:r>
              <a:rPr lang="en-GB" sz="4800" dirty="0" err="1">
                <a:solidFill>
                  <a:srgbClr val="0070C0"/>
                </a:solidFill>
              </a:rPr>
              <a:t>hefyd</a:t>
            </a:r>
            <a:r>
              <a:rPr lang="en-GB" sz="4800" dirty="0">
                <a:solidFill>
                  <a:srgbClr val="0070C0"/>
                </a:solidFill>
              </a:rPr>
              <a:t> </a:t>
            </a:r>
            <a:r>
              <a:rPr lang="en-GB" sz="4800" dirty="0" err="1">
                <a:solidFill>
                  <a:srgbClr val="0070C0"/>
                </a:solidFill>
              </a:rPr>
              <a:t>gynnwys</a:t>
            </a:r>
            <a:r>
              <a:rPr lang="en-GB" sz="4800" dirty="0">
                <a:solidFill>
                  <a:srgbClr val="0070C0"/>
                </a:solidFill>
              </a:rPr>
              <a:t>, er </a:t>
            </a:r>
            <a:r>
              <a:rPr lang="en-GB" sz="4800" dirty="0" err="1">
                <a:solidFill>
                  <a:srgbClr val="0070C0"/>
                </a:solidFill>
              </a:rPr>
              <a:t>enghraifft</a:t>
            </a:r>
            <a:r>
              <a:rPr lang="en-GB" sz="4800" dirty="0">
                <a:solidFill>
                  <a:srgbClr val="0070C0"/>
                </a:solidFill>
              </a:rPr>
              <a:t>, </a:t>
            </a:r>
            <a:r>
              <a:rPr lang="en-GB" sz="4800" dirty="0" err="1">
                <a:solidFill>
                  <a:srgbClr val="0070C0"/>
                </a:solidFill>
              </a:rPr>
              <a:t>datblygiad</a:t>
            </a:r>
            <a:r>
              <a:rPr lang="en-GB" sz="4800" dirty="0">
                <a:solidFill>
                  <a:srgbClr val="0070C0"/>
                </a:solidFill>
              </a:rPr>
              <a:t> </a:t>
            </a:r>
            <a:r>
              <a:rPr lang="en-GB" sz="4800" dirty="0" err="1">
                <a:solidFill>
                  <a:srgbClr val="0070C0"/>
                </a:solidFill>
              </a:rPr>
              <a:t>corfforol</a:t>
            </a:r>
            <a:r>
              <a:rPr lang="en-GB" sz="4800" dirty="0">
                <a:solidFill>
                  <a:srgbClr val="0070C0"/>
                </a:solidFill>
              </a:rPr>
              <a:t>, </a:t>
            </a:r>
            <a:r>
              <a:rPr lang="en-GB" sz="4800" dirty="0" err="1">
                <a:solidFill>
                  <a:srgbClr val="0070C0"/>
                </a:solidFill>
              </a:rPr>
              <a:t>gwleidyddol</a:t>
            </a:r>
            <a:r>
              <a:rPr lang="en-GB" sz="4800" dirty="0">
                <a:solidFill>
                  <a:srgbClr val="0070C0"/>
                </a:solidFill>
              </a:rPr>
              <a:t> ac </a:t>
            </a:r>
            <a:r>
              <a:rPr lang="en-GB" sz="4800" dirty="0" err="1">
                <a:solidFill>
                  <a:srgbClr val="0070C0"/>
                </a:solidFill>
              </a:rPr>
              <a:t>ysbrydol</a:t>
            </a:r>
            <a:r>
              <a:rPr lang="en-GB" sz="4800" dirty="0">
                <a:solidFill>
                  <a:srgbClr val="0070C0"/>
                </a:solidFill>
              </a:rPr>
              <a:t>. (</a:t>
            </a:r>
            <a:r>
              <a:rPr lang="en-GB" sz="4800" dirty="0" err="1">
                <a:solidFill>
                  <a:srgbClr val="0070C0"/>
                </a:solidFill>
              </a:rPr>
              <a:t>Gwasanaeth</a:t>
            </a:r>
            <a:r>
              <a:rPr lang="en-GB" sz="4800" dirty="0">
                <a:solidFill>
                  <a:srgbClr val="0070C0"/>
                </a:solidFill>
              </a:rPr>
              <a:t> </a:t>
            </a:r>
            <a:r>
              <a:rPr lang="en-GB" sz="4800" dirty="0" err="1">
                <a:solidFill>
                  <a:srgbClr val="0070C0"/>
                </a:solidFill>
              </a:rPr>
              <a:t>Gwella</a:t>
            </a:r>
            <a:r>
              <a:rPr lang="en-GB" sz="4800" dirty="0">
                <a:solidFill>
                  <a:srgbClr val="0070C0"/>
                </a:solidFill>
              </a:rPr>
              <a:t> </a:t>
            </a:r>
            <a:r>
              <a:rPr lang="en-GB" sz="4800" dirty="0" err="1">
                <a:solidFill>
                  <a:srgbClr val="0070C0"/>
                </a:solidFill>
              </a:rPr>
              <a:t>Dysgu</a:t>
            </a:r>
            <a:r>
              <a:rPr lang="en-GB" sz="4800" dirty="0">
                <a:solidFill>
                  <a:srgbClr val="0070C0"/>
                </a:solidFill>
              </a:rPr>
              <a:t> a </a:t>
            </a:r>
            <a:r>
              <a:rPr lang="en-GB" sz="4800" dirty="0" err="1">
                <a:solidFill>
                  <a:srgbClr val="0070C0"/>
                </a:solidFill>
              </a:rPr>
              <a:t>Sgiliau</a:t>
            </a:r>
            <a:r>
              <a:rPr lang="en-GB" sz="4800" dirty="0">
                <a:solidFill>
                  <a:srgbClr val="0070C0"/>
                </a:solidFill>
              </a:rPr>
              <a:t>, 2019, t. 4).</a:t>
            </a:r>
          </a:p>
        </p:txBody>
      </p:sp>
    </p:spTree>
    <p:extLst>
      <p:ext uri="{BB962C8B-B14F-4D97-AF65-F5344CB8AC3E}">
        <p14:creationId xmlns:p14="http://schemas.microsoft.com/office/powerpoint/2010/main" val="1903596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3058F-FA1B-2CE5-D9D1-6A832A8BF07B}"/>
              </a:ext>
            </a:extLst>
          </p:cNvPr>
          <p:cNvSpPr>
            <a:spLocks noGrp="1"/>
          </p:cNvSpPr>
          <p:nvPr>
            <p:ph type="title"/>
          </p:nvPr>
        </p:nvSpPr>
        <p:spPr/>
        <p:txBody>
          <a:bodyPr/>
          <a:lstStyle/>
          <a:p>
            <a:r>
              <a:rPr lang="en-GB" dirty="0">
                <a:solidFill>
                  <a:srgbClr val="0070C0"/>
                </a:solidFill>
              </a:rPr>
              <a:t>Mae </a:t>
            </a:r>
            <a:r>
              <a:rPr lang="en-GB" dirty="0" err="1">
                <a:solidFill>
                  <a:srgbClr val="0070C0"/>
                </a:solidFill>
              </a:rPr>
              <a:t>Gwerthoedd</a:t>
            </a:r>
            <a:r>
              <a:rPr lang="en-GB" dirty="0">
                <a:solidFill>
                  <a:srgbClr val="0070C0"/>
                </a:solidFill>
              </a:rPr>
              <a:t> </a:t>
            </a:r>
            <a:r>
              <a:rPr lang="en-GB" dirty="0" err="1">
                <a:solidFill>
                  <a:srgbClr val="0070C0"/>
                </a:solidFill>
              </a:rPr>
              <a:t>Clir</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hanfodol</a:t>
            </a:r>
            <a:r>
              <a:rPr lang="en-GB" dirty="0"/>
              <a:t>/ Clear Values are fundamental</a:t>
            </a:r>
          </a:p>
        </p:txBody>
      </p:sp>
      <p:sp>
        <p:nvSpPr>
          <p:cNvPr id="3" name="Content Placeholder 2">
            <a:extLst>
              <a:ext uri="{FF2B5EF4-FFF2-40B4-BE49-F238E27FC236}">
                <a16:creationId xmlns:a16="http://schemas.microsoft.com/office/drawing/2014/main" id="{61AE5448-1164-BB61-55DA-5D77563E7397}"/>
              </a:ext>
            </a:extLst>
          </p:cNvPr>
          <p:cNvSpPr>
            <a:spLocks noGrp="1"/>
          </p:cNvSpPr>
          <p:nvPr>
            <p:ph sz="half" idx="1"/>
          </p:nvPr>
        </p:nvSpPr>
        <p:spPr/>
        <p:txBody>
          <a:bodyPr>
            <a:normAutofit fontScale="70000" lnSpcReduction="20000"/>
          </a:bodyPr>
          <a:lstStyle/>
          <a:p>
            <a:r>
              <a:rPr lang="en-GB" dirty="0">
                <a:solidFill>
                  <a:srgbClr val="0070C0"/>
                </a:solidFill>
              </a:rPr>
              <a:t>Gan </a:t>
            </a:r>
            <a:r>
              <a:rPr lang="en-GB" dirty="0" err="1">
                <a:solidFill>
                  <a:srgbClr val="0070C0"/>
                </a:solidFill>
              </a:rPr>
              <a:t>weithio</a:t>
            </a:r>
            <a:r>
              <a:rPr lang="en-GB" dirty="0">
                <a:solidFill>
                  <a:srgbClr val="0070C0"/>
                </a:solidFill>
              </a:rPr>
              <a:t> </a:t>
            </a:r>
            <a:r>
              <a:rPr lang="en-GB" dirty="0" err="1">
                <a:solidFill>
                  <a:srgbClr val="0070C0"/>
                </a:solidFill>
              </a:rPr>
              <a:t>gyda</a:t>
            </a:r>
            <a:r>
              <a:rPr lang="en-GB" dirty="0">
                <a:solidFill>
                  <a:srgbClr val="0070C0"/>
                </a:solidFill>
              </a:rPr>
              <a:t> </a:t>
            </a:r>
            <a:r>
              <a:rPr lang="en-GB" dirty="0" err="1">
                <a:solidFill>
                  <a:srgbClr val="0070C0"/>
                </a:solidFill>
              </a:rPr>
              <a:t>chynrychiolwyr</a:t>
            </a:r>
            <a:r>
              <a:rPr lang="en-GB" dirty="0">
                <a:solidFill>
                  <a:srgbClr val="0070C0"/>
                </a:solidFill>
              </a:rPr>
              <a:t> y </a:t>
            </a:r>
            <a:r>
              <a:rPr lang="en-GB" dirty="0" err="1">
                <a:solidFill>
                  <a:srgbClr val="0070C0"/>
                </a:solidFill>
              </a:rPr>
              <a:t>sectorau</a:t>
            </a:r>
            <a:r>
              <a:rPr lang="en-GB" dirty="0">
                <a:solidFill>
                  <a:srgbClr val="0070C0"/>
                </a:solidFill>
              </a:rPr>
              <a:t> o </a:t>
            </a:r>
            <a:r>
              <a:rPr lang="en-GB" dirty="0" err="1">
                <a:solidFill>
                  <a:srgbClr val="0070C0"/>
                </a:solidFill>
              </a:rPr>
              <a:t>fewn</a:t>
            </a:r>
            <a:r>
              <a:rPr lang="en-GB" dirty="0">
                <a:solidFill>
                  <a:srgbClr val="0070C0"/>
                </a:solidFill>
              </a:rPr>
              <a:t> </a:t>
            </a:r>
            <a:r>
              <a:rPr lang="en-GB" dirty="0" err="1">
                <a:solidFill>
                  <a:srgbClr val="0070C0"/>
                </a:solidFill>
              </a:rPr>
              <a:t>gwaith</a:t>
            </a:r>
            <a:r>
              <a:rPr lang="en-GB" dirty="0">
                <a:solidFill>
                  <a:srgbClr val="0070C0"/>
                </a:solidFill>
              </a:rPr>
              <a:t> </a:t>
            </a:r>
            <a:r>
              <a:rPr lang="en-GB" dirty="0" err="1">
                <a:solidFill>
                  <a:srgbClr val="0070C0"/>
                </a:solidFill>
              </a:rPr>
              <a:t>ieuenctid</a:t>
            </a:r>
            <a:r>
              <a:rPr lang="en-GB" dirty="0">
                <a:solidFill>
                  <a:srgbClr val="0070C0"/>
                </a:solidFill>
              </a:rPr>
              <a:t>, </a:t>
            </a:r>
            <a:r>
              <a:rPr lang="en-GB" dirty="0" err="1">
                <a:solidFill>
                  <a:srgbClr val="0070C0"/>
                </a:solidFill>
              </a:rPr>
              <a:t>cytunwyd</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gyfres</a:t>
            </a:r>
            <a:r>
              <a:rPr lang="en-GB" dirty="0">
                <a:solidFill>
                  <a:srgbClr val="0070C0"/>
                </a:solidFill>
              </a:rPr>
              <a:t> o </a:t>
            </a:r>
            <a:r>
              <a:rPr lang="en-GB" dirty="0" err="1">
                <a:solidFill>
                  <a:srgbClr val="0070C0"/>
                </a:solidFill>
              </a:rPr>
              <a:t>werthoedd</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gwahaniaethu</a:t>
            </a:r>
            <a:r>
              <a:rPr lang="en-GB" dirty="0">
                <a:solidFill>
                  <a:srgbClr val="0070C0"/>
                </a:solidFill>
              </a:rPr>
              <a:t> </a:t>
            </a:r>
            <a:r>
              <a:rPr lang="en-GB" dirty="0" err="1">
                <a:solidFill>
                  <a:srgbClr val="0070C0"/>
                </a:solidFill>
              </a:rPr>
              <a:t>gwaith</a:t>
            </a:r>
            <a:r>
              <a:rPr lang="en-GB" dirty="0">
                <a:solidFill>
                  <a:srgbClr val="0070C0"/>
                </a:solidFill>
              </a:rPr>
              <a:t> </a:t>
            </a:r>
            <a:r>
              <a:rPr lang="en-GB" dirty="0" err="1">
                <a:solidFill>
                  <a:srgbClr val="0070C0"/>
                </a:solidFill>
              </a:rPr>
              <a:t>ieuenctid</a:t>
            </a:r>
            <a:r>
              <a:rPr lang="en-GB" dirty="0">
                <a:solidFill>
                  <a:srgbClr val="0070C0"/>
                </a:solidFill>
              </a:rPr>
              <a:t> </a:t>
            </a:r>
            <a:r>
              <a:rPr lang="en-GB" dirty="0" err="1">
                <a:solidFill>
                  <a:srgbClr val="0070C0"/>
                </a:solidFill>
              </a:rPr>
              <a:t>oddi</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weithgareddau</a:t>
            </a:r>
            <a:r>
              <a:rPr lang="en-GB" dirty="0">
                <a:solidFill>
                  <a:srgbClr val="0070C0"/>
                </a:solidFill>
              </a:rPr>
              <a:t> </a:t>
            </a:r>
            <a:r>
              <a:rPr lang="en-GB" dirty="0" err="1">
                <a:solidFill>
                  <a:srgbClr val="0070C0"/>
                </a:solidFill>
              </a:rPr>
              <a:t>eraill</a:t>
            </a:r>
            <a:r>
              <a:rPr lang="en-GB" dirty="0">
                <a:solidFill>
                  <a:srgbClr val="0070C0"/>
                </a:solidFill>
              </a:rPr>
              <a:t>, </a:t>
            </a:r>
            <a:r>
              <a:rPr lang="en-GB" dirty="0" err="1">
                <a:solidFill>
                  <a:srgbClr val="0070C0"/>
                </a:solidFill>
              </a:rPr>
              <a:t>weithiau</a:t>
            </a:r>
            <a:r>
              <a:rPr lang="en-GB" dirty="0">
                <a:solidFill>
                  <a:srgbClr val="0070C0"/>
                </a:solidFill>
              </a:rPr>
              <a:t> </a:t>
            </a:r>
            <a:r>
              <a:rPr lang="en-GB" dirty="0" err="1">
                <a:solidFill>
                  <a:srgbClr val="0070C0"/>
                </a:solidFill>
              </a:rPr>
              <a:t>cysylltiedig</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cynnwys</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 </a:t>
            </a:r>
            <a:r>
              <a:rPr lang="en-GB" dirty="0" err="1">
                <a:solidFill>
                  <a:srgbClr val="0070C0"/>
                </a:solidFill>
              </a:rPr>
              <a:t>Mae'r</a:t>
            </a:r>
            <a:r>
              <a:rPr lang="en-GB" dirty="0">
                <a:solidFill>
                  <a:srgbClr val="0070C0"/>
                </a:solidFill>
              </a:rPr>
              <a:t> </a:t>
            </a:r>
            <a:r>
              <a:rPr lang="en-GB" dirty="0" err="1">
                <a:solidFill>
                  <a:srgbClr val="0070C0"/>
                </a:solidFill>
              </a:rPr>
              <a:t>gwerthoedd</a:t>
            </a:r>
            <a:r>
              <a:rPr lang="en-GB" dirty="0">
                <a:solidFill>
                  <a:srgbClr val="0070C0"/>
                </a:solidFill>
              </a:rPr>
              <a:t> </a:t>
            </a:r>
            <a:r>
              <a:rPr lang="en-GB" dirty="0" err="1">
                <a:solidFill>
                  <a:srgbClr val="0070C0"/>
                </a:solidFill>
              </a:rPr>
              <a:t>hyn</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wraidd</a:t>
            </a:r>
            <a:r>
              <a:rPr lang="en-GB" dirty="0">
                <a:solidFill>
                  <a:srgbClr val="0070C0"/>
                </a:solidFill>
              </a:rPr>
              <a:t> y </a:t>
            </a:r>
            <a:r>
              <a:rPr lang="en-GB" dirty="0" err="1">
                <a:solidFill>
                  <a:srgbClr val="0070C0"/>
                </a:solidFill>
              </a:rPr>
              <a:t>gwaith</a:t>
            </a:r>
            <a:r>
              <a:rPr lang="en-GB" dirty="0">
                <a:solidFill>
                  <a:srgbClr val="0070C0"/>
                </a:solidFill>
              </a:rPr>
              <a:t> a </a:t>
            </a:r>
            <a:r>
              <a:rPr lang="en-GB" dirty="0" err="1">
                <a:solidFill>
                  <a:srgbClr val="0070C0"/>
                </a:solidFill>
              </a:rPr>
              <a:t>wneir</a:t>
            </a:r>
            <a:r>
              <a:rPr lang="en-GB" dirty="0">
                <a:solidFill>
                  <a:srgbClr val="0070C0"/>
                </a:solidFill>
              </a:rPr>
              <a:t> o </a:t>
            </a:r>
            <a:r>
              <a:rPr lang="en-GB" dirty="0" err="1">
                <a:solidFill>
                  <a:srgbClr val="0070C0"/>
                </a:solidFill>
              </a:rPr>
              <a:t>fewn</a:t>
            </a:r>
            <a:r>
              <a:rPr lang="en-GB" dirty="0">
                <a:solidFill>
                  <a:srgbClr val="0070C0"/>
                </a:solidFill>
              </a:rPr>
              <a:t> </a:t>
            </a:r>
            <a:r>
              <a:rPr lang="en-GB" dirty="0" err="1">
                <a:solidFill>
                  <a:srgbClr val="0070C0"/>
                </a:solidFill>
              </a:rPr>
              <a:t>gwaith</a:t>
            </a:r>
            <a:r>
              <a:rPr lang="en-GB" dirty="0">
                <a:solidFill>
                  <a:srgbClr val="0070C0"/>
                </a:solidFill>
              </a:rPr>
              <a:t> </a:t>
            </a:r>
            <a:r>
              <a:rPr lang="en-GB" dirty="0" err="1">
                <a:solidFill>
                  <a:srgbClr val="0070C0"/>
                </a:solidFill>
              </a:rPr>
              <a:t>ieuenctid</a:t>
            </a:r>
            <a:r>
              <a:rPr lang="en-GB" dirty="0">
                <a:solidFill>
                  <a:srgbClr val="0070C0"/>
                </a:solidFill>
              </a:rPr>
              <a:t> ac </a:t>
            </a:r>
            <a:r>
              <a:rPr lang="en-GB" dirty="0" err="1">
                <a:solidFill>
                  <a:srgbClr val="0070C0"/>
                </a:solidFill>
              </a:rPr>
              <a:t>yn</a:t>
            </a:r>
            <a:r>
              <a:rPr lang="en-GB" dirty="0">
                <a:solidFill>
                  <a:srgbClr val="0070C0"/>
                </a:solidFill>
              </a:rPr>
              <a:t> sail </a:t>
            </a:r>
            <a:r>
              <a:rPr lang="en-GB" dirty="0" err="1">
                <a:solidFill>
                  <a:srgbClr val="0070C0"/>
                </a:solidFill>
              </a:rPr>
              <a:t>i'r</a:t>
            </a:r>
            <a:r>
              <a:rPr lang="en-GB" dirty="0">
                <a:solidFill>
                  <a:srgbClr val="0070C0"/>
                </a:solidFill>
              </a:rPr>
              <a:t> </a:t>
            </a:r>
            <a:r>
              <a:rPr lang="en-GB" dirty="0" err="1">
                <a:solidFill>
                  <a:srgbClr val="0070C0"/>
                </a:solidFill>
              </a:rPr>
              <a:t>safonau</a:t>
            </a:r>
            <a:r>
              <a:rPr lang="en-GB" dirty="0">
                <a:solidFill>
                  <a:srgbClr val="0070C0"/>
                </a:solidFill>
              </a:rPr>
              <a:t>; </a:t>
            </a:r>
            <a:r>
              <a:rPr lang="en-GB" dirty="0" err="1">
                <a:solidFill>
                  <a:srgbClr val="0070C0"/>
                </a:solidFill>
              </a:rPr>
              <a:t>gan</a:t>
            </a:r>
            <a:r>
              <a:rPr lang="en-GB" dirty="0">
                <a:solidFill>
                  <a:srgbClr val="0070C0"/>
                </a:solidFill>
              </a:rPr>
              <a:t> </a:t>
            </a:r>
            <a:r>
              <a:rPr lang="en-GB" dirty="0" err="1">
                <a:solidFill>
                  <a:srgbClr val="0070C0"/>
                </a:solidFill>
              </a:rPr>
              <a:t>gydnabod</a:t>
            </a:r>
            <a:r>
              <a:rPr lang="en-GB" dirty="0">
                <a:solidFill>
                  <a:srgbClr val="0070C0"/>
                </a:solidFill>
              </a:rPr>
              <a:t> bod dull a </a:t>
            </a:r>
            <a:r>
              <a:rPr lang="en-GB" dirty="0" err="1">
                <a:solidFill>
                  <a:srgbClr val="0070C0"/>
                </a:solidFill>
              </a:rPr>
              <a:t>arweinir</a:t>
            </a:r>
            <a:r>
              <a:rPr lang="en-GB" dirty="0">
                <a:solidFill>
                  <a:srgbClr val="0070C0"/>
                </a:solidFill>
              </a:rPr>
              <a:t> </a:t>
            </a:r>
            <a:r>
              <a:rPr lang="en-GB" dirty="0" err="1">
                <a:solidFill>
                  <a:srgbClr val="0070C0"/>
                </a:solidFill>
              </a:rPr>
              <a:t>gan</a:t>
            </a:r>
            <a:r>
              <a:rPr lang="en-GB" dirty="0">
                <a:solidFill>
                  <a:srgbClr val="0070C0"/>
                </a:solidFill>
              </a:rPr>
              <a:t> </a:t>
            </a:r>
            <a:r>
              <a:rPr lang="en-GB" dirty="0" err="1">
                <a:solidFill>
                  <a:srgbClr val="0070C0"/>
                </a:solidFill>
              </a:rPr>
              <a:t>bobl</a:t>
            </a:r>
            <a:r>
              <a:rPr lang="en-GB" dirty="0">
                <a:solidFill>
                  <a:srgbClr val="0070C0"/>
                </a:solidFill>
              </a:rPr>
              <a:t> </a:t>
            </a:r>
            <a:r>
              <a:rPr lang="en-GB" dirty="0" err="1">
                <a:solidFill>
                  <a:srgbClr val="0070C0"/>
                </a:solidFill>
              </a:rPr>
              <a:t>ifanc</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wraidd</a:t>
            </a:r>
            <a:r>
              <a:rPr lang="en-GB" dirty="0">
                <a:solidFill>
                  <a:srgbClr val="0070C0"/>
                </a:solidFill>
              </a:rPr>
              <a:t> </a:t>
            </a:r>
            <a:r>
              <a:rPr lang="en-GB" dirty="0" err="1">
                <a:solidFill>
                  <a:srgbClr val="0070C0"/>
                </a:solidFill>
              </a:rPr>
              <a:t>pob</a:t>
            </a:r>
            <a:r>
              <a:rPr lang="en-GB" dirty="0">
                <a:solidFill>
                  <a:srgbClr val="0070C0"/>
                </a:solidFill>
              </a:rPr>
              <a:t> </a:t>
            </a:r>
            <a:r>
              <a:rPr lang="en-GB" dirty="0" err="1">
                <a:solidFill>
                  <a:srgbClr val="0070C0"/>
                </a:solidFill>
              </a:rPr>
              <a:t>gwaith</a:t>
            </a:r>
            <a:r>
              <a:rPr lang="en-GB" dirty="0">
                <a:solidFill>
                  <a:srgbClr val="0070C0"/>
                </a:solidFill>
              </a:rPr>
              <a:t> </a:t>
            </a:r>
            <a:r>
              <a:rPr lang="en-GB" dirty="0" err="1">
                <a:solidFill>
                  <a:srgbClr val="0070C0"/>
                </a:solidFill>
              </a:rPr>
              <a:t>ieuenctid</a:t>
            </a:r>
            <a:r>
              <a:rPr lang="en-GB" dirty="0">
                <a:solidFill>
                  <a:srgbClr val="0070C0"/>
                </a:solidFill>
              </a:rPr>
              <a:t>. </a:t>
            </a:r>
            <a:r>
              <a:rPr lang="en-GB" dirty="0" err="1">
                <a:solidFill>
                  <a:srgbClr val="0070C0"/>
                </a:solidFill>
              </a:rPr>
              <a:t>Cydnabyddir</a:t>
            </a:r>
            <a:r>
              <a:rPr lang="en-GB" dirty="0">
                <a:solidFill>
                  <a:srgbClr val="0070C0"/>
                </a:solidFill>
              </a:rPr>
              <a:t> </a:t>
            </a:r>
            <a:r>
              <a:rPr lang="en-GB" dirty="0" err="1">
                <a:solidFill>
                  <a:srgbClr val="0070C0"/>
                </a:solidFill>
              </a:rPr>
              <a:t>hefyd</a:t>
            </a:r>
            <a:r>
              <a:rPr lang="en-GB" dirty="0">
                <a:solidFill>
                  <a:srgbClr val="0070C0"/>
                </a:solidFill>
              </a:rPr>
              <a:t> </a:t>
            </a:r>
            <a:r>
              <a:rPr lang="en-GB" dirty="0" err="1">
                <a:solidFill>
                  <a:srgbClr val="0070C0"/>
                </a:solidFill>
              </a:rPr>
              <a:t>fod</a:t>
            </a:r>
            <a:r>
              <a:rPr lang="en-GB" dirty="0">
                <a:solidFill>
                  <a:srgbClr val="0070C0"/>
                </a:solidFill>
              </a:rPr>
              <a:t> </a:t>
            </a:r>
            <a:r>
              <a:rPr lang="en-GB" dirty="0" err="1">
                <a:solidFill>
                  <a:srgbClr val="0070C0"/>
                </a:solidFill>
              </a:rPr>
              <a:t>angen</a:t>
            </a:r>
            <a:r>
              <a:rPr lang="en-GB" dirty="0">
                <a:solidFill>
                  <a:srgbClr val="0070C0"/>
                </a:solidFill>
              </a:rPr>
              <a:t> </a:t>
            </a:r>
            <a:r>
              <a:rPr lang="en-GB" dirty="0" err="1">
                <a:solidFill>
                  <a:srgbClr val="0070C0"/>
                </a:solidFill>
              </a:rPr>
              <a:t>gosod</a:t>
            </a:r>
            <a:r>
              <a:rPr lang="en-GB" dirty="0">
                <a:solidFill>
                  <a:srgbClr val="0070C0"/>
                </a:solidFill>
              </a:rPr>
              <a:t> y </a:t>
            </a:r>
            <a:r>
              <a:rPr lang="en-GB" dirty="0" err="1">
                <a:solidFill>
                  <a:srgbClr val="0070C0"/>
                </a:solidFill>
              </a:rPr>
              <a:t>gwerthoedd</a:t>
            </a:r>
            <a:r>
              <a:rPr lang="en-GB" dirty="0">
                <a:solidFill>
                  <a:srgbClr val="0070C0"/>
                </a:solidFill>
              </a:rPr>
              <a:t> </a:t>
            </a:r>
            <a:r>
              <a:rPr lang="en-GB" dirty="0" err="1">
                <a:solidFill>
                  <a:srgbClr val="0070C0"/>
                </a:solidFill>
              </a:rPr>
              <a:t>hyn</a:t>
            </a:r>
            <a:r>
              <a:rPr lang="en-GB" dirty="0">
                <a:solidFill>
                  <a:srgbClr val="0070C0"/>
                </a:solidFill>
              </a:rPr>
              <a:t> o </a:t>
            </a:r>
            <a:r>
              <a:rPr lang="en-GB" dirty="0" err="1">
                <a:solidFill>
                  <a:srgbClr val="0070C0"/>
                </a:solidFill>
              </a:rPr>
              <a:t>fewn</a:t>
            </a:r>
            <a:r>
              <a:rPr lang="en-GB" dirty="0">
                <a:solidFill>
                  <a:srgbClr val="0070C0"/>
                </a:solidFill>
              </a:rPr>
              <a:t> y </a:t>
            </a:r>
            <a:r>
              <a:rPr lang="en-GB" dirty="0" err="1">
                <a:solidFill>
                  <a:srgbClr val="0070C0"/>
                </a:solidFill>
              </a:rPr>
              <a:t>cyd-destun</a:t>
            </a:r>
            <a:r>
              <a:rPr lang="en-GB" dirty="0">
                <a:solidFill>
                  <a:srgbClr val="0070C0"/>
                </a:solidFill>
              </a:rPr>
              <a:t> </a:t>
            </a:r>
            <a:r>
              <a:rPr lang="en-GB" dirty="0" err="1">
                <a:solidFill>
                  <a:srgbClr val="0070C0"/>
                </a:solidFill>
              </a:rPr>
              <a:t>lleol</a:t>
            </a:r>
            <a:r>
              <a:rPr lang="en-GB" dirty="0">
                <a:solidFill>
                  <a:srgbClr val="0070C0"/>
                </a:solidFill>
              </a:rPr>
              <a:t>, </a:t>
            </a:r>
            <a:r>
              <a:rPr lang="en-GB" dirty="0" err="1">
                <a:solidFill>
                  <a:srgbClr val="0070C0"/>
                </a:solidFill>
              </a:rPr>
              <a:t>cymdeithasol</a:t>
            </a:r>
            <a:r>
              <a:rPr lang="en-GB" dirty="0">
                <a:solidFill>
                  <a:srgbClr val="0070C0"/>
                </a:solidFill>
              </a:rPr>
              <a:t> a </a:t>
            </a:r>
            <a:r>
              <a:rPr lang="en-GB" dirty="0" err="1">
                <a:solidFill>
                  <a:srgbClr val="0070C0"/>
                </a:solidFill>
              </a:rPr>
              <a:t>gwleidyddol</a:t>
            </a:r>
            <a:r>
              <a:rPr lang="en-GB" dirty="0">
                <a:solidFill>
                  <a:srgbClr val="0070C0"/>
                </a:solidFill>
              </a:rPr>
              <a:t> y </a:t>
            </a:r>
            <a:r>
              <a:rPr lang="en-GB" dirty="0" err="1">
                <a:solidFill>
                  <a:srgbClr val="0070C0"/>
                </a:solidFill>
              </a:rPr>
              <a:t>cynhelir</a:t>
            </a:r>
            <a:r>
              <a:rPr lang="en-GB" dirty="0">
                <a:solidFill>
                  <a:srgbClr val="0070C0"/>
                </a:solidFill>
              </a:rPr>
              <a:t> </a:t>
            </a:r>
            <a:r>
              <a:rPr lang="en-GB" dirty="0" err="1">
                <a:solidFill>
                  <a:srgbClr val="0070C0"/>
                </a:solidFill>
              </a:rPr>
              <a:t>gweithgareddau</a:t>
            </a:r>
            <a:r>
              <a:rPr lang="en-GB" dirty="0">
                <a:solidFill>
                  <a:srgbClr val="0070C0"/>
                </a:solidFill>
              </a:rPr>
              <a:t> </a:t>
            </a:r>
            <a:r>
              <a:rPr lang="en-GB" dirty="0" err="1">
                <a:solidFill>
                  <a:srgbClr val="0070C0"/>
                </a:solidFill>
              </a:rPr>
              <a:t>gwaith</a:t>
            </a:r>
            <a:r>
              <a:rPr lang="en-GB" dirty="0">
                <a:solidFill>
                  <a:srgbClr val="0070C0"/>
                </a:solidFill>
              </a:rPr>
              <a:t> </a:t>
            </a:r>
            <a:r>
              <a:rPr lang="en-GB" dirty="0" err="1">
                <a:solidFill>
                  <a:srgbClr val="0070C0"/>
                </a:solidFill>
              </a:rPr>
              <a:t>ieuenctid</a:t>
            </a:r>
            <a:r>
              <a:rPr lang="en-GB" dirty="0">
                <a:solidFill>
                  <a:srgbClr val="0070C0"/>
                </a:solidFill>
              </a:rPr>
              <a:t> </a:t>
            </a:r>
            <a:r>
              <a:rPr lang="en-GB" dirty="0" err="1">
                <a:solidFill>
                  <a:srgbClr val="0070C0"/>
                </a:solidFill>
              </a:rPr>
              <a:t>ynddo</a:t>
            </a:r>
            <a:r>
              <a:rPr lang="en-GB" dirty="0">
                <a:solidFill>
                  <a:srgbClr val="0070C0"/>
                </a:solidFill>
              </a:rPr>
              <a:t>, a </a:t>
            </a:r>
            <a:r>
              <a:rPr lang="en-GB" dirty="0" err="1">
                <a:solidFill>
                  <a:srgbClr val="0070C0"/>
                </a:solidFill>
              </a:rPr>
              <a:t>bydd</a:t>
            </a:r>
            <a:r>
              <a:rPr lang="en-GB" dirty="0">
                <a:solidFill>
                  <a:srgbClr val="0070C0"/>
                </a:solidFill>
              </a:rPr>
              <a:t> </a:t>
            </a:r>
            <a:r>
              <a:rPr lang="en-GB" dirty="0" err="1">
                <a:solidFill>
                  <a:srgbClr val="0070C0"/>
                </a:solidFill>
              </a:rPr>
              <a:t>angen</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weithwyr</a:t>
            </a:r>
            <a:r>
              <a:rPr lang="en-GB" dirty="0">
                <a:solidFill>
                  <a:srgbClr val="0070C0"/>
                </a:solidFill>
              </a:rPr>
              <a:t> </a:t>
            </a:r>
            <a:r>
              <a:rPr lang="en-GB" dirty="0" err="1">
                <a:solidFill>
                  <a:srgbClr val="0070C0"/>
                </a:solidFill>
              </a:rPr>
              <a:t>ieuenctid</a:t>
            </a:r>
            <a:r>
              <a:rPr lang="en-GB" dirty="0">
                <a:solidFill>
                  <a:srgbClr val="0070C0"/>
                </a:solidFill>
              </a:rPr>
              <a:t> </a:t>
            </a:r>
            <a:r>
              <a:rPr lang="en-GB" dirty="0" err="1">
                <a:solidFill>
                  <a:srgbClr val="0070C0"/>
                </a:solidFill>
              </a:rPr>
              <a:t>fod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ymwybodol</a:t>
            </a:r>
            <a:r>
              <a:rPr lang="en-GB" dirty="0">
                <a:solidFill>
                  <a:srgbClr val="0070C0"/>
                </a:solidFill>
              </a:rPr>
              <a:t> </a:t>
            </a:r>
            <a:r>
              <a:rPr lang="en-GB" dirty="0" err="1">
                <a:solidFill>
                  <a:srgbClr val="0070C0"/>
                </a:solidFill>
              </a:rPr>
              <a:t>ohono</a:t>
            </a:r>
            <a:r>
              <a:rPr lang="en-GB" dirty="0">
                <a:solidFill>
                  <a:srgbClr val="0070C0"/>
                </a:solidFill>
              </a:rPr>
              <a:t>. </a:t>
            </a:r>
            <a:r>
              <a:rPr lang="en-GB" dirty="0" err="1">
                <a:solidFill>
                  <a:srgbClr val="0070C0"/>
                </a:solidFill>
              </a:rPr>
              <a:t>Mae'r</a:t>
            </a:r>
            <a:r>
              <a:rPr lang="en-GB" dirty="0">
                <a:solidFill>
                  <a:srgbClr val="0070C0"/>
                </a:solidFill>
              </a:rPr>
              <a:t> </a:t>
            </a:r>
            <a:r>
              <a:rPr lang="en-GB" dirty="0" err="1">
                <a:solidFill>
                  <a:srgbClr val="0070C0"/>
                </a:solidFill>
              </a:rPr>
              <a:t>gwerthoedd</a:t>
            </a:r>
            <a:r>
              <a:rPr lang="en-GB" dirty="0">
                <a:solidFill>
                  <a:srgbClr val="0070C0"/>
                </a:solidFill>
              </a:rPr>
              <a:t> </a:t>
            </a:r>
            <a:r>
              <a:rPr lang="en-GB" dirty="0" err="1">
                <a:solidFill>
                  <a:srgbClr val="0070C0"/>
                </a:solidFill>
              </a:rPr>
              <a:t>hyn</a:t>
            </a:r>
            <a:r>
              <a:rPr lang="en-GB" dirty="0">
                <a:solidFill>
                  <a:srgbClr val="0070C0"/>
                </a:solidFill>
              </a:rPr>
              <a:t> </a:t>
            </a:r>
            <a:r>
              <a:rPr lang="en-GB" dirty="0" err="1">
                <a:solidFill>
                  <a:srgbClr val="0070C0"/>
                </a:solidFill>
              </a:rPr>
              <a:t>hefyd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dangos</a:t>
            </a:r>
            <a:r>
              <a:rPr lang="en-GB" dirty="0">
                <a:solidFill>
                  <a:srgbClr val="0070C0"/>
                </a:solidFill>
              </a:rPr>
              <a:t> </a:t>
            </a:r>
            <a:r>
              <a:rPr lang="en-GB" dirty="0" err="1">
                <a:solidFill>
                  <a:srgbClr val="0070C0"/>
                </a:solidFill>
              </a:rPr>
              <a:t>sut</a:t>
            </a:r>
            <a:r>
              <a:rPr lang="en-GB" dirty="0">
                <a:solidFill>
                  <a:srgbClr val="0070C0"/>
                </a:solidFill>
              </a:rPr>
              <a:t> </a:t>
            </a:r>
            <a:r>
              <a:rPr lang="en-GB" dirty="0" err="1">
                <a:solidFill>
                  <a:srgbClr val="0070C0"/>
                </a:solidFill>
              </a:rPr>
              <a:t>mae</a:t>
            </a:r>
            <a:r>
              <a:rPr lang="en-GB" dirty="0">
                <a:solidFill>
                  <a:srgbClr val="0070C0"/>
                </a:solidFill>
              </a:rPr>
              <a:t> </a:t>
            </a:r>
            <a:r>
              <a:rPr lang="en-GB" dirty="0" err="1">
                <a:solidFill>
                  <a:srgbClr val="0070C0"/>
                </a:solidFill>
              </a:rPr>
              <a:t>gwaith</a:t>
            </a:r>
            <a:r>
              <a:rPr lang="en-GB" dirty="0">
                <a:solidFill>
                  <a:srgbClr val="0070C0"/>
                </a:solidFill>
              </a:rPr>
              <a:t> </a:t>
            </a:r>
            <a:r>
              <a:rPr lang="en-GB" dirty="0" err="1">
                <a:solidFill>
                  <a:srgbClr val="0070C0"/>
                </a:solidFill>
              </a:rPr>
              <a:t>ieuenctid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rhan</a:t>
            </a:r>
            <a:r>
              <a:rPr lang="en-GB" dirty="0">
                <a:solidFill>
                  <a:srgbClr val="0070C0"/>
                </a:solidFill>
              </a:rPr>
              <a:t> o </a:t>
            </a:r>
            <a:r>
              <a:rPr lang="en-GB" dirty="0" err="1">
                <a:solidFill>
                  <a:srgbClr val="0070C0"/>
                </a:solidFill>
              </a:rPr>
              <a:t>ddatblygiad</a:t>
            </a:r>
            <a:r>
              <a:rPr lang="en-GB" dirty="0">
                <a:solidFill>
                  <a:srgbClr val="0070C0"/>
                </a:solidFill>
              </a:rPr>
              <a:t> </a:t>
            </a:r>
            <a:r>
              <a:rPr lang="en-GB" dirty="0" err="1">
                <a:solidFill>
                  <a:srgbClr val="0070C0"/>
                </a:solidFill>
              </a:rPr>
              <a:t>cyfannol</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 ac </a:t>
            </a:r>
            <a:r>
              <a:rPr lang="en-GB" dirty="0" err="1">
                <a:solidFill>
                  <a:srgbClr val="0070C0"/>
                </a:solidFill>
              </a:rPr>
              <a:t>maent</a:t>
            </a:r>
            <a:r>
              <a:rPr lang="en-GB" dirty="0">
                <a:solidFill>
                  <a:srgbClr val="0070C0"/>
                </a:solidFill>
              </a:rPr>
              <a:t> </a:t>
            </a:r>
            <a:r>
              <a:rPr lang="en-GB" dirty="0" err="1">
                <a:solidFill>
                  <a:srgbClr val="0070C0"/>
                </a:solidFill>
              </a:rPr>
              <a:t>fel</a:t>
            </a:r>
            <a:r>
              <a:rPr lang="en-GB" dirty="0">
                <a:solidFill>
                  <a:srgbClr val="0070C0"/>
                </a:solidFill>
              </a:rPr>
              <a:t> a </a:t>
            </a:r>
            <a:r>
              <a:rPr lang="en-GB" dirty="0" err="1">
                <a:solidFill>
                  <a:srgbClr val="0070C0"/>
                </a:solidFill>
              </a:rPr>
              <a:t>ganlyn</a:t>
            </a:r>
            <a:r>
              <a:rPr lang="en-GB" dirty="0">
                <a:solidFill>
                  <a:srgbClr val="0070C0"/>
                </a:solidFill>
              </a:rPr>
              <a:t>:</a:t>
            </a:r>
          </a:p>
        </p:txBody>
      </p:sp>
      <p:sp>
        <p:nvSpPr>
          <p:cNvPr id="4" name="Content Placeholder 3">
            <a:extLst>
              <a:ext uri="{FF2B5EF4-FFF2-40B4-BE49-F238E27FC236}">
                <a16:creationId xmlns:a16="http://schemas.microsoft.com/office/drawing/2014/main" id="{1E1E1421-6B5A-C521-1779-A1F336DF6BD4}"/>
              </a:ext>
            </a:extLst>
          </p:cNvPr>
          <p:cNvSpPr>
            <a:spLocks noGrp="1"/>
          </p:cNvSpPr>
          <p:nvPr>
            <p:ph sz="half" idx="2"/>
          </p:nvPr>
        </p:nvSpPr>
        <p:spPr/>
        <p:txBody>
          <a:bodyPr>
            <a:normAutofit fontScale="70000" lnSpcReduction="20000"/>
          </a:bodyPr>
          <a:lstStyle/>
          <a:p>
            <a:r>
              <a:rPr lang="en-GB" dirty="0"/>
              <a:t>Working with representatives of the sectors within youth work, a suite of values has been agreed which distinguishes youth work from other, sometimes related activities involving young people. These values are at the core of the work undertaken within youth work and underpin the standards; recognising that at the heart of all youth work is a young person led approach. It is also recognised that these values need to be placed within the local, social and political context within which youth work activities are undertaken, and of which youth workers will need to be aware. These values also illustrate how youth work is involved in the holistic development of young people, and are as follows:</a:t>
            </a:r>
          </a:p>
        </p:txBody>
      </p:sp>
    </p:spTree>
    <p:extLst>
      <p:ext uri="{BB962C8B-B14F-4D97-AF65-F5344CB8AC3E}">
        <p14:creationId xmlns:p14="http://schemas.microsoft.com/office/powerpoint/2010/main" val="1806280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94E7-66B4-48D3-F60B-585BA70739A8}"/>
              </a:ext>
            </a:extLst>
          </p:cNvPr>
          <p:cNvSpPr>
            <a:spLocks noGrp="1"/>
          </p:cNvSpPr>
          <p:nvPr>
            <p:ph type="title"/>
          </p:nvPr>
        </p:nvSpPr>
        <p:spPr/>
        <p:txBody>
          <a:bodyPr/>
          <a:lstStyle/>
          <a:p>
            <a:r>
              <a:rPr lang="en-GB" dirty="0" err="1">
                <a:solidFill>
                  <a:srgbClr val="0070C0"/>
                </a:solidFill>
              </a:rPr>
              <a:t>Cyfranogiad</a:t>
            </a:r>
            <a:r>
              <a:rPr lang="en-GB" dirty="0">
                <a:solidFill>
                  <a:srgbClr val="0070C0"/>
                </a:solidFill>
              </a:rPr>
              <a:t> a </a:t>
            </a:r>
            <a:r>
              <a:rPr lang="en-GB" dirty="0" err="1">
                <a:solidFill>
                  <a:srgbClr val="0070C0"/>
                </a:solidFill>
              </a:rPr>
              <a:t>chyfranogiad</a:t>
            </a:r>
            <a:r>
              <a:rPr lang="en-GB" dirty="0">
                <a:solidFill>
                  <a:srgbClr val="0070C0"/>
                </a:solidFill>
              </a:rPr>
              <a:t> </a:t>
            </a:r>
            <a:r>
              <a:rPr lang="en-GB" dirty="0" err="1">
                <a:solidFill>
                  <a:srgbClr val="0070C0"/>
                </a:solidFill>
              </a:rPr>
              <a:t>gweithredol</a:t>
            </a:r>
            <a:r>
              <a:rPr lang="en-GB" dirty="0">
                <a:solidFill>
                  <a:srgbClr val="0070C0"/>
                </a:solidFill>
              </a:rPr>
              <a:t>/ </a:t>
            </a:r>
            <a:r>
              <a:rPr lang="en-GB" dirty="0"/>
              <a:t>Participation and active involvement</a:t>
            </a:r>
          </a:p>
        </p:txBody>
      </p:sp>
      <p:sp>
        <p:nvSpPr>
          <p:cNvPr id="3" name="Content Placeholder 2">
            <a:extLst>
              <a:ext uri="{FF2B5EF4-FFF2-40B4-BE49-F238E27FC236}">
                <a16:creationId xmlns:a16="http://schemas.microsoft.com/office/drawing/2014/main" id="{522400DB-ACF5-95E8-A81F-A3F38A457F93}"/>
              </a:ext>
            </a:extLst>
          </p:cNvPr>
          <p:cNvSpPr>
            <a:spLocks noGrp="1"/>
          </p:cNvSpPr>
          <p:nvPr>
            <p:ph sz="half" idx="1"/>
          </p:nvPr>
        </p:nvSpPr>
        <p:spPr>
          <a:xfrm>
            <a:off x="358219" y="1815234"/>
            <a:ext cx="5181600" cy="4351338"/>
          </a:xfrm>
        </p:spPr>
        <p:txBody>
          <a:bodyPr>
            <a:normAutofit fontScale="70000" lnSpcReduction="20000"/>
          </a:bodyPr>
          <a:lstStyle/>
          <a:p>
            <a:r>
              <a:rPr lang="en-GB" dirty="0">
                <a:solidFill>
                  <a:srgbClr val="0070C0"/>
                </a:solidFill>
              </a:rPr>
              <a:t>Mae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dewis</a:t>
            </a:r>
            <a:r>
              <a:rPr lang="en-GB" dirty="0">
                <a:solidFill>
                  <a:srgbClr val="0070C0"/>
                </a:solidFill>
              </a:rPr>
              <a:t> </a:t>
            </a:r>
            <a:r>
              <a:rPr lang="en-GB" dirty="0" err="1">
                <a:solidFill>
                  <a:srgbClr val="0070C0"/>
                </a:solidFill>
              </a:rPr>
              <a:t>cymryd</a:t>
            </a:r>
            <a:r>
              <a:rPr lang="en-GB" dirty="0">
                <a:solidFill>
                  <a:srgbClr val="0070C0"/>
                </a:solidFill>
              </a:rPr>
              <a:t> </a:t>
            </a:r>
            <a:r>
              <a:rPr lang="en-GB" dirty="0" err="1">
                <a:solidFill>
                  <a:srgbClr val="0070C0"/>
                </a:solidFill>
              </a:rPr>
              <a:t>rhan</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rhannol</a:t>
            </a:r>
            <a:r>
              <a:rPr lang="en-GB" dirty="0">
                <a:solidFill>
                  <a:srgbClr val="0070C0"/>
                </a:solidFill>
              </a:rPr>
              <a:t> </a:t>
            </a:r>
            <a:r>
              <a:rPr lang="en-GB" dirty="0" err="1">
                <a:solidFill>
                  <a:srgbClr val="0070C0"/>
                </a:solidFill>
              </a:rPr>
              <a:t>oherwydd</a:t>
            </a:r>
            <a:r>
              <a:rPr lang="en-GB" dirty="0">
                <a:solidFill>
                  <a:srgbClr val="0070C0"/>
                </a:solidFill>
              </a:rPr>
              <a:t> </a:t>
            </a:r>
            <a:r>
              <a:rPr lang="en-GB" dirty="0" err="1">
                <a:solidFill>
                  <a:srgbClr val="0070C0"/>
                </a:solidFill>
              </a:rPr>
              <a:t>eu</a:t>
            </a:r>
            <a:r>
              <a:rPr lang="en-GB" dirty="0">
                <a:solidFill>
                  <a:srgbClr val="0070C0"/>
                </a:solidFill>
              </a:rPr>
              <a:t> bod </a:t>
            </a:r>
            <a:r>
              <a:rPr lang="en-GB" dirty="0" err="1">
                <a:solidFill>
                  <a:srgbClr val="0070C0"/>
                </a:solidFill>
              </a:rPr>
              <a:t>nhw</a:t>
            </a:r>
            <a:r>
              <a:rPr lang="en-GB" dirty="0">
                <a:solidFill>
                  <a:srgbClr val="0070C0"/>
                </a:solidFill>
              </a:rPr>
              <a:t> </a:t>
            </a:r>
            <a:r>
              <a:rPr lang="en-GB" dirty="0" err="1">
                <a:solidFill>
                  <a:srgbClr val="0070C0"/>
                </a:solidFill>
              </a:rPr>
              <a:t>eisiau</a:t>
            </a:r>
            <a:r>
              <a:rPr lang="en-GB" dirty="0">
                <a:solidFill>
                  <a:srgbClr val="0070C0"/>
                </a:solidFill>
              </a:rPr>
              <a:t> </a:t>
            </a:r>
            <a:r>
              <a:rPr lang="en-GB" dirty="0" err="1">
                <a:solidFill>
                  <a:srgbClr val="0070C0"/>
                </a:solidFill>
              </a:rPr>
              <a:t>ymlacio</a:t>
            </a:r>
            <a:r>
              <a:rPr lang="en-GB" dirty="0">
                <a:solidFill>
                  <a:srgbClr val="0070C0"/>
                </a:solidFill>
              </a:rPr>
              <a:t>, </a:t>
            </a:r>
            <a:r>
              <a:rPr lang="en-GB" dirty="0" err="1">
                <a:solidFill>
                  <a:srgbClr val="0070C0"/>
                </a:solidFill>
              </a:rPr>
              <a:t>cwrdd</a:t>
            </a:r>
            <a:r>
              <a:rPr lang="en-GB" dirty="0">
                <a:solidFill>
                  <a:srgbClr val="0070C0"/>
                </a:solidFill>
              </a:rPr>
              <a:t> â </a:t>
            </a:r>
            <a:r>
              <a:rPr lang="en-GB" dirty="0" err="1">
                <a:solidFill>
                  <a:srgbClr val="0070C0"/>
                </a:solidFill>
              </a:rPr>
              <a:t>ffrindiau</a:t>
            </a:r>
            <a:r>
              <a:rPr lang="en-GB" dirty="0">
                <a:solidFill>
                  <a:srgbClr val="0070C0"/>
                </a:solidFill>
              </a:rPr>
              <a:t>, </a:t>
            </a:r>
            <a:r>
              <a:rPr lang="en-GB" dirty="0" err="1">
                <a:solidFill>
                  <a:srgbClr val="0070C0"/>
                </a:solidFill>
              </a:rPr>
              <a:t>gwneud</a:t>
            </a:r>
            <a:r>
              <a:rPr lang="en-GB" dirty="0">
                <a:solidFill>
                  <a:srgbClr val="0070C0"/>
                </a:solidFill>
              </a:rPr>
              <a:t> </a:t>
            </a:r>
            <a:r>
              <a:rPr lang="en-GB" dirty="0" err="1">
                <a:solidFill>
                  <a:srgbClr val="0070C0"/>
                </a:solidFill>
              </a:rPr>
              <a:t>perthnasoedd</a:t>
            </a:r>
            <a:r>
              <a:rPr lang="en-GB" dirty="0">
                <a:solidFill>
                  <a:srgbClr val="0070C0"/>
                </a:solidFill>
              </a:rPr>
              <a:t> </a:t>
            </a:r>
            <a:r>
              <a:rPr lang="en-GB" dirty="0" err="1">
                <a:solidFill>
                  <a:srgbClr val="0070C0"/>
                </a:solidFill>
              </a:rPr>
              <a:t>newydd</a:t>
            </a:r>
            <a:r>
              <a:rPr lang="en-GB" dirty="0">
                <a:solidFill>
                  <a:srgbClr val="0070C0"/>
                </a:solidFill>
              </a:rPr>
              <a:t>, </a:t>
            </a:r>
            <a:r>
              <a:rPr lang="en-GB" dirty="0" err="1">
                <a:solidFill>
                  <a:srgbClr val="0070C0"/>
                </a:solidFill>
              </a:rPr>
              <a:t>cael</a:t>
            </a:r>
            <a:r>
              <a:rPr lang="en-GB" dirty="0">
                <a:solidFill>
                  <a:srgbClr val="0070C0"/>
                </a:solidFill>
              </a:rPr>
              <a:t> hwyl, a </a:t>
            </a:r>
            <a:r>
              <a:rPr lang="en-GB" dirty="0" err="1">
                <a:solidFill>
                  <a:srgbClr val="0070C0"/>
                </a:solidFill>
              </a:rPr>
              <a:t>dod</a:t>
            </a:r>
            <a:r>
              <a:rPr lang="en-GB" dirty="0">
                <a:solidFill>
                  <a:srgbClr val="0070C0"/>
                </a:solidFill>
              </a:rPr>
              <a:t> o </a:t>
            </a:r>
            <a:r>
              <a:rPr lang="en-GB" dirty="0" err="1">
                <a:solidFill>
                  <a:srgbClr val="0070C0"/>
                </a:solidFill>
              </a:rPr>
              <a:t>hyd</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gefnogaeth</a:t>
            </a:r>
            <a:r>
              <a:rPr lang="en-GB" dirty="0">
                <a:solidFill>
                  <a:srgbClr val="0070C0"/>
                </a:solidFill>
              </a:rPr>
              <a:t>.</a:t>
            </a:r>
          </a:p>
          <a:p>
            <a:r>
              <a:rPr lang="en-GB" dirty="0" err="1">
                <a:solidFill>
                  <a:srgbClr val="0070C0"/>
                </a:solidFill>
              </a:rPr>
              <a:t>Mae'r</a:t>
            </a:r>
            <a:r>
              <a:rPr lang="en-GB" dirty="0">
                <a:solidFill>
                  <a:srgbClr val="0070C0"/>
                </a:solidFill>
              </a:rPr>
              <a:t> </a:t>
            </a:r>
            <a:r>
              <a:rPr lang="en-GB" dirty="0" err="1">
                <a:solidFill>
                  <a:srgbClr val="0070C0"/>
                </a:solidFill>
              </a:rPr>
              <a:t>gwaith</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dechrau</a:t>
            </a:r>
            <a:r>
              <a:rPr lang="en-GB" dirty="0">
                <a:solidFill>
                  <a:srgbClr val="0070C0"/>
                </a:solidFill>
              </a:rPr>
              <a:t> o </a:t>
            </a:r>
            <a:r>
              <a:rPr lang="en-GB" dirty="0" err="1">
                <a:solidFill>
                  <a:srgbClr val="0070C0"/>
                </a:solidFill>
              </a:rPr>
              <a:t>ble</a:t>
            </a:r>
            <a:r>
              <a:rPr lang="en-GB" dirty="0">
                <a:solidFill>
                  <a:srgbClr val="0070C0"/>
                </a:solidFill>
              </a:rPr>
              <a:t> </a:t>
            </a:r>
            <a:r>
              <a:rPr lang="en-GB" dirty="0" err="1">
                <a:solidFill>
                  <a:srgbClr val="0070C0"/>
                </a:solidFill>
              </a:rPr>
              <a:t>mae</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 </a:t>
            </a:r>
            <a:r>
              <a:rPr lang="en-GB" dirty="0" err="1">
                <a:solidFill>
                  <a:srgbClr val="0070C0"/>
                </a:solidFill>
              </a:rPr>
              <a:t>mewn</a:t>
            </a:r>
            <a:r>
              <a:rPr lang="en-GB" dirty="0">
                <a:solidFill>
                  <a:srgbClr val="0070C0"/>
                </a:solidFill>
              </a:rPr>
              <a:t> </a:t>
            </a:r>
            <a:r>
              <a:rPr lang="en-GB" dirty="0" err="1">
                <a:solidFill>
                  <a:srgbClr val="0070C0"/>
                </a:solidFill>
              </a:rPr>
              <a:t>perthynas</a:t>
            </a:r>
            <a:r>
              <a:rPr lang="en-GB" dirty="0">
                <a:solidFill>
                  <a:srgbClr val="0070C0"/>
                </a:solidFill>
              </a:rPr>
              <a:t> </a:t>
            </a:r>
            <a:r>
              <a:rPr lang="en-GB" dirty="0" err="1">
                <a:solidFill>
                  <a:srgbClr val="0070C0"/>
                </a:solidFill>
              </a:rPr>
              <a:t>â'u</a:t>
            </a:r>
            <a:r>
              <a:rPr lang="en-GB" dirty="0">
                <a:solidFill>
                  <a:srgbClr val="0070C0"/>
                </a:solidFill>
              </a:rPr>
              <a:t> </a:t>
            </a:r>
            <a:r>
              <a:rPr lang="en-GB" dirty="0" err="1">
                <a:solidFill>
                  <a:srgbClr val="0070C0"/>
                </a:solidFill>
              </a:rPr>
              <a:t>gwerthoedd</a:t>
            </a:r>
            <a:r>
              <a:rPr lang="en-GB" dirty="0">
                <a:solidFill>
                  <a:srgbClr val="0070C0"/>
                </a:solidFill>
              </a:rPr>
              <a:t>, </a:t>
            </a:r>
          </a:p>
          <a:p>
            <a:r>
              <a:rPr lang="en-GB" dirty="0" err="1">
                <a:solidFill>
                  <a:srgbClr val="0070C0"/>
                </a:solidFill>
              </a:rPr>
              <a:t>eu</a:t>
            </a:r>
            <a:r>
              <a:rPr lang="en-GB" dirty="0">
                <a:solidFill>
                  <a:srgbClr val="0070C0"/>
                </a:solidFill>
              </a:rPr>
              <a:t> barn </a:t>
            </a:r>
            <a:r>
              <a:rPr lang="en-GB" dirty="0" err="1">
                <a:solidFill>
                  <a:srgbClr val="0070C0"/>
                </a:solidFill>
              </a:rPr>
              <a:t>a'u</a:t>
            </a:r>
            <a:r>
              <a:rPr lang="en-GB" dirty="0">
                <a:solidFill>
                  <a:srgbClr val="0070C0"/>
                </a:solidFill>
              </a:rPr>
              <a:t> </a:t>
            </a:r>
            <a:r>
              <a:rPr lang="en-GB" dirty="0" err="1">
                <a:solidFill>
                  <a:srgbClr val="0070C0"/>
                </a:solidFill>
              </a:rPr>
              <a:t>hegwyddorion</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hunain</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ogystal</a:t>
            </a:r>
            <a:r>
              <a:rPr lang="en-GB" dirty="0">
                <a:solidFill>
                  <a:srgbClr val="0070C0"/>
                </a:solidFill>
              </a:rPr>
              <a:t> </a:t>
            </a:r>
            <a:r>
              <a:rPr lang="en-GB" dirty="0" err="1">
                <a:solidFill>
                  <a:srgbClr val="0070C0"/>
                </a:solidFill>
              </a:rPr>
              <a:t>â'u</a:t>
            </a:r>
            <a:r>
              <a:rPr lang="en-GB" dirty="0">
                <a:solidFill>
                  <a:srgbClr val="0070C0"/>
                </a:solidFill>
              </a:rPr>
              <a:t> </a:t>
            </a:r>
            <a:r>
              <a:rPr lang="en-GB" dirty="0" err="1">
                <a:solidFill>
                  <a:srgbClr val="0070C0"/>
                </a:solidFill>
              </a:rPr>
              <a:t>gofod</a:t>
            </a:r>
            <a:r>
              <a:rPr lang="en-GB" dirty="0">
                <a:solidFill>
                  <a:srgbClr val="0070C0"/>
                </a:solidFill>
              </a:rPr>
              <a:t> </a:t>
            </a:r>
            <a:r>
              <a:rPr lang="en-GB" dirty="0" err="1">
                <a:solidFill>
                  <a:srgbClr val="0070C0"/>
                </a:solidFill>
              </a:rPr>
              <a:t>personol</a:t>
            </a:r>
            <a:r>
              <a:rPr lang="en-GB" dirty="0">
                <a:solidFill>
                  <a:srgbClr val="0070C0"/>
                </a:solidFill>
              </a:rPr>
              <a:t> a </a:t>
            </a:r>
            <a:r>
              <a:rPr lang="en-GB" dirty="0" err="1">
                <a:solidFill>
                  <a:srgbClr val="0070C0"/>
                </a:solidFill>
              </a:rPr>
              <a:t>chymdeithasol</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hunain</a:t>
            </a:r>
            <a:r>
              <a:rPr lang="en-GB" dirty="0">
                <a:solidFill>
                  <a:srgbClr val="0070C0"/>
                </a:solidFill>
              </a:rPr>
              <a:t>.</a:t>
            </a:r>
          </a:p>
          <a:p>
            <a:r>
              <a:rPr lang="en-GB" dirty="0">
                <a:solidFill>
                  <a:srgbClr val="0070C0"/>
                </a:solidFill>
              </a:rPr>
              <a:t>Mae'n </a:t>
            </a:r>
            <a:r>
              <a:rPr lang="en-GB" dirty="0" err="1">
                <a:solidFill>
                  <a:srgbClr val="0070C0"/>
                </a:solidFill>
              </a:rPr>
              <a:t>ceisio</a:t>
            </a:r>
            <a:r>
              <a:rPr lang="en-GB" dirty="0">
                <a:solidFill>
                  <a:srgbClr val="0070C0"/>
                </a:solidFill>
              </a:rPr>
              <a:t> </a:t>
            </a:r>
            <a:r>
              <a:rPr lang="en-GB" dirty="0" err="1">
                <a:solidFill>
                  <a:srgbClr val="0070C0"/>
                </a:solidFill>
              </a:rPr>
              <a:t>mynd</a:t>
            </a:r>
            <a:r>
              <a:rPr lang="en-GB" dirty="0">
                <a:solidFill>
                  <a:srgbClr val="0070C0"/>
                </a:solidFill>
              </a:rPr>
              <a:t> y </a:t>
            </a:r>
            <a:r>
              <a:rPr lang="en-GB" dirty="0" err="1">
                <a:solidFill>
                  <a:srgbClr val="0070C0"/>
                </a:solidFill>
              </a:rPr>
              <a:t>tu</a:t>
            </a:r>
            <a:r>
              <a:rPr lang="en-GB" dirty="0">
                <a:solidFill>
                  <a:srgbClr val="0070C0"/>
                </a:solidFill>
              </a:rPr>
              <a:t> </a:t>
            </a:r>
            <a:r>
              <a:rPr lang="en-GB" dirty="0" err="1">
                <a:solidFill>
                  <a:srgbClr val="0070C0"/>
                </a:solidFill>
              </a:rPr>
              <a:t>hwnt</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ble</a:t>
            </a:r>
            <a:r>
              <a:rPr lang="en-GB" dirty="0">
                <a:solidFill>
                  <a:srgbClr val="0070C0"/>
                </a:solidFill>
              </a:rPr>
              <a:t> </a:t>
            </a:r>
            <a:r>
              <a:rPr lang="en-GB" dirty="0" err="1">
                <a:solidFill>
                  <a:srgbClr val="0070C0"/>
                </a:solidFill>
              </a:rPr>
              <a:t>mae</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dechrau</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ehangu</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gorwelion</a:t>
            </a:r>
            <a:r>
              <a:rPr lang="en-GB" dirty="0">
                <a:solidFill>
                  <a:srgbClr val="0070C0"/>
                </a:solidFill>
              </a:rPr>
              <a:t>, </a:t>
            </a:r>
            <a:r>
              <a:rPr lang="en-GB" dirty="0" err="1">
                <a:solidFill>
                  <a:srgbClr val="0070C0"/>
                </a:solidFill>
              </a:rPr>
              <a:t>hyrwyddo</a:t>
            </a:r>
            <a:r>
              <a:rPr lang="en-GB" dirty="0">
                <a:solidFill>
                  <a:srgbClr val="0070C0"/>
                </a:solidFill>
              </a:rPr>
              <a:t> </a:t>
            </a:r>
            <a:r>
              <a:rPr lang="en-GB" dirty="0" err="1">
                <a:solidFill>
                  <a:srgbClr val="0070C0"/>
                </a:solidFill>
              </a:rPr>
              <a:t>cyfranogiad</a:t>
            </a:r>
            <a:r>
              <a:rPr lang="en-GB" dirty="0">
                <a:solidFill>
                  <a:srgbClr val="0070C0"/>
                </a:solidFill>
              </a:rPr>
              <a:t> a </a:t>
            </a:r>
            <a:r>
              <a:rPr lang="en-GB" dirty="0" err="1">
                <a:solidFill>
                  <a:srgbClr val="0070C0"/>
                </a:solidFill>
              </a:rPr>
              <a:t>gwahodd</a:t>
            </a:r>
            <a:r>
              <a:rPr lang="en-GB" dirty="0">
                <a:solidFill>
                  <a:srgbClr val="0070C0"/>
                </a:solidFill>
              </a:rPr>
              <a:t> </a:t>
            </a:r>
            <a:r>
              <a:rPr lang="en-GB" dirty="0" err="1">
                <a:solidFill>
                  <a:srgbClr val="0070C0"/>
                </a:solidFill>
              </a:rPr>
              <a:t>ymrwymiad</a:t>
            </a:r>
            <a:r>
              <a:rPr lang="en-GB" dirty="0">
                <a:solidFill>
                  <a:srgbClr val="0070C0"/>
                </a:solidFill>
              </a:rPr>
              <a:t> </a:t>
            </a:r>
            <a:r>
              <a:rPr lang="en-GB" dirty="0" err="1">
                <a:solidFill>
                  <a:srgbClr val="0070C0"/>
                </a:solidFill>
              </a:rPr>
              <a:t>cymdeithasol</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benodol</a:t>
            </a:r>
            <a:r>
              <a:rPr lang="en-GB" dirty="0">
                <a:solidFill>
                  <a:srgbClr val="0070C0"/>
                </a:solidFill>
              </a:rPr>
              <a:t> </a:t>
            </a:r>
            <a:r>
              <a:rPr lang="en-GB" dirty="0" err="1">
                <a:solidFill>
                  <a:srgbClr val="0070C0"/>
                </a:solidFill>
              </a:rPr>
              <a:t>trwy</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hannog</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fod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feirniadol</a:t>
            </a:r>
            <a:r>
              <a:rPr lang="en-GB" dirty="0">
                <a:solidFill>
                  <a:srgbClr val="0070C0"/>
                </a:solidFill>
              </a:rPr>
              <a:t> ac </a:t>
            </a:r>
            <a:r>
              <a:rPr lang="en-GB" dirty="0" err="1">
                <a:solidFill>
                  <a:srgbClr val="0070C0"/>
                </a:solidFill>
              </a:rPr>
              <a:t>yn</a:t>
            </a:r>
            <a:r>
              <a:rPr lang="en-GB" dirty="0">
                <a:solidFill>
                  <a:srgbClr val="0070C0"/>
                </a:solidFill>
              </a:rPr>
              <a:t> </a:t>
            </a:r>
            <a:r>
              <a:rPr lang="en-GB" dirty="0" err="1">
                <a:solidFill>
                  <a:srgbClr val="0070C0"/>
                </a:solidFill>
              </a:rPr>
              <a:t>greadigol</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hymatebion</a:t>
            </a:r>
            <a:r>
              <a:rPr lang="en-GB" dirty="0">
                <a:solidFill>
                  <a:srgbClr val="0070C0"/>
                </a:solidFill>
              </a:rPr>
              <a:t> </a:t>
            </a:r>
            <a:r>
              <a:rPr lang="en-GB" dirty="0" err="1">
                <a:solidFill>
                  <a:srgbClr val="0070C0"/>
                </a:solidFill>
              </a:rPr>
              <a:t>i'w</a:t>
            </a:r>
            <a:r>
              <a:rPr lang="en-GB" dirty="0">
                <a:solidFill>
                  <a:srgbClr val="0070C0"/>
                </a:solidFill>
              </a:rPr>
              <a:t> </a:t>
            </a:r>
            <a:r>
              <a:rPr lang="en-GB" dirty="0" err="1">
                <a:solidFill>
                  <a:srgbClr val="0070C0"/>
                </a:solidFill>
              </a:rPr>
              <a:t>profiad</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byd</a:t>
            </a:r>
            <a:r>
              <a:rPr lang="en-GB" dirty="0">
                <a:solidFill>
                  <a:srgbClr val="0070C0"/>
                </a:solidFill>
              </a:rPr>
              <a:t> </a:t>
            </a:r>
            <a:r>
              <a:rPr lang="en-GB" dirty="0" err="1">
                <a:solidFill>
                  <a:srgbClr val="0070C0"/>
                </a:solidFill>
              </a:rPr>
              <a:t>o'u</a:t>
            </a:r>
            <a:r>
              <a:rPr lang="en-GB" dirty="0">
                <a:solidFill>
                  <a:srgbClr val="0070C0"/>
                </a:solidFill>
              </a:rPr>
              <a:t> </a:t>
            </a:r>
            <a:r>
              <a:rPr lang="en-GB" dirty="0" err="1">
                <a:solidFill>
                  <a:srgbClr val="0070C0"/>
                </a:solidFill>
              </a:rPr>
              <a:t>cwmpas</a:t>
            </a:r>
            <a:r>
              <a:rPr lang="en-GB" dirty="0">
                <a:solidFill>
                  <a:srgbClr val="0070C0"/>
                </a:solidFill>
              </a:rPr>
              <a:t>.</a:t>
            </a:r>
          </a:p>
        </p:txBody>
      </p:sp>
      <p:sp>
        <p:nvSpPr>
          <p:cNvPr id="4" name="Content Placeholder 3">
            <a:extLst>
              <a:ext uri="{FF2B5EF4-FFF2-40B4-BE49-F238E27FC236}">
                <a16:creationId xmlns:a16="http://schemas.microsoft.com/office/drawing/2014/main" id="{8D3271AD-E90A-3397-ED9A-F3948E314BF5}"/>
              </a:ext>
            </a:extLst>
          </p:cNvPr>
          <p:cNvSpPr>
            <a:spLocks noGrp="1"/>
          </p:cNvSpPr>
          <p:nvPr>
            <p:ph sz="half" idx="2"/>
          </p:nvPr>
        </p:nvSpPr>
        <p:spPr>
          <a:xfrm>
            <a:off x="6172200" y="1565850"/>
            <a:ext cx="5392882" cy="4351338"/>
          </a:xfrm>
        </p:spPr>
        <p:txBody>
          <a:bodyPr>
            <a:noAutofit/>
          </a:bodyPr>
          <a:lstStyle/>
          <a:p>
            <a:r>
              <a:rPr lang="en-GB" sz="2000" dirty="0"/>
              <a:t>Young people choose to be involved, not least because they want to relax, meet friends, make new relationships, to have fun, and to find support, </a:t>
            </a:r>
          </a:p>
          <a:p>
            <a:r>
              <a:rPr lang="en-GB" sz="2000" dirty="0"/>
              <a:t>The work starts from where young people are in relation to their own values, views and principles, as well as their own personal and social space, </a:t>
            </a:r>
          </a:p>
          <a:p>
            <a:r>
              <a:rPr lang="en-GB" sz="2000" dirty="0"/>
              <a:t>It seeks to go beyond where young people start, to widen their horizons, promote participation and invite social commitment, in particular by encouraging them to be critical and creative in their responses to their experience and the world around them, </a:t>
            </a:r>
          </a:p>
        </p:txBody>
      </p:sp>
    </p:spTree>
    <p:extLst>
      <p:ext uri="{BB962C8B-B14F-4D97-AF65-F5344CB8AC3E}">
        <p14:creationId xmlns:p14="http://schemas.microsoft.com/office/powerpoint/2010/main" val="202590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AA46D-15DA-1549-1A9F-AF1F20F76C12}"/>
              </a:ext>
            </a:extLst>
          </p:cNvPr>
          <p:cNvSpPr>
            <a:spLocks noGrp="1"/>
          </p:cNvSpPr>
          <p:nvPr>
            <p:ph type="title"/>
          </p:nvPr>
        </p:nvSpPr>
        <p:spPr/>
        <p:txBody>
          <a:bodyPr>
            <a:normAutofit fontScale="90000"/>
          </a:bodyPr>
          <a:lstStyle/>
          <a:p>
            <a:br>
              <a:rPr lang="en-GB" dirty="0"/>
            </a:br>
            <a:r>
              <a:rPr lang="en-GB" dirty="0" err="1">
                <a:solidFill>
                  <a:srgbClr val="0070C0"/>
                </a:solidFill>
              </a:rPr>
              <a:t>Ecwiti</a:t>
            </a:r>
            <a:r>
              <a:rPr lang="en-GB" dirty="0">
                <a:solidFill>
                  <a:srgbClr val="0070C0"/>
                </a:solidFill>
              </a:rPr>
              <a:t>, </a:t>
            </a:r>
            <a:r>
              <a:rPr lang="en-GB" dirty="0" err="1">
                <a:solidFill>
                  <a:srgbClr val="0070C0"/>
                </a:solidFill>
              </a:rPr>
              <a:t>amrywiaeth</a:t>
            </a:r>
            <a:r>
              <a:rPr lang="en-GB" dirty="0">
                <a:solidFill>
                  <a:srgbClr val="0070C0"/>
                </a:solidFill>
              </a:rPr>
              <a:t> a </a:t>
            </a:r>
            <a:r>
              <a:rPr lang="en-GB" dirty="0" err="1">
                <a:solidFill>
                  <a:srgbClr val="0070C0"/>
                </a:solidFill>
              </a:rPr>
              <a:t>chynhwysiant</a:t>
            </a:r>
            <a:r>
              <a:rPr lang="en-GB" dirty="0">
                <a:solidFill>
                  <a:srgbClr val="0070C0"/>
                </a:solidFill>
              </a:rPr>
              <a:t>/ </a:t>
            </a:r>
            <a:r>
              <a:rPr lang="en-GB" dirty="0"/>
              <a:t>Equity, diversity and inclusion: </a:t>
            </a:r>
            <a:br>
              <a:rPr lang="en-GB" dirty="0"/>
            </a:br>
            <a:endParaRPr lang="en-GB" dirty="0"/>
          </a:p>
        </p:txBody>
      </p:sp>
      <p:sp>
        <p:nvSpPr>
          <p:cNvPr id="3" name="Content Placeholder 2">
            <a:extLst>
              <a:ext uri="{FF2B5EF4-FFF2-40B4-BE49-F238E27FC236}">
                <a16:creationId xmlns:a16="http://schemas.microsoft.com/office/drawing/2014/main" id="{631CF8F1-2D24-48DA-6C85-FAB03E423E10}"/>
              </a:ext>
            </a:extLst>
          </p:cNvPr>
          <p:cNvSpPr>
            <a:spLocks noGrp="1"/>
          </p:cNvSpPr>
          <p:nvPr>
            <p:ph sz="half" idx="1"/>
          </p:nvPr>
        </p:nvSpPr>
        <p:spPr/>
        <p:txBody>
          <a:bodyPr>
            <a:normAutofit fontScale="85000" lnSpcReduction="20000"/>
          </a:bodyPr>
          <a:lstStyle/>
          <a:p>
            <a:r>
              <a:rPr lang="en-GB" dirty="0">
                <a:solidFill>
                  <a:srgbClr val="0070C0"/>
                </a:solidFill>
              </a:rPr>
              <a:t>Mae'n trin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 â </a:t>
            </a:r>
            <a:r>
              <a:rPr lang="en-GB" dirty="0" err="1">
                <a:solidFill>
                  <a:srgbClr val="0070C0"/>
                </a:solidFill>
              </a:rPr>
              <a:t>pharch</a:t>
            </a:r>
            <a:r>
              <a:rPr lang="en-GB" dirty="0">
                <a:solidFill>
                  <a:srgbClr val="0070C0"/>
                </a:solidFill>
              </a:rPr>
              <a:t>, </a:t>
            </a:r>
            <a:r>
              <a:rPr lang="en-GB" dirty="0" err="1">
                <a:solidFill>
                  <a:srgbClr val="0070C0"/>
                </a:solidFill>
              </a:rPr>
              <a:t>gan</a:t>
            </a:r>
            <a:r>
              <a:rPr lang="en-GB" dirty="0">
                <a:solidFill>
                  <a:srgbClr val="0070C0"/>
                </a:solidFill>
              </a:rPr>
              <a:t> </a:t>
            </a:r>
            <a:r>
              <a:rPr lang="en-GB" dirty="0" err="1">
                <a:solidFill>
                  <a:srgbClr val="0070C0"/>
                </a:solidFill>
              </a:rPr>
              <a:t>werthfawrogi</a:t>
            </a:r>
            <a:r>
              <a:rPr lang="en-GB" dirty="0">
                <a:solidFill>
                  <a:srgbClr val="0070C0"/>
                </a:solidFill>
              </a:rPr>
              <a:t> </a:t>
            </a:r>
            <a:r>
              <a:rPr lang="en-GB" dirty="0" err="1">
                <a:solidFill>
                  <a:srgbClr val="0070C0"/>
                </a:solidFill>
              </a:rPr>
              <a:t>pob</a:t>
            </a:r>
            <a:r>
              <a:rPr lang="en-GB" dirty="0">
                <a:solidFill>
                  <a:srgbClr val="0070C0"/>
                </a:solidFill>
              </a:rPr>
              <a:t> </a:t>
            </a:r>
            <a:r>
              <a:rPr lang="en-GB" dirty="0" err="1">
                <a:solidFill>
                  <a:srgbClr val="0070C0"/>
                </a:solidFill>
              </a:rPr>
              <a:t>unigolyn</a:t>
            </a:r>
            <a:r>
              <a:rPr lang="en-GB" dirty="0">
                <a:solidFill>
                  <a:srgbClr val="0070C0"/>
                </a:solidFill>
              </a:rPr>
              <a:t> </a:t>
            </a:r>
            <a:r>
              <a:rPr lang="en-GB" dirty="0" err="1">
                <a:solidFill>
                  <a:srgbClr val="0070C0"/>
                </a:solidFill>
              </a:rPr>
              <a:t>a'u</a:t>
            </a:r>
            <a:r>
              <a:rPr lang="en-GB" dirty="0">
                <a:solidFill>
                  <a:srgbClr val="0070C0"/>
                </a:solidFill>
              </a:rPr>
              <a:t> </a:t>
            </a:r>
            <a:r>
              <a:rPr lang="en-GB" dirty="0" err="1">
                <a:solidFill>
                  <a:srgbClr val="0070C0"/>
                </a:solidFill>
              </a:rPr>
              <a:t>gwahaniaethau</a:t>
            </a:r>
            <a:r>
              <a:rPr lang="en-GB" dirty="0">
                <a:solidFill>
                  <a:srgbClr val="0070C0"/>
                </a:solidFill>
              </a:rPr>
              <a:t>, a </a:t>
            </a:r>
            <a:r>
              <a:rPr lang="en-GB" dirty="0" err="1">
                <a:solidFill>
                  <a:srgbClr val="0070C0"/>
                </a:solidFill>
              </a:rPr>
              <a:t>hyrwyddo</a:t>
            </a:r>
            <a:r>
              <a:rPr lang="en-GB" dirty="0">
                <a:solidFill>
                  <a:srgbClr val="0070C0"/>
                </a:solidFill>
              </a:rPr>
              <a:t> </a:t>
            </a:r>
            <a:r>
              <a:rPr lang="en-GB" dirty="0" err="1">
                <a:solidFill>
                  <a:srgbClr val="0070C0"/>
                </a:solidFill>
              </a:rPr>
              <a:t>derbyn</a:t>
            </a:r>
            <a:r>
              <a:rPr lang="en-GB" dirty="0">
                <a:solidFill>
                  <a:srgbClr val="0070C0"/>
                </a:solidFill>
              </a:rPr>
              <a:t> a </a:t>
            </a:r>
            <a:r>
              <a:rPr lang="en-GB" dirty="0" err="1">
                <a:solidFill>
                  <a:srgbClr val="0070C0"/>
                </a:solidFill>
              </a:rPr>
              <a:t>dealltwriaeth</a:t>
            </a:r>
            <a:r>
              <a:rPr lang="en-GB" dirty="0">
                <a:solidFill>
                  <a:srgbClr val="0070C0"/>
                </a:solidFill>
              </a:rPr>
              <a:t> o </a:t>
            </a:r>
            <a:r>
              <a:rPr lang="en-GB" dirty="0" err="1">
                <a:solidFill>
                  <a:srgbClr val="0070C0"/>
                </a:solidFill>
              </a:rPr>
              <a:t>eraill</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herio</a:t>
            </a:r>
            <a:r>
              <a:rPr lang="en-GB" dirty="0">
                <a:solidFill>
                  <a:srgbClr val="0070C0"/>
                </a:solidFill>
              </a:rPr>
              <a:t> </a:t>
            </a:r>
            <a:r>
              <a:rPr lang="en-GB" dirty="0" err="1">
                <a:solidFill>
                  <a:srgbClr val="0070C0"/>
                </a:solidFill>
              </a:rPr>
              <a:t>ymddygiad</a:t>
            </a:r>
            <a:r>
              <a:rPr lang="en-GB" dirty="0">
                <a:solidFill>
                  <a:srgbClr val="0070C0"/>
                </a:solidFill>
              </a:rPr>
              <a:t> a </a:t>
            </a:r>
            <a:r>
              <a:rPr lang="en-GB" dirty="0" err="1">
                <a:solidFill>
                  <a:srgbClr val="0070C0"/>
                </a:solidFill>
              </a:rPr>
              <a:t>syniadau</a:t>
            </a:r>
            <a:r>
              <a:rPr lang="en-GB" dirty="0">
                <a:solidFill>
                  <a:srgbClr val="0070C0"/>
                </a:solidFill>
              </a:rPr>
              <a:t> </a:t>
            </a:r>
            <a:r>
              <a:rPr lang="en-GB" dirty="0" err="1">
                <a:solidFill>
                  <a:srgbClr val="0070C0"/>
                </a:solidFill>
              </a:rPr>
              <a:t>gormesol</a:t>
            </a:r>
            <a:r>
              <a:rPr lang="en-GB" dirty="0">
                <a:solidFill>
                  <a:srgbClr val="0070C0"/>
                </a:solidFill>
              </a:rPr>
              <a:t>,</a:t>
            </a:r>
          </a:p>
          <a:p>
            <a:r>
              <a:rPr lang="en-GB" dirty="0">
                <a:solidFill>
                  <a:srgbClr val="0070C0"/>
                </a:solidFill>
              </a:rPr>
              <a:t>Mae'n </a:t>
            </a:r>
            <a:r>
              <a:rPr lang="en-GB" dirty="0" err="1">
                <a:solidFill>
                  <a:srgbClr val="0070C0"/>
                </a:solidFill>
              </a:rPr>
              <a:t>parchu</a:t>
            </a:r>
            <a:r>
              <a:rPr lang="en-GB" dirty="0">
                <a:solidFill>
                  <a:srgbClr val="0070C0"/>
                </a:solidFill>
              </a:rPr>
              <a:t> ac </a:t>
            </a:r>
            <a:r>
              <a:rPr lang="en-GB" dirty="0" err="1">
                <a:solidFill>
                  <a:srgbClr val="0070C0"/>
                </a:solidFill>
              </a:rPr>
              <a:t>yn</a:t>
            </a:r>
            <a:r>
              <a:rPr lang="en-GB" dirty="0">
                <a:solidFill>
                  <a:srgbClr val="0070C0"/>
                </a:solidFill>
              </a:rPr>
              <a:t> </a:t>
            </a:r>
            <a:r>
              <a:rPr lang="en-GB" dirty="0" err="1">
                <a:solidFill>
                  <a:srgbClr val="0070C0"/>
                </a:solidFill>
              </a:rPr>
              <a:t>gwerthfawrogi</a:t>
            </a:r>
            <a:r>
              <a:rPr lang="en-GB" dirty="0">
                <a:solidFill>
                  <a:srgbClr val="0070C0"/>
                </a:solidFill>
              </a:rPr>
              <a:t> </a:t>
            </a:r>
            <a:r>
              <a:rPr lang="en-GB" dirty="0" err="1">
                <a:solidFill>
                  <a:srgbClr val="0070C0"/>
                </a:solidFill>
              </a:rPr>
              <a:t>gwahaniaethau</a:t>
            </a:r>
            <a:r>
              <a:rPr lang="en-GB" dirty="0">
                <a:solidFill>
                  <a:srgbClr val="0070C0"/>
                </a:solidFill>
              </a:rPr>
              <a:t> </a:t>
            </a:r>
            <a:r>
              <a:rPr lang="en-GB" dirty="0" err="1">
                <a:solidFill>
                  <a:srgbClr val="0070C0"/>
                </a:solidFill>
              </a:rPr>
              <a:t>unigol</a:t>
            </a:r>
            <a:r>
              <a:rPr lang="en-GB" dirty="0">
                <a:solidFill>
                  <a:srgbClr val="0070C0"/>
                </a:solidFill>
              </a:rPr>
              <a:t> </a:t>
            </a:r>
            <a:r>
              <a:rPr lang="en-GB" dirty="0" err="1">
                <a:solidFill>
                  <a:srgbClr val="0070C0"/>
                </a:solidFill>
              </a:rPr>
              <a:t>trwy</a:t>
            </a:r>
            <a:r>
              <a:rPr lang="en-GB" dirty="0">
                <a:solidFill>
                  <a:srgbClr val="0070C0"/>
                </a:solidFill>
              </a:rPr>
              <a:t> </a:t>
            </a:r>
            <a:r>
              <a:rPr lang="en-GB" dirty="0" err="1">
                <a:solidFill>
                  <a:srgbClr val="0070C0"/>
                </a:solidFill>
              </a:rPr>
              <a:t>gefnogi</a:t>
            </a:r>
            <a:r>
              <a:rPr lang="en-GB" dirty="0">
                <a:solidFill>
                  <a:srgbClr val="0070C0"/>
                </a:solidFill>
              </a:rPr>
              <a:t> a </a:t>
            </a:r>
            <a:r>
              <a:rPr lang="en-GB" dirty="0" err="1">
                <a:solidFill>
                  <a:srgbClr val="0070C0"/>
                </a:solidFill>
              </a:rPr>
              <a:t>chryfhau</a:t>
            </a:r>
            <a:r>
              <a:rPr lang="en-GB" dirty="0">
                <a:solidFill>
                  <a:srgbClr val="0070C0"/>
                </a:solidFill>
              </a:rPr>
              <a:t> cred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 </a:t>
            </a:r>
            <a:r>
              <a:rPr lang="en-GB" dirty="0" err="1">
                <a:solidFill>
                  <a:srgbClr val="0070C0"/>
                </a:solidFill>
              </a:rPr>
              <a:t>ynddynt</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hunain</a:t>
            </a:r>
            <a:r>
              <a:rPr lang="en-GB" dirty="0">
                <a:solidFill>
                  <a:srgbClr val="0070C0"/>
                </a:solidFill>
              </a:rPr>
              <a:t>, </a:t>
            </a:r>
            <a:r>
              <a:rPr lang="en-GB" dirty="0" err="1">
                <a:solidFill>
                  <a:srgbClr val="0070C0"/>
                </a:solidFill>
              </a:rPr>
              <a:t>a'u</a:t>
            </a:r>
            <a:r>
              <a:rPr lang="en-GB" dirty="0">
                <a:solidFill>
                  <a:srgbClr val="0070C0"/>
                </a:solidFill>
              </a:rPr>
              <a:t> </a:t>
            </a:r>
            <a:r>
              <a:rPr lang="en-GB" dirty="0" err="1">
                <a:solidFill>
                  <a:srgbClr val="0070C0"/>
                </a:solidFill>
              </a:rPr>
              <a:t>gallu</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dyfu</a:t>
            </a:r>
            <a:r>
              <a:rPr lang="en-GB" dirty="0">
                <a:solidFill>
                  <a:srgbClr val="0070C0"/>
                </a:solidFill>
              </a:rPr>
              <a:t> a </a:t>
            </a:r>
            <a:r>
              <a:rPr lang="en-GB" dirty="0" err="1">
                <a:solidFill>
                  <a:srgbClr val="0070C0"/>
                </a:solidFill>
              </a:rPr>
              <a:t>newid</a:t>
            </a:r>
            <a:r>
              <a:rPr lang="en-GB" dirty="0">
                <a:solidFill>
                  <a:srgbClr val="0070C0"/>
                </a:solidFill>
              </a:rPr>
              <a:t> </a:t>
            </a:r>
            <a:r>
              <a:rPr lang="en-GB" dirty="0" err="1">
                <a:solidFill>
                  <a:srgbClr val="0070C0"/>
                </a:solidFill>
              </a:rPr>
              <a:t>trwy</a:t>
            </a:r>
            <a:r>
              <a:rPr lang="en-GB" dirty="0">
                <a:solidFill>
                  <a:srgbClr val="0070C0"/>
                </a:solidFill>
              </a:rPr>
              <a:t> </a:t>
            </a:r>
            <a:r>
              <a:rPr lang="en-GB" dirty="0" err="1">
                <a:solidFill>
                  <a:srgbClr val="0070C0"/>
                </a:solidFill>
              </a:rPr>
              <a:t>amgylchedd</a:t>
            </a:r>
            <a:r>
              <a:rPr lang="en-GB" dirty="0">
                <a:solidFill>
                  <a:srgbClr val="0070C0"/>
                </a:solidFill>
              </a:rPr>
              <a:t> </a:t>
            </a:r>
            <a:r>
              <a:rPr lang="en-GB" dirty="0" err="1">
                <a:solidFill>
                  <a:srgbClr val="0070C0"/>
                </a:solidFill>
              </a:rPr>
              <a:t>grŵp</a:t>
            </a:r>
            <a:r>
              <a:rPr lang="en-GB" dirty="0">
                <a:solidFill>
                  <a:srgbClr val="0070C0"/>
                </a:solidFill>
              </a:rPr>
              <a:t> </a:t>
            </a:r>
            <a:r>
              <a:rPr lang="en-GB" dirty="0" err="1">
                <a:solidFill>
                  <a:srgbClr val="0070C0"/>
                </a:solidFill>
              </a:rPr>
              <a:t>cefnogol</a:t>
            </a:r>
            <a:r>
              <a:rPr lang="en-GB" dirty="0">
                <a:solidFill>
                  <a:srgbClr val="0070C0"/>
                </a:solidFill>
              </a:rPr>
              <a:t>,</a:t>
            </a:r>
          </a:p>
          <a:p>
            <a:r>
              <a:rPr lang="en-GB" dirty="0">
                <a:solidFill>
                  <a:srgbClr val="0070C0"/>
                </a:solidFill>
              </a:rPr>
              <a:t>Mae </a:t>
            </a:r>
            <a:r>
              <a:rPr lang="en-GB" dirty="0" err="1">
                <a:solidFill>
                  <a:srgbClr val="0070C0"/>
                </a:solidFill>
              </a:rPr>
              <a:t>wedi'i</a:t>
            </a:r>
            <a:r>
              <a:rPr lang="en-GB" dirty="0">
                <a:solidFill>
                  <a:srgbClr val="0070C0"/>
                </a:solidFill>
              </a:rPr>
              <a:t> </a:t>
            </a:r>
            <a:r>
              <a:rPr lang="en-GB" dirty="0" err="1">
                <a:solidFill>
                  <a:srgbClr val="0070C0"/>
                </a:solidFill>
              </a:rPr>
              <a:t>seilio</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egwyddorion</a:t>
            </a:r>
            <a:r>
              <a:rPr lang="en-GB" dirty="0">
                <a:solidFill>
                  <a:srgbClr val="0070C0"/>
                </a:solidFill>
              </a:rPr>
              <a:t> </a:t>
            </a:r>
            <a:r>
              <a:rPr lang="en-GB" dirty="0" err="1">
                <a:solidFill>
                  <a:srgbClr val="0070C0"/>
                </a:solidFill>
              </a:rPr>
              <a:t>ecwiti</a:t>
            </a:r>
            <a:r>
              <a:rPr lang="en-GB" dirty="0">
                <a:solidFill>
                  <a:srgbClr val="0070C0"/>
                </a:solidFill>
              </a:rPr>
              <a:t>, </a:t>
            </a:r>
            <a:r>
              <a:rPr lang="en-GB" dirty="0" err="1">
                <a:solidFill>
                  <a:srgbClr val="0070C0"/>
                </a:solidFill>
              </a:rPr>
              <a:t>amrywiaeth</a:t>
            </a:r>
            <a:r>
              <a:rPr lang="en-GB" dirty="0">
                <a:solidFill>
                  <a:srgbClr val="0070C0"/>
                </a:solidFill>
              </a:rPr>
              <a:t> a </a:t>
            </a:r>
            <a:r>
              <a:rPr lang="en-GB" dirty="0" err="1">
                <a:solidFill>
                  <a:srgbClr val="0070C0"/>
                </a:solidFill>
              </a:rPr>
              <a:t>rhyngddibyniaeth</a:t>
            </a:r>
            <a:r>
              <a:rPr lang="en-GB" dirty="0">
                <a:solidFill>
                  <a:srgbClr val="0070C0"/>
                </a:solidFill>
              </a:rPr>
              <a:t>,</a:t>
            </a:r>
          </a:p>
        </p:txBody>
      </p:sp>
      <p:sp>
        <p:nvSpPr>
          <p:cNvPr id="4" name="Content Placeholder 3">
            <a:extLst>
              <a:ext uri="{FF2B5EF4-FFF2-40B4-BE49-F238E27FC236}">
                <a16:creationId xmlns:a16="http://schemas.microsoft.com/office/drawing/2014/main" id="{AFD3B4C1-8D5D-4270-4ECE-9205D747E41D}"/>
              </a:ext>
            </a:extLst>
          </p:cNvPr>
          <p:cNvSpPr>
            <a:spLocks noGrp="1"/>
          </p:cNvSpPr>
          <p:nvPr>
            <p:ph sz="half" idx="2"/>
          </p:nvPr>
        </p:nvSpPr>
        <p:spPr>
          <a:xfrm>
            <a:off x="6172200" y="1617805"/>
            <a:ext cx="5181600" cy="4351338"/>
          </a:xfrm>
        </p:spPr>
        <p:txBody>
          <a:bodyPr>
            <a:normAutofit fontScale="85000" lnSpcReduction="20000"/>
          </a:bodyPr>
          <a:lstStyle/>
          <a:p>
            <a:r>
              <a:rPr lang="en-GB" dirty="0"/>
              <a:t>It treats young people with respect, valuing each individual and their differences, and promoting the acceptance and understanding of others, whilst challenging oppressive behaviour and ideas, </a:t>
            </a:r>
          </a:p>
          <a:p>
            <a:r>
              <a:rPr lang="en-GB" dirty="0"/>
              <a:t>It respects and values individual differences by supporting and strengthening young people’s belief in themselves, and their capacity to grow and to change through a supportive group environment, </a:t>
            </a:r>
          </a:p>
          <a:p>
            <a:r>
              <a:rPr lang="en-GB" dirty="0"/>
              <a:t>It is underpinned by the principles of equity, diversity and interdependence, </a:t>
            </a:r>
          </a:p>
        </p:txBody>
      </p:sp>
    </p:spTree>
    <p:extLst>
      <p:ext uri="{BB962C8B-B14F-4D97-AF65-F5344CB8AC3E}">
        <p14:creationId xmlns:p14="http://schemas.microsoft.com/office/powerpoint/2010/main" val="1407257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8F091-AC1E-89E2-5744-9A6A5775D3AE}"/>
              </a:ext>
            </a:extLst>
          </p:cNvPr>
          <p:cNvSpPr>
            <a:spLocks noGrp="1"/>
          </p:cNvSpPr>
          <p:nvPr>
            <p:ph type="title"/>
          </p:nvPr>
        </p:nvSpPr>
        <p:spPr/>
        <p:txBody>
          <a:bodyPr>
            <a:normAutofit fontScale="90000"/>
          </a:bodyPr>
          <a:lstStyle/>
          <a:p>
            <a:r>
              <a:rPr lang="en-GB" dirty="0" err="1">
                <a:solidFill>
                  <a:srgbClr val="0070C0"/>
                </a:solidFill>
              </a:rPr>
              <a:t>Partneriaeth</a:t>
            </a:r>
            <a:r>
              <a:rPr lang="en-GB" dirty="0">
                <a:solidFill>
                  <a:srgbClr val="0070C0"/>
                </a:solidFill>
              </a:rPr>
              <a:t> â </a:t>
            </a:r>
            <a:r>
              <a:rPr lang="en-GB" dirty="0" err="1">
                <a:solidFill>
                  <a:srgbClr val="0070C0"/>
                </a:solidFill>
              </a:rPr>
              <a:t>phobl</a:t>
            </a:r>
            <a:r>
              <a:rPr lang="en-GB" dirty="0">
                <a:solidFill>
                  <a:srgbClr val="0070C0"/>
                </a:solidFill>
              </a:rPr>
              <a:t> </a:t>
            </a:r>
            <a:r>
              <a:rPr lang="en-GB" dirty="0" err="1">
                <a:solidFill>
                  <a:srgbClr val="0070C0"/>
                </a:solidFill>
              </a:rPr>
              <a:t>ifanc</a:t>
            </a:r>
            <a:r>
              <a:rPr lang="en-GB" dirty="0">
                <a:solidFill>
                  <a:srgbClr val="0070C0"/>
                </a:solidFill>
              </a:rPr>
              <a:t> ac </a:t>
            </a:r>
            <a:r>
              <a:rPr lang="en-GB" dirty="0" err="1">
                <a:solidFill>
                  <a:srgbClr val="0070C0"/>
                </a:solidFill>
              </a:rPr>
              <a:t>eraill</a:t>
            </a:r>
            <a:r>
              <a:rPr lang="en-GB" dirty="0">
                <a:solidFill>
                  <a:srgbClr val="0070C0"/>
                </a:solidFill>
              </a:rPr>
              <a:t>/ </a:t>
            </a:r>
            <a:r>
              <a:rPr lang="en-GB" dirty="0"/>
              <a:t>Partnership with young people and others </a:t>
            </a:r>
            <a:br>
              <a:rPr lang="en-GB" dirty="0"/>
            </a:br>
            <a:endParaRPr lang="en-GB" dirty="0"/>
          </a:p>
        </p:txBody>
      </p:sp>
      <p:sp>
        <p:nvSpPr>
          <p:cNvPr id="3" name="Content Placeholder 2">
            <a:extLst>
              <a:ext uri="{FF2B5EF4-FFF2-40B4-BE49-F238E27FC236}">
                <a16:creationId xmlns:a16="http://schemas.microsoft.com/office/drawing/2014/main" id="{965141D4-7C84-BE41-E6E0-1B8651D6D89B}"/>
              </a:ext>
            </a:extLst>
          </p:cNvPr>
          <p:cNvSpPr>
            <a:spLocks noGrp="1"/>
          </p:cNvSpPr>
          <p:nvPr>
            <p:ph sz="half" idx="1"/>
          </p:nvPr>
        </p:nvSpPr>
        <p:spPr>
          <a:xfrm>
            <a:off x="682335" y="1648978"/>
            <a:ext cx="5181600" cy="4351338"/>
          </a:xfrm>
        </p:spPr>
        <p:txBody>
          <a:bodyPr>
            <a:normAutofit fontScale="70000" lnSpcReduction="20000"/>
          </a:bodyPr>
          <a:lstStyle/>
          <a:p>
            <a:r>
              <a:rPr lang="en-GB" dirty="0">
                <a:solidFill>
                  <a:srgbClr val="0070C0"/>
                </a:solidFill>
              </a:rPr>
              <a:t>Mae'n </a:t>
            </a:r>
            <a:r>
              <a:rPr lang="en-GB" dirty="0" err="1">
                <a:solidFill>
                  <a:srgbClr val="0070C0"/>
                </a:solidFill>
              </a:rPr>
              <a:t>cydnabod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parchu</a:t>
            </a:r>
            <a:r>
              <a:rPr lang="en-GB" dirty="0">
                <a:solidFill>
                  <a:srgbClr val="0070C0"/>
                </a:solidFill>
              </a:rPr>
              <a:t> ac </a:t>
            </a:r>
            <a:r>
              <a:rPr lang="en-GB" dirty="0" err="1">
                <a:solidFill>
                  <a:srgbClr val="0070C0"/>
                </a:solidFill>
              </a:rPr>
              <a:t>yn</a:t>
            </a:r>
            <a:r>
              <a:rPr lang="en-GB" dirty="0">
                <a:solidFill>
                  <a:srgbClr val="0070C0"/>
                </a:solidFill>
              </a:rPr>
              <a:t> </a:t>
            </a:r>
            <a:r>
              <a:rPr lang="en-GB" dirty="0" err="1">
                <a:solidFill>
                  <a:srgbClr val="0070C0"/>
                </a:solidFill>
              </a:rPr>
              <a:t>ymateb</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weithredol</a:t>
            </a:r>
            <a:r>
              <a:rPr lang="en-GB" dirty="0">
                <a:solidFill>
                  <a:srgbClr val="0070C0"/>
                </a:solidFill>
              </a:rPr>
              <a:t> </a:t>
            </a:r>
            <a:r>
              <a:rPr lang="en-GB" dirty="0" err="1">
                <a:solidFill>
                  <a:srgbClr val="0070C0"/>
                </a:solidFill>
              </a:rPr>
              <a:t>i'r</a:t>
            </a:r>
            <a:r>
              <a:rPr lang="en-GB" dirty="0">
                <a:solidFill>
                  <a:srgbClr val="0070C0"/>
                </a:solidFill>
              </a:rPr>
              <a:t> </a:t>
            </a:r>
            <a:r>
              <a:rPr lang="en-GB" dirty="0" err="1">
                <a:solidFill>
                  <a:srgbClr val="0070C0"/>
                </a:solidFill>
              </a:rPr>
              <a:t>rhwydweithiau</a:t>
            </a:r>
            <a:r>
              <a:rPr lang="en-GB" dirty="0">
                <a:solidFill>
                  <a:srgbClr val="0070C0"/>
                </a:solidFill>
              </a:rPr>
              <a:t> </a:t>
            </a:r>
            <a:r>
              <a:rPr lang="en-GB" dirty="0" err="1">
                <a:solidFill>
                  <a:srgbClr val="0070C0"/>
                </a:solidFill>
              </a:rPr>
              <a:t>ehangach</a:t>
            </a:r>
            <a:r>
              <a:rPr lang="en-GB" dirty="0">
                <a:solidFill>
                  <a:srgbClr val="0070C0"/>
                </a:solidFill>
              </a:rPr>
              <a:t> o </a:t>
            </a:r>
            <a:r>
              <a:rPr lang="en-GB" dirty="0" err="1">
                <a:solidFill>
                  <a:srgbClr val="0070C0"/>
                </a:solidFill>
              </a:rPr>
              <a:t>gyfoedion</a:t>
            </a:r>
            <a:r>
              <a:rPr lang="en-GB" dirty="0">
                <a:solidFill>
                  <a:srgbClr val="0070C0"/>
                </a:solidFill>
              </a:rPr>
              <a:t>, </a:t>
            </a:r>
            <a:r>
              <a:rPr lang="en-GB" dirty="0" err="1">
                <a:solidFill>
                  <a:srgbClr val="0070C0"/>
                </a:solidFill>
              </a:rPr>
              <a:t>cymunedau</a:t>
            </a:r>
            <a:r>
              <a:rPr lang="en-GB" dirty="0">
                <a:solidFill>
                  <a:srgbClr val="0070C0"/>
                </a:solidFill>
              </a:rPr>
              <a:t>, </a:t>
            </a:r>
            <a:r>
              <a:rPr lang="en-GB" dirty="0" err="1">
                <a:solidFill>
                  <a:srgbClr val="0070C0"/>
                </a:solidFill>
              </a:rPr>
              <a:t>teuluoedd</a:t>
            </a:r>
            <a:r>
              <a:rPr lang="en-GB" dirty="0">
                <a:solidFill>
                  <a:srgbClr val="0070C0"/>
                </a:solidFill>
              </a:rPr>
              <a:t> a </a:t>
            </a:r>
            <a:r>
              <a:rPr lang="en-GB" dirty="0" err="1">
                <a:solidFill>
                  <a:srgbClr val="0070C0"/>
                </a:solidFill>
              </a:rPr>
              <a:t>diwylliannau</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bwysig</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bobl</a:t>
            </a:r>
            <a:r>
              <a:rPr lang="en-GB" dirty="0">
                <a:solidFill>
                  <a:srgbClr val="0070C0"/>
                </a:solidFill>
              </a:rPr>
              <a:t> </a:t>
            </a:r>
            <a:r>
              <a:rPr lang="en-GB" dirty="0" err="1">
                <a:solidFill>
                  <a:srgbClr val="0070C0"/>
                </a:solidFill>
              </a:rPr>
              <a:t>ifanc</a:t>
            </a:r>
            <a:r>
              <a:rPr lang="en-GB" dirty="0">
                <a:solidFill>
                  <a:srgbClr val="0070C0"/>
                </a:solidFill>
              </a:rPr>
              <a:t>, a </a:t>
            </a:r>
            <a:r>
              <a:rPr lang="en-GB" dirty="0" err="1">
                <a:solidFill>
                  <a:srgbClr val="0070C0"/>
                </a:solidFill>
              </a:rPr>
              <a:t>thrwy'r</a:t>
            </a:r>
            <a:r>
              <a:rPr lang="en-GB" dirty="0">
                <a:solidFill>
                  <a:srgbClr val="0070C0"/>
                </a:solidFill>
              </a:rPr>
              <a:t> </a:t>
            </a:r>
            <a:r>
              <a:rPr lang="en-GB" dirty="0" err="1">
                <a:solidFill>
                  <a:srgbClr val="0070C0"/>
                </a:solidFill>
              </a:rPr>
              <a:t>rhwydweithiau</a:t>
            </a:r>
            <a:r>
              <a:rPr lang="en-GB" dirty="0">
                <a:solidFill>
                  <a:srgbClr val="0070C0"/>
                </a:solidFill>
              </a:rPr>
              <a:t> </a:t>
            </a:r>
            <a:r>
              <a:rPr lang="en-GB" dirty="0" err="1">
                <a:solidFill>
                  <a:srgbClr val="0070C0"/>
                </a:solidFill>
              </a:rPr>
              <a:t>hyn</a:t>
            </a:r>
            <a:r>
              <a:rPr lang="en-GB" dirty="0">
                <a:solidFill>
                  <a:srgbClr val="0070C0"/>
                </a:solidFill>
              </a:rPr>
              <a:t> </a:t>
            </a:r>
            <a:r>
              <a:rPr lang="en-GB" dirty="0" err="1">
                <a:solidFill>
                  <a:srgbClr val="0070C0"/>
                </a:solidFill>
              </a:rPr>
              <a:t>mae'n</a:t>
            </a:r>
            <a:r>
              <a:rPr lang="en-GB" dirty="0">
                <a:solidFill>
                  <a:srgbClr val="0070C0"/>
                </a:solidFill>
              </a:rPr>
              <a:t> </a:t>
            </a:r>
            <a:r>
              <a:rPr lang="en-GB" dirty="0" err="1">
                <a:solidFill>
                  <a:srgbClr val="0070C0"/>
                </a:solidFill>
              </a:rPr>
              <a:t>ceisio</a:t>
            </a:r>
            <a:r>
              <a:rPr lang="en-GB" dirty="0">
                <a:solidFill>
                  <a:srgbClr val="0070C0"/>
                </a:solidFill>
              </a:rPr>
              <a:t> </a:t>
            </a:r>
            <a:r>
              <a:rPr lang="en-GB" dirty="0" err="1">
                <a:solidFill>
                  <a:srgbClr val="0070C0"/>
                </a:solidFill>
              </a:rPr>
              <a:t>helpu</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gyflawni</a:t>
            </a:r>
            <a:r>
              <a:rPr lang="en-GB" dirty="0">
                <a:solidFill>
                  <a:srgbClr val="0070C0"/>
                </a:solidFill>
              </a:rPr>
              <a:t> </a:t>
            </a:r>
            <a:r>
              <a:rPr lang="en-GB" dirty="0" err="1">
                <a:solidFill>
                  <a:srgbClr val="0070C0"/>
                </a:solidFill>
              </a:rPr>
              <a:t>perthnasoedd</a:t>
            </a:r>
            <a:r>
              <a:rPr lang="en-GB" dirty="0">
                <a:solidFill>
                  <a:srgbClr val="0070C0"/>
                </a:solidFill>
              </a:rPr>
              <a:t> </a:t>
            </a:r>
            <a:r>
              <a:rPr lang="en-GB" dirty="0" err="1">
                <a:solidFill>
                  <a:srgbClr val="0070C0"/>
                </a:solidFill>
              </a:rPr>
              <a:t>cryfach</a:t>
            </a:r>
            <a:r>
              <a:rPr lang="en-GB" dirty="0">
                <a:solidFill>
                  <a:srgbClr val="0070C0"/>
                </a:solidFill>
              </a:rPr>
              <a:t> a </a:t>
            </a:r>
            <a:r>
              <a:rPr lang="en-GB" dirty="0" err="1">
                <a:solidFill>
                  <a:srgbClr val="0070C0"/>
                </a:solidFill>
              </a:rPr>
              <a:t>hunaniaethau</a:t>
            </a:r>
            <a:r>
              <a:rPr lang="en-GB" dirty="0">
                <a:solidFill>
                  <a:srgbClr val="0070C0"/>
                </a:solidFill>
              </a:rPr>
              <a:t> </a:t>
            </a:r>
            <a:r>
              <a:rPr lang="en-GB" dirty="0" err="1">
                <a:solidFill>
                  <a:srgbClr val="0070C0"/>
                </a:solidFill>
              </a:rPr>
              <a:t>cyfunol</a:t>
            </a:r>
            <a:r>
              <a:rPr lang="en-GB" dirty="0">
                <a:solidFill>
                  <a:srgbClr val="0070C0"/>
                </a:solidFill>
              </a:rPr>
              <a:t>, </a:t>
            </a:r>
            <a:r>
              <a:rPr lang="en-GB" dirty="0" err="1">
                <a:solidFill>
                  <a:srgbClr val="0070C0"/>
                </a:solidFill>
              </a:rPr>
              <a:t>trwy</a:t>
            </a:r>
            <a:r>
              <a:rPr lang="en-GB" dirty="0">
                <a:solidFill>
                  <a:srgbClr val="0070C0"/>
                </a:solidFill>
              </a:rPr>
              <a:t> </a:t>
            </a:r>
            <a:r>
              <a:rPr lang="en-GB" dirty="0" err="1">
                <a:solidFill>
                  <a:srgbClr val="0070C0"/>
                </a:solidFill>
              </a:rPr>
              <a:t>hyrwyddo</a:t>
            </a:r>
            <a:r>
              <a:rPr lang="en-GB" dirty="0">
                <a:solidFill>
                  <a:srgbClr val="0070C0"/>
                </a:solidFill>
              </a:rPr>
              <a:t> </a:t>
            </a:r>
            <a:r>
              <a:rPr lang="en-GB" dirty="0" err="1">
                <a:solidFill>
                  <a:srgbClr val="0070C0"/>
                </a:solidFill>
              </a:rPr>
              <a:t>cynhwysiant</a:t>
            </a:r>
            <a:r>
              <a:rPr lang="en-GB" dirty="0">
                <a:solidFill>
                  <a:srgbClr val="0070C0"/>
                </a:solidFill>
              </a:rPr>
              <a:t>,</a:t>
            </a:r>
          </a:p>
          <a:p>
            <a:r>
              <a:rPr lang="en-GB" dirty="0">
                <a:solidFill>
                  <a:srgbClr val="0070C0"/>
                </a:solidFill>
              </a:rPr>
              <a:t>Mae'n </a:t>
            </a:r>
            <a:r>
              <a:rPr lang="en-GB" dirty="0" err="1">
                <a:solidFill>
                  <a:srgbClr val="0070C0"/>
                </a:solidFill>
              </a:rPr>
              <a:t>gweithio</a:t>
            </a:r>
            <a:r>
              <a:rPr lang="en-GB" dirty="0">
                <a:solidFill>
                  <a:srgbClr val="0070C0"/>
                </a:solidFill>
              </a:rPr>
              <a:t> </a:t>
            </a:r>
            <a:r>
              <a:rPr lang="en-GB" dirty="0" err="1">
                <a:solidFill>
                  <a:srgbClr val="0070C0"/>
                </a:solidFill>
              </a:rPr>
              <a:t>mewn</a:t>
            </a:r>
            <a:r>
              <a:rPr lang="en-GB" dirty="0">
                <a:solidFill>
                  <a:srgbClr val="0070C0"/>
                </a:solidFill>
              </a:rPr>
              <a:t> </a:t>
            </a:r>
            <a:r>
              <a:rPr lang="en-GB" dirty="0" err="1">
                <a:solidFill>
                  <a:srgbClr val="0070C0"/>
                </a:solidFill>
              </a:rPr>
              <a:t>partneriaeth</a:t>
            </a:r>
            <a:r>
              <a:rPr lang="en-GB" dirty="0">
                <a:solidFill>
                  <a:srgbClr val="0070C0"/>
                </a:solidFill>
              </a:rPr>
              <a:t> â </a:t>
            </a:r>
            <a:r>
              <a:rPr lang="en-GB" dirty="0" err="1">
                <a:solidFill>
                  <a:srgbClr val="0070C0"/>
                </a:solidFill>
              </a:rPr>
              <a:t>phobl</a:t>
            </a:r>
            <a:r>
              <a:rPr lang="en-GB" dirty="0">
                <a:solidFill>
                  <a:srgbClr val="0070C0"/>
                </a:solidFill>
              </a:rPr>
              <a:t> </a:t>
            </a:r>
            <a:r>
              <a:rPr lang="en-GB" dirty="0" err="1">
                <a:solidFill>
                  <a:srgbClr val="0070C0"/>
                </a:solidFill>
              </a:rPr>
              <a:t>ifanc</a:t>
            </a:r>
            <a:r>
              <a:rPr lang="en-GB" dirty="0">
                <a:solidFill>
                  <a:srgbClr val="0070C0"/>
                </a:solidFill>
              </a:rPr>
              <a:t> ac </a:t>
            </a:r>
            <a:r>
              <a:rPr lang="en-GB" dirty="0" err="1">
                <a:solidFill>
                  <a:srgbClr val="0070C0"/>
                </a:solidFill>
              </a:rPr>
              <a:t>asiantaethau</a:t>
            </a:r>
            <a:r>
              <a:rPr lang="en-GB" dirty="0">
                <a:solidFill>
                  <a:srgbClr val="0070C0"/>
                </a:solidFill>
              </a:rPr>
              <a:t> </a:t>
            </a:r>
            <a:r>
              <a:rPr lang="en-GB" dirty="0" err="1">
                <a:solidFill>
                  <a:srgbClr val="0070C0"/>
                </a:solidFill>
              </a:rPr>
              <a:t>eraill</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cyfrannu</a:t>
            </a:r>
            <a:r>
              <a:rPr lang="en-GB" dirty="0">
                <a:solidFill>
                  <a:srgbClr val="0070C0"/>
                </a:solidFill>
              </a:rPr>
              <a:t> at </a:t>
            </a:r>
            <a:r>
              <a:rPr lang="en-GB" dirty="0" err="1">
                <a:solidFill>
                  <a:srgbClr val="0070C0"/>
                </a:solidFill>
              </a:rPr>
              <a:t>ddatblygiad</a:t>
            </a:r>
            <a:r>
              <a:rPr lang="en-GB" dirty="0">
                <a:solidFill>
                  <a:srgbClr val="0070C0"/>
                </a:solidFill>
              </a:rPr>
              <a:t> </a:t>
            </a:r>
            <a:r>
              <a:rPr lang="en-GB" dirty="0" err="1">
                <a:solidFill>
                  <a:srgbClr val="0070C0"/>
                </a:solidFill>
              </a:rPr>
              <a:t>cymdeithasol</a:t>
            </a:r>
            <a:r>
              <a:rPr lang="en-GB" dirty="0">
                <a:solidFill>
                  <a:srgbClr val="0070C0"/>
                </a:solidFill>
              </a:rPr>
              <a:t>, </a:t>
            </a:r>
            <a:r>
              <a:rPr lang="en-GB" dirty="0" err="1">
                <a:solidFill>
                  <a:srgbClr val="0070C0"/>
                </a:solidFill>
              </a:rPr>
              <a:t>addysgol</a:t>
            </a:r>
            <a:r>
              <a:rPr lang="en-GB" dirty="0">
                <a:solidFill>
                  <a:srgbClr val="0070C0"/>
                </a:solidFill>
              </a:rPr>
              <a:t> a </a:t>
            </a:r>
            <a:r>
              <a:rPr lang="en-GB" dirty="0" err="1">
                <a:solidFill>
                  <a:srgbClr val="0070C0"/>
                </a:solidFill>
              </a:rPr>
              <a:t>phersonol</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a:t>
            </a:r>
          </a:p>
          <a:p>
            <a:r>
              <a:rPr lang="en-GB" dirty="0">
                <a:solidFill>
                  <a:srgbClr val="0070C0"/>
                </a:solidFill>
              </a:rPr>
              <a:t>Mae'n </a:t>
            </a:r>
            <a:r>
              <a:rPr lang="en-GB" dirty="0" err="1">
                <a:solidFill>
                  <a:srgbClr val="0070C0"/>
                </a:solidFill>
              </a:rPr>
              <a:t>cydnabod</a:t>
            </a:r>
            <a:r>
              <a:rPr lang="en-GB" dirty="0">
                <a:solidFill>
                  <a:srgbClr val="0070C0"/>
                </a:solidFill>
              </a:rPr>
              <a:t> y person </a:t>
            </a:r>
            <a:r>
              <a:rPr lang="en-GB" dirty="0" err="1">
                <a:solidFill>
                  <a:srgbClr val="0070C0"/>
                </a:solidFill>
              </a:rPr>
              <a:t>ifanc</a:t>
            </a:r>
            <a:r>
              <a:rPr lang="en-GB" dirty="0">
                <a:solidFill>
                  <a:srgbClr val="0070C0"/>
                </a:solidFill>
              </a:rPr>
              <a:t> </a:t>
            </a:r>
            <a:r>
              <a:rPr lang="en-GB" dirty="0" err="1">
                <a:solidFill>
                  <a:srgbClr val="0070C0"/>
                </a:solidFill>
              </a:rPr>
              <a:t>fel</a:t>
            </a:r>
            <a:r>
              <a:rPr lang="en-GB" dirty="0">
                <a:solidFill>
                  <a:srgbClr val="0070C0"/>
                </a:solidFill>
              </a:rPr>
              <a:t> partner </a:t>
            </a:r>
            <a:r>
              <a:rPr lang="en-GB" dirty="0" err="1">
                <a:solidFill>
                  <a:srgbClr val="0070C0"/>
                </a:solidFill>
              </a:rPr>
              <a:t>mewn</a:t>
            </a:r>
            <a:r>
              <a:rPr lang="en-GB" dirty="0">
                <a:solidFill>
                  <a:srgbClr val="0070C0"/>
                </a:solidFill>
              </a:rPr>
              <a:t> proses </a:t>
            </a:r>
            <a:r>
              <a:rPr lang="en-GB" dirty="0" err="1">
                <a:solidFill>
                  <a:srgbClr val="0070C0"/>
                </a:solidFill>
              </a:rPr>
              <a:t>ddysgu</a:t>
            </a:r>
            <a:r>
              <a:rPr lang="en-GB" dirty="0">
                <a:solidFill>
                  <a:srgbClr val="0070C0"/>
                </a:solidFill>
              </a:rPr>
              <a:t>, </a:t>
            </a:r>
            <a:r>
              <a:rPr lang="en-GB" dirty="0" err="1">
                <a:solidFill>
                  <a:srgbClr val="0070C0"/>
                </a:solidFill>
              </a:rPr>
              <a:t>gan</a:t>
            </a:r>
            <a:r>
              <a:rPr lang="en-GB" dirty="0">
                <a:solidFill>
                  <a:srgbClr val="0070C0"/>
                </a:solidFill>
              </a:rPr>
              <a:t> </a:t>
            </a:r>
            <a:r>
              <a:rPr lang="en-GB" dirty="0" err="1">
                <a:solidFill>
                  <a:srgbClr val="0070C0"/>
                </a:solidFill>
              </a:rPr>
              <a:t>ategu</a:t>
            </a:r>
            <a:r>
              <a:rPr lang="en-GB" dirty="0">
                <a:solidFill>
                  <a:srgbClr val="0070C0"/>
                </a:solidFill>
              </a:rPr>
              <a:t> </a:t>
            </a:r>
            <a:r>
              <a:rPr lang="en-GB" dirty="0" err="1">
                <a:solidFill>
                  <a:srgbClr val="0070C0"/>
                </a:solidFill>
              </a:rPr>
              <a:t>addysg</a:t>
            </a:r>
            <a:r>
              <a:rPr lang="en-GB" dirty="0">
                <a:solidFill>
                  <a:srgbClr val="0070C0"/>
                </a:solidFill>
              </a:rPr>
              <a:t> </a:t>
            </a:r>
            <a:r>
              <a:rPr lang="en-GB" dirty="0" err="1">
                <a:solidFill>
                  <a:srgbClr val="0070C0"/>
                </a:solidFill>
              </a:rPr>
              <a:t>ffurfiol</a:t>
            </a:r>
            <a:r>
              <a:rPr lang="en-GB" dirty="0">
                <a:solidFill>
                  <a:srgbClr val="0070C0"/>
                </a:solidFill>
              </a:rPr>
              <a:t>, </a:t>
            </a:r>
            <a:r>
              <a:rPr lang="en-GB" dirty="0" err="1">
                <a:solidFill>
                  <a:srgbClr val="0070C0"/>
                </a:solidFill>
              </a:rPr>
              <a:t>gan</a:t>
            </a:r>
            <a:r>
              <a:rPr lang="en-GB" dirty="0">
                <a:solidFill>
                  <a:srgbClr val="0070C0"/>
                </a:solidFill>
              </a:rPr>
              <a:t> </a:t>
            </a:r>
            <a:r>
              <a:rPr lang="en-GB" dirty="0" err="1">
                <a:solidFill>
                  <a:srgbClr val="0070C0"/>
                </a:solidFill>
              </a:rPr>
              <a:t>hyrwyddo</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mynediad</a:t>
            </a:r>
            <a:r>
              <a:rPr lang="en-GB" dirty="0">
                <a:solidFill>
                  <a:srgbClr val="0070C0"/>
                </a:solidFill>
              </a:rPr>
              <a:t> at </a:t>
            </a:r>
            <a:r>
              <a:rPr lang="en-GB" dirty="0" err="1">
                <a:solidFill>
                  <a:srgbClr val="0070C0"/>
                </a:solidFill>
              </a:rPr>
              <a:t>gyfleoedd</a:t>
            </a:r>
            <a:r>
              <a:rPr lang="en-GB" dirty="0">
                <a:solidFill>
                  <a:srgbClr val="0070C0"/>
                </a:solidFill>
              </a:rPr>
              <a:t> </a:t>
            </a:r>
            <a:r>
              <a:rPr lang="en-GB" dirty="0" err="1">
                <a:solidFill>
                  <a:srgbClr val="0070C0"/>
                </a:solidFill>
              </a:rPr>
              <a:t>dysgu</a:t>
            </a:r>
            <a:r>
              <a:rPr lang="en-GB" dirty="0">
                <a:solidFill>
                  <a:srgbClr val="0070C0"/>
                </a:solidFill>
              </a:rPr>
              <a:t> </a:t>
            </a:r>
            <a:r>
              <a:rPr lang="en-GB" dirty="0" err="1">
                <a:solidFill>
                  <a:srgbClr val="0070C0"/>
                </a:solidFill>
              </a:rPr>
              <a:t>sy'n</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galluogi</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gyflawni</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potensial</a:t>
            </a:r>
            <a:r>
              <a:rPr lang="en-GB" dirty="0">
                <a:solidFill>
                  <a:srgbClr val="0070C0"/>
                </a:solidFill>
              </a:rPr>
              <a:t>,</a:t>
            </a:r>
          </a:p>
        </p:txBody>
      </p:sp>
      <p:sp>
        <p:nvSpPr>
          <p:cNvPr id="4" name="Content Placeholder 3">
            <a:extLst>
              <a:ext uri="{FF2B5EF4-FFF2-40B4-BE49-F238E27FC236}">
                <a16:creationId xmlns:a16="http://schemas.microsoft.com/office/drawing/2014/main" id="{DBB7F353-4C22-D2ED-2E37-CA49BF9ACAB3}"/>
              </a:ext>
            </a:extLst>
          </p:cNvPr>
          <p:cNvSpPr>
            <a:spLocks noGrp="1"/>
          </p:cNvSpPr>
          <p:nvPr>
            <p:ph sz="half" idx="2"/>
          </p:nvPr>
        </p:nvSpPr>
        <p:spPr>
          <a:xfrm>
            <a:off x="6172200" y="1638587"/>
            <a:ext cx="5181600" cy="4351338"/>
          </a:xfrm>
        </p:spPr>
        <p:txBody>
          <a:bodyPr>
            <a:normAutofit fontScale="70000" lnSpcReduction="20000"/>
          </a:bodyPr>
          <a:lstStyle/>
          <a:p>
            <a:r>
              <a:rPr lang="en-GB"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r>
              <a:rPr lang="en-GB" dirty="0"/>
              <a:t>It works in partnership with young people and other agencies which contribute to young people’s social, educational and personal development, </a:t>
            </a:r>
          </a:p>
          <a:p>
            <a:r>
              <a:rPr lang="en-GB" dirty="0"/>
              <a:t>It recognises the young person as a partner in a learning process, complementing formal education, promoting their access to learning opportunities which enable them to fulfil their potential,</a:t>
            </a:r>
          </a:p>
        </p:txBody>
      </p:sp>
    </p:spTree>
    <p:extLst>
      <p:ext uri="{BB962C8B-B14F-4D97-AF65-F5344CB8AC3E}">
        <p14:creationId xmlns:p14="http://schemas.microsoft.com/office/powerpoint/2010/main" val="1540885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091BF-78ED-230F-ADBA-B4A0A89E5D4F}"/>
              </a:ext>
            </a:extLst>
          </p:cNvPr>
          <p:cNvSpPr>
            <a:spLocks noGrp="1"/>
          </p:cNvSpPr>
          <p:nvPr>
            <p:ph type="title"/>
          </p:nvPr>
        </p:nvSpPr>
        <p:spPr/>
        <p:txBody>
          <a:bodyPr>
            <a:normAutofit/>
          </a:bodyPr>
          <a:lstStyle/>
          <a:p>
            <a:r>
              <a:rPr lang="en-GB" dirty="0" err="1">
                <a:solidFill>
                  <a:srgbClr val="0070C0"/>
                </a:solidFill>
              </a:rPr>
              <a:t>Datblygiad</a:t>
            </a:r>
            <a:r>
              <a:rPr lang="en-GB" dirty="0">
                <a:solidFill>
                  <a:srgbClr val="0070C0"/>
                </a:solidFill>
              </a:rPr>
              <a:t> </a:t>
            </a:r>
            <a:r>
              <a:rPr lang="en-GB" dirty="0" err="1">
                <a:solidFill>
                  <a:srgbClr val="0070C0"/>
                </a:solidFill>
              </a:rPr>
              <a:t>personol</a:t>
            </a:r>
            <a:r>
              <a:rPr lang="en-GB" dirty="0">
                <a:solidFill>
                  <a:srgbClr val="0070C0"/>
                </a:solidFill>
              </a:rPr>
              <a:t>, </a:t>
            </a:r>
            <a:r>
              <a:rPr lang="en-GB" dirty="0" err="1">
                <a:solidFill>
                  <a:srgbClr val="0070C0"/>
                </a:solidFill>
              </a:rPr>
              <a:t>cymdeithasol</a:t>
            </a:r>
            <a:r>
              <a:rPr lang="en-GB" dirty="0">
                <a:solidFill>
                  <a:srgbClr val="0070C0"/>
                </a:solidFill>
              </a:rPr>
              <a:t> a </a:t>
            </a:r>
            <a:r>
              <a:rPr lang="en-GB" dirty="0" err="1">
                <a:solidFill>
                  <a:srgbClr val="0070C0"/>
                </a:solidFill>
              </a:rPr>
              <a:t>gwleidyddol</a:t>
            </a:r>
            <a:r>
              <a:rPr lang="en-GB" dirty="0">
                <a:solidFill>
                  <a:srgbClr val="0070C0"/>
                </a:solidFill>
              </a:rPr>
              <a:t>/ </a:t>
            </a:r>
            <a:r>
              <a:rPr lang="en-GB" dirty="0"/>
              <a:t>Personal, social and political development: </a:t>
            </a:r>
          </a:p>
        </p:txBody>
      </p:sp>
      <p:sp>
        <p:nvSpPr>
          <p:cNvPr id="3" name="Content Placeholder 2">
            <a:extLst>
              <a:ext uri="{FF2B5EF4-FFF2-40B4-BE49-F238E27FC236}">
                <a16:creationId xmlns:a16="http://schemas.microsoft.com/office/drawing/2014/main" id="{6F76A5B5-CEEE-843A-9120-DEB5F3921056}"/>
              </a:ext>
            </a:extLst>
          </p:cNvPr>
          <p:cNvSpPr>
            <a:spLocks noGrp="1"/>
          </p:cNvSpPr>
          <p:nvPr>
            <p:ph sz="half" idx="1"/>
          </p:nvPr>
        </p:nvSpPr>
        <p:spPr>
          <a:xfrm>
            <a:off x="838200" y="1648978"/>
            <a:ext cx="5181600" cy="4351338"/>
          </a:xfrm>
        </p:spPr>
        <p:txBody>
          <a:bodyPr>
            <a:normAutofit fontScale="92500" lnSpcReduction="20000"/>
          </a:bodyPr>
          <a:lstStyle/>
          <a:p>
            <a:pPr marL="0" indent="0">
              <a:buNone/>
            </a:pPr>
            <a:r>
              <a:rPr lang="en-GB" dirty="0">
                <a:solidFill>
                  <a:srgbClr val="0070C0"/>
                </a:solidFill>
              </a:rPr>
              <a:t>• Mae'n </a:t>
            </a:r>
            <a:r>
              <a:rPr lang="en-GB" dirty="0" err="1">
                <a:solidFill>
                  <a:srgbClr val="0070C0"/>
                </a:solidFill>
              </a:rPr>
              <a:t>ymwneud</a:t>
            </a:r>
            <a:r>
              <a:rPr lang="en-GB" dirty="0">
                <a:solidFill>
                  <a:srgbClr val="0070C0"/>
                </a:solidFill>
              </a:rPr>
              <a:t> â </a:t>
            </a:r>
            <a:r>
              <a:rPr lang="en-GB" dirty="0" err="1">
                <a:solidFill>
                  <a:srgbClr val="0070C0"/>
                </a:solidFill>
              </a:rPr>
              <a:t>sut</a:t>
            </a:r>
            <a:r>
              <a:rPr lang="en-GB" dirty="0">
                <a:solidFill>
                  <a:srgbClr val="0070C0"/>
                </a:solidFill>
              </a:rPr>
              <a:t> </a:t>
            </a:r>
            <a:r>
              <a:rPr lang="en-GB" dirty="0" err="1">
                <a:solidFill>
                  <a:srgbClr val="0070C0"/>
                </a:solidFill>
              </a:rPr>
              <a:t>mae</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teimlo</a:t>
            </a:r>
            <a:r>
              <a:rPr lang="en-GB" dirty="0">
                <a:solidFill>
                  <a:srgbClr val="0070C0"/>
                </a:solidFill>
              </a:rPr>
              <a:t>, ac </a:t>
            </a:r>
            <a:r>
              <a:rPr lang="en-GB" dirty="0" err="1">
                <a:solidFill>
                  <a:srgbClr val="0070C0"/>
                </a:solidFill>
              </a:rPr>
              <a:t>nid</a:t>
            </a:r>
            <a:r>
              <a:rPr lang="en-GB" dirty="0">
                <a:solidFill>
                  <a:srgbClr val="0070C0"/>
                </a:solidFill>
              </a:rPr>
              <a:t> dim </a:t>
            </a:r>
            <a:r>
              <a:rPr lang="en-GB" dirty="0" err="1">
                <a:solidFill>
                  <a:srgbClr val="0070C0"/>
                </a:solidFill>
              </a:rPr>
              <a:t>ond</a:t>
            </a:r>
            <a:r>
              <a:rPr lang="en-GB" dirty="0">
                <a:solidFill>
                  <a:srgbClr val="0070C0"/>
                </a:solidFill>
              </a:rPr>
              <a:t> </a:t>
            </a:r>
            <a:r>
              <a:rPr lang="en-GB" dirty="0" err="1">
                <a:solidFill>
                  <a:srgbClr val="0070C0"/>
                </a:solidFill>
              </a:rPr>
              <a:t>â'r</a:t>
            </a:r>
            <a:r>
              <a:rPr lang="en-GB" dirty="0">
                <a:solidFill>
                  <a:srgbClr val="0070C0"/>
                </a:solidFill>
              </a:rPr>
              <a:t> </a:t>
            </a:r>
            <a:r>
              <a:rPr lang="en-GB" dirty="0" err="1">
                <a:solidFill>
                  <a:srgbClr val="0070C0"/>
                </a:solidFill>
              </a:rPr>
              <a:t>hyn</a:t>
            </a:r>
            <a:r>
              <a:rPr lang="en-GB" dirty="0">
                <a:solidFill>
                  <a:srgbClr val="0070C0"/>
                </a:solidFill>
              </a:rPr>
              <a:t> </a:t>
            </a:r>
            <a:r>
              <a:rPr lang="en-GB" dirty="0" err="1">
                <a:solidFill>
                  <a:srgbClr val="0070C0"/>
                </a:solidFill>
              </a:rPr>
              <a:t>maen</a:t>
            </a:r>
            <a:r>
              <a:rPr lang="en-GB" dirty="0">
                <a:solidFill>
                  <a:srgbClr val="0070C0"/>
                </a:solidFill>
              </a:rPr>
              <a:t> </a:t>
            </a:r>
            <a:r>
              <a:rPr lang="en-GB" dirty="0" err="1">
                <a:solidFill>
                  <a:srgbClr val="0070C0"/>
                </a:solidFill>
              </a:rPr>
              <a:t>nhw'n</a:t>
            </a:r>
            <a:r>
              <a:rPr lang="en-GB" dirty="0">
                <a:solidFill>
                  <a:srgbClr val="0070C0"/>
                </a:solidFill>
              </a:rPr>
              <a:t> </a:t>
            </a:r>
            <a:r>
              <a:rPr lang="en-GB" dirty="0" err="1">
                <a:solidFill>
                  <a:srgbClr val="0070C0"/>
                </a:solidFill>
              </a:rPr>
              <a:t>ei</a:t>
            </a:r>
            <a:r>
              <a:rPr lang="en-GB" dirty="0">
                <a:solidFill>
                  <a:srgbClr val="0070C0"/>
                </a:solidFill>
              </a:rPr>
              <a:t> </a:t>
            </a:r>
            <a:r>
              <a:rPr lang="en-GB" dirty="0" err="1">
                <a:solidFill>
                  <a:srgbClr val="0070C0"/>
                </a:solidFill>
              </a:rPr>
              <a:t>wybod</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hyn</a:t>
            </a:r>
            <a:r>
              <a:rPr lang="en-GB" dirty="0">
                <a:solidFill>
                  <a:srgbClr val="0070C0"/>
                </a:solidFill>
              </a:rPr>
              <a:t> y gallant </a:t>
            </a:r>
            <a:r>
              <a:rPr lang="en-GB" dirty="0" err="1">
                <a:solidFill>
                  <a:srgbClr val="0070C0"/>
                </a:solidFill>
              </a:rPr>
              <a:t>ei</a:t>
            </a:r>
            <a:r>
              <a:rPr lang="en-GB" dirty="0">
                <a:solidFill>
                  <a:srgbClr val="0070C0"/>
                </a:solidFill>
              </a:rPr>
              <a:t> </a:t>
            </a:r>
            <a:r>
              <a:rPr lang="en-GB" dirty="0" err="1">
                <a:solidFill>
                  <a:srgbClr val="0070C0"/>
                </a:solidFill>
              </a:rPr>
              <a:t>wneud</a:t>
            </a:r>
            <a:r>
              <a:rPr lang="en-GB" dirty="0">
                <a:solidFill>
                  <a:srgbClr val="0070C0"/>
                </a:solidFill>
              </a:rPr>
              <a:t>,</a:t>
            </a:r>
          </a:p>
          <a:p>
            <a:pPr marL="0" indent="0">
              <a:buNone/>
            </a:pPr>
            <a:r>
              <a:rPr lang="en-GB" dirty="0">
                <a:solidFill>
                  <a:srgbClr val="0070C0"/>
                </a:solidFill>
              </a:rPr>
              <a:t>• Mae'n </a:t>
            </a:r>
            <a:r>
              <a:rPr lang="en-GB" dirty="0" err="1">
                <a:solidFill>
                  <a:srgbClr val="0070C0"/>
                </a:solidFill>
              </a:rPr>
              <a:t>ymwneud</a:t>
            </a:r>
            <a:r>
              <a:rPr lang="en-GB" dirty="0">
                <a:solidFill>
                  <a:srgbClr val="0070C0"/>
                </a:solidFill>
              </a:rPr>
              <a:t> â </a:t>
            </a:r>
            <a:r>
              <a:rPr lang="en-GB" dirty="0" err="1">
                <a:solidFill>
                  <a:srgbClr val="0070C0"/>
                </a:solidFill>
              </a:rPr>
              <a:t>hwyluso</a:t>
            </a:r>
            <a:r>
              <a:rPr lang="en-GB" dirty="0">
                <a:solidFill>
                  <a:srgbClr val="0070C0"/>
                </a:solidFill>
              </a:rPr>
              <a:t> a </a:t>
            </a:r>
            <a:r>
              <a:rPr lang="en-GB" dirty="0" err="1">
                <a:solidFill>
                  <a:srgbClr val="0070C0"/>
                </a:solidFill>
              </a:rPr>
              <a:t>grymuso</a:t>
            </a:r>
            <a:r>
              <a:rPr lang="en-GB" dirty="0">
                <a:solidFill>
                  <a:srgbClr val="0070C0"/>
                </a:solidFill>
              </a:rPr>
              <a:t> </a:t>
            </a:r>
            <a:r>
              <a:rPr lang="en-GB" dirty="0" err="1">
                <a:solidFill>
                  <a:srgbClr val="0070C0"/>
                </a:solidFill>
              </a:rPr>
              <a:t>llais</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 </a:t>
            </a:r>
            <a:r>
              <a:rPr lang="en-GB" dirty="0" err="1">
                <a:solidFill>
                  <a:srgbClr val="0070C0"/>
                </a:solidFill>
              </a:rPr>
              <a:t>gan</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hannog</a:t>
            </a:r>
            <a:r>
              <a:rPr lang="en-GB" dirty="0">
                <a:solidFill>
                  <a:srgbClr val="0070C0"/>
                </a:solidFill>
              </a:rPr>
              <a:t> </a:t>
            </a:r>
            <a:r>
              <a:rPr lang="en-GB" dirty="0" err="1">
                <a:solidFill>
                  <a:srgbClr val="0070C0"/>
                </a:solidFill>
              </a:rPr>
              <a:t>a'u</a:t>
            </a:r>
            <a:r>
              <a:rPr lang="en-GB" dirty="0">
                <a:solidFill>
                  <a:srgbClr val="0070C0"/>
                </a:solidFill>
              </a:rPr>
              <a:t> </a:t>
            </a:r>
            <a:r>
              <a:rPr lang="en-GB" dirty="0" err="1">
                <a:solidFill>
                  <a:srgbClr val="0070C0"/>
                </a:solidFill>
              </a:rPr>
              <a:t>galluogi</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ddylanwadu</a:t>
            </a:r>
            <a:r>
              <a:rPr lang="en-GB" dirty="0">
                <a:solidFill>
                  <a:srgbClr val="0070C0"/>
                </a:solidFill>
              </a:rPr>
              <a:t> </a:t>
            </a:r>
            <a:r>
              <a:rPr lang="en-GB" dirty="0" err="1">
                <a:solidFill>
                  <a:srgbClr val="0070C0"/>
                </a:solidFill>
              </a:rPr>
              <a:t>ar</a:t>
            </a:r>
            <a:r>
              <a:rPr lang="en-GB" dirty="0">
                <a:solidFill>
                  <a:srgbClr val="0070C0"/>
                </a:solidFill>
              </a:rPr>
              <a:t> yr </a:t>
            </a:r>
            <a:r>
              <a:rPr lang="en-GB" dirty="0" err="1">
                <a:solidFill>
                  <a:srgbClr val="0070C0"/>
                </a:solidFill>
              </a:rPr>
              <a:t>amgylchedd</a:t>
            </a:r>
            <a:r>
              <a:rPr lang="en-GB" dirty="0">
                <a:solidFill>
                  <a:srgbClr val="0070C0"/>
                </a:solidFill>
              </a:rPr>
              <a:t> y </a:t>
            </a:r>
            <a:r>
              <a:rPr lang="en-GB" dirty="0" err="1">
                <a:solidFill>
                  <a:srgbClr val="0070C0"/>
                </a:solidFill>
              </a:rPr>
              <a:t>maent</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byw</a:t>
            </a:r>
            <a:r>
              <a:rPr lang="en-GB" dirty="0">
                <a:solidFill>
                  <a:srgbClr val="0070C0"/>
                </a:solidFill>
              </a:rPr>
              <a:t> </a:t>
            </a:r>
            <a:r>
              <a:rPr lang="en-GB" dirty="0" err="1">
                <a:solidFill>
                  <a:srgbClr val="0070C0"/>
                </a:solidFill>
              </a:rPr>
              <a:t>ynddo</a:t>
            </a:r>
            <a:endParaRPr lang="en-GB" dirty="0">
              <a:solidFill>
                <a:srgbClr val="0070C0"/>
              </a:solidFill>
            </a:endParaRPr>
          </a:p>
          <a:p>
            <a:pPr marL="0" indent="0">
              <a:buNone/>
            </a:pPr>
            <a:r>
              <a:rPr lang="en-GB" dirty="0">
                <a:solidFill>
                  <a:srgbClr val="0070C0"/>
                </a:solidFill>
              </a:rPr>
              <a:t>• Mae'n </a:t>
            </a:r>
            <a:r>
              <a:rPr lang="en-GB" dirty="0" err="1">
                <a:solidFill>
                  <a:srgbClr val="0070C0"/>
                </a:solidFill>
              </a:rPr>
              <a:t>diogelu</a:t>
            </a:r>
            <a:r>
              <a:rPr lang="en-GB" dirty="0">
                <a:solidFill>
                  <a:srgbClr val="0070C0"/>
                </a:solidFill>
              </a:rPr>
              <a:t> </a:t>
            </a:r>
            <a:r>
              <a:rPr lang="en-GB" dirty="0" err="1">
                <a:solidFill>
                  <a:srgbClr val="0070C0"/>
                </a:solidFill>
              </a:rPr>
              <a:t>lles</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 ac </a:t>
            </a:r>
            <a:r>
              <a:rPr lang="en-GB" dirty="0" err="1">
                <a:solidFill>
                  <a:srgbClr val="0070C0"/>
                </a:solidFill>
              </a:rPr>
              <a:t>yn</a:t>
            </a:r>
            <a:r>
              <a:rPr lang="en-GB" dirty="0">
                <a:solidFill>
                  <a:srgbClr val="0070C0"/>
                </a:solidFill>
              </a:rPr>
              <a:t> </a:t>
            </a:r>
            <a:r>
              <a:rPr lang="en-GB" dirty="0" err="1">
                <a:solidFill>
                  <a:srgbClr val="0070C0"/>
                </a:solidFill>
              </a:rPr>
              <a:t>darparu</a:t>
            </a:r>
            <a:r>
              <a:rPr lang="en-GB" dirty="0">
                <a:solidFill>
                  <a:srgbClr val="0070C0"/>
                </a:solidFill>
              </a:rPr>
              <a:t> </a:t>
            </a:r>
            <a:r>
              <a:rPr lang="en-GB" dirty="0" err="1">
                <a:solidFill>
                  <a:srgbClr val="0070C0"/>
                </a:solidFill>
              </a:rPr>
              <a:t>amgylchedd</a:t>
            </a:r>
            <a:r>
              <a:rPr lang="en-GB" dirty="0">
                <a:solidFill>
                  <a:srgbClr val="0070C0"/>
                </a:solidFill>
              </a:rPr>
              <a:t> </a:t>
            </a:r>
            <a:r>
              <a:rPr lang="en-GB" dirty="0" err="1">
                <a:solidFill>
                  <a:srgbClr val="0070C0"/>
                </a:solidFill>
              </a:rPr>
              <a:t>diogel</a:t>
            </a:r>
            <a:r>
              <a:rPr lang="en-GB" dirty="0">
                <a:solidFill>
                  <a:srgbClr val="0070C0"/>
                </a:solidFill>
              </a:rPr>
              <a:t> </a:t>
            </a:r>
            <a:r>
              <a:rPr lang="en-GB" dirty="0" err="1">
                <a:solidFill>
                  <a:srgbClr val="0070C0"/>
                </a:solidFill>
              </a:rPr>
              <a:t>iddynt</a:t>
            </a:r>
            <a:r>
              <a:rPr lang="en-GB" dirty="0">
                <a:solidFill>
                  <a:srgbClr val="0070C0"/>
                </a:solidFill>
              </a:rPr>
              <a:t> </a:t>
            </a:r>
            <a:r>
              <a:rPr lang="en-GB" dirty="0" err="1">
                <a:solidFill>
                  <a:srgbClr val="0070C0"/>
                </a:solidFill>
              </a:rPr>
              <a:t>archwilio</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gwerthoedd</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credoau</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syniadau</a:t>
            </a:r>
            <a:r>
              <a:rPr lang="en-GB" dirty="0">
                <a:solidFill>
                  <a:srgbClr val="0070C0"/>
                </a:solidFill>
              </a:rPr>
              <a:t> </a:t>
            </a:r>
            <a:r>
              <a:rPr lang="en-GB" dirty="0" err="1">
                <a:solidFill>
                  <a:srgbClr val="0070C0"/>
                </a:solidFill>
              </a:rPr>
              <a:t>a'u</a:t>
            </a:r>
            <a:r>
              <a:rPr lang="en-GB" dirty="0">
                <a:solidFill>
                  <a:srgbClr val="0070C0"/>
                </a:solidFill>
              </a:rPr>
              <a:t> </a:t>
            </a:r>
            <a:r>
              <a:rPr lang="en-GB" dirty="0" err="1">
                <a:solidFill>
                  <a:srgbClr val="0070C0"/>
                </a:solidFill>
              </a:rPr>
              <a:t>materion</a:t>
            </a:r>
            <a:r>
              <a:rPr lang="en-GB" dirty="0">
                <a:solidFill>
                  <a:srgbClr val="0070C0"/>
                </a:solidFill>
              </a:rPr>
              <a:t>.</a:t>
            </a:r>
          </a:p>
        </p:txBody>
      </p:sp>
      <p:sp>
        <p:nvSpPr>
          <p:cNvPr id="4" name="Content Placeholder 3">
            <a:extLst>
              <a:ext uri="{FF2B5EF4-FFF2-40B4-BE49-F238E27FC236}">
                <a16:creationId xmlns:a16="http://schemas.microsoft.com/office/drawing/2014/main" id="{4EC46B44-8611-8765-44F0-34074976A240}"/>
              </a:ext>
            </a:extLst>
          </p:cNvPr>
          <p:cNvSpPr>
            <a:spLocks noGrp="1"/>
          </p:cNvSpPr>
          <p:nvPr>
            <p:ph sz="half" idx="2"/>
          </p:nvPr>
        </p:nvSpPr>
        <p:spPr>
          <a:xfrm>
            <a:off x="6172200" y="1638587"/>
            <a:ext cx="5181600" cy="4351338"/>
          </a:xfrm>
        </p:spPr>
        <p:txBody>
          <a:bodyPr>
            <a:normAutofit fontScale="92500" lnSpcReduction="20000"/>
          </a:bodyPr>
          <a:lstStyle/>
          <a:p>
            <a:pPr marL="0" indent="0">
              <a:buNone/>
            </a:pPr>
            <a:r>
              <a:rPr lang="en-GB" dirty="0"/>
              <a:t>• It is concerned with how young people feel, and not just with what they know and can do, </a:t>
            </a:r>
          </a:p>
          <a:p>
            <a:pPr marL="0" indent="0">
              <a:buNone/>
            </a:pPr>
            <a:r>
              <a:rPr lang="en-GB" dirty="0"/>
              <a:t>• It is concerned with facilitating and empowering the voice of young people, encouraging and enabling them to influence the environment in which they live, </a:t>
            </a:r>
          </a:p>
          <a:p>
            <a:pPr marL="0" indent="0">
              <a:buNone/>
            </a:pPr>
            <a:r>
              <a:rPr lang="en-GB" dirty="0"/>
              <a:t>• It safeguards the welfare of young people, and provides them with a safe environment in which to explore their values, beliefs, ideas and issues. </a:t>
            </a:r>
          </a:p>
        </p:txBody>
      </p:sp>
    </p:spTree>
    <p:extLst>
      <p:ext uri="{BB962C8B-B14F-4D97-AF65-F5344CB8AC3E}">
        <p14:creationId xmlns:p14="http://schemas.microsoft.com/office/powerpoint/2010/main" val="3289259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187D8458-ADF6-92B3-0178-65C7F0C6A184}"/>
              </a:ext>
            </a:extLst>
          </p:cNvPr>
          <p:cNvPicPr>
            <a:picLocks noChangeAspect="1"/>
          </p:cNvPicPr>
          <p:nvPr/>
        </p:nvPicPr>
        <p:blipFill>
          <a:blip r:embed="rId2"/>
          <a:stretch>
            <a:fillRect/>
          </a:stretch>
        </p:blipFill>
        <p:spPr>
          <a:xfrm>
            <a:off x="2409617" y="230000"/>
            <a:ext cx="7372766" cy="5322209"/>
          </a:xfrm>
          <a:prstGeom prst="rect">
            <a:avLst/>
          </a:prstGeom>
        </p:spPr>
      </p:pic>
    </p:spTree>
    <p:extLst>
      <p:ext uri="{BB962C8B-B14F-4D97-AF65-F5344CB8AC3E}">
        <p14:creationId xmlns:p14="http://schemas.microsoft.com/office/powerpoint/2010/main" val="4083598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205E4-8E04-FACC-CE0B-D73EF0B28BC7}"/>
              </a:ext>
            </a:extLst>
          </p:cNvPr>
          <p:cNvSpPr>
            <a:spLocks noGrp="1"/>
          </p:cNvSpPr>
          <p:nvPr>
            <p:ph type="title"/>
          </p:nvPr>
        </p:nvSpPr>
        <p:spPr/>
        <p:txBody>
          <a:bodyPr/>
          <a:lstStyle/>
          <a:p>
            <a:r>
              <a:rPr lang="en-GB" dirty="0" err="1">
                <a:solidFill>
                  <a:srgbClr val="0070C0"/>
                </a:solidFill>
              </a:rPr>
              <a:t>Ffigur</a:t>
            </a:r>
            <a:r>
              <a:rPr lang="en-GB" dirty="0">
                <a:solidFill>
                  <a:srgbClr val="0070C0"/>
                </a:solidFill>
              </a:rPr>
              <a:t> 1/ </a:t>
            </a:r>
            <a:r>
              <a:rPr lang="en-GB" dirty="0"/>
              <a:t>Figure 1</a:t>
            </a:r>
          </a:p>
        </p:txBody>
      </p:sp>
      <p:sp>
        <p:nvSpPr>
          <p:cNvPr id="3" name="Content Placeholder 2">
            <a:extLst>
              <a:ext uri="{FF2B5EF4-FFF2-40B4-BE49-F238E27FC236}">
                <a16:creationId xmlns:a16="http://schemas.microsoft.com/office/drawing/2014/main" id="{E646EB83-20D9-647A-8354-B8D055CE621C}"/>
              </a:ext>
            </a:extLst>
          </p:cNvPr>
          <p:cNvSpPr>
            <a:spLocks noGrp="1"/>
          </p:cNvSpPr>
          <p:nvPr>
            <p:ph sz="half" idx="1"/>
          </p:nvPr>
        </p:nvSpPr>
        <p:spPr>
          <a:xfrm>
            <a:off x="838200" y="1555461"/>
            <a:ext cx="5181600" cy="4351338"/>
          </a:xfrm>
        </p:spPr>
        <p:txBody>
          <a:bodyPr/>
          <a:lstStyle/>
          <a:p>
            <a:r>
              <a:rPr lang="en-GB" dirty="0">
                <a:solidFill>
                  <a:srgbClr val="0070C0"/>
                </a:solidFill>
              </a:rPr>
              <a:t>Mae </a:t>
            </a:r>
            <a:r>
              <a:rPr lang="en-GB" dirty="0" err="1">
                <a:solidFill>
                  <a:srgbClr val="0070C0"/>
                </a:solidFill>
              </a:rPr>
              <a:t>Ffigur</a:t>
            </a:r>
            <a:r>
              <a:rPr lang="en-GB" dirty="0">
                <a:solidFill>
                  <a:srgbClr val="0070C0"/>
                </a:solidFill>
              </a:rPr>
              <a:t> 1 </a:t>
            </a:r>
            <a:r>
              <a:rPr lang="en-GB" dirty="0" err="1">
                <a:solidFill>
                  <a:srgbClr val="0070C0"/>
                </a:solidFill>
              </a:rPr>
              <a:t>yn</a:t>
            </a:r>
            <a:r>
              <a:rPr lang="en-GB" dirty="0">
                <a:solidFill>
                  <a:srgbClr val="0070C0"/>
                </a:solidFill>
              </a:rPr>
              <a:t> </a:t>
            </a:r>
            <a:r>
              <a:rPr lang="en-GB" dirty="0" err="1">
                <a:solidFill>
                  <a:srgbClr val="0070C0"/>
                </a:solidFill>
              </a:rPr>
              <a:t>dangos</a:t>
            </a:r>
            <a:r>
              <a:rPr lang="en-GB" dirty="0">
                <a:solidFill>
                  <a:srgbClr val="0070C0"/>
                </a:solidFill>
              </a:rPr>
              <a:t> y gall Gwaith </a:t>
            </a:r>
            <a:r>
              <a:rPr lang="en-GB" dirty="0" err="1">
                <a:solidFill>
                  <a:srgbClr val="0070C0"/>
                </a:solidFill>
              </a:rPr>
              <a:t>Ieuenctid</a:t>
            </a:r>
            <a:r>
              <a:rPr lang="en-GB" dirty="0">
                <a:solidFill>
                  <a:srgbClr val="0070C0"/>
                </a:solidFill>
              </a:rPr>
              <a:t> </a:t>
            </a:r>
            <a:r>
              <a:rPr lang="en-GB" dirty="0" err="1">
                <a:solidFill>
                  <a:srgbClr val="0070C0"/>
                </a:solidFill>
              </a:rPr>
              <a:t>fodoli</a:t>
            </a:r>
            <a:r>
              <a:rPr lang="en-GB" dirty="0">
                <a:solidFill>
                  <a:srgbClr val="0070C0"/>
                </a:solidFill>
              </a:rPr>
              <a:t> </a:t>
            </a:r>
            <a:r>
              <a:rPr lang="en-GB" dirty="0" err="1">
                <a:solidFill>
                  <a:srgbClr val="0070C0"/>
                </a:solidFill>
              </a:rPr>
              <a:t>mewn</a:t>
            </a:r>
            <a:r>
              <a:rPr lang="en-GB" dirty="0">
                <a:solidFill>
                  <a:srgbClr val="0070C0"/>
                </a:solidFill>
              </a:rPr>
              <a:t> </a:t>
            </a:r>
            <a:r>
              <a:rPr lang="en-GB" dirty="0" err="1">
                <a:solidFill>
                  <a:srgbClr val="0070C0"/>
                </a:solidFill>
              </a:rPr>
              <a:t>gwahanol</a:t>
            </a:r>
            <a:r>
              <a:rPr lang="en-GB" dirty="0">
                <a:solidFill>
                  <a:srgbClr val="0070C0"/>
                </a:solidFill>
              </a:rPr>
              <a:t> </a:t>
            </a:r>
            <a:r>
              <a:rPr lang="en-GB" dirty="0" err="1">
                <a:solidFill>
                  <a:srgbClr val="0070C0"/>
                </a:solidFill>
              </a:rPr>
              <a:t>gyd-destunau</a:t>
            </a:r>
            <a:r>
              <a:rPr lang="en-GB" dirty="0">
                <a:solidFill>
                  <a:srgbClr val="0070C0"/>
                </a:solidFill>
              </a:rPr>
              <a:t> </a:t>
            </a:r>
            <a:r>
              <a:rPr lang="en-GB" dirty="0" err="1">
                <a:solidFill>
                  <a:srgbClr val="0070C0"/>
                </a:solidFill>
              </a:rPr>
              <a:t>sefydliadol</a:t>
            </a:r>
            <a:r>
              <a:rPr lang="en-GB" dirty="0">
                <a:solidFill>
                  <a:srgbClr val="0070C0"/>
                </a:solidFill>
              </a:rPr>
              <a:t>. </a:t>
            </a:r>
          </a:p>
          <a:p>
            <a:r>
              <a:rPr lang="en-GB" dirty="0">
                <a:solidFill>
                  <a:srgbClr val="0070C0"/>
                </a:solidFill>
              </a:rPr>
              <a:t>Beth </a:t>
            </a:r>
            <a:r>
              <a:rPr lang="en-GB" dirty="0" err="1">
                <a:solidFill>
                  <a:srgbClr val="0070C0"/>
                </a:solidFill>
              </a:rPr>
              <a:t>yw</a:t>
            </a:r>
            <a:r>
              <a:rPr lang="en-GB" dirty="0">
                <a:solidFill>
                  <a:srgbClr val="0070C0"/>
                </a:solidFill>
              </a:rPr>
              <a:t> </a:t>
            </a:r>
            <a:r>
              <a:rPr lang="en-GB" dirty="0" err="1">
                <a:solidFill>
                  <a:srgbClr val="0070C0"/>
                </a:solidFill>
              </a:rPr>
              <a:t>eich</a:t>
            </a:r>
            <a:r>
              <a:rPr lang="en-GB" dirty="0">
                <a:solidFill>
                  <a:srgbClr val="0070C0"/>
                </a:solidFill>
              </a:rPr>
              <a:t> barn chi am y </a:t>
            </a:r>
            <a:r>
              <a:rPr lang="en-GB" dirty="0" err="1">
                <a:solidFill>
                  <a:srgbClr val="0070C0"/>
                </a:solidFill>
              </a:rPr>
              <a:t>ffigur</a:t>
            </a:r>
            <a:r>
              <a:rPr lang="en-GB" dirty="0">
                <a:solidFill>
                  <a:srgbClr val="0070C0"/>
                </a:solidFill>
              </a:rPr>
              <a:t> </a:t>
            </a:r>
            <a:r>
              <a:rPr lang="en-GB" dirty="0" err="1">
                <a:solidFill>
                  <a:srgbClr val="0070C0"/>
                </a:solidFill>
              </a:rPr>
              <a:t>hwn</a:t>
            </a:r>
            <a:r>
              <a:rPr lang="en-GB" dirty="0">
                <a:solidFill>
                  <a:srgbClr val="0070C0"/>
                </a:solidFill>
              </a:rPr>
              <a:t>? </a:t>
            </a:r>
          </a:p>
          <a:p>
            <a:r>
              <a:rPr lang="en-GB" dirty="0" err="1">
                <a:solidFill>
                  <a:srgbClr val="0070C0"/>
                </a:solidFill>
              </a:rPr>
              <a:t>Ymddengys</a:t>
            </a:r>
            <a:r>
              <a:rPr lang="en-GB" dirty="0">
                <a:solidFill>
                  <a:srgbClr val="0070C0"/>
                </a:solidFill>
              </a:rPr>
              <a:t> bod </a:t>
            </a:r>
            <a:r>
              <a:rPr lang="en-GB" dirty="0" err="1">
                <a:solidFill>
                  <a:srgbClr val="0070C0"/>
                </a:solidFill>
              </a:rPr>
              <a:t>hyn</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wir</a:t>
            </a:r>
            <a:r>
              <a:rPr lang="en-GB" dirty="0">
                <a:solidFill>
                  <a:srgbClr val="0070C0"/>
                </a:solidFill>
              </a:rPr>
              <a:t> </a:t>
            </a:r>
            <a:r>
              <a:rPr lang="en-GB" dirty="0" err="1">
                <a:solidFill>
                  <a:srgbClr val="0070C0"/>
                </a:solidFill>
              </a:rPr>
              <a:t>fwyfwy</a:t>
            </a:r>
            <a:r>
              <a:rPr lang="en-GB" dirty="0">
                <a:solidFill>
                  <a:srgbClr val="0070C0"/>
                </a:solidFill>
              </a:rPr>
              <a:t>, </a:t>
            </a:r>
            <a:r>
              <a:rPr lang="en-GB" dirty="0" err="1">
                <a:solidFill>
                  <a:srgbClr val="0070C0"/>
                </a:solidFill>
              </a:rPr>
              <a:t>rhestrwch</a:t>
            </a:r>
            <a:r>
              <a:rPr lang="en-GB" dirty="0">
                <a:solidFill>
                  <a:srgbClr val="0070C0"/>
                </a:solidFill>
              </a:rPr>
              <a:t> yr </a:t>
            </a:r>
            <a:r>
              <a:rPr lang="en-GB" dirty="0" err="1">
                <a:solidFill>
                  <a:srgbClr val="0070C0"/>
                </a:solidFill>
              </a:rPr>
              <a:t>holl</a:t>
            </a:r>
            <a:r>
              <a:rPr lang="en-GB" dirty="0">
                <a:solidFill>
                  <a:srgbClr val="0070C0"/>
                </a:solidFill>
              </a:rPr>
              <a:t> </a:t>
            </a:r>
            <a:r>
              <a:rPr lang="en-GB" dirty="0" err="1">
                <a:solidFill>
                  <a:srgbClr val="0070C0"/>
                </a:solidFill>
              </a:rPr>
              <a:t>gyd-destunau</a:t>
            </a:r>
            <a:r>
              <a:rPr lang="en-GB" dirty="0">
                <a:solidFill>
                  <a:srgbClr val="0070C0"/>
                </a:solidFill>
              </a:rPr>
              <a:t> </a:t>
            </a:r>
            <a:r>
              <a:rPr lang="en-GB" dirty="0" err="1">
                <a:solidFill>
                  <a:srgbClr val="0070C0"/>
                </a:solidFill>
              </a:rPr>
              <a:t>lle</a:t>
            </a:r>
            <a:r>
              <a:rPr lang="en-GB" dirty="0">
                <a:solidFill>
                  <a:srgbClr val="0070C0"/>
                </a:solidFill>
              </a:rPr>
              <a:t> </a:t>
            </a:r>
            <a:r>
              <a:rPr lang="en-GB" dirty="0" err="1">
                <a:solidFill>
                  <a:srgbClr val="0070C0"/>
                </a:solidFill>
              </a:rPr>
              <a:t>rydych</a:t>
            </a:r>
            <a:r>
              <a:rPr lang="en-GB" dirty="0">
                <a:solidFill>
                  <a:srgbClr val="0070C0"/>
                </a:solidFill>
              </a:rPr>
              <a:t> </a:t>
            </a:r>
            <a:r>
              <a:rPr lang="en-GB" dirty="0" err="1">
                <a:solidFill>
                  <a:srgbClr val="0070C0"/>
                </a:solidFill>
              </a:rPr>
              <a:t>chi'n</a:t>
            </a:r>
            <a:r>
              <a:rPr lang="en-GB" dirty="0">
                <a:solidFill>
                  <a:srgbClr val="0070C0"/>
                </a:solidFill>
              </a:rPr>
              <a:t> </a:t>
            </a:r>
            <a:r>
              <a:rPr lang="en-GB" dirty="0" err="1">
                <a:solidFill>
                  <a:srgbClr val="0070C0"/>
                </a:solidFill>
              </a:rPr>
              <a:t>credu</a:t>
            </a:r>
            <a:r>
              <a:rPr lang="en-GB" dirty="0">
                <a:solidFill>
                  <a:srgbClr val="0070C0"/>
                </a:solidFill>
              </a:rPr>
              <a:t> y gall </a:t>
            </a:r>
            <a:r>
              <a:rPr lang="en-GB" dirty="0" err="1">
                <a:solidFill>
                  <a:srgbClr val="0070C0"/>
                </a:solidFill>
              </a:rPr>
              <a:t>gwaith</a:t>
            </a:r>
            <a:r>
              <a:rPr lang="en-GB" dirty="0">
                <a:solidFill>
                  <a:srgbClr val="0070C0"/>
                </a:solidFill>
              </a:rPr>
              <a:t> </a:t>
            </a:r>
            <a:r>
              <a:rPr lang="en-GB" dirty="0" err="1">
                <a:solidFill>
                  <a:srgbClr val="0070C0"/>
                </a:solidFill>
              </a:rPr>
              <a:t>ieuenctid</a:t>
            </a:r>
            <a:r>
              <a:rPr lang="en-GB" dirty="0">
                <a:solidFill>
                  <a:srgbClr val="0070C0"/>
                </a:solidFill>
              </a:rPr>
              <a:t> </a:t>
            </a:r>
            <a:r>
              <a:rPr lang="en-GB" dirty="0" err="1">
                <a:solidFill>
                  <a:srgbClr val="0070C0"/>
                </a:solidFill>
              </a:rPr>
              <a:t>ddigwydd</a:t>
            </a:r>
            <a:r>
              <a:rPr lang="en-GB" dirty="0">
                <a:solidFill>
                  <a:srgbClr val="0070C0"/>
                </a:solidFill>
              </a:rPr>
              <a:t>.</a:t>
            </a:r>
          </a:p>
        </p:txBody>
      </p:sp>
      <p:sp>
        <p:nvSpPr>
          <p:cNvPr id="4" name="Content Placeholder 3">
            <a:extLst>
              <a:ext uri="{FF2B5EF4-FFF2-40B4-BE49-F238E27FC236}">
                <a16:creationId xmlns:a16="http://schemas.microsoft.com/office/drawing/2014/main" id="{CD7C69F8-2A74-D87C-CEEB-80E545DAAE38}"/>
              </a:ext>
            </a:extLst>
          </p:cNvPr>
          <p:cNvSpPr>
            <a:spLocks noGrp="1"/>
          </p:cNvSpPr>
          <p:nvPr>
            <p:ph sz="half" idx="2"/>
          </p:nvPr>
        </p:nvSpPr>
        <p:spPr>
          <a:xfrm>
            <a:off x="6172202" y="1472334"/>
            <a:ext cx="5181600" cy="4351338"/>
          </a:xfrm>
        </p:spPr>
        <p:txBody>
          <a:bodyPr/>
          <a:lstStyle/>
          <a:p>
            <a:r>
              <a:rPr lang="en-GB" dirty="0"/>
              <a:t>Figure 1 shows us that Youth Work can exist in different organisational contexts. </a:t>
            </a:r>
          </a:p>
          <a:p>
            <a:r>
              <a:rPr lang="en-GB" dirty="0"/>
              <a:t>What do you think about this figure?</a:t>
            </a:r>
          </a:p>
          <a:p>
            <a:r>
              <a:rPr lang="en-GB" dirty="0"/>
              <a:t>It seems this is increasingly the case, list all the contexts in which you think youth work can take place.</a:t>
            </a:r>
          </a:p>
        </p:txBody>
      </p:sp>
    </p:spTree>
    <p:extLst>
      <p:ext uri="{BB962C8B-B14F-4D97-AF65-F5344CB8AC3E}">
        <p14:creationId xmlns:p14="http://schemas.microsoft.com/office/powerpoint/2010/main" val="34075645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E4990-5F1E-C5DE-F7E4-8E69B6455617}"/>
              </a:ext>
            </a:extLst>
          </p:cNvPr>
          <p:cNvSpPr>
            <a:spLocks noGrp="1"/>
          </p:cNvSpPr>
          <p:nvPr>
            <p:ph type="title"/>
          </p:nvPr>
        </p:nvSpPr>
        <p:spPr/>
        <p:txBody>
          <a:bodyPr/>
          <a:lstStyle/>
          <a:p>
            <a:r>
              <a:rPr lang="en-GB" dirty="0">
                <a:solidFill>
                  <a:srgbClr val="0070C0"/>
                </a:solidFill>
              </a:rPr>
              <a:t>Gwaith </a:t>
            </a:r>
            <a:r>
              <a:rPr lang="en-GB" dirty="0" err="1">
                <a:solidFill>
                  <a:srgbClr val="0070C0"/>
                </a:solidFill>
              </a:rPr>
              <a:t>Ieuenctid</a:t>
            </a:r>
            <a:r>
              <a:rPr lang="en-GB" dirty="0">
                <a:solidFill>
                  <a:srgbClr val="0070C0"/>
                </a:solidFill>
              </a:rPr>
              <a:t> </a:t>
            </a:r>
            <a:r>
              <a:rPr lang="en-GB" dirty="0" err="1">
                <a:solidFill>
                  <a:srgbClr val="0070C0"/>
                </a:solidFill>
              </a:rPr>
              <a:t>fel</a:t>
            </a:r>
            <a:r>
              <a:rPr lang="en-GB" dirty="0">
                <a:solidFill>
                  <a:srgbClr val="0070C0"/>
                </a:solidFill>
              </a:rPr>
              <a:t> </a:t>
            </a:r>
            <a:r>
              <a:rPr lang="en-GB" dirty="0" err="1">
                <a:solidFill>
                  <a:srgbClr val="0070C0"/>
                </a:solidFill>
              </a:rPr>
              <a:t>ataliaeth</a:t>
            </a:r>
            <a:r>
              <a:rPr lang="en-GB" dirty="0">
                <a:solidFill>
                  <a:srgbClr val="0070C0"/>
                </a:solidFill>
              </a:rPr>
              <a:t>?/ </a:t>
            </a:r>
            <a:r>
              <a:rPr lang="en-GB" dirty="0"/>
              <a:t>Youth Work as prevention?</a:t>
            </a:r>
          </a:p>
        </p:txBody>
      </p:sp>
      <p:sp>
        <p:nvSpPr>
          <p:cNvPr id="3" name="Content Placeholder 2">
            <a:extLst>
              <a:ext uri="{FF2B5EF4-FFF2-40B4-BE49-F238E27FC236}">
                <a16:creationId xmlns:a16="http://schemas.microsoft.com/office/drawing/2014/main" id="{5CFD175F-201B-3F55-5B25-08715CE98541}"/>
              </a:ext>
            </a:extLst>
          </p:cNvPr>
          <p:cNvSpPr>
            <a:spLocks noGrp="1"/>
          </p:cNvSpPr>
          <p:nvPr>
            <p:ph sz="half" idx="1"/>
          </p:nvPr>
        </p:nvSpPr>
        <p:spPr>
          <a:xfrm>
            <a:off x="838200" y="1690542"/>
            <a:ext cx="5181600" cy="4351338"/>
          </a:xfrm>
        </p:spPr>
        <p:txBody>
          <a:bodyPr>
            <a:normAutofit lnSpcReduction="10000"/>
          </a:bodyPr>
          <a:lstStyle/>
          <a:p>
            <a:r>
              <a:rPr lang="en-GB" dirty="0">
                <a:solidFill>
                  <a:srgbClr val="0070C0"/>
                </a:solidFill>
              </a:rPr>
              <a:t>Mae </a:t>
            </a:r>
            <a:r>
              <a:rPr lang="en-GB" dirty="0" err="1">
                <a:solidFill>
                  <a:srgbClr val="0070C0"/>
                </a:solidFill>
              </a:rPr>
              <a:t>gwaith</a:t>
            </a:r>
            <a:r>
              <a:rPr lang="en-GB" dirty="0">
                <a:solidFill>
                  <a:srgbClr val="0070C0"/>
                </a:solidFill>
              </a:rPr>
              <a:t> </a:t>
            </a:r>
            <a:r>
              <a:rPr lang="en-GB" dirty="0" err="1">
                <a:solidFill>
                  <a:srgbClr val="0070C0"/>
                </a:solidFill>
              </a:rPr>
              <a:t>ieuenctid</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darparu</a:t>
            </a:r>
            <a:r>
              <a:rPr lang="en-GB" dirty="0">
                <a:solidFill>
                  <a:srgbClr val="0070C0"/>
                </a:solidFill>
              </a:rPr>
              <a:t> </a:t>
            </a:r>
            <a:r>
              <a:rPr lang="en-GB" dirty="0" err="1">
                <a:solidFill>
                  <a:srgbClr val="0070C0"/>
                </a:solidFill>
              </a:rPr>
              <a:t>atal</a:t>
            </a:r>
            <a:r>
              <a:rPr lang="en-GB" dirty="0">
                <a:solidFill>
                  <a:srgbClr val="0070C0"/>
                </a:solidFill>
              </a:rPr>
              <a:t> </a:t>
            </a:r>
            <a:r>
              <a:rPr lang="en-GB" dirty="0" err="1">
                <a:solidFill>
                  <a:srgbClr val="0070C0"/>
                </a:solidFill>
              </a:rPr>
              <a:t>profedig</a:t>
            </a:r>
            <a:r>
              <a:rPr lang="en-GB" dirty="0">
                <a:solidFill>
                  <a:srgbClr val="0070C0"/>
                </a:solidFill>
              </a:rPr>
              <a:t>, </a:t>
            </a:r>
            <a:r>
              <a:rPr lang="en-GB" dirty="0" err="1">
                <a:solidFill>
                  <a:srgbClr val="0070C0"/>
                </a:solidFill>
              </a:rPr>
              <a:t>yn</a:t>
            </a:r>
            <a:r>
              <a:rPr lang="en-GB" dirty="0">
                <a:solidFill>
                  <a:srgbClr val="0070C0"/>
                </a:solidFill>
              </a:rPr>
              <a:t> </a:t>
            </a:r>
            <a:r>
              <a:rPr lang="en-GB" dirty="0" err="1">
                <a:solidFill>
                  <a:srgbClr val="0070C0"/>
                </a:solidFill>
              </a:rPr>
              <a:t>gwella</a:t>
            </a:r>
            <a:r>
              <a:rPr lang="en-GB" dirty="0">
                <a:solidFill>
                  <a:srgbClr val="0070C0"/>
                </a:solidFill>
              </a:rPr>
              <a:t> iechyd ac </a:t>
            </a:r>
            <a:r>
              <a:rPr lang="en-GB" dirty="0" err="1">
                <a:solidFill>
                  <a:srgbClr val="0070C0"/>
                </a:solidFill>
              </a:rPr>
              <a:t>addysg</a:t>
            </a:r>
            <a:r>
              <a:rPr lang="en-GB" dirty="0">
                <a:solidFill>
                  <a:srgbClr val="0070C0"/>
                </a:solidFill>
              </a:rPr>
              <a:t> </a:t>
            </a:r>
            <a:r>
              <a:rPr lang="en-GB" dirty="0" err="1">
                <a:solidFill>
                  <a:srgbClr val="0070C0"/>
                </a:solidFill>
              </a:rPr>
              <a:t>pobl</a:t>
            </a:r>
            <a:r>
              <a:rPr lang="en-GB" dirty="0">
                <a:solidFill>
                  <a:srgbClr val="0070C0"/>
                </a:solidFill>
              </a:rPr>
              <a:t> </a:t>
            </a:r>
            <a:r>
              <a:rPr lang="en-GB" dirty="0" err="1">
                <a:solidFill>
                  <a:srgbClr val="0070C0"/>
                </a:solidFill>
              </a:rPr>
              <a:t>ifanc</a:t>
            </a:r>
            <a:r>
              <a:rPr lang="en-GB" dirty="0">
                <a:solidFill>
                  <a:srgbClr val="0070C0"/>
                </a:solidFill>
              </a:rPr>
              <a:t>, ac </a:t>
            </a:r>
            <a:r>
              <a:rPr lang="en-GB" dirty="0" err="1">
                <a:solidFill>
                  <a:srgbClr val="0070C0"/>
                </a:solidFill>
              </a:rPr>
              <a:t>yn</a:t>
            </a:r>
            <a:r>
              <a:rPr lang="en-GB" dirty="0">
                <a:solidFill>
                  <a:srgbClr val="0070C0"/>
                </a:solidFill>
              </a:rPr>
              <a:t> </a:t>
            </a:r>
            <a:r>
              <a:rPr lang="en-GB" dirty="0" err="1">
                <a:solidFill>
                  <a:srgbClr val="0070C0"/>
                </a:solidFill>
              </a:rPr>
              <a:t>lleihau</a:t>
            </a:r>
            <a:r>
              <a:rPr lang="en-GB" dirty="0">
                <a:solidFill>
                  <a:srgbClr val="0070C0"/>
                </a:solidFill>
              </a:rPr>
              <a:t> </a:t>
            </a:r>
            <a:r>
              <a:rPr lang="en-GB" dirty="0" err="1">
                <a:solidFill>
                  <a:srgbClr val="0070C0"/>
                </a:solidFill>
              </a:rPr>
              <a:t>troseddu</a:t>
            </a:r>
            <a:r>
              <a:rPr lang="en-GB" dirty="0">
                <a:solidFill>
                  <a:srgbClr val="0070C0"/>
                </a:solidFill>
              </a:rPr>
              <a:t>, </a:t>
            </a:r>
            <a:r>
              <a:rPr lang="en-GB" dirty="0" err="1">
                <a:solidFill>
                  <a:srgbClr val="0070C0"/>
                </a:solidFill>
              </a:rPr>
              <a:t>ond</a:t>
            </a:r>
            <a:r>
              <a:rPr lang="en-GB" dirty="0">
                <a:solidFill>
                  <a:srgbClr val="0070C0"/>
                </a:solidFill>
              </a:rPr>
              <a:t> </a:t>
            </a:r>
            <a:r>
              <a:rPr lang="en-GB" dirty="0" err="1">
                <a:solidFill>
                  <a:srgbClr val="0070C0"/>
                </a:solidFill>
              </a:rPr>
              <a:t>mae'n</a:t>
            </a:r>
            <a:r>
              <a:rPr lang="en-GB" dirty="0">
                <a:solidFill>
                  <a:srgbClr val="0070C0"/>
                </a:solidFill>
              </a:rPr>
              <a:t> </a:t>
            </a:r>
            <a:r>
              <a:rPr lang="en-GB" dirty="0" err="1">
                <a:solidFill>
                  <a:srgbClr val="0070C0"/>
                </a:solidFill>
              </a:rPr>
              <a:t>dioddef</a:t>
            </a:r>
            <a:r>
              <a:rPr lang="en-GB" dirty="0">
                <a:solidFill>
                  <a:srgbClr val="0070C0"/>
                </a:solidFill>
              </a:rPr>
              <a:t> </a:t>
            </a:r>
            <a:r>
              <a:rPr lang="en-GB" dirty="0" err="1">
                <a:solidFill>
                  <a:srgbClr val="0070C0"/>
                </a:solidFill>
              </a:rPr>
              <a:t>toriadau</a:t>
            </a:r>
            <a:r>
              <a:rPr lang="en-GB" dirty="0">
                <a:solidFill>
                  <a:srgbClr val="0070C0"/>
                </a:solidFill>
              </a:rPr>
              <a:t> </a:t>
            </a:r>
            <a:r>
              <a:rPr lang="en-GB" dirty="0" err="1">
                <a:solidFill>
                  <a:srgbClr val="0070C0"/>
                </a:solidFill>
              </a:rPr>
              <a:t>sylweddol</a:t>
            </a:r>
            <a:r>
              <a:rPr lang="en-GB" dirty="0">
                <a:solidFill>
                  <a:srgbClr val="0070C0"/>
                </a:solidFill>
              </a:rPr>
              <a:t> </a:t>
            </a:r>
            <a:r>
              <a:rPr lang="en-GB" dirty="0" err="1">
                <a:solidFill>
                  <a:srgbClr val="0070C0"/>
                </a:solidFill>
              </a:rPr>
              <a:t>mewn</a:t>
            </a:r>
            <a:r>
              <a:rPr lang="en-GB" dirty="0">
                <a:solidFill>
                  <a:srgbClr val="0070C0"/>
                </a:solidFill>
              </a:rPr>
              <a:t> </a:t>
            </a:r>
            <a:r>
              <a:rPr lang="en-GB" dirty="0" err="1">
                <a:solidFill>
                  <a:srgbClr val="0070C0"/>
                </a:solidFill>
              </a:rPr>
              <a:t>cyllid</a:t>
            </a:r>
            <a:r>
              <a:rPr lang="en-GB" dirty="0">
                <a:solidFill>
                  <a:srgbClr val="0070C0"/>
                </a:solidFill>
              </a:rPr>
              <a:t>; </a:t>
            </a:r>
            <a:r>
              <a:rPr lang="en-GB" dirty="0" err="1">
                <a:solidFill>
                  <a:srgbClr val="0070C0"/>
                </a:solidFill>
              </a:rPr>
              <a:t>mae</a:t>
            </a:r>
            <a:r>
              <a:rPr lang="en-GB" dirty="0">
                <a:solidFill>
                  <a:srgbClr val="0070C0"/>
                </a:solidFill>
              </a:rPr>
              <a:t> </a:t>
            </a:r>
            <a:r>
              <a:rPr lang="en-GB" dirty="0" err="1">
                <a:solidFill>
                  <a:srgbClr val="0070C0"/>
                </a:solidFill>
              </a:rPr>
              <a:t>angen</a:t>
            </a:r>
            <a:r>
              <a:rPr lang="en-GB" dirty="0">
                <a:solidFill>
                  <a:srgbClr val="0070C0"/>
                </a:solidFill>
              </a:rPr>
              <a:t> </a:t>
            </a:r>
            <a:r>
              <a:rPr lang="en-GB" dirty="0" err="1">
                <a:solidFill>
                  <a:srgbClr val="0070C0"/>
                </a:solidFill>
              </a:rPr>
              <a:t>blaenoriaethu</a:t>
            </a:r>
            <a:r>
              <a:rPr lang="en-GB" dirty="0">
                <a:solidFill>
                  <a:srgbClr val="0070C0"/>
                </a:solidFill>
              </a:rPr>
              <a:t> </a:t>
            </a:r>
            <a:r>
              <a:rPr lang="en-GB" dirty="0" err="1">
                <a:solidFill>
                  <a:srgbClr val="0070C0"/>
                </a:solidFill>
              </a:rPr>
              <a:t>gwell</a:t>
            </a:r>
            <a:r>
              <a:rPr lang="en-GB" dirty="0">
                <a:solidFill>
                  <a:srgbClr val="0070C0"/>
                </a:solidFill>
              </a:rPr>
              <a:t>.</a:t>
            </a:r>
          </a:p>
          <a:p>
            <a:r>
              <a:rPr lang="en-GB" dirty="0">
                <a:solidFill>
                  <a:srgbClr val="0070C0"/>
                </a:solidFill>
              </a:rPr>
              <a:t>Yn </a:t>
            </a:r>
            <a:r>
              <a:rPr lang="en-GB" dirty="0" err="1">
                <a:solidFill>
                  <a:srgbClr val="0070C0"/>
                </a:solidFill>
              </a:rPr>
              <a:t>ddiweddar</a:t>
            </a:r>
            <a:r>
              <a:rPr lang="en-GB" dirty="0">
                <a:solidFill>
                  <a:srgbClr val="0070C0"/>
                </a:solidFill>
              </a:rPr>
              <a:t>, </a:t>
            </a:r>
            <a:r>
              <a:rPr lang="en-GB" dirty="0" err="1">
                <a:solidFill>
                  <a:srgbClr val="0070C0"/>
                </a:solidFill>
              </a:rPr>
              <a:t>cynhyrchodd</a:t>
            </a:r>
            <a:r>
              <a:rPr lang="en-GB" dirty="0">
                <a:solidFill>
                  <a:srgbClr val="0070C0"/>
                </a:solidFill>
              </a:rPr>
              <a:t> </a:t>
            </a:r>
            <a:r>
              <a:rPr lang="en-GB" dirty="0" err="1">
                <a:solidFill>
                  <a:srgbClr val="0070C0"/>
                </a:solidFill>
              </a:rPr>
              <a:t>Ieuenctid</a:t>
            </a:r>
            <a:r>
              <a:rPr lang="en-GB" dirty="0">
                <a:solidFill>
                  <a:srgbClr val="0070C0"/>
                </a:solidFill>
              </a:rPr>
              <a:t> y DU </a:t>
            </a:r>
            <a:r>
              <a:rPr lang="en-GB" dirty="0" err="1">
                <a:solidFill>
                  <a:srgbClr val="0070C0"/>
                </a:solidFill>
              </a:rPr>
              <a:t>adroddiad</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werth</a:t>
            </a:r>
            <a:r>
              <a:rPr lang="en-GB" dirty="0">
                <a:solidFill>
                  <a:srgbClr val="0070C0"/>
                </a:solidFill>
              </a:rPr>
              <a:t> Gwaith </a:t>
            </a:r>
            <a:r>
              <a:rPr lang="en-GB" dirty="0" err="1">
                <a:solidFill>
                  <a:srgbClr val="0070C0"/>
                </a:solidFill>
              </a:rPr>
              <a:t>Ieuenctid</a:t>
            </a:r>
            <a:r>
              <a:rPr lang="en-GB" dirty="0">
                <a:solidFill>
                  <a:srgbClr val="0070C0"/>
                </a:solidFill>
              </a:rPr>
              <a:t> </a:t>
            </a:r>
            <a:r>
              <a:rPr lang="en-GB" dirty="0" err="1">
                <a:solidFill>
                  <a:srgbClr val="0070C0"/>
                </a:solidFill>
              </a:rPr>
              <a:t>fel</a:t>
            </a:r>
            <a:r>
              <a:rPr lang="en-GB" dirty="0">
                <a:solidFill>
                  <a:srgbClr val="0070C0"/>
                </a:solidFill>
              </a:rPr>
              <a:t> math o </a:t>
            </a:r>
            <a:r>
              <a:rPr lang="en-GB" dirty="0" err="1">
                <a:solidFill>
                  <a:srgbClr val="0070C0"/>
                </a:solidFill>
              </a:rPr>
              <a:t>atal</a:t>
            </a:r>
            <a:r>
              <a:rPr lang="en-GB" dirty="0">
                <a:solidFill>
                  <a:srgbClr val="0070C0"/>
                </a:solidFill>
              </a:rPr>
              <a:t> </a:t>
            </a:r>
            <a:r>
              <a:rPr lang="en-GB" dirty="0" err="1">
                <a:solidFill>
                  <a:srgbClr val="0070C0"/>
                </a:solidFill>
              </a:rPr>
              <a:t>gyda</a:t>
            </a:r>
            <a:r>
              <a:rPr lang="en-GB" dirty="0">
                <a:solidFill>
                  <a:srgbClr val="0070C0"/>
                </a:solidFill>
              </a:rPr>
              <a:t> </a:t>
            </a:r>
            <a:r>
              <a:rPr lang="en-GB" dirty="0" err="1">
                <a:solidFill>
                  <a:srgbClr val="0070C0"/>
                </a:solidFill>
              </a:rPr>
              <a:t>phobl</a:t>
            </a:r>
            <a:r>
              <a:rPr lang="en-GB" dirty="0">
                <a:solidFill>
                  <a:srgbClr val="0070C0"/>
                </a:solidFill>
              </a:rPr>
              <a:t> </a:t>
            </a:r>
            <a:r>
              <a:rPr lang="en-GB" dirty="0" err="1">
                <a:solidFill>
                  <a:srgbClr val="0070C0"/>
                </a:solidFill>
              </a:rPr>
              <a:t>ifanc</a:t>
            </a:r>
            <a:r>
              <a:rPr lang="en-GB" dirty="0">
                <a:solidFill>
                  <a:srgbClr val="0070C0"/>
                </a:solidFill>
              </a:rPr>
              <a:t>:</a:t>
            </a:r>
          </a:p>
        </p:txBody>
      </p:sp>
      <p:sp>
        <p:nvSpPr>
          <p:cNvPr id="4" name="Content Placeholder 3">
            <a:extLst>
              <a:ext uri="{FF2B5EF4-FFF2-40B4-BE49-F238E27FC236}">
                <a16:creationId xmlns:a16="http://schemas.microsoft.com/office/drawing/2014/main" id="{1B6117E9-929D-3573-525D-8654A8655B67}"/>
              </a:ext>
            </a:extLst>
          </p:cNvPr>
          <p:cNvSpPr>
            <a:spLocks noGrp="1"/>
          </p:cNvSpPr>
          <p:nvPr>
            <p:ph sz="half" idx="2"/>
          </p:nvPr>
        </p:nvSpPr>
        <p:spPr/>
        <p:txBody>
          <a:bodyPr>
            <a:normAutofit lnSpcReduction="10000"/>
          </a:bodyPr>
          <a:lstStyle/>
          <a:p>
            <a:r>
              <a:rPr lang="en-GB" sz="2000" dirty="0"/>
              <a:t>Youth work delivers proven prevention, improves youth health, education, and reduces crime, but suffers significant funding cuts; better prioritisation urged.</a:t>
            </a:r>
          </a:p>
          <a:p>
            <a:r>
              <a:rPr lang="en-GB" sz="2000" dirty="0"/>
              <a:t>UK Youth recently produced a report on the value of Youth Work as a form of prevention with young people:</a:t>
            </a:r>
          </a:p>
          <a:p>
            <a:endParaRPr lang="en-GB" sz="2000" dirty="0"/>
          </a:p>
          <a:p>
            <a:endParaRPr lang="en-GB" sz="2000" dirty="0"/>
          </a:p>
          <a:p>
            <a:pPr marL="0" indent="0">
              <a:buNone/>
            </a:pPr>
            <a:endParaRPr lang="en-GB" sz="2000" dirty="0"/>
          </a:p>
          <a:p>
            <a:r>
              <a:rPr lang="en-GB" dirty="0">
                <a:hlinkClick r:id="rId2"/>
              </a:rPr>
              <a:t>Youth-work-and-prevention.pdf</a:t>
            </a:r>
            <a:endParaRPr lang="en-GB" dirty="0"/>
          </a:p>
        </p:txBody>
      </p:sp>
    </p:spTree>
    <p:extLst>
      <p:ext uri="{BB962C8B-B14F-4D97-AF65-F5344CB8AC3E}">
        <p14:creationId xmlns:p14="http://schemas.microsoft.com/office/powerpoint/2010/main" val="746383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B356E-90B3-D4B0-47F4-4650CAED8E4F}"/>
              </a:ext>
            </a:extLst>
          </p:cNvPr>
          <p:cNvSpPr>
            <a:spLocks noGrp="1"/>
          </p:cNvSpPr>
          <p:nvPr>
            <p:ph type="title"/>
          </p:nvPr>
        </p:nvSpPr>
        <p:spPr/>
        <p:txBody>
          <a:bodyPr>
            <a:normAutofit/>
          </a:bodyPr>
          <a:lstStyle/>
          <a:p>
            <a:r>
              <a:rPr lang="en-GB" sz="3200" dirty="0">
                <a:solidFill>
                  <a:srgbClr val="0070C0"/>
                </a:solidFill>
              </a:rPr>
              <a:t>Gwaith </a:t>
            </a:r>
            <a:r>
              <a:rPr lang="en-GB" sz="3200" dirty="0" err="1">
                <a:solidFill>
                  <a:srgbClr val="0070C0"/>
                </a:solidFill>
              </a:rPr>
              <a:t>Ieuenctid</a:t>
            </a:r>
            <a:r>
              <a:rPr lang="en-GB" sz="3200" dirty="0">
                <a:solidFill>
                  <a:srgbClr val="0070C0"/>
                </a:solidFill>
              </a:rPr>
              <a:t> </a:t>
            </a:r>
            <a:r>
              <a:rPr lang="en-GB" sz="3200" dirty="0" err="1">
                <a:solidFill>
                  <a:srgbClr val="0070C0"/>
                </a:solidFill>
              </a:rPr>
              <a:t>fel</a:t>
            </a:r>
            <a:r>
              <a:rPr lang="en-GB" sz="3200" dirty="0">
                <a:solidFill>
                  <a:srgbClr val="0070C0"/>
                </a:solidFill>
              </a:rPr>
              <a:t> </a:t>
            </a:r>
            <a:r>
              <a:rPr lang="en-GB" sz="3200" dirty="0" err="1">
                <a:solidFill>
                  <a:srgbClr val="0070C0"/>
                </a:solidFill>
              </a:rPr>
              <a:t>arfer</a:t>
            </a:r>
            <a:r>
              <a:rPr lang="en-GB" sz="3200" dirty="0">
                <a:solidFill>
                  <a:srgbClr val="0070C0"/>
                </a:solidFill>
              </a:rPr>
              <a:t> radical/ </a:t>
            </a:r>
            <a:r>
              <a:rPr lang="en-GB" sz="3200" dirty="0"/>
              <a:t>Youth Work as a radical practice</a:t>
            </a:r>
          </a:p>
        </p:txBody>
      </p:sp>
      <p:sp>
        <p:nvSpPr>
          <p:cNvPr id="3" name="Content Placeholder 2">
            <a:extLst>
              <a:ext uri="{FF2B5EF4-FFF2-40B4-BE49-F238E27FC236}">
                <a16:creationId xmlns:a16="http://schemas.microsoft.com/office/drawing/2014/main" id="{6E0D0BCC-9190-543D-F182-041D8D52E92C}"/>
              </a:ext>
            </a:extLst>
          </p:cNvPr>
          <p:cNvSpPr>
            <a:spLocks noGrp="1"/>
          </p:cNvSpPr>
          <p:nvPr>
            <p:ph sz="half" idx="1"/>
          </p:nvPr>
        </p:nvSpPr>
        <p:spPr/>
        <p:txBody>
          <a:bodyPr/>
          <a:lstStyle/>
          <a:p>
            <a:r>
              <a:rPr lang="en-GB" dirty="0">
                <a:solidFill>
                  <a:srgbClr val="0070C0"/>
                </a:solidFill>
              </a:rPr>
              <a:t>Mae </a:t>
            </a:r>
            <a:r>
              <a:rPr lang="en-GB" dirty="0" err="1">
                <a:solidFill>
                  <a:srgbClr val="0070C0"/>
                </a:solidFill>
              </a:rPr>
              <a:t>gan</a:t>
            </a:r>
            <a:r>
              <a:rPr lang="en-GB" dirty="0">
                <a:solidFill>
                  <a:srgbClr val="0070C0"/>
                </a:solidFill>
              </a:rPr>
              <a:t> Waith </a:t>
            </a:r>
            <a:r>
              <a:rPr lang="en-GB" dirty="0" err="1">
                <a:solidFill>
                  <a:srgbClr val="0070C0"/>
                </a:solidFill>
              </a:rPr>
              <a:t>Ieuenctid</a:t>
            </a:r>
            <a:r>
              <a:rPr lang="en-GB" dirty="0">
                <a:solidFill>
                  <a:srgbClr val="0070C0"/>
                </a:solidFill>
              </a:rPr>
              <a:t> </a:t>
            </a:r>
            <a:r>
              <a:rPr lang="en-GB" dirty="0" err="1">
                <a:solidFill>
                  <a:srgbClr val="0070C0"/>
                </a:solidFill>
              </a:rPr>
              <a:t>hanes</a:t>
            </a:r>
            <a:r>
              <a:rPr lang="en-GB" dirty="0">
                <a:solidFill>
                  <a:srgbClr val="0070C0"/>
                </a:solidFill>
              </a:rPr>
              <a:t> hir o </a:t>
            </a:r>
            <a:r>
              <a:rPr lang="en-GB" dirty="0" err="1">
                <a:solidFill>
                  <a:srgbClr val="0070C0"/>
                </a:solidFill>
              </a:rPr>
              <a:t>wrthwynebiad</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orthrwm</a:t>
            </a:r>
            <a:r>
              <a:rPr lang="en-GB" dirty="0">
                <a:solidFill>
                  <a:srgbClr val="0070C0"/>
                </a:solidFill>
              </a:rPr>
              <a:t>..</a:t>
            </a:r>
          </a:p>
        </p:txBody>
      </p:sp>
      <p:sp>
        <p:nvSpPr>
          <p:cNvPr id="4" name="Content Placeholder 3">
            <a:extLst>
              <a:ext uri="{FF2B5EF4-FFF2-40B4-BE49-F238E27FC236}">
                <a16:creationId xmlns:a16="http://schemas.microsoft.com/office/drawing/2014/main" id="{FF926EC2-3AC1-84E1-1E52-19CE186A90B1}"/>
              </a:ext>
            </a:extLst>
          </p:cNvPr>
          <p:cNvSpPr>
            <a:spLocks noGrp="1"/>
          </p:cNvSpPr>
          <p:nvPr>
            <p:ph sz="half" idx="2"/>
          </p:nvPr>
        </p:nvSpPr>
        <p:spPr/>
        <p:txBody>
          <a:bodyPr/>
          <a:lstStyle/>
          <a:p>
            <a:r>
              <a:rPr lang="en-GB" dirty="0"/>
              <a:t>Youth Work has a long history of resistance to oppression..</a:t>
            </a:r>
          </a:p>
          <a:p>
            <a:endParaRPr lang="en-GB" dirty="0"/>
          </a:p>
          <a:p>
            <a:r>
              <a:rPr lang="en-GB" dirty="0">
                <a:hlinkClick r:id="rId2"/>
              </a:rPr>
              <a:t>“Where has my radicalism gone?” – IN DEFENCE OF YOUTH WORK</a:t>
            </a:r>
            <a:endParaRPr lang="en-GB" dirty="0"/>
          </a:p>
        </p:txBody>
      </p:sp>
    </p:spTree>
    <p:extLst>
      <p:ext uri="{BB962C8B-B14F-4D97-AF65-F5344CB8AC3E}">
        <p14:creationId xmlns:p14="http://schemas.microsoft.com/office/powerpoint/2010/main" val="2947989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C0ACD-6C9D-1EA6-0B08-68983FBA6B96}"/>
              </a:ext>
            </a:extLst>
          </p:cNvPr>
          <p:cNvSpPr>
            <a:spLocks noGrp="1"/>
          </p:cNvSpPr>
          <p:nvPr>
            <p:ph type="title"/>
          </p:nvPr>
        </p:nvSpPr>
        <p:spPr/>
        <p:txBody>
          <a:bodyPr>
            <a:normAutofit/>
          </a:bodyPr>
          <a:lstStyle/>
          <a:p>
            <a:pPr algn="r"/>
            <a:r>
              <a:rPr lang="en-GB" sz="2000" dirty="0"/>
              <a:t>Adapted from Bronfenbrenner (1992)</a:t>
            </a:r>
          </a:p>
        </p:txBody>
      </p:sp>
      <p:pic>
        <p:nvPicPr>
          <p:cNvPr id="5" name="Picture 4">
            <a:extLst>
              <a:ext uri="{FF2B5EF4-FFF2-40B4-BE49-F238E27FC236}">
                <a16:creationId xmlns:a16="http://schemas.microsoft.com/office/drawing/2014/main" id="{2BCF8F8B-5140-F40B-74DB-447A798B05E0}"/>
              </a:ext>
            </a:extLst>
          </p:cNvPr>
          <p:cNvPicPr>
            <a:picLocks noChangeAspect="1"/>
          </p:cNvPicPr>
          <p:nvPr/>
        </p:nvPicPr>
        <p:blipFill>
          <a:blip r:embed="rId2"/>
          <a:stretch>
            <a:fillRect/>
          </a:stretch>
        </p:blipFill>
        <p:spPr>
          <a:xfrm>
            <a:off x="1521935" y="689347"/>
            <a:ext cx="5668574" cy="4670905"/>
          </a:xfrm>
          <a:prstGeom prst="rect">
            <a:avLst/>
          </a:prstGeom>
        </p:spPr>
      </p:pic>
    </p:spTree>
    <p:extLst>
      <p:ext uri="{BB962C8B-B14F-4D97-AF65-F5344CB8AC3E}">
        <p14:creationId xmlns:p14="http://schemas.microsoft.com/office/powerpoint/2010/main" val="13936989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6EFED-8BF5-48DC-805E-981819EAEE09}"/>
              </a:ext>
            </a:extLst>
          </p:cNvPr>
          <p:cNvSpPr>
            <a:spLocks noGrp="1"/>
          </p:cNvSpPr>
          <p:nvPr>
            <p:ph type="title"/>
          </p:nvPr>
        </p:nvSpPr>
        <p:spPr/>
        <p:txBody>
          <a:bodyPr/>
          <a:lstStyle/>
          <a:p>
            <a:r>
              <a:rPr lang="en-GB" dirty="0" err="1">
                <a:solidFill>
                  <a:srgbClr val="0070C0"/>
                </a:solidFill>
              </a:rPr>
              <a:t>Cyfeiriadau</a:t>
            </a:r>
            <a:r>
              <a:rPr lang="en-GB" dirty="0">
                <a:solidFill>
                  <a:srgbClr val="0070C0"/>
                </a:solidFill>
              </a:rPr>
              <a:t> / References</a:t>
            </a:r>
          </a:p>
        </p:txBody>
      </p:sp>
      <p:sp>
        <p:nvSpPr>
          <p:cNvPr id="3" name="Content Placeholder 2">
            <a:extLst>
              <a:ext uri="{FF2B5EF4-FFF2-40B4-BE49-F238E27FC236}">
                <a16:creationId xmlns:a16="http://schemas.microsoft.com/office/drawing/2014/main" id="{8FF0EEB8-7933-4135-8B90-09E8B5CE35E2}"/>
              </a:ext>
            </a:extLst>
          </p:cNvPr>
          <p:cNvSpPr>
            <a:spLocks noGrp="1"/>
          </p:cNvSpPr>
          <p:nvPr>
            <p:ph idx="1"/>
          </p:nvPr>
        </p:nvSpPr>
        <p:spPr>
          <a:xfrm>
            <a:off x="838200" y="1548245"/>
            <a:ext cx="10515600" cy="3927764"/>
          </a:xfrm>
        </p:spPr>
        <p:txBody>
          <a:bodyPr>
            <a:normAutofit fontScale="77500" lnSpcReduction="20000"/>
          </a:bodyPr>
          <a:lstStyle/>
          <a:p>
            <a:pPr marL="0" indent="0">
              <a:buNone/>
            </a:pPr>
            <a:r>
              <a:rPr lang="en-GB" dirty="0"/>
              <a:t>Bronfenbrenner, U. (1979) </a:t>
            </a:r>
            <a:r>
              <a:rPr lang="en-GB" i="1" dirty="0"/>
              <a:t>The Ecology of Human Development. </a:t>
            </a:r>
            <a:r>
              <a:rPr lang="en-GB" dirty="0"/>
              <a:t>Harvard University Press, Cambridge: Mass. </a:t>
            </a:r>
          </a:p>
          <a:p>
            <a:pPr marL="0" indent="0">
              <a:buNone/>
            </a:pPr>
            <a:r>
              <a:rPr lang="en-GB" dirty="0"/>
              <a:t>Bronfenbrenner, U. (1992) ‘Ecological systems theory’, in R. Vasta (ed.), </a:t>
            </a:r>
            <a:r>
              <a:rPr lang="en-GB" i="1" dirty="0"/>
              <a:t>Six Theories of child development: Revised formulations and Current Issues, </a:t>
            </a:r>
            <a:r>
              <a:rPr lang="en-GB" dirty="0"/>
              <a:t>London: Jessica Kingsley.</a:t>
            </a:r>
          </a:p>
          <a:p>
            <a:pPr marL="0" indent="0">
              <a:buNone/>
            </a:pPr>
            <a:r>
              <a:rPr lang="en-GB" dirty="0"/>
              <a:t>Bronfenbrenner, U. Systems vs associations: Its not either/or. </a:t>
            </a:r>
            <a:r>
              <a:rPr lang="en-GB" i="1" dirty="0"/>
              <a:t>Families in Society, </a:t>
            </a:r>
            <a:r>
              <a:rPr lang="en-GB" dirty="0"/>
              <a:t>Mar/Apr 1997, Vol.78(2) p.124.</a:t>
            </a:r>
          </a:p>
          <a:p>
            <a:pPr marL="0" indent="0">
              <a:buNone/>
            </a:pPr>
            <a:r>
              <a:rPr lang="en-GB" dirty="0"/>
              <a:t>Bronfenbrenner, U., &amp; Morris, P. (1998). The ecology of developmental processes. In W. Damon &amp; R. Lerner (Eds.), </a:t>
            </a:r>
            <a:r>
              <a:rPr lang="en-GB" i="1" dirty="0"/>
              <a:t>Handbook of child psychology: Theoretical models of human development</a:t>
            </a:r>
            <a:r>
              <a:rPr lang="en-GB" dirty="0"/>
              <a:t> (Vol. 1, pp. 993–1028). New York: John Wiley.</a:t>
            </a:r>
          </a:p>
          <a:p>
            <a:pPr marL="0" indent="0">
              <a:buNone/>
            </a:pPr>
            <a:r>
              <a:rPr lang="en-GB" dirty="0"/>
              <a:t>Community Learning and Development Scotland (2019). National Occupational Standards for Youth Work. Edinburgh: Community Development and Learning Scotland.</a:t>
            </a:r>
            <a:endParaRPr lang="en-GB" sz="1800" dirty="0">
              <a:latin typeface="Calibri" panose="020F0502020204030204" pitchFamily="34" charset="0"/>
              <a:cs typeface="Calibri" panose="020F0502020204030204" pitchFamily="34" charset="0"/>
            </a:endParaRPr>
          </a:p>
          <a:p>
            <a:pPr marL="0" indent="0">
              <a:buNone/>
            </a:pPr>
            <a:endParaRPr lang="en-GB" sz="1800" i="0" dirty="0">
              <a:solidFill>
                <a:srgbClr val="0F1111"/>
              </a:solidFill>
              <a:effectLst/>
              <a:latin typeface="Calibri" panose="020F0502020204030204" pitchFamily="34" charset="0"/>
              <a:cs typeface="Calibri" panose="020F0502020204030204" pitchFamily="34" charset="0"/>
            </a:endParaRPr>
          </a:p>
          <a:p>
            <a:pPr marL="0" indent="0">
              <a:buNone/>
            </a:pPr>
            <a:endParaRPr lang="en-GB" sz="2000" i="1" dirty="0"/>
          </a:p>
          <a:p>
            <a:endParaRPr lang="en-GB" sz="2000" dirty="0"/>
          </a:p>
          <a:p>
            <a:endParaRPr lang="en-GB" sz="2000" dirty="0"/>
          </a:p>
          <a:p>
            <a:endParaRPr lang="en-GB" sz="2000" dirty="0"/>
          </a:p>
          <a:p>
            <a:endParaRPr lang="en-GB" sz="2000" dirty="0">
              <a:hlinkClick r:id="rId2"/>
            </a:endParaRPr>
          </a:p>
          <a:p>
            <a:endParaRPr lang="en-GB" sz="2000" dirty="0">
              <a:hlinkClick r:id="rId2"/>
            </a:endParaRPr>
          </a:p>
          <a:p>
            <a:endParaRPr lang="en-GB" dirty="0"/>
          </a:p>
        </p:txBody>
      </p:sp>
    </p:spTree>
    <p:extLst>
      <p:ext uri="{BB962C8B-B14F-4D97-AF65-F5344CB8AC3E}">
        <p14:creationId xmlns:p14="http://schemas.microsoft.com/office/powerpoint/2010/main" val="2640552676"/>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docProps/app.xml><?xml version="1.0" encoding="utf-8"?>
<Properties xmlns="http://schemas.openxmlformats.org/officeDocument/2006/extended-properties" xmlns:vt="http://schemas.openxmlformats.org/officeDocument/2006/docPropsVTypes">
  <TotalTime>0</TotalTime>
  <Words>2306</Words>
  <Application>Microsoft Office PowerPoint</Application>
  <PresentationFormat>Widescreen</PresentationFormat>
  <Paragraphs>124</Paragraphs>
  <Slides>21</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21</vt:i4>
      </vt:variant>
    </vt:vector>
  </HeadingPairs>
  <TitlesOfParts>
    <vt:vector size="27" baseType="lpstr">
      <vt:lpstr>Arial</vt:lpstr>
      <vt:lpstr>Calibri</vt:lpstr>
      <vt:lpstr>Calibri Light</vt:lpstr>
      <vt:lpstr>UWTSD Title Page 1</vt:lpstr>
      <vt:lpstr>UWTSD Holding Page</vt:lpstr>
      <vt:lpstr>UWTSD Text 2</vt:lpstr>
      <vt:lpstr>PowerPoint Presentation</vt:lpstr>
      <vt:lpstr>PowerPoint Presentation</vt:lpstr>
      <vt:lpstr>Torri'r Iâ      Ice Breaker</vt:lpstr>
      <vt:lpstr>Nodau Modiwl/ Module Aims</vt:lpstr>
      <vt:lpstr>Deilliannau Dysgu</vt:lpstr>
      <vt:lpstr>Learning Outcomes </vt:lpstr>
      <vt:lpstr>Assessment</vt:lpstr>
      <vt:lpstr>Cynnwys y ddarlith                                         Lecture content </vt:lpstr>
      <vt:lpstr> Beth rydyn ni'n ei wybod am Waith Ieuenctid? /What do we know about Youth Work? </vt:lpstr>
      <vt:lpstr>Beth yw Gwaith Ieuenctid? What is Youth Work? </vt:lpstr>
      <vt:lpstr>Mae Gwerthoedd Clir yn hanfodol/ Clear Values are fundamental</vt:lpstr>
      <vt:lpstr>Cyfranogiad a chyfranogiad gweithredol/ Participation and active involvement</vt:lpstr>
      <vt:lpstr> Ecwiti, amrywiaeth a chynhwysiant/ Equity, diversity and inclusion:  </vt:lpstr>
      <vt:lpstr>Partneriaeth â phobl ifanc ac eraill/ Partnership with young people and others  </vt:lpstr>
      <vt:lpstr>Datblygiad personol, cymdeithasol a gwleidyddol/ Personal, social and political development: </vt:lpstr>
      <vt:lpstr>PowerPoint Presentation</vt:lpstr>
      <vt:lpstr>Ffigur 1/ Figure 1</vt:lpstr>
      <vt:lpstr>Gwaith Ieuenctid fel ataliaeth?/ Youth Work as prevention?</vt:lpstr>
      <vt:lpstr>Gwaith Ieuenctid fel arfer radical/ Youth Work as a radical practice</vt:lpstr>
      <vt:lpstr>Adapted from Bronfenbrenner (1992)</vt:lpstr>
      <vt:lpstr>Cyfeiriadau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Darrel Williams</cp:lastModifiedBy>
  <cp:revision>1</cp:revision>
  <dcterms:created xsi:type="dcterms:W3CDTF">2025-10-02T14:27:04Z</dcterms:created>
  <dcterms:modified xsi:type="dcterms:W3CDTF">2025-10-02T14:29:35Z</dcterms:modified>
</cp:coreProperties>
</file>