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5" r:id="rId9"/>
    <p:sldId id="263" r:id="rId10"/>
    <p:sldId id="264" r:id="rId11"/>
    <p:sldId id="267" r:id="rId12"/>
    <p:sldId id="266" r:id="rId13"/>
    <p:sldId id="268" r:id="rId14"/>
    <p:sldId id="269" r:id="rId15"/>
    <p:sldId id="270" r:id="rId16"/>
    <p:sldId id="272" r:id="rId17"/>
    <p:sldId id="27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FF"/>
    <a:srgbClr val="FFCCFF"/>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5" d="100"/>
          <a:sy n="85" d="100"/>
        </p:scale>
        <p:origin x="67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677AE4A5-747C-4DF3-BFBB-C8CC903D704E}"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318AB-B6C4-4DF3-9EA6-85CA78D00D9B}" type="slidenum">
              <a:rPr lang="en-GB" smtClean="0"/>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77AE4A5-747C-4DF3-BFBB-C8CC903D704E}"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318AB-B6C4-4DF3-9EA6-85CA78D00D9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77AE4A5-747C-4DF3-BFBB-C8CC903D704E}"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318AB-B6C4-4DF3-9EA6-85CA78D00D9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77AE4A5-747C-4DF3-BFBB-C8CC903D704E}" type="datetimeFigureOut">
              <a:rPr lang="en-GB" smtClean="0"/>
              <a:t>03/01/2019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A318AB-B6C4-4DF3-9EA6-85CA78D00D9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677AE4A5-747C-4DF3-BFBB-C8CC903D704E}" type="datetimeFigureOut">
              <a:rPr lang="en-GB" smtClean="0"/>
              <a:t>03/01/2019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A318AB-B6C4-4DF3-9EA6-85CA78D00D9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677AE4A5-747C-4DF3-BFBB-C8CC903D704E}" type="datetimeFigureOut">
              <a:rPr lang="en-GB" smtClean="0"/>
              <a:t>03/01/2019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A318AB-B6C4-4DF3-9EA6-85CA78D00D9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7AE4A5-747C-4DF3-BFBB-C8CC903D704E}" type="datetimeFigureOut">
              <a:rPr lang="en-GB" smtClean="0"/>
              <a:t>03/01/2019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A318AB-B6C4-4DF3-9EA6-85CA78D00D9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77AE4A5-747C-4DF3-BFBB-C8CC903D704E}" type="datetimeFigureOut">
              <a:rPr lang="en-GB" smtClean="0"/>
              <a:t>03/01/2019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A318AB-B6C4-4DF3-9EA6-85CA78D00D9B}" type="slidenum">
              <a:rPr lang="en-GB" smtClean="0"/>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677AE4A5-747C-4DF3-BFBB-C8CC903D704E}" type="datetimeFigureOut">
              <a:rPr lang="en-GB" smtClean="0"/>
              <a:t>03/01/2019</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FAA318AB-B6C4-4DF3-9EA6-85CA78D00D9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77AE4A5-747C-4DF3-BFBB-C8CC903D704E}"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318AB-B6C4-4DF3-9EA6-85CA78D00D9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77AE4A5-747C-4DF3-BFBB-C8CC903D704E}" type="datetimeFigureOut">
              <a:rPr lang="en-GB" smtClean="0"/>
              <a:t>03/01/2019</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FAA318AB-B6C4-4DF3-9EA6-85CA78D00D9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677AE4A5-747C-4DF3-BFBB-C8CC903D704E}" type="datetimeFigureOut">
              <a:rPr lang="en-GB" smtClean="0"/>
              <a:t>03/01/2019</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FAA318AB-B6C4-4DF3-9EA6-85CA78D00D9B}"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tif"/><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2ahUKEwiCs4jt8dHfAhXGz4UKHah4Cx0QjRx6BAgBEAU&amp;url=https%3A%2F%2Fwww.shutterstock.com%2Fsearch%2Fclay%2Bpitcher&amp;psig=AOvVaw33VCdQ_PcETP-idaaA7UD-&amp;ust=1546614416362204" TargetMode="External"/><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62B48DF-8488-4DA5-81EA-6931A448BA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000" y="209550"/>
            <a:ext cx="8890000" cy="6438900"/>
          </a:xfrm>
          <a:prstGeom prst="rect">
            <a:avLst/>
          </a:prstGeom>
        </p:spPr>
      </p:pic>
      <p:sp>
        <p:nvSpPr>
          <p:cNvPr id="2" name="Title 1"/>
          <p:cNvSpPr>
            <a:spLocks noGrp="1"/>
          </p:cNvSpPr>
          <p:nvPr>
            <p:ph type="ctrTitle"/>
          </p:nvPr>
        </p:nvSpPr>
        <p:spPr>
          <a:xfrm>
            <a:off x="251520" y="476672"/>
            <a:ext cx="8640960" cy="1372768"/>
          </a:xfrm>
        </p:spPr>
        <p:txBody>
          <a:bodyPr>
            <a:normAutofit fontScale="90000"/>
          </a:bodyPr>
          <a:lstStyle/>
          <a:p>
            <a:r>
              <a:rPr lang="en-GB" sz="8000" dirty="0">
                <a:effectLst>
                  <a:outerShdw blurRad="38100" dist="38100" dir="2700000" algn="tl">
                    <a:srgbClr val="000000">
                      <a:alpha val="43137"/>
                    </a:srgbClr>
                  </a:outerShdw>
                </a:effectLst>
              </a:rPr>
              <a:t>Thinking with Things </a:t>
            </a:r>
          </a:p>
        </p:txBody>
      </p:sp>
      <p:sp>
        <p:nvSpPr>
          <p:cNvPr id="3" name="Subtitle 2"/>
          <p:cNvSpPr>
            <a:spLocks noGrp="1"/>
          </p:cNvSpPr>
          <p:nvPr>
            <p:ph type="subTitle" idx="1"/>
          </p:nvPr>
        </p:nvSpPr>
        <p:spPr>
          <a:xfrm>
            <a:off x="407590" y="5039936"/>
            <a:ext cx="4812482" cy="851544"/>
          </a:xfrm>
        </p:spPr>
        <p:txBody>
          <a:bodyPr>
            <a:normAutofit/>
          </a:bodyPr>
          <a:lstStyle/>
          <a:p>
            <a:r>
              <a:rPr lang="en-GB" sz="4800" b="1" dirty="0">
                <a:effectLst>
                  <a:outerShdw blurRad="38100" dist="38100" dir="2700000" algn="tl">
                    <a:srgbClr val="000000">
                      <a:alpha val="43137"/>
                    </a:srgbClr>
                  </a:outerShdw>
                </a:effectLst>
              </a:rPr>
              <a:t>What is a Thing?</a:t>
            </a:r>
          </a:p>
        </p:txBody>
      </p:sp>
    </p:spTree>
    <p:extLst>
      <p:ext uri="{BB962C8B-B14F-4D97-AF65-F5344CB8AC3E}">
        <p14:creationId xmlns:p14="http://schemas.microsoft.com/office/powerpoint/2010/main" val="2461963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F2C894-E8E2-47FC-9BA5-A64FC41018ED}"/>
              </a:ext>
            </a:extLst>
          </p:cNvPr>
          <p:cNvSpPr>
            <a:spLocks noGrp="1"/>
          </p:cNvSpPr>
          <p:nvPr>
            <p:ph type="title" idx="4294967295"/>
          </p:nvPr>
        </p:nvSpPr>
        <p:spPr>
          <a:xfrm>
            <a:off x="179512" y="188640"/>
            <a:ext cx="8424936" cy="1584176"/>
          </a:xfrm>
        </p:spPr>
        <p:txBody>
          <a:bodyPr>
            <a:normAutofit/>
          </a:bodyPr>
          <a:lstStyle/>
          <a:p>
            <a:r>
              <a:rPr lang="en-GB" sz="4400" b="0" dirty="0">
                <a:solidFill>
                  <a:schemeClr val="tx1"/>
                </a:solidFill>
              </a:rPr>
              <a:t>What is the difference between a thing and an object?</a:t>
            </a:r>
          </a:p>
        </p:txBody>
      </p:sp>
      <p:pic>
        <p:nvPicPr>
          <p:cNvPr id="12" name="Content Placeholder 11">
            <a:extLst>
              <a:ext uri="{FF2B5EF4-FFF2-40B4-BE49-F238E27FC236}">
                <a16:creationId xmlns:a16="http://schemas.microsoft.com/office/drawing/2014/main" id="{44DFBBD4-FE0F-40B4-96AB-C572ADB42709}"/>
              </a:ext>
            </a:extLst>
          </p:cNvPr>
          <p:cNvPicPr>
            <a:picLocks noGrp="1" noChangeAspect="1"/>
          </p:cNvPicPr>
          <p:nvPr>
            <p:ph sz="half" idx="4294967295"/>
          </p:nvPr>
        </p:nvPicPr>
        <p:blipFill rotWithShape="1">
          <a:blip r:embed="rId2" cstate="print">
            <a:extLst>
              <a:ext uri="{28A0092B-C50C-407E-A947-70E740481C1C}">
                <a14:useLocalDpi xmlns:a14="http://schemas.microsoft.com/office/drawing/2010/main" val="0"/>
              </a:ext>
            </a:extLst>
          </a:blip>
          <a:srcRect/>
          <a:stretch/>
        </p:blipFill>
        <p:spPr>
          <a:xfrm>
            <a:off x="-36512" y="1854723"/>
            <a:ext cx="5706274" cy="5003278"/>
          </a:xfrm>
        </p:spPr>
      </p:pic>
    </p:spTree>
    <p:extLst>
      <p:ext uri="{BB962C8B-B14F-4D97-AF65-F5344CB8AC3E}">
        <p14:creationId xmlns:p14="http://schemas.microsoft.com/office/powerpoint/2010/main" val="891353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255A9-151A-4C22-8993-71C2C1AC2D75}"/>
              </a:ext>
            </a:extLst>
          </p:cNvPr>
          <p:cNvSpPr>
            <a:spLocks noGrp="1"/>
          </p:cNvSpPr>
          <p:nvPr>
            <p:ph type="title"/>
          </p:nvPr>
        </p:nvSpPr>
        <p:spPr/>
        <p:txBody>
          <a:bodyPr/>
          <a:lstStyle/>
          <a:p>
            <a:r>
              <a:rPr lang="en-GB" dirty="0"/>
              <a:t>Problems with Defining a Thing</a:t>
            </a:r>
          </a:p>
        </p:txBody>
      </p:sp>
      <p:sp>
        <p:nvSpPr>
          <p:cNvPr id="3" name="Content Placeholder 2">
            <a:extLst>
              <a:ext uri="{FF2B5EF4-FFF2-40B4-BE49-F238E27FC236}">
                <a16:creationId xmlns:a16="http://schemas.microsoft.com/office/drawing/2014/main" id="{3C620720-D991-4A76-BA6A-5443269BFA20}"/>
              </a:ext>
            </a:extLst>
          </p:cNvPr>
          <p:cNvSpPr>
            <a:spLocks noGrp="1"/>
          </p:cNvSpPr>
          <p:nvPr>
            <p:ph idx="1"/>
          </p:nvPr>
        </p:nvSpPr>
        <p:spPr>
          <a:xfrm>
            <a:off x="457200" y="1772817"/>
            <a:ext cx="8229600" cy="4929736"/>
          </a:xfrm>
        </p:spPr>
        <p:txBody>
          <a:bodyPr>
            <a:normAutofit fontScale="92500" lnSpcReduction="20000"/>
          </a:bodyPr>
          <a:lstStyle/>
          <a:p>
            <a:r>
              <a:rPr lang="en-GB" sz="3000" dirty="0"/>
              <a:t>“ Surely it is just a handy catch-all for the various entities with which the” mind might engage, a relatively neutral term” (</a:t>
            </a:r>
            <a:r>
              <a:rPr lang="en-GB" sz="3000" dirty="0" err="1"/>
              <a:t>Knappet</a:t>
            </a:r>
            <a:r>
              <a:rPr lang="en-GB" sz="3000" dirty="0"/>
              <a:t> 2010, 81)</a:t>
            </a:r>
          </a:p>
          <a:p>
            <a:r>
              <a:rPr lang="en-GB" sz="3000" dirty="0"/>
              <a:t>We need to be clear about our definitions &amp; our ontological &amp; epistemological standpoint</a:t>
            </a:r>
          </a:p>
          <a:p>
            <a:r>
              <a:rPr lang="en-GB" sz="3000" dirty="0"/>
              <a:t>Is a thing a </a:t>
            </a:r>
            <a:r>
              <a:rPr lang="en-GB" sz="3000" dirty="0">
                <a:solidFill>
                  <a:schemeClr val="accent1"/>
                </a:solidFill>
              </a:rPr>
              <a:t>single bounded entity?</a:t>
            </a:r>
          </a:p>
          <a:p>
            <a:r>
              <a:rPr lang="en-GB" sz="3000" dirty="0"/>
              <a:t>Where do the boundaries lie between things?</a:t>
            </a:r>
          </a:p>
          <a:p>
            <a:pPr lvl="1"/>
            <a:r>
              <a:rPr lang="en-GB" sz="2600" dirty="0"/>
              <a:t>A drop of water in the ocean</a:t>
            </a:r>
          </a:p>
          <a:p>
            <a:pPr lvl="1"/>
            <a:r>
              <a:rPr lang="en-GB" sz="2600" dirty="0"/>
              <a:t>A leaf on a tree</a:t>
            </a:r>
          </a:p>
          <a:p>
            <a:pPr lvl="1"/>
            <a:r>
              <a:rPr lang="en-GB" sz="2600" dirty="0"/>
              <a:t>Us: our bodies, flesh, blood, hair, bones, mind etc.</a:t>
            </a:r>
          </a:p>
          <a:p>
            <a:r>
              <a:rPr lang="en-GB" sz="3000" dirty="0"/>
              <a:t>Fluidity &amp; mutable boundaries…</a:t>
            </a:r>
          </a:p>
          <a:p>
            <a:r>
              <a:rPr lang="en-GB" sz="3000" dirty="0"/>
              <a:t>Can we think about things or should we think about matter?</a:t>
            </a:r>
          </a:p>
          <a:p>
            <a:endParaRPr lang="en-GB" sz="2800" dirty="0"/>
          </a:p>
        </p:txBody>
      </p:sp>
    </p:spTree>
    <p:extLst>
      <p:ext uri="{BB962C8B-B14F-4D97-AF65-F5344CB8AC3E}">
        <p14:creationId xmlns:p14="http://schemas.microsoft.com/office/powerpoint/2010/main" val="763965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par>
                          <p:cTn id="23" fill="hold">
                            <p:stCondLst>
                              <p:cond delay="500"/>
                            </p:stCondLst>
                            <p:childTnLst>
                              <p:par>
                                <p:cTn id="24" presetID="10" presetClass="entr" presetSubtype="0" fill="hold" grpId="0" nodeType="after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500"/>
                                        <p:tgtEl>
                                          <p:spTgt spid="3">
                                            <p:txEl>
                                              <p:pRg st="4" end="4"/>
                                            </p:txEl>
                                          </p:spTgt>
                                        </p:tgtEl>
                                      </p:cBhvr>
                                    </p:animEffect>
                                  </p:childTnLst>
                                </p:cTn>
                              </p:par>
                            </p:childTnLst>
                          </p:cTn>
                        </p:par>
                        <p:par>
                          <p:cTn id="27" fill="hold">
                            <p:stCondLst>
                              <p:cond delay="1000"/>
                            </p:stCondLst>
                            <p:childTnLst>
                              <p:par>
                                <p:cTn id="28" presetID="10" presetClass="entr" presetSubtype="0" fill="hold" grpId="0" nodeType="after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par>
                          <p:cTn id="31" fill="hold">
                            <p:stCondLst>
                              <p:cond delay="1500"/>
                            </p:stCondLst>
                            <p:childTnLst>
                              <p:par>
                                <p:cTn id="32" presetID="10" presetClass="entr" presetSubtype="0" fill="hold" grpId="0" nodeType="after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500"/>
                                        <p:tgtEl>
                                          <p:spTgt spid="3">
                                            <p:txEl>
                                              <p:pRg st="6" end="6"/>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fade">
                                      <p:cBhvr>
                                        <p:cTn id="39" dur="500"/>
                                        <p:tgtEl>
                                          <p:spTgt spid="3">
                                            <p:txEl>
                                              <p:pRg st="7" end="7"/>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FF0DF-0C78-484B-AF4F-5B5F06F593C1}"/>
              </a:ext>
            </a:extLst>
          </p:cNvPr>
          <p:cNvSpPr>
            <a:spLocks noGrp="1"/>
          </p:cNvSpPr>
          <p:nvPr>
            <p:ph type="title"/>
          </p:nvPr>
        </p:nvSpPr>
        <p:spPr/>
        <p:txBody>
          <a:bodyPr/>
          <a:lstStyle/>
          <a:p>
            <a:r>
              <a:rPr lang="en-GB" dirty="0"/>
              <a:t>Thinking About Things</a:t>
            </a:r>
          </a:p>
        </p:txBody>
      </p:sp>
      <p:sp>
        <p:nvSpPr>
          <p:cNvPr id="3" name="Content Placeholder 2">
            <a:extLst>
              <a:ext uri="{FF2B5EF4-FFF2-40B4-BE49-F238E27FC236}">
                <a16:creationId xmlns:a16="http://schemas.microsoft.com/office/drawing/2014/main" id="{618E233F-ED7C-4B8C-8F93-ADFD02DCFA2A}"/>
              </a:ext>
            </a:extLst>
          </p:cNvPr>
          <p:cNvSpPr>
            <a:spLocks noGrp="1"/>
          </p:cNvSpPr>
          <p:nvPr>
            <p:ph idx="1"/>
          </p:nvPr>
        </p:nvSpPr>
        <p:spPr>
          <a:xfrm>
            <a:off x="251520" y="1484784"/>
            <a:ext cx="8712968" cy="5073752"/>
          </a:xfrm>
        </p:spPr>
        <p:txBody>
          <a:bodyPr>
            <a:noAutofit/>
          </a:bodyPr>
          <a:lstStyle/>
          <a:p>
            <a:r>
              <a:rPr lang="en-GB" sz="2800" dirty="0"/>
              <a:t>Things, objects, stuff, artefacts, material culture…. form bedrock of disciplines of archaeology &amp; anthropology</a:t>
            </a:r>
          </a:p>
          <a:p>
            <a:r>
              <a:rPr lang="en-GB" sz="2800" dirty="0"/>
              <a:t>But thinking about them is not straightforward:</a:t>
            </a:r>
          </a:p>
          <a:p>
            <a:pPr lvl="1"/>
            <a:r>
              <a:rPr lang="en-GB" sz="2400" dirty="0"/>
              <a:t>Artefact: implies human agency</a:t>
            </a:r>
          </a:p>
          <a:p>
            <a:pPr lvl="1"/>
            <a:r>
              <a:rPr lang="en-GB" sz="2400" dirty="0"/>
              <a:t>Object: implies thinking/perceiving subject</a:t>
            </a:r>
            <a:endParaRPr lang="en-GB" dirty="0"/>
          </a:p>
          <a:p>
            <a:r>
              <a:rPr lang="en-GB" sz="2800" dirty="0"/>
              <a:t>Our understanding of the material world &amp; </a:t>
            </a:r>
            <a:r>
              <a:rPr lang="en-GB" sz="2800" b="1" dirty="0">
                <a:solidFill>
                  <a:schemeClr val="accent1"/>
                </a:solidFill>
              </a:rPr>
              <a:t>our</a:t>
            </a:r>
            <a:r>
              <a:rPr lang="en-GB" sz="2800" dirty="0"/>
              <a:t> place within it is currently being debated across the humanities &amp; social sciences:</a:t>
            </a:r>
          </a:p>
          <a:p>
            <a:pPr lvl="1"/>
            <a:r>
              <a:rPr lang="en-GB" sz="2400" dirty="0">
                <a:solidFill>
                  <a:schemeClr val="accent1"/>
                </a:solidFill>
              </a:rPr>
              <a:t>OOO</a:t>
            </a:r>
          </a:p>
          <a:p>
            <a:pPr lvl="1"/>
            <a:r>
              <a:rPr lang="en-GB" sz="2400" dirty="0">
                <a:solidFill>
                  <a:schemeClr val="accent1"/>
                </a:solidFill>
              </a:rPr>
              <a:t>New materialities: </a:t>
            </a:r>
            <a:r>
              <a:rPr lang="en-GB" sz="2400" dirty="0"/>
              <a:t>vibrant matter, assemblages, agential realism</a:t>
            </a:r>
          </a:p>
          <a:p>
            <a:endParaRPr lang="en-GB" sz="2800" dirty="0"/>
          </a:p>
        </p:txBody>
      </p:sp>
    </p:spTree>
    <p:extLst>
      <p:ext uri="{BB962C8B-B14F-4D97-AF65-F5344CB8AC3E}">
        <p14:creationId xmlns:p14="http://schemas.microsoft.com/office/powerpoint/2010/main" val="1785632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500"/>
                            </p:stCondLst>
                            <p:childTnLst>
                              <p:par>
                                <p:cTn id="25" presetID="10" presetClass="entr" presetSubtype="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par>
                          <p:cTn id="28" fill="hold">
                            <p:stCondLst>
                              <p:cond delay="1000"/>
                            </p:stCondLst>
                            <p:childTnLst>
                              <p:par>
                                <p:cTn id="29" presetID="10" presetClass="entr" presetSubtype="0" fill="hold" grpId="0"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B28E2-21B2-4747-892B-0231E3838B63}"/>
              </a:ext>
            </a:extLst>
          </p:cNvPr>
          <p:cNvSpPr>
            <a:spLocks noGrp="1"/>
          </p:cNvSpPr>
          <p:nvPr>
            <p:ph type="title"/>
          </p:nvPr>
        </p:nvSpPr>
        <p:spPr/>
        <p:txBody>
          <a:bodyPr/>
          <a:lstStyle/>
          <a:p>
            <a:r>
              <a:rPr lang="en-GB" sz="4400" dirty="0"/>
              <a:t>Messy Definitions </a:t>
            </a:r>
          </a:p>
        </p:txBody>
      </p:sp>
      <p:sp>
        <p:nvSpPr>
          <p:cNvPr id="3" name="Content Placeholder 2">
            <a:extLst>
              <a:ext uri="{FF2B5EF4-FFF2-40B4-BE49-F238E27FC236}">
                <a16:creationId xmlns:a16="http://schemas.microsoft.com/office/drawing/2014/main" id="{50EB55B7-ADFC-4D7A-A38F-3913A383A0AB}"/>
              </a:ext>
            </a:extLst>
          </p:cNvPr>
          <p:cNvSpPr>
            <a:spLocks noGrp="1"/>
          </p:cNvSpPr>
          <p:nvPr>
            <p:ph idx="1"/>
          </p:nvPr>
        </p:nvSpPr>
        <p:spPr>
          <a:xfrm>
            <a:off x="251520" y="1628801"/>
            <a:ext cx="8568952" cy="5073752"/>
          </a:xfrm>
        </p:spPr>
        <p:txBody>
          <a:bodyPr>
            <a:normAutofit/>
          </a:bodyPr>
          <a:lstStyle/>
          <a:p>
            <a:r>
              <a:rPr lang="en-US" sz="2800" dirty="0" err="1"/>
              <a:t>Witmore</a:t>
            </a:r>
            <a:r>
              <a:rPr lang="en-US" sz="2800" dirty="0"/>
              <a:t> 2014, 206:</a:t>
            </a:r>
          </a:p>
          <a:p>
            <a:pPr lvl="1"/>
            <a:r>
              <a:rPr lang="en-US" sz="2400" dirty="0"/>
              <a:t>So what counts as things? Air &amp; soil, rain &amp; sea, wooden doors &amp; stone ortho-stats, nitrogen-fixing bacteria &amp; clovers, psycho-political commitments to Rome and Hadrian’s Wall, Corinthian perfume jars &amp; dead Etruscans, mycorrhizae &amp; maple trees, hoplites &amp; the Athenian assembly, </a:t>
            </a:r>
            <a:r>
              <a:rPr lang="en-US" sz="2400" dirty="0" err="1"/>
              <a:t>minke</a:t>
            </a:r>
            <a:r>
              <a:rPr lang="en-US" sz="2400" dirty="0"/>
              <a:t> whales &amp; lemmings, the Hudson River &amp; steamboats, the god Apollo &amp; the Pythia: </a:t>
            </a:r>
            <a:r>
              <a:rPr lang="en-US" sz="2400" dirty="0">
                <a:solidFill>
                  <a:schemeClr val="accent1"/>
                </a:solidFill>
              </a:rPr>
              <a:t>all are things</a:t>
            </a:r>
          </a:p>
          <a:p>
            <a:pPr lvl="1"/>
            <a:r>
              <a:rPr lang="en-US" dirty="0"/>
              <a:t> </a:t>
            </a:r>
            <a:r>
              <a:rPr lang="en-US" sz="2400" dirty="0">
                <a:solidFill>
                  <a:schemeClr val="accent1"/>
                </a:solidFill>
              </a:rPr>
              <a:t>…nothing should be excluded because of an arbitrary divide between made &amp; un-made objects, </a:t>
            </a:r>
            <a:r>
              <a:rPr lang="en-US" sz="2400" dirty="0"/>
              <a:t>artifacts &amp; </a:t>
            </a:r>
            <a:r>
              <a:rPr lang="en-US" sz="2400" dirty="0" err="1"/>
              <a:t>ecofacts</a:t>
            </a:r>
            <a:r>
              <a:rPr lang="en-US" sz="2400" dirty="0"/>
              <a:t> or externs, kinetic and inert, humans &amp; non-humans</a:t>
            </a:r>
          </a:p>
          <a:p>
            <a:r>
              <a:rPr lang="en-US" sz="2800" dirty="0"/>
              <a:t>What do you think?</a:t>
            </a:r>
          </a:p>
        </p:txBody>
      </p:sp>
    </p:spTree>
    <p:extLst>
      <p:ext uri="{BB962C8B-B14F-4D97-AF65-F5344CB8AC3E}">
        <p14:creationId xmlns:p14="http://schemas.microsoft.com/office/powerpoint/2010/main" val="1379361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F25E64C-67DA-4DC8-BCE6-378965C55F37}"/>
              </a:ext>
            </a:extLst>
          </p:cNvPr>
          <p:cNvSpPr>
            <a:spLocks noGrp="1"/>
          </p:cNvSpPr>
          <p:nvPr>
            <p:ph type="title"/>
          </p:nvPr>
        </p:nvSpPr>
        <p:spPr/>
        <p:txBody>
          <a:bodyPr/>
          <a:lstStyle/>
          <a:p>
            <a:r>
              <a:rPr lang="en-GB" dirty="0"/>
              <a:t>Heidegger: Etymology of Thing</a:t>
            </a:r>
          </a:p>
        </p:txBody>
      </p:sp>
      <p:sp>
        <p:nvSpPr>
          <p:cNvPr id="5" name="Content Placeholder 4">
            <a:extLst>
              <a:ext uri="{FF2B5EF4-FFF2-40B4-BE49-F238E27FC236}">
                <a16:creationId xmlns:a16="http://schemas.microsoft.com/office/drawing/2014/main" id="{5C77364B-2801-46B1-9527-BE60C916656C}"/>
              </a:ext>
            </a:extLst>
          </p:cNvPr>
          <p:cNvSpPr>
            <a:spLocks noGrp="1"/>
          </p:cNvSpPr>
          <p:nvPr>
            <p:ph sz="half" idx="1"/>
          </p:nvPr>
        </p:nvSpPr>
        <p:spPr>
          <a:xfrm>
            <a:off x="179512" y="1773936"/>
            <a:ext cx="4752528" cy="4857266"/>
          </a:xfrm>
        </p:spPr>
        <p:txBody>
          <a:bodyPr>
            <a:normAutofit/>
          </a:bodyPr>
          <a:lstStyle/>
          <a:p>
            <a:r>
              <a:rPr lang="en-GB" sz="2400" dirty="0"/>
              <a:t>Old High German </a:t>
            </a:r>
            <a:r>
              <a:rPr lang="en-GB" sz="2400" i="1" dirty="0"/>
              <a:t>ding </a:t>
            </a:r>
            <a:r>
              <a:rPr lang="en-GB" sz="2400" dirty="0"/>
              <a:t>=  a gathering</a:t>
            </a:r>
          </a:p>
          <a:p>
            <a:pPr lvl="1"/>
            <a:r>
              <a:rPr lang="en-GB" sz="2000" dirty="0"/>
              <a:t>“a gathering to deliberate on a matter under discussion, a contested matter … </a:t>
            </a:r>
            <a:r>
              <a:rPr lang="en-GB" sz="2000" dirty="0">
                <a:solidFill>
                  <a:schemeClr val="accent1"/>
                </a:solidFill>
              </a:rPr>
              <a:t>[It] denote[s] anything that in any way bears upon men, concerns them, and that accordingly is a matter for discourse” </a:t>
            </a:r>
            <a:r>
              <a:rPr lang="en-GB" sz="2000" dirty="0"/>
              <a:t>(1971, 172)</a:t>
            </a:r>
          </a:p>
          <a:p>
            <a:r>
              <a:rPr lang="en-GB" sz="2400" dirty="0"/>
              <a:t>Anthropocentric perspective: focus on </a:t>
            </a:r>
            <a:r>
              <a:rPr lang="en-GB" sz="2400" dirty="0">
                <a:solidFill>
                  <a:schemeClr val="accent1"/>
                </a:solidFill>
              </a:rPr>
              <a:t>human</a:t>
            </a:r>
            <a:r>
              <a:rPr lang="en-GB" sz="2400" dirty="0"/>
              <a:t> relations with material world &amp; how we are affected by </a:t>
            </a:r>
            <a:r>
              <a:rPr lang="en-GB" sz="2400" i="1" dirty="0"/>
              <a:t>things</a:t>
            </a:r>
            <a:endParaRPr lang="en-GB" sz="2400" dirty="0"/>
          </a:p>
        </p:txBody>
      </p:sp>
      <p:pic>
        <p:nvPicPr>
          <p:cNvPr id="6" name="Picture 2" descr="https://attachment.outlook.office.net/owa/l.steel@uwtsd.ac.uk/service.svc/s/GetFileAttachment?id=AQMkAGE0MjYzOWVkLTQ1YTUtNDZjMS04MTA5LTFhYmY5NzIxZjY3OABGAAADIYNQ%2BO3eD0mXGJa%2FSh3ZVAcAqshNt85%2BmEqAbWIj1GnEjwAAAgEJAAAAqshNt85%2BmEqAbWIj1GnEjwAD4RutMwAAAAESABAAzYGZWR%2BSVkm3%2BWI4mqWj0A%3D%3D&amp;X-OWA-CANARY=nc719oL2t0G5Jx9ch-R2l1CUl3DRcNYY5doUX3MtrmigToAihscpavvn5fz-aQbrV39C3koTUWo.&amp;token=eyJhbGciOiJSUzI1NiIsImtpZCI6IjA2MDBGOUY2NzQ2MjA3MzdFNzM0MDRFMjg3QzQ1QTgxOENCN0NFQjgiLCJ4NXQiOiJCZ0Q1OW5SaUJ6Zm5OQVRpaDhSYWdZeTN6cmciLCJ0eXAiOiJKV1QifQ.eyJ2ZXIiOiJFeGNoYW5nZS5DYWxsYmFjay5WMSIsImFwcGN0eHNlbmRlciI6Ik93YURvd25sb2FkQDRlMGYxMWY5LTA0NmUtNDUwNS05Y2I4LWRiMjE1MjMxMWUyMSIsImFwcGN0eCI6IntcIm1zZXhjaHByb3RcIjpcIm93YVwiLFwicHJpbWFyeXNpZFwiOlwiUy0xLTUtMjEtMTgwMDQ5MTYxLTM5OTY2MDU2NjctNDAzNzQyMDI0MS0xMDIyNjM1OFwiLFwicHVpZFwiOlwiMTE1MzkwNjY2MDc3ODYzMzUxM1wiLFwib2lkXCI6XCJhODhjYTEyYS04N2VmLTRlZjMtYmFkMy1hNjM4NTU1MTIyMzZcIixcInNjb3BlXCI6XCJPd2FEb3dubG9hZFwifSIsIm5iZiI6MTU0NjQ0NzE1NCwiZXhwIjoxNTQ2NDQ3NzU0LCJpc3MiOiIwMDAwMDAwMi0wMDAwLTBmZjEtY2UwMC0wMDAwMDAwMDAwMDBANGUwZjExZjktMDQ2ZS00NTA1LTljYjgtZGIyMTUyMzExZTIxIiwiYXVkIjoiMDAwMDAwMDItMDAwMC0wZmYxLWNlMDAtMDAwMDAwMDAwMDAwL2F0dGFjaG1lbnQub3V0bG9vay5vZmZpY2UubmV0QDRlMGYxMWY5LTA0NmUtNDUwNS05Y2I4LWRiMjE1MjMxMWUyMSJ9.TUvw5MnqdZ8OyQL0xzClObn1qo_xMbKmrS4_1RjLRk2XSD1X6xRLuAFuCD1iSbpAAxxiMgT_YQ-YUHa72DrBsCJ24dKKaZZLzi8PRc67FpOaIEYAYedLbnT8-x7Ge1aUim_kwidzxPCnLKKenDUZ0weaQSasUMcppbqQtkPLlQL8CsPfKbkwY3i7PA4UmO_HAsUAQQDbTG0AVLk4gnOEmGaRbn0P-pZyqHhM1FGmZ2sRWBnr6tF-bv0bW3T3F9I6pmOpzXaCR_zK8ZoJhK9z5IBfBpOoQHB8D1eaaJYVWk06DbwzHxvsVtoedtAMMfkxjE1XSRVBHaSDeuKb6CnzzQ&amp;owa=outlook.office.com&amp;isImagePreview=True">
            <a:extLst>
              <a:ext uri="{FF2B5EF4-FFF2-40B4-BE49-F238E27FC236}">
                <a16:creationId xmlns:a16="http://schemas.microsoft.com/office/drawing/2014/main" id="{C825B6F0-FA09-4064-94F9-CA958CAC9772}"/>
              </a:ext>
            </a:extLst>
          </p:cNvPr>
          <p:cNvPicPr>
            <a:picLocks noGrp="1" noChangeAspect="1" noChangeArrowheads="1"/>
          </p:cNvPicPr>
          <p:nvPr>
            <p:ph sz="half" idx="2"/>
          </p:nvPr>
        </p:nvPicPr>
        <p:blipFill rotWithShape="1">
          <a:blip r:embed="rId2" cstate="screen">
            <a:extLst>
              <a:ext uri="{28A0092B-C50C-407E-A947-70E740481C1C}">
                <a14:useLocalDpi xmlns:a14="http://schemas.microsoft.com/office/drawing/2010/main"/>
              </a:ext>
            </a:extLst>
          </a:blip>
          <a:srcRect/>
          <a:stretch/>
        </p:blipFill>
        <p:spPr bwMode="auto">
          <a:xfrm>
            <a:off x="5148064" y="1773935"/>
            <a:ext cx="3816424" cy="4857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1283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Effect transition="in" filter="fade">
                                      <p:cBhvr>
                                        <p:cTn id="11" dur="500"/>
                                        <p:tgtEl>
                                          <p:spTgt spid="5">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animEffect transition="in" filter="fade">
                                      <p:cBhvr>
                                        <p:cTn id="16"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EEE8A-0F69-401E-BE75-083457C768DD}"/>
              </a:ext>
            </a:extLst>
          </p:cNvPr>
          <p:cNvSpPr>
            <a:spLocks noGrp="1"/>
          </p:cNvSpPr>
          <p:nvPr>
            <p:ph type="title"/>
          </p:nvPr>
        </p:nvSpPr>
        <p:spPr/>
        <p:txBody>
          <a:bodyPr/>
          <a:lstStyle/>
          <a:p>
            <a:r>
              <a:rPr lang="en-GB" dirty="0"/>
              <a:t>Heidegger: Example of a Jug</a:t>
            </a:r>
          </a:p>
        </p:txBody>
      </p:sp>
      <p:sp>
        <p:nvSpPr>
          <p:cNvPr id="7" name="Content Placeholder 6">
            <a:extLst>
              <a:ext uri="{FF2B5EF4-FFF2-40B4-BE49-F238E27FC236}">
                <a16:creationId xmlns:a16="http://schemas.microsoft.com/office/drawing/2014/main" id="{986599E3-658D-426C-A61A-8ED81392725D}"/>
              </a:ext>
            </a:extLst>
          </p:cNvPr>
          <p:cNvSpPr>
            <a:spLocks noGrp="1"/>
          </p:cNvSpPr>
          <p:nvPr>
            <p:ph sz="half" idx="1"/>
          </p:nvPr>
        </p:nvSpPr>
        <p:spPr>
          <a:xfrm>
            <a:off x="323528" y="1628800"/>
            <a:ext cx="5256584" cy="4968552"/>
          </a:xfrm>
        </p:spPr>
        <p:txBody>
          <a:bodyPr>
            <a:normAutofit fontScale="92500"/>
          </a:bodyPr>
          <a:lstStyle/>
          <a:p>
            <a:r>
              <a:rPr lang="en-GB" sz="2400" dirty="0"/>
              <a:t>“We say: a vessel, something of the kind that holds something else within it. The jug's holding is done by its base and sides. This container itself can again be held by the handle. As a vessel the jug is something self-sustained, something that stands on its own. This standing on its own characterizes the jug as something that is self-supporting, or independent. As the self-supporting independence of something independent, </a:t>
            </a:r>
            <a:r>
              <a:rPr lang="en-GB" sz="2400" dirty="0">
                <a:solidFill>
                  <a:schemeClr val="accent1"/>
                </a:solidFill>
              </a:rPr>
              <a:t>the jug differs from an object. An independent, self-supporting thing” (1971, 164)</a:t>
            </a:r>
          </a:p>
        </p:txBody>
      </p:sp>
      <p:pic>
        <p:nvPicPr>
          <p:cNvPr id="9" name="Content Placeholder 7">
            <a:extLst>
              <a:ext uri="{FF2B5EF4-FFF2-40B4-BE49-F238E27FC236}">
                <a16:creationId xmlns:a16="http://schemas.microsoft.com/office/drawing/2014/main" id="{DA2B2B14-AFAC-4EA1-B4DE-7A17DE32D43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940153" y="1895098"/>
            <a:ext cx="2746647" cy="4435956"/>
          </a:xfrm>
        </p:spPr>
      </p:pic>
    </p:spTree>
    <p:extLst>
      <p:ext uri="{BB962C8B-B14F-4D97-AF65-F5344CB8AC3E}">
        <p14:creationId xmlns:p14="http://schemas.microsoft.com/office/powerpoint/2010/main" val="737659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EEE8A-0F69-401E-BE75-083457C768DD}"/>
              </a:ext>
            </a:extLst>
          </p:cNvPr>
          <p:cNvSpPr>
            <a:spLocks noGrp="1"/>
          </p:cNvSpPr>
          <p:nvPr>
            <p:ph type="title"/>
          </p:nvPr>
        </p:nvSpPr>
        <p:spPr/>
        <p:txBody>
          <a:bodyPr/>
          <a:lstStyle/>
          <a:p>
            <a:r>
              <a:rPr lang="en-GB" dirty="0"/>
              <a:t>Heidegger: Example of a Jug</a:t>
            </a:r>
          </a:p>
        </p:txBody>
      </p:sp>
      <p:sp>
        <p:nvSpPr>
          <p:cNvPr id="7" name="Content Placeholder 6">
            <a:extLst>
              <a:ext uri="{FF2B5EF4-FFF2-40B4-BE49-F238E27FC236}">
                <a16:creationId xmlns:a16="http://schemas.microsoft.com/office/drawing/2014/main" id="{986599E3-658D-426C-A61A-8ED81392725D}"/>
              </a:ext>
            </a:extLst>
          </p:cNvPr>
          <p:cNvSpPr>
            <a:spLocks noGrp="1"/>
          </p:cNvSpPr>
          <p:nvPr>
            <p:ph sz="half" idx="1"/>
          </p:nvPr>
        </p:nvSpPr>
        <p:spPr>
          <a:xfrm>
            <a:off x="179512" y="1628800"/>
            <a:ext cx="5256584" cy="5076800"/>
          </a:xfrm>
        </p:spPr>
        <p:txBody>
          <a:bodyPr>
            <a:normAutofit/>
          </a:bodyPr>
          <a:lstStyle/>
          <a:p>
            <a:r>
              <a:rPr lang="en-GB" sz="2400" dirty="0"/>
              <a:t>The </a:t>
            </a:r>
            <a:r>
              <a:rPr lang="en-GB" sz="2400" dirty="0" err="1"/>
              <a:t>thingly</a:t>
            </a:r>
            <a:r>
              <a:rPr lang="en-GB" sz="2400" dirty="0"/>
              <a:t> character of the jug resides in its properties rather than our representation:</a:t>
            </a:r>
          </a:p>
          <a:p>
            <a:pPr lvl="1"/>
            <a:r>
              <a:rPr lang="en-GB" sz="2000" dirty="0"/>
              <a:t>The jug remains a vessel whether </a:t>
            </a:r>
            <a:r>
              <a:rPr lang="en-GB" sz="1800" dirty="0"/>
              <a:t>we </a:t>
            </a:r>
            <a:r>
              <a:rPr lang="en-GB" sz="2000" dirty="0"/>
              <a:t>represent it in our minds, or not. As a vessel the jug stands on </a:t>
            </a:r>
            <a:r>
              <a:rPr lang="en-GB" sz="1800" dirty="0"/>
              <a:t>its </a:t>
            </a:r>
            <a:r>
              <a:rPr lang="en-GB" sz="2000" dirty="0"/>
              <a:t>own as self-supporting (1971, 165)</a:t>
            </a:r>
          </a:p>
          <a:p>
            <a:r>
              <a:rPr lang="en-GB" sz="2400" dirty="0"/>
              <a:t>Essence of the jug is in its void: </a:t>
            </a:r>
            <a:r>
              <a:rPr lang="en-GB" sz="2400" dirty="0" err="1"/>
              <a:t>ie</a:t>
            </a:r>
            <a:r>
              <a:rPr lang="en-GB" sz="2400" dirty="0"/>
              <a:t>. the space formed by the potter’s shaping of the clay</a:t>
            </a:r>
          </a:p>
          <a:p>
            <a:r>
              <a:rPr lang="en-GB" sz="2400" dirty="0" err="1"/>
              <a:t>Presencing</a:t>
            </a:r>
            <a:r>
              <a:rPr lang="en-GB" sz="2400" dirty="0"/>
              <a:t> of the by holding / pouring water “is what we call thing” (1971, 172)</a:t>
            </a:r>
          </a:p>
          <a:p>
            <a:endParaRPr lang="en-GB" sz="2400" dirty="0"/>
          </a:p>
        </p:txBody>
      </p:sp>
      <p:pic>
        <p:nvPicPr>
          <p:cNvPr id="6" name="Content Placeholder 5">
            <a:extLst>
              <a:ext uri="{FF2B5EF4-FFF2-40B4-BE49-F238E27FC236}">
                <a16:creationId xmlns:a16="http://schemas.microsoft.com/office/drawing/2014/main" id="{D25849F2-5EE3-49FA-AA91-CDFCDC33BF01}"/>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a:ext>
            </a:extLst>
          </a:blip>
          <a:srcRect/>
          <a:stretch/>
        </p:blipFill>
        <p:spPr>
          <a:xfrm>
            <a:off x="5602807" y="1433503"/>
            <a:ext cx="2360719" cy="2448272"/>
          </a:xfrm>
        </p:spPr>
      </p:pic>
      <p:pic>
        <p:nvPicPr>
          <p:cNvPr id="1026" name="Picture 2" descr="Image result for clay jug pouring water">
            <a:hlinkClick r:id="rId3"/>
            <a:extLst>
              <a:ext uri="{FF2B5EF4-FFF2-40B4-BE49-F238E27FC236}">
                <a16:creationId xmlns:a16="http://schemas.microsoft.com/office/drawing/2014/main" id="{652C3D63-C2C6-41F9-9815-2ADEB6EC9353}"/>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a:stretch/>
        </p:blipFill>
        <p:spPr bwMode="auto">
          <a:xfrm>
            <a:off x="5713784" y="4302883"/>
            <a:ext cx="3250704" cy="2180668"/>
          </a:xfrm>
          <a:prstGeom prst="rect">
            <a:avLst/>
          </a:prstGeom>
          <a:noFill/>
          <a:extLst>
            <a:ext uri="{909E8E84-426E-40DD-AFC4-6F175D3DCCD1}">
              <a14:hiddenFill xmlns:a14="http://schemas.microsoft.com/office/drawing/2010/main">
                <a:solidFill>
                  <a:srgbClr val="FFFFFF"/>
                </a:solidFill>
              </a14:hiddenFill>
            </a:ext>
          </a:extLst>
        </p:spPr>
      </p:pic>
      <p:sp>
        <p:nvSpPr>
          <p:cNvPr id="11" name="Arrow: Down 10">
            <a:extLst>
              <a:ext uri="{FF2B5EF4-FFF2-40B4-BE49-F238E27FC236}">
                <a16:creationId xmlns:a16="http://schemas.microsoft.com/office/drawing/2014/main" id="{30D019DC-5F7A-4B87-96F9-CBCDB833A6FB}"/>
              </a:ext>
            </a:extLst>
          </p:cNvPr>
          <p:cNvSpPr/>
          <p:nvPr/>
        </p:nvSpPr>
        <p:spPr>
          <a:xfrm rot="20550007">
            <a:off x="7140424" y="3377567"/>
            <a:ext cx="576064" cy="1379385"/>
          </a:xfrm>
          <a:prstGeom prst="down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60213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Effect transition="in" filter="fade">
                                      <p:cBhvr>
                                        <p:cTn id="11" dur="500"/>
                                        <p:tgtEl>
                                          <p:spTgt spid="7">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7">
                                            <p:txEl>
                                              <p:pRg st="2" end="2"/>
                                            </p:txEl>
                                          </p:spTgt>
                                        </p:tgtEl>
                                        <p:attrNameLst>
                                          <p:attrName>style.visibility</p:attrName>
                                        </p:attrNameLst>
                                      </p:cBhvr>
                                      <p:to>
                                        <p:strVal val="visible"/>
                                      </p:to>
                                    </p:set>
                                    <p:animEffect transition="in" filter="fade">
                                      <p:cBhvr>
                                        <p:cTn id="16" dur="500"/>
                                        <p:tgtEl>
                                          <p:spTgt spid="7">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7">
                                            <p:txEl>
                                              <p:pRg st="3" end="3"/>
                                            </p:txEl>
                                          </p:spTgt>
                                        </p:tgtEl>
                                        <p:attrNameLst>
                                          <p:attrName>style.visibility</p:attrName>
                                        </p:attrNameLst>
                                      </p:cBhvr>
                                      <p:to>
                                        <p:strVal val="visible"/>
                                      </p:to>
                                    </p:set>
                                    <p:animEffect transition="in" filter="fade">
                                      <p:cBhvr>
                                        <p:cTn id="21"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A7D2C-4D13-458D-BB48-F3382ACC5C49}"/>
              </a:ext>
            </a:extLst>
          </p:cNvPr>
          <p:cNvSpPr>
            <a:spLocks noGrp="1"/>
          </p:cNvSpPr>
          <p:nvPr>
            <p:ph type="title"/>
          </p:nvPr>
        </p:nvSpPr>
        <p:spPr/>
        <p:txBody>
          <a:bodyPr>
            <a:normAutofit fontScale="90000"/>
          </a:bodyPr>
          <a:lstStyle/>
          <a:p>
            <a:r>
              <a:rPr lang="en-GB" dirty="0"/>
              <a:t>Heidegger: Human-Thing Relations</a:t>
            </a:r>
          </a:p>
        </p:txBody>
      </p:sp>
      <p:sp>
        <p:nvSpPr>
          <p:cNvPr id="3" name="Content Placeholder 2">
            <a:extLst>
              <a:ext uri="{FF2B5EF4-FFF2-40B4-BE49-F238E27FC236}">
                <a16:creationId xmlns:a16="http://schemas.microsoft.com/office/drawing/2014/main" id="{63C36EFC-0374-4B6C-BCFE-23C9F0E0C49B}"/>
              </a:ext>
            </a:extLst>
          </p:cNvPr>
          <p:cNvSpPr>
            <a:spLocks noGrp="1"/>
          </p:cNvSpPr>
          <p:nvPr>
            <p:ph sz="half" idx="1"/>
          </p:nvPr>
        </p:nvSpPr>
        <p:spPr>
          <a:xfrm>
            <a:off x="382917" y="1667999"/>
            <a:ext cx="4345719" cy="4931664"/>
          </a:xfrm>
        </p:spPr>
        <p:txBody>
          <a:bodyPr>
            <a:normAutofit/>
          </a:bodyPr>
          <a:lstStyle/>
          <a:p>
            <a:r>
              <a:rPr lang="en-GB" sz="2400" dirty="0"/>
              <a:t>Important distinction between two states:</a:t>
            </a:r>
          </a:p>
          <a:p>
            <a:r>
              <a:rPr lang="en-GB" sz="2400" dirty="0"/>
              <a:t>Present-at-hand</a:t>
            </a:r>
          </a:p>
          <a:p>
            <a:pPr lvl="1"/>
            <a:r>
              <a:rPr lang="en-GB" sz="2000" dirty="0"/>
              <a:t>Observer looks at a thing and contemplates it</a:t>
            </a:r>
          </a:p>
          <a:p>
            <a:r>
              <a:rPr lang="en-GB" sz="2400" dirty="0"/>
              <a:t>Ready-to-hand</a:t>
            </a:r>
          </a:p>
          <a:p>
            <a:pPr lvl="1"/>
            <a:r>
              <a:rPr lang="en-GB" sz="2000" dirty="0"/>
              <a:t>When an object is being engaged in use</a:t>
            </a:r>
          </a:p>
          <a:p>
            <a:r>
              <a:rPr lang="en-GB" sz="2400" dirty="0"/>
              <a:t>No longer a singular object but part of a set of relations between things…</a:t>
            </a:r>
          </a:p>
          <a:p>
            <a:r>
              <a:rPr lang="en-GB" sz="2400" dirty="0"/>
              <a:t>A quern is a gathering of relations</a:t>
            </a:r>
          </a:p>
        </p:txBody>
      </p:sp>
      <p:pic>
        <p:nvPicPr>
          <p:cNvPr id="7" name="Picture 6" descr="daily grind.jpg">
            <a:extLst>
              <a:ext uri="{FF2B5EF4-FFF2-40B4-BE49-F238E27FC236}">
                <a16:creationId xmlns:a16="http://schemas.microsoft.com/office/drawing/2014/main" id="{380DA559-C25B-4DEF-837E-C6246A8D501C}"/>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bwMode="auto">
          <a:xfrm>
            <a:off x="6588224" y="3008674"/>
            <a:ext cx="2270772" cy="3590989"/>
          </a:xfrm>
          <a:prstGeom prst="rect">
            <a:avLst/>
          </a:prstGeom>
          <a:noFill/>
          <a:ln w="9525">
            <a:noFill/>
            <a:miter lim="800000"/>
            <a:headEnd/>
            <a:tailEnd/>
          </a:ln>
        </p:spPr>
      </p:pic>
      <p:pic>
        <p:nvPicPr>
          <p:cNvPr id="6" name="Content Placeholder 5">
            <a:extLst>
              <a:ext uri="{FF2B5EF4-FFF2-40B4-BE49-F238E27FC236}">
                <a16:creationId xmlns:a16="http://schemas.microsoft.com/office/drawing/2014/main" id="{2068C91E-7C36-49AB-B3E3-DCDE9BCB878B}"/>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486707" y="1124744"/>
            <a:ext cx="2414788" cy="2736304"/>
          </a:xfrm>
        </p:spPr>
      </p:pic>
      <p:sp>
        <p:nvSpPr>
          <p:cNvPr id="8" name="Arrow: Right 7">
            <a:extLst>
              <a:ext uri="{FF2B5EF4-FFF2-40B4-BE49-F238E27FC236}">
                <a16:creationId xmlns:a16="http://schemas.microsoft.com/office/drawing/2014/main" id="{30810F8A-52B0-4F6A-B41F-872D66B89FB6}"/>
              </a:ext>
            </a:extLst>
          </p:cNvPr>
          <p:cNvSpPr/>
          <p:nvPr/>
        </p:nvSpPr>
        <p:spPr>
          <a:xfrm rot="4038481">
            <a:off x="5323607" y="3815183"/>
            <a:ext cx="2179818" cy="648072"/>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60114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par>
                          <p:cTn id="22" fill="hold">
                            <p:stCondLst>
                              <p:cond delay="500"/>
                            </p:stCondLst>
                            <p:childTnLst>
                              <p:par>
                                <p:cTn id="23" presetID="10" presetClass="entr" presetSubtype="0" fill="hold" grpId="0" nodeType="after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2E0A9-C6EF-41E0-8BFC-BB96DB2DF7FF}"/>
              </a:ext>
            </a:extLst>
          </p:cNvPr>
          <p:cNvSpPr>
            <a:spLocks noGrp="1"/>
          </p:cNvSpPr>
          <p:nvPr>
            <p:ph type="title"/>
          </p:nvPr>
        </p:nvSpPr>
        <p:spPr/>
        <p:txBody>
          <a:bodyPr/>
          <a:lstStyle/>
          <a:p>
            <a:r>
              <a:rPr lang="en-GB" dirty="0" err="1"/>
              <a:t>Heiddegger</a:t>
            </a:r>
            <a:r>
              <a:rPr lang="en-GB" dirty="0"/>
              <a:t>: The Thing</a:t>
            </a:r>
          </a:p>
        </p:txBody>
      </p:sp>
      <p:sp>
        <p:nvSpPr>
          <p:cNvPr id="3" name="Content Placeholder 2">
            <a:extLst>
              <a:ext uri="{FF2B5EF4-FFF2-40B4-BE49-F238E27FC236}">
                <a16:creationId xmlns:a16="http://schemas.microsoft.com/office/drawing/2014/main" id="{DDDD88C9-0AAA-49FA-8510-BEC4CC338958}"/>
              </a:ext>
            </a:extLst>
          </p:cNvPr>
          <p:cNvSpPr>
            <a:spLocks noGrp="1"/>
          </p:cNvSpPr>
          <p:nvPr>
            <p:ph sz="half" idx="1"/>
          </p:nvPr>
        </p:nvSpPr>
        <p:spPr>
          <a:xfrm>
            <a:off x="457200" y="1773936"/>
            <a:ext cx="4330824" cy="4751408"/>
          </a:xfrm>
        </p:spPr>
        <p:txBody>
          <a:bodyPr>
            <a:normAutofit/>
          </a:bodyPr>
          <a:lstStyle/>
          <a:p>
            <a:r>
              <a:rPr lang="en-GB" dirty="0">
                <a:solidFill>
                  <a:schemeClr val="accent1"/>
                </a:solidFill>
              </a:rPr>
              <a:t>Dasein:</a:t>
            </a:r>
            <a:r>
              <a:rPr lang="en-GB" dirty="0"/>
              <a:t> cornerstone to Heidegger’s take on human relations with/understanding of the material world </a:t>
            </a:r>
          </a:p>
          <a:p>
            <a:r>
              <a:rPr lang="en-GB" dirty="0"/>
              <a:t>“Being in the world”</a:t>
            </a:r>
          </a:p>
          <a:p>
            <a:r>
              <a:rPr lang="en-GB" dirty="0"/>
              <a:t>Things &amp; people are not separate – things gain meaning through human-people relations</a:t>
            </a:r>
          </a:p>
        </p:txBody>
      </p:sp>
      <p:pic>
        <p:nvPicPr>
          <p:cNvPr id="6" name="Content Placeholder 5">
            <a:extLst>
              <a:ext uri="{FF2B5EF4-FFF2-40B4-BE49-F238E27FC236}">
                <a16:creationId xmlns:a16="http://schemas.microsoft.com/office/drawing/2014/main" id="{15CF86A5-BC16-4840-A429-4310E66D1983}"/>
              </a:ext>
            </a:extLst>
          </p:cNvPr>
          <p:cNvPicPr>
            <a:picLocks noGrp="1" noChangeAspect="1"/>
          </p:cNvPicPr>
          <p:nvPr>
            <p:ph sz="half" idx="2"/>
          </p:nvPr>
        </p:nvPicPr>
        <p:blipFill rotWithShape="1">
          <a:blip r:embed="rId2" cstate="screen">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a:ext>
            </a:extLst>
          </a:blip>
          <a:srcRect/>
          <a:stretch/>
        </p:blipFill>
        <p:spPr>
          <a:xfrm>
            <a:off x="5138940" y="2276872"/>
            <a:ext cx="3533288" cy="3456384"/>
          </a:xfrm>
        </p:spPr>
      </p:pic>
    </p:spTree>
    <p:extLst>
      <p:ext uri="{BB962C8B-B14F-4D97-AF65-F5344CB8AC3E}">
        <p14:creationId xmlns:p14="http://schemas.microsoft.com/office/powerpoint/2010/main" val="53191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7BBFF-F8C7-4D5D-B922-5C65B1696E0C}"/>
              </a:ext>
            </a:extLst>
          </p:cNvPr>
          <p:cNvSpPr>
            <a:spLocks noGrp="1"/>
          </p:cNvSpPr>
          <p:nvPr>
            <p:ph type="title"/>
          </p:nvPr>
        </p:nvSpPr>
        <p:spPr/>
        <p:txBody>
          <a:bodyPr/>
          <a:lstStyle/>
          <a:p>
            <a:r>
              <a:rPr lang="en-GB" dirty="0"/>
              <a:t>Things or Objects?</a:t>
            </a:r>
          </a:p>
        </p:txBody>
      </p:sp>
      <p:sp>
        <p:nvSpPr>
          <p:cNvPr id="3" name="Content Placeholder 2">
            <a:extLst>
              <a:ext uri="{FF2B5EF4-FFF2-40B4-BE49-F238E27FC236}">
                <a16:creationId xmlns:a16="http://schemas.microsoft.com/office/drawing/2014/main" id="{E20D2AC7-86B8-4892-AC21-C1AF1992731E}"/>
              </a:ext>
            </a:extLst>
          </p:cNvPr>
          <p:cNvSpPr>
            <a:spLocks noGrp="1"/>
          </p:cNvSpPr>
          <p:nvPr>
            <p:ph sz="half" idx="1"/>
          </p:nvPr>
        </p:nvSpPr>
        <p:spPr>
          <a:xfrm>
            <a:off x="269692" y="1772816"/>
            <a:ext cx="4734356" cy="4824536"/>
          </a:xfrm>
        </p:spPr>
        <p:txBody>
          <a:bodyPr>
            <a:normAutofit fontScale="92500" lnSpcReduction="10000"/>
          </a:bodyPr>
          <a:lstStyle/>
          <a:p>
            <a:r>
              <a:rPr lang="en-GB" dirty="0"/>
              <a:t>Ingold: material world is comprised of things not objects</a:t>
            </a:r>
          </a:p>
          <a:p>
            <a:r>
              <a:rPr lang="en-GB" dirty="0"/>
              <a:t>Removes us from our internalised world of clutter to the natural world:</a:t>
            </a:r>
          </a:p>
          <a:p>
            <a:pPr lvl="1"/>
            <a:r>
              <a:rPr lang="en-GB" dirty="0"/>
              <a:t>What is tree? Where does the tree end &amp; the rest of the world begin? </a:t>
            </a:r>
          </a:p>
          <a:p>
            <a:pPr lvl="1"/>
            <a:r>
              <a:rPr lang="en-GB" dirty="0"/>
              <a:t>“the tree is not an object at all, but a certain gathering together of the threads of life” (Ingold 2010, 4)</a:t>
            </a:r>
          </a:p>
          <a:p>
            <a:endParaRPr lang="en-GB" dirty="0"/>
          </a:p>
        </p:txBody>
      </p:sp>
      <p:pic>
        <p:nvPicPr>
          <p:cNvPr id="12" name="Content Placeholder 11">
            <a:extLst>
              <a:ext uri="{FF2B5EF4-FFF2-40B4-BE49-F238E27FC236}">
                <a16:creationId xmlns:a16="http://schemas.microsoft.com/office/drawing/2014/main" id="{512A549B-D4DF-4BED-B287-E8D73FCB5C20}"/>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a:ext>
            </a:extLst>
          </a:blip>
          <a:srcRect/>
          <a:stretch/>
        </p:blipFill>
        <p:spPr>
          <a:xfrm>
            <a:off x="5663196" y="3921488"/>
            <a:ext cx="3034680" cy="2673703"/>
          </a:xfrm>
        </p:spPr>
      </p:pic>
      <p:pic>
        <p:nvPicPr>
          <p:cNvPr id="14" name="Picture 13">
            <a:extLst>
              <a:ext uri="{FF2B5EF4-FFF2-40B4-BE49-F238E27FC236}">
                <a16:creationId xmlns:a16="http://schemas.microsoft.com/office/drawing/2014/main" id="{8D54A3C5-FAFD-42CC-B068-745315A04C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5200" y="485800"/>
            <a:ext cx="3432043" cy="2574032"/>
          </a:xfrm>
          <a:prstGeom prst="rect">
            <a:avLst/>
          </a:prstGeom>
        </p:spPr>
      </p:pic>
      <p:sp>
        <p:nvSpPr>
          <p:cNvPr id="15" name="Arrow: Down 14">
            <a:extLst>
              <a:ext uri="{FF2B5EF4-FFF2-40B4-BE49-F238E27FC236}">
                <a16:creationId xmlns:a16="http://schemas.microsoft.com/office/drawing/2014/main" id="{97606A59-547C-4963-BFD0-EE301DDF3D0C}"/>
              </a:ext>
            </a:extLst>
          </p:cNvPr>
          <p:cNvSpPr/>
          <p:nvPr/>
        </p:nvSpPr>
        <p:spPr>
          <a:xfrm rot="1339774">
            <a:off x="7349004" y="2602363"/>
            <a:ext cx="576064" cy="1844164"/>
          </a:xfrm>
          <a:prstGeom prst="down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4990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CA9C7-8945-44BF-B507-AC949CE74236}"/>
              </a:ext>
            </a:extLst>
          </p:cNvPr>
          <p:cNvSpPr>
            <a:spLocks noGrp="1"/>
          </p:cNvSpPr>
          <p:nvPr>
            <p:ph type="title"/>
          </p:nvPr>
        </p:nvSpPr>
        <p:spPr/>
        <p:txBody>
          <a:bodyPr/>
          <a:lstStyle/>
          <a:p>
            <a:r>
              <a:rPr lang="en-GB" dirty="0"/>
              <a:t>Things or Objects?</a:t>
            </a:r>
          </a:p>
        </p:txBody>
      </p:sp>
      <p:sp>
        <p:nvSpPr>
          <p:cNvPr id="3" name="Content Placeholder 2">
            <a:extLst>
              <a:ext uri="{FF2B5EF4-FFF2-40B4-BE49-F238E27FC236}">
                <a16:creationId xmlns:a16="http://schemas.microsoft.com/office/drawing/2014/main" id="{93FBC6B1-D039-4F7A-B468-A0B532DE7317}"/>
              </a:ext>
            </a:extLst>
          </p:cNvPr>
          <p:cNvSpPr>
            <a:spLocks noGrp="1"/>
          </p:cNvSpPr>
          <p:nvPr>
            <p:ph sz="half" idx="1"/>
          </p:nvPr>
        </p:nvSpPr>
        <p:spPr>
          <a:xfrm>
            <a:off x="323528" y="1484784"/>
            <a:ext cx="4968552" cy="5229200"/>
          </a:xfrm>
        </p:spPr>
        <p:txBody>
          <a:bodyPr>
            <a:normAutofit fontScale="92500" lnSpcReduction="10000"/>
          </a:bodyPr>
          <a:lstStyle/>
          <a:p>
            <a:r>
              <a:rPr lang="en-GB" dirty="0"/>
              <a:t>Things are ambiguous &amp; undefined</a:t>
            </a:r>
          </a:p>
          <a:p>
            <a:r>
              <a:rPr lang="en-GB" dirty="0"/>
              <a:t>Objects are observed, named &amp; understood</a:t>
            </a:r>
          </a:p>
          <a:p>
            <a:r>
              <a:rPr lang="en-GB" dirty="0"/>
              <a:t>Fluidity (interchangeability):</a:t>
            </a:r>
          </a:p>
          <a:p>
            <a:pPr lvl="1"/>
            <a:r>
              <a:rPr lang="en-GB" dirty="0"/>
              <a:t>“objecthood &amp; thingness are relational registers, in that the status of the material entity is partly contingent upon the perceiver: a thing to one onlooker might be an object to another” (</a:t>
            </a:r>
            <a:r>
              <a:rPr lang="en-GB" dirty="0" err="1"/>
              <a:t>Knappett</a:t>
            </a:r>
            <a:r>
              <a:rPr lang="en-GB" dirty="0"/>
              <a:t> 2010, 82)</a:t>
            </a:r>
          </a:p>
          <a:p>
            <a:r>
              <a:rPr lang="en-GB" dirty="0"/>
              <a:t>Anthropocentric definition which depends on human perception</a:t>
            </a:r>
          </a:p>
        </p:txBody>
      </p:sp>
      <p:pic>
        <p:nvPicPr>
          <p:cNvPr id="6" name="Content Placeholder 5">
            <a:extLst>
              <a:ext uri="{FF2B5EF4-FFF2-40B4-BE49-F238E27FC236}">
                <a16:creationId xmlns:a16="http://schemas.microsoft.com/office/drawing/2014/main" id="{EFF22346-028D-43DA-A913-4CB1F9BCD950}"/>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506379" y="2348880"/>
            <a:ext cx="3253067" cy="2304256"/>
          </a:xfrm>
        </p:spPr>
      </p:pic>
    </p:spTree>
    <p:extLst>
      <p:ext uri="{BB962C8B-B14F-4D97-AF65-F5344CB8AC3E}">
        <p14:creationId xmlns:p14="http://schemas.microsoft.com/office/powerpoint/2010/main" val="1264242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13D2A-6AAD-4AD0-8FFB-4C1838B00E6B}"/>
              </a:ext>
            </a:extLst>
          </p:cNvPr>
          <p:cNvSpPr>
            <a:spLocks noGrp="1"/>
          </p:cNvSpPr>
          <p:nvPr>
            <p:ph type="title"/>
          </p:nvPr>
        </p:nvSpPr>
        <p:spPr/>
        <p:txBody>
          <a:bodyPr/>
          <a:lstStyle/>
          <a:p>
            <a:r>
              <a:rPr lang="en-GB" dirty="0"/>
              <a:t>The Turn to Things (</a:t>
            </a:r>
            <a:r>
              <a:rPr lang="en-GB" dirty="0" err="1"/>
              <a:t>Preda</a:t>
            </a:r>
            <a:r>
              <a:rPr lang="en-GB" dirty="0"/>
              <a:t>)</a:t>
            </a:r>
          </a:p>
        </p:txBody>
      </p:sp>
      <p:sp>
        <p:nvSpPr>
          <p:cNvPr id="3" name="Content Placeholder 2">
            <a:extLst>
              <a:ext uri="{FF2B5EF4-FFF2-40B4-BE49-F238E27FC236}">
                <a16:creationId xmlns:a16="http://schemas.microsoft.com/office/drawing/2014/main" id="{FCF1CC12-AAC1-4387-98E7-020F000DA72D}"/>
              </a:ext>
            </a:extLst>
          </p:cNvPr>
          <p:cNvSpPr>
            <a:spLocks noGrp="1"/>
          </p:cNvSpPr>
          <p:nvPr>
            <p:ph sz="half" idx="1"/>
          </p:nvPr>
        </p:nvSpPr>
        <p:spPr>
          <a:xfrm>
            <a:off x="457200" y="1773936"/>
            <a:ext cx="4762872" cy="4931664"/>
          </a:xfrm>
        </p:spPr>
        <p:txBody>
          <a:bodyPr/>
          <a:lstStyle/>
          <a:p>
            <a:r>
              <a:rPr lang="en-GB" dirty="0"/>
              <a:t>At first glance, things &amp; objects appear marginal or external to social worlds</a:t>
            </a:r>
          </a:p>
          <a:p>
            <a:r>
              <a:rPr lang="en-GB" dirty="0"/>
              <a:t>Recent approaches however highlight the agentive capacities or social power of things:</a:t>
            </a:r>
          </a:p>
          <a:p>
            <a:pPr lvl="1"/>
            <a:r>
              <a:rPr lang="en-GB" dirty="0"/>
              <a:t>Things-centred forms of sociality  </a:t>
            </a:r>
          </a:p>
          <a:p>
            <a:endParaRPr lang="en-GB" dirty="0"/>
          </a:p>
        </p:txBody>
      </p:sp>
      <p:pic>
        <p:nvPicPr>
          <p:cNvPr id="10" name="Content Placeholder 9">
            <a:extLst>
              <a:ext uri="{FF2B5EF4-FFF2-40B4-BE49-F238E27FC236}">
                <a16:creationId xmlns:a16="http://schemas.microsoft.com/office/drawing/2014/main" id="{CE5B677C-614D-42F8-A243-B56344F1802E}"/>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436096" y="2348880"/>
            <a:ext cx="3384376" cy="3384376"/>
          </a:xfrm>
        </p:spPr>
      </p:pic>
    </p:spTree>
    <p:extLst>
      <p:ext uri="{BB962C8B-B14F-4D97-AF65-F5344CB8AC3E}">
        <p14:creationId xmlns:p14="http://schemas.microsoft.com/office/powerpoint/2010/main" val="2474307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F5BD6-0F10-4E7E-9786-2B6809245209}"/>
              </a:ext>
            </a:extLst>
          </p:cNvPr>
          <p:cNvSpPr>
            <a:spLocks noGrp="1"/>
          </p:cNvSpPr>
          <p:nvPr>
            <p:ph type="title"/>
          </p:nvPr>
        </p:nvSpPr>
        <p:spPr/>
        <p:txBody>
          <a:bodyPr/>
          <a:lstStyle/>
          <a:p>
            <a:r>
              <a:rPr lang="en-GB" dirty="0"/>
              <a:t>The Turn to Things (</a:t>
            </a:r>
            <a:r>
              <a:rPr lang="en-GB" dirty="0" err="1"/>
              <a:t>Preda</a:t>
            </a:r>
            <a:r>
              <a:rPr lang="en-GB" dirty="0"/>
              <a:t>)</a:t>
            </a:r>
          </a:p>
        </p:txBody>
      </p:sp>
      <p:sp>
        <p:nvSpPr>
          <p:cNvPr id="3" name="Content Placeholder 2">
            <a:extLst>
              <a:ext uri="{FF2B5EF4-FFF2-40B4-BE49-F238E27FC236}">
                <a16:creationId xmlns:a16="http://schemas.microsoft.com/office/drawing/2014/main" id="{520884A6-4AB7-48AD-9372-144C2D7795EB}"/>
              </a:ext>
            </a:extLst>
          </p:cNvPr>
          <p:cNvSpPr>
            <a:spLocks noGrp="1"/>
          </p:cNvSpPr>
          <p:nvPr>
            <p:ph sz="half" idx="1"/>
          </p:nvPr>
        </p:nvSpPr>
        <p:spPr>
          <a:xfrm>
            <a:off x="239080" y="1628800"/>
            <a:ext cx="4836976" cy="4968552"/>
          </a:xfrm>
        </p:spPr>
        <p:txBody>
          <a:bodyPr>
            <a:normAutofit lnSpcReduction="10000"/>
          </a:bodyPr>
          <a:lstStyle/>
          <a:p>
            <a:r>
              <a:rPr lang="en-GB" dirty="0"/>
              <a:t>Things become socially relevant because of the knowledge of how to use/handle them:</a:t>
            </a:r>
          </a:p>
          <a:p>
            <a:pPr lvl="1"/>
            <a:r>
              <a:rPr lang="en-GB" dirty="0"/>
              <a:t>Socially acquired skills &amp; abilities to interact with things</a:t>
            </a:r>
          </a:p>
          <a:p>
            <a:pPr lvl="1"/>
            <a:r>
              <a:rPr lang="en-GB" dirty="0"/>
              <a:t>Recursive relationship: adaptation of practical skills &amp; materialised knowledges</a:t>
            </a:r>
          </a:p>
          <a:p>
            <a:r>
              <a:rPr lang="en-GB" dirty="0"/>
              <a:t>Defines things as “concrete forms of social knowledge” (1999, 352) </a:t>
            </a:r>
          </a:p>
        </p:txBody>
      </p:sp>
      <p:pic>
        <p:nvPicPr>
          <p:cNvPr id="6" name="Content Placeholder 5">
            <a:extLst>
              <a:ext uri="{FF2B5EF4-FFF2-40B4-BE49-F238E27FC236}">
                <a16:creationId xmlns:a16="http://schemas.microsoft.com/office/drawing/2014/main" id="{B833E432-3F41-43A3-9F16-FAFF9090D676}"/>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630702" y="1340768"/>
            <a:ext cx="3274218" cy="2521147"/>
          </a:xfrm>
        </p:spPr>
      </p:pic>
      <p:pic>
        <p:nvPicPr>
          <p:cNvPr id="10" name="Picture 9">
            <a:extLst>
              <a:ext uri="{FF2B5EF4-FFF2-40B4-BE49-F238E27FC236}">
                <a16:creationId xmlns:a16="http://schemas.microsoft.com/office/drawing/2014/main" id="{1178BCFC-6D0C-4B66-8A9B-4C8EDB8E46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2080" y="4437112"/>
            <a:ext cx="3152775" cy="1943100"/>
          </a:xfrm>
          <a:prstGeom prst="rect">
            <a:avLst/>
          </a:prstGeom>
        </p:spPr>
      </p:pic>
      <p:sp>
        <p:nvSpPr>
          <p:cNvPr id="11" name="Arrow: Down 10">
            <a:extLst>
              <a:ext uri="{FF2B5EF4-FFF2-40B4-BE49-F238E27FC236}">
                <a16:creationId xmlns:a16="http://schemas.microsoft.com/office/drawing/2014/main" id="{717C368A-E728-4410-9B5D-DEA3D70809A6}"/>
              </a:ext>
            </a:extLst>
          </p:cNvPr>
          <p:cNvSpPr/>
          <p:nvPr/>
        </p:nvSpPr>
        <p:spPr>
          <a:xfrm rot="829948">
            <a:off x="6758202" y="3469232"/>
            <a:ext cx="455252" cy="1549275"/>
          </a:xfrm>
          <a:prstGeom prst="down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67124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childTnLst>
                          </p:cTn>
                        </p:par>
                        <p:par>
                          <p:cTn id="26" fill="hold">
                            <p:stCondLst>
                              <p:cond delay="500"/>
                            </p:stCondLst>
                            <p:childTnLst>
                              <p:par>
                                <p:cTn id="27" presetID="10" presetClass="entr" presetSubtype="0" fill="hold" nodeType="after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1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84E25-A9B5-44F2-993D-B8BE2E3BEF39}"/>
              </a:ext>
            </a:extLst>
          </p:cNvPr>
          <p:cNvSpPr>
            <a:spLocks noGrp="1"/>
          </p:cNvSpPr>
          <p:nvPr>
            <p:ph type="title"/>
          </p:nvPr>
        </p:nvSpPr>
        <p:spPr/>
        <p:txBody>
          <a:bodyPr/>
          <a:lstStyle/>
          <a:p>
            <a:r>
              <a:rPr lang="en-GB" dirty="0"/>
              <a:t>The Turn to Things (</a:t>
            </a:r>
            <a:r>
              <a:rPr lang="en-GB" dirty="0" err="1"/>
              <a:t>Preda</a:t>
            </a:r>
            <a:r>
              <a:rPr lang="en-GB" dirty="0"/>
              <a:t>)</a:t>
            </a:r>
          </a:p>
        </p:txBody>
      </p:sp>
      <p:sp>
        <p:nvSpPr>
          <p:cNvPr id="3" name="Content Placeholder 2">
            <a:extLst>
              <a:ext uri="{FF2B5EF4-FFF2-40B4-BE49-F238E27FC236}">
                <a16:creationId xmlns:a16="http://schemas.microsoft.com/office/drawing/2014/main" id="{460CE33C-FFED-46D0-AEF9-D43B49DDF42B}"/>
              </a:ext>
            </a:extLst>
          </p:cNvPr>
          <p:cNvSpPr>
            <a:spLocks noGrp="1"/>
          </p:cNvSpPr>
          <p:nvPr>
            <p:ph sz="half" idx="1"/>
          </p:nvPr>
        </p:nvSpPr>
        <p:spPr>
          <a:xfrm>
            <a:off x="179512" y="1628800"/>
            <a:ext cx="4752528" cy="5076800"/>
          </a:xfrm>
        </p:spPr>
        <p:txBody>
          <a:bodyPr>
            <a:normAutofit fontScale="92500" lnSpcReduction="10000"/>
          </a:bodyPr>
          <a:lstStyle/>
          <a:p>
            <a:r>
              <a:rPr lang="en-GB" dirty="0"/>
              <a:t>Things have agentive capacities:</a:t>
            </a:r>
          </a:p>
          <a:p>
            <a:pPr lvl="1"/>
            <a:r>
              <a:rPr lang="en-GB" dirty="0"/>
              <a:t>They play an active role in generating social structures</a:t>
            </a:r>
          </a:p>
          <a:p>
            <a:r>
              <a:rPr lang="en-GB" dirty="0"/>
              <a:t>People &amp; things act meaningfully together within social networks</a:t>
            </a:r>
          </a:p>
          <a:p>
            <a:r>
              <a:rPr lang="en-GB" dirty="0"/>
              <a:t>…Latour’s Actor Network Theory:</a:t>
            </a:r>
          </a:p>
          <a:p>
            <a:pPr lvl="1"/>
            <a:r>
              <a:rPr lang="en-GB" sz="2800" dirty="0"/>
              <a:t>“tying together of human actors &amp; things in stable, hard-to-break cognitive relationships” (1999, 358)</a:t>
            </a:r>
          </a:p>
        </p:txBody>
      </p:sp>
      <p:pic>
        <p:nvPicPr>
          <p:cNvPr id="6" name="Content Placeholder 5">
            <a:extLst>
              <a:ext uri="{FF2B5EF4-FFF2-40B4-BE49-F238E27FC236}">
                <a16:creationId xmlns:a16="http://schemas.microsoft.com/office/drawing/2014/main" id="{D906A51E-919A-42E7-A641-B7152A55A4E4}"/>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a:stretch/>
        </p:blipFill>
        <p:spPr>
          <a:xfrm>
            <a:off x="5220072" y="2708921"/>
            <a:ext cx="3466728" cy="2563703"/>
          </a:xfrm>
        </p:spPr>
      </p:pic>
    </p:spTree>
    <p:extLst>
      <p:ext uri="{BB962C8B-B14F-4D97-AF65-F5344CB8AC3E}">
        <p14:creationId xmlns:p14="http://schemas.microsoft.com/office/powerpoint/2010/main" val="1333506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par>
                          <p:cTn id="22" fill="hold">
                            <p:stCondLst>
                              <p:cond delay="500"/>
                            </p:stCondLst>
                            <p:childTnLst>
                              <p:par>
                                <p:cTn id="23" presetID="10" presetClass="entr" presetSubtype="0" fill="hold" grpId="0" nodeType="after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72194-E603-4B03-8B3D-01C8F5896A58}"/>
              </a:ext>
            </a:extLst>
          </p:cNvPr>
          <p:cNvSpPr>
            <a:spLocks noGrp="1"/>
          </p:cNvSpPr>
          <p:nvPr>
            <p:ph type="title"/>
          </p:nvPr>
        </p:nvSpPr>
        <p:spPr/>
        <p:txBody>
          <a:bodyPr>
            <a:normAutofit fontScale="90000"/>
          </a:bodyPr>
          <a:lstStyle/>
          <a:p>
            <a:r>
              <a:rPr lang="en-GB" dirty="0"/>
              <a:t>Object Oriented Ontology (Harman)</a:t>
            </a:r>
          </a:p>
        </p:txBody>
      </p:sp>
      <p:sp>
        <p:nvSpPr>
          <p:cNvPr id="3" name="Content Placeholder 2">
            <a:extLst>
              <a:ext uri="{FF2B5EF4-FFF2-40B4-BE49-F238E27FC236}">
                <a16:creationId xmlns:a16="http://schemas.microsoft.com/office/drawing/2014/main" id="{464C6414-4BC1-428D-B9E4-E36F08E5A6EF}"/>
              </a:ext>
            </a:extLst>
          </p:cNvPr>
          <p:cNvSpPr>
            <a:spLocks noGrp="1"/>
          </p:cNvSpPr>
          <p:nvPr>
            <p:ph sz="half" idx="1"/>
          </p:nvPr>
        </p:nvSpPr>
        <p:spPr>
          <a:xfrm>
            <a:off x="179512" y="1700808"/>
            <a:ext cx="4896544" cy="4896544"/>
          </a:xfrm>
        </p:spPr>
        <p:txBody>
          <a:bodyPr>
            <a:normAutofit fontScale="92500"/>
          </a:bodyPr>
          <a:lstStyle/>
          <a:p>
            <a:r>
              <a:rPr lang="en-GB" dirty="0">
                <a:solidFill>
                  <a:schemeClr val="accent1"/>
                </a:solidFill>
              </a:rPr>
              <a:t>Object</a:t>
            </a:r>
            <a:r>
              <a:rPr lang="en-GB" dirty="0"/>
              <a:t> is a useful &amp; flexible concept/term</a:t>
            </a:r>
          </a:p>
          <a:p>
            <a:pPr lvl="1"/>
            <a:r>
              <a:rPr lang="en-GB" dirty="0"/>
              <a:t>“an object is anything that cannot be entirely reduced to the components of which it is made or to the effects that it has on other things” (2018, 43)</a:t>
            </a:r>
          </a:p>
          <a:p>
            <a:r>
              <a:rPr lang="en-GB" dirty="0"/>
              <a:t>Focuses on individual qualities of things rather than on  relationality</a:t>
            </a:r>
          </a:p>
          <a:p>
            <a:r>
              <a:rPr lang="en-GB" dirty="0">
                <a:solidFill>
                  <a:schemeClr val="accent1"/>
                </a:solidFill>
              </a:rPr>
              <a:t>Flat ontology:  </a:t>
            </a:r>
            <a:r>
              <a:rPr lang="en-GB" dirty="0"/>
              <a:t>treats all objects (including people) as equal</a:t>
            </a:r>
          </a:p>
        </p:txBody>
      </p:sp>
      <p:pic>
        <p:nvPicPr>
          <p:cNvPr id="14" name="Content Placeholder 13">
            <a:extLst>
              <a:ext uri="{FF2B5EF4-FFF2-40B4-BE49-F238E27FC236}">
                <a16:creationId xmlns:a16="http://schemas.microsoft.com/office/drawing/2014/main" id="{77342915-DD1F-4A2C-B8BE-CB3ADCE344A8}"/>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349101" y="2492896"/>
            <a:ext cx="3348775" cy="2699627"/>
          </a:xfrm>
        </p:spPr>
      </p:pic>
    </p:spTree>
    <p:extLst>
      <p:ext uri="{BB962C8B-B14F-4D97-AF65-F5344CB8AC3E}">
        <p14:creationId xmlns:p14="http://schemas.microsoft.com/office/powerpoint/2010/main" val="243334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22C4306-EBF1-4564-85A4-8605A8BF198D}"/>
              </a:ext>
            </a:extLst>
          </p:cNvPr>
          <p:cNvSpPr>
            <a:spLocks noGrp="1"/>
          </p:cNvSpPr>
          <p:nvPr>
            <p:ph type="title"/>
          </p:nvPr>
        </p:nvSpPr>
        <p:spPr/>
        <p:txBody>
          <a:bodyPr/>
          <a:lstStyle/>
          <a:p>
            <a:r>
              <a:rPr lang="en-GB" dirty="0"/>
              <a:t>Summary</a:t>
            </a:r>
          </a:p>
        </p:txBody>
      </p:sp>
      <p:sp>
        <p:nvSpPr>
          <p:cNvPr id="6" name="Content Placeholder 5">
            <a:extLst>
              <a:ext uri="{FF2B5EF4-FFF2-40B4-BE49-F238E27FC236}">
                <a16:creationId xmlns:a16="http://schemas.microsoft.com/office/drawing/2014/main" id="{DD61B8B7-A2B0-48AF-8B3A-434DDF70EF79}"/>
              </a:ext>
            </a:extLst>
          </p:cNvPr>
          <p:cNvSpPr>
            <a:spLocks noGrp="1"/>
          </p:cNvSpPr>
          <p:nvPr>
            <p:ph idx="1"/>
          </p:nvPr>
        </p:nvSpPr>
        <p:spPr/>
        <p:txBody>
          <a:bodyPr/>
          <a:lstStyle/>
          <a:p>
            <a:r>
              <a:rPr lang="en-GB" dirty="0"/>
              <a:t>Multiple approaches to the component parts of the material world</a:t>
            </a:r>
          </a:p>
          <a:p>
            <a:r>
              <a:rPr lang="en-GB" dirty="0"/>
              <a:t>Think carefully about definitions:</a:t>
            </a:r>
          </a:p>
          <a:p>
            <a:pPr lvl="1"/>
            <a:r>
              <a:rPr lang="en-GB" dirty="0"/>
              <a:t>What is a thing, an object, an artefact?</a:t>
            </a:r>
          </a:p>
          <a:p>
            <a:pPr lvl="1"/>
            <a:r>
              <a:rPr lang="en-GB" dirty="0"/>
              <a:t>Is the world made up of bounded entities?</a:t>
            </a:r>
          </a:p>
          <a:p>
            <a:r>
              <a:rPr lang="en-GB" dirty="0"/>
              <a:t>How are people situated in reference to the material world?</a:t>
            </a:r>
          </a:p>
          <a:p>
            <a:pPr lvl="1"/>
            <a:r>
              <a:rPr lang="en-GB" dirty="0"/>
              <a:t>And how does this impact upon our notion of things?</a:t>
            </a:r>
          </a:p>
          <a:p>
            <a:pPr lvl="1"/>
            <a:endParaRPr lang="en-GB" dirty="0"/>
          </a:p>
        </p:txBody>
      </p:sp>
    </p:spTree>
    <p:extLst>
      <p:ext uri="{BB962C8B-B14F-4D97-AF65-F5344CB8AC3E}">
        <p14:creationId xmlns:p14="http://schemas.microsoft.com/office/powerpoint/2010/main" val="3625624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6">
                                            <p:txEl>
                                              <p:pRg st="2" end="2"/>
                                            </p:txEl>
                                          </p:spTgt>
                                        </p:tgtEl>
                                        <p:attrNameLst>
                                          <p:attrName>style.visibility</p:attrName>
                                        </p:attrNameLst>
                                      </p:cBhvr>
                                      <p:to>
                                        <p:strVal val="visible"/>
                                      </p:to>
                                    </p:set>
                                    <p:animEffect transition="in" filter="fade">
                                      <p:cBhvr>
                                        <p:cTn id="16" dur="500"/>
                                        <p:tgtEl>
                                          <p:spTgt spid="6">
                                            <p:txEl>
                                              <p:pRg st="2" end="2"/>
                                            </p:txEl>
                                          </p:spTgt>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6">
                                            <p:txEl>
                                              <p:pRg st="3" end="3"/>
                                            </p:txEl>
                                          </p:spTgt>
                                        </p:tgtEl>
                                        <p:attrNameLst>
                                          <p:attrName>style.visibility</p:attrName>
                                        </p:attrNameLst>
                                      </p:cBhvr>
                                      <p:to>
                                        <p:strVal val="visible"/>
                                      </p:to>
                                    </p:set>
                                    <p:animEffect transition="in" filter="fade">
                                      <p:cBhvr>
                                        <p:cTn id="20" dur="500"/>
                                        <p:tgtEl>
                                          <p:spTgt spid="6">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Effect transition="in" filter="fade">
                                      <p:cBhvr>
                                        <p:cTn id="25" dur="500"/>
                                        <p:tgtEl>
                                          <p:spTgt spid="6">
                                            <p:txEl>
                                              <p:pRg st="4" end="4"/>
                                            </p:txEl>
                                          </p:spTgt>
                                        </p:tgtEl>
                                      </p:cBhvr>
                                    </p:animEffect>
                                  </p:childTnLst>
                                </p:cTn>
                              </p:par>
                            </p:childTnLst>
                          </p:cTn>
                        </p:par>
                        <p:par>
                          <p:cTn id="26" fill="hold">
                            <p:stCondLst>
                              <p:cond delay="500"/>
                            </p:stCondLst>
                            <p:childTnLst>
                              <p:par>
                                <p:cTn id="27" presetID="10" presetClass="entr" presetSubtype="0" fill="hold" grpId="0" nodeType="afterEffect">
                                  <p:stCondLst>
                                    <p:cond delay="0"/>
                                  </p:stCondLst>
                                  <p:childTnLst>
                                    <p:set>
                                      <p:cBhvr>
                                        <p:cTn id="28" dur="1" fill="hold">
                                          <p:stCondLst>
                                            <p:cond delay="0"/>
                                          </p:stCondLst>
                                        </p:cTn>
                                        <p:tgtEl>
                                          <p:spTgt spid="6">
                                            <p:txEl>
                                              <p:pRg st="5" end="5"/>
                                            </p:txEl>
                                          </p:spTgt>
                                        </p:tgtEl>
                                        <p:attrNameLst>
                                          <p:attrName>style.visibility</p:attrName>
                                        </p:attrNameLst>
                                      </p:cBhvr>
                                      <p:to>
                                        <p:strVal val="visible"/>
                                      </p:to>
                                    </p:set>
                                    <p:animEffect transition="in" filter="fade">
                                      <p:cBhvr>
                                        <p:cTn id="29"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1346</TotalTime>
  <Words>1068</Words>
  <Application>Microsoft Office PowerPoint</Application>
  <PresentationFormat>On-screen Show (4:3)</PresentationFormat>
  <Paragraphs>87</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Corbel</vt:lpstr>
      <vt:lpstr>Wingdings</vt:lpstr>
      <vt:lpstr>Wingdings 2</vt:lpstr>
      <vt:lpstr>Wingdings 3</vt:lpstr>
      <vt:lpstr>Module</vt:lpstr>
      <vt:lpstr>Thinking with Things </vt:lpstr>
      <vt:lpstr>What is the difference between a thing and an object?</vt:lpstr>
      <vt:lpstr>Problems with Defining a Thing</vt:lpstr>
      <vt:lpstr>Thinking About Things</vt:lpstr>
      <vt:lpstr>Messy Definitions </vt:lpstr>
      <vt:lpstr>Heidegger: Etymology of Thing</vt:lpstr>
      <vt:lpstr>Heidegger: Example of a Jug</vt:lpstr>
      <vt:lpstr>Heidegger: Example of a Jug</vt:lpstr>
      <vt:lpstr>Heidegger: Human-Thing Relations</vt:lpstr>
      <vt:lpstr>Heiddegger: The Thing</vt:lpstr>
      <vt:lpstr>Things or Objects?</vt:lpstr>
      <vt:lpstr>Things or Objects?</vt:lpstr>
      <vt:lpstr>The Turn to Things (Preda)</vt:lpstr>
      <vt:lpstr>The Turn to Things (Preda)</vt:lpstr>
      <vt:lpstr>The Turn to Things (Preda)</vt:lpstr>
      <vt:lpstr>Object Oriented Ontology (Harman)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Louise Steel</dc:creator>
  <cp:lastModifiedBy>Louise Steel</cp:lastModifiedBy>
  <cp:revision>142</cp:revision>
  <dcterms:created xsi:type="dcterms:W3CDTF">2011-11-16T11:40:50Z</dcterms:created>
  <dcterms:modified xsi:type="dcterms:W3CDTF">2019-01-03T17:00:42Z</dcterms:modified>
</cp:coreProperties>
</file>