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66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77" y="4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D7108-A774-4C74-8E8B-597EC486FD1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4EF2C8-EF9C-4E1D-953A-F498A942DC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323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4EF2C8-EF9C-4E1D-953A-F498A942DCA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648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80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207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51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41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6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40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46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767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3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74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428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24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70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25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3285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8067-CCC3-248B-0695-DE384F917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Profile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898BF-4A4D-E5E3-8964-6A6E8AAD6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Name:</a:t>
            </a:r>
            <a:r>
              <a:rPr lang="en-US" dirty="0"/>
              <a:t> Harsh Rameshkumar Mangukiya</a:t>
            </a:r>
          </a:p>
          <a:p>
            <a:r>
              <a:rPr lang="en-US" b="1" dirty="0"/>
              <a:t>Student ID:</a:t>
            </a:r>
            <a:r>
              <a:rPr lang="en-US" dirty="0"/>
              <a:t> 2433852</a:t>
            </a:r>
          </a:p>
          <a:p>
            <a:r>
              <a:rPr lang="en-US" b="1" dirty="0"/>
              <a:t>Research topic:</a:t>
            </a:r>
            <a:r>
              <a:rPr lang="en-US" dirty="0"/>
              <a:t> Performance Evaluation of Machine Learning Models for Email Spam Filtering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314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4361"/>
            <a:ext cx="7772400" cy="1470025"/>
          </a:xfrm>
        </p:spPr>
        <p:txBody>
          <a:bodyPr/>
          <a:lstStyle/>
          <a:p>
            <a:r>
              <a:rPr dirty="0"/>
              <a:t>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676400"/>
            <a:ext cx="6400800" cy="1752600"/>
          </a:xfrm>
        </p:spPr>
        <p:txBody>
          <a:bodyPr>
            <a:normAutofit/>
          </a:bodyPr>
          <a:lstStyle/>
          <a:p>
            <a:r>
              <a:rPr sz="2400" dirty="0"/>
              <a:t>Performance Evaluation of Machine Learning Models for Email Spam Filtering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Slide 1: Research Context — Why This Topic Matters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Email remains a primary communication tool, yet spam continues to rise, threatening security and productivity.</a:t>
            </a:r>
          </a:p>
          <a:p>
            <a:r>
              <a:rPr lang="en-US" dirty="0"/>
              <a:t>Traditional filters struggle against modern spam, especially phishing, ads, and malware.</a:t>
            </a:r>
          </a:p>
          <a:p>
            <a:r>
              <a:rPr lang="en-US" dirty="0"/>
              <a:t>ML/NLP-based models offer adaptive, data-driven filtering suitable for evolving threats [1].</a:t>
            </a:r>
          </a:p>
          <a:p>
            <a:r>
              <a:rPr lang="en-US" dirty="0"/>
              <a:t>Recent studies highlight that both ML and deep learning achieve high accuracy in detecting spam [2].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Background — Growing Email Security Challenges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Cybercriminals generate highly realistic emails that bypass simple rule-based filters [2].</a:t>
            </a:r>
          </a:p>
          <a:p>
            <a:r>
              <a:rPr lang="en-US" dirty="0"/>
              <a:t>Static filtering systems fail to recognize new spam patterns.</a:t>
            </a:r>
          </a:p>
          <a:p>
            <a:r>
              <a:rPr lang="en-US" dirty="0"/>
              <a:t>High email volumes demand fast, automated classification.</a:t>
            </a:r>
          </a:p>
          <a:p>
            <a:r>
              <a:rPr lang="en-US" dirty="0"/>
              <a:t>ML models detect subtle linguistic and structural patterns, significantly improving accuracy [3].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E721A-6C1A-A3D3-EB47-64038672C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Problem — Identified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EEC1A-E0A3-B9E9-628B-0A2AE866C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Many existing studies rely on outdated datasets, reducing relevance to modern email spam.</a:t>
            </a:r>
          </a:p>
          <a:p>
            <a:r>
              <a:rPr lang="en-US" dirty="0"/>
              <a:t>High false positives block legitimate emails; false negatives allow harmful spam through.</a:t>
            </a:r>
          </a:p>
          <a:p>
            <a:r>
              <a:rPr lang="en-US" dirty="0"/>
              <a:t>Limited research compares ML models using the same updated dataset.</a:t>
            </a:r>
          </a:p>
          <a:p>
            <a:r>
              <a:rPr lang="en-US" dirty="0"/>
              <a:t>A unified evaluation framework is needed for fair and reliable comparison.</a:t>
            </a:r>
          </a:p>
        </p:txBody>
      </p:sp>
    </p:spTree>
    <p:extLst>
      <p:ext uri="{BB962C8B-B14F-4D97-AF65-F5344CB8AC3E}">
        <p14:creationId xmlns:p14="http://schemas.microsoft.com/office/powerpoint/2010/main" val="1592733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 — Overall Aim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000" b="1" dirty="0"/>
              <a:t>Aim</a:t>
            </a:r>
            <a:r>
              <a:rPr sz="2000" dirty="0"/>
              <a:t>: </a:t>
            </a:r>
            <a:endParaRPr lang="en-US" sz="2000" dirty="0"/>
          </a:p>
          <a:p>
            <a:r>
              <a:rPr lang="en-US" dirty="0"/>
              <a:t>Identify the most effective ML classifier for modern email spam detection.</a:t>
            </a:r>
          </a:p>
          <a:p>
            <a:pPr marL="0" indent="0">
              <a:buNone/>
            </a:pPr>
            <a:r>
              <a:rPr lang="en-US" sz="2000" b="1" dirty="0"/>
              <a:t>Focus</a:t>
            </a:r>
            <a:r>
              <a:rPr sz="2000" b="1" dirty="0"/>
              <a:t>:</a:t>
            </a:r>
            <a:endParaRPr lang="en-US" sz="2000" b="1" dirty="0"/>
          </a:p>
          <a:p>
            <a:r>
              <a:rPr lang="en-US" dirty="0"/>
              <a:t>Use an updated, consolidated spam–ham dataset.</a:t>
            </a:r>
          </a:p>
          <a:p>
            <a:r>
              <a:rPr lang="en-US" dirty="0"/>
              <a:t>Apply ML, ensemble, and deep-learning/NLP-based models.</a:t>
            </a:r>
          </a:p>
          <a:p>
            <a:r>
              <a:rPr lang="en-US" dirty="0"/>
              <a:t>Evaluate using accuracy, precision, recall, and F1-score.</a:t>
            </a:r>
          </a:p>
          <a:p>
            <a:r>
              <a:rPr lang="en-US" dirty="0"/>
              <a:t>Compare performance across different types of spam [2][3]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Objectives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Implement classical ML models: Naïve Bayes, SVM, Random Forest.</a:t>
            </a:r>
          </a:p>
          <a:p>
            <a:r>
              <a:rPr lang="en-US" dirty="0"/>
              <a:t>Implement ensemble and deep-learning/NLP-based models.</a:t>
            </a:r>
          </a:p>
          <a:p>
            <a:r>
              <a:rPr lang="en-US" dirty="0"/>
              <a:t>Preprocess emails using cleaning, tokenization, TF-IDF, and embeddings [3].</a:t>
            </a:r>
          </a:p>
          <a:p>
            <a:r>
              <a:rPr lang="en-US" dirty="0"/>
              <a:t>Train and test on a modern spam–ham dataset.</a:t>
            </a:r>
          </a:p>
          <a:p>
            <a:r>
              <a:rPr lang="en-US" dirty="0"/>
              <a:t>Evaluate performance with standardized metrics and identify the most reliable classifier.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— Key Insights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TF-IDF and embeddings significantly improve spam classification performance [3].</a:t>
            </a:r>
          </a:p>
          <a:p>
            <a:r>
              <a:rPr lang="en-US" dirty="0"/>
              <a:t>Ensemble approaches outperform single ML models in accuracy and robustness [2].</a:t>
            </a:r>
          </a:p>
          <a:p>
            <a:r>
              <a:rPr lang="en-US" dirty="0"/>
              <a:t>Deep learning and transformers handle evolving spam more effectively [4].</a:t>
            </a:r>
          </a:p>
          <a:p>
            <a:r>
              <a:rPr lang="en-US" dirty="0"/>
              <a:t>Key challenges include dataset freshness, scalability, and adaptability to new spam forms.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— Data &amp; Processing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Use a up‑to‑date, combined spam–ham dataset (merge multiple public datasets) for diversity.</a:t>
            </a:r>
          </a:p>
          <a:p>
            <a:r>
              <a:rPr lang="en-US" dirty="0"/>
              <a:t>Preprocess email text: cleaning, </a:t>
            </a:r>
            <a:r>
              <a:rPr lang="en-US" dirty="0" err="1"/>
              <a:t>tokenisation</a:t>
            </a:r>
            <a:r>
              <a:rPr lang="en-US" dirty="0"/>
              <a:t>/</a:t>
            </a:r>
            <a:r>
              <a:rPr lang="en-US" dirty="0" err="1"/>
              <a:t>lemmatisation</a:t>
            </a:r>
            <a:r>
              <a:rPr lang="en-US" dirty="0"/>
              <a:t>, </a:t>
            </a:r>
            <a:r>
              <a:rPr lang="en-US" dirty="0" err="1"/>
              <a:t>vectorisation</a:t>
            </a:r>
            <a:r>
              <a:rPr lang="en-US" dirty="0"/>
              <a:t> using TF‑IDF + embeddings.</a:t>
            </a:r>
          </a:p>
          <a:p>
            <a:r>
              <a:rPr lang="en-US" dirty="0"/>
              <a:t>Implement classical ML (NB, SVM, RF), ensemble (stacking), and deep-learning/NLP-based models.</a:t>
            </a:r>
          </a:p>
          <a:p>
            <a:r>
              <a:rPr lang="en-US" dirty="0"/>
              <a:t>Follow a consistent supervised learning pipeline using Python ML/NLP tools.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Evaluation Process — Testing &amp; Comparison Workflow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Split dataset into training/test sets (with optional cross-validation).</a:t>
            </a:r>
          </a:p>
          <a:p>
            <a:r>
              <a:rPr lang="en-US" dirty="0"/>
              <a:t>Apply identical preprocessing and feature extraction for all models.</a:t>
            </a:r>
          </a:p>
          <a:p>
            <a:r>
              <a:rPr lang="en-US" dirty="0"/>
              <a:t>Evaluate accuracy, precision, recall, F1-score, and analyze confusion matrices.</a:t>
            </a:r>
          </a:p>
          <a:p>
            <a:r>
              <a:rPr lang="en-US" dirty="0"/>
              <a:t>Compare all models to determine the most reliable for modern spam detection.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 — Timeline</a:t>
            </a:r>
            <a:endParaRPr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9E2AD5DF-3B08-1161-2997-B9DC18902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165153"/>
              </p:ext>
            </p:extLst>
          </p:nvPr>
        </p:nvGraphicFramePr>
        <p:xfrm>
          <a:off x="1934453" y="2245931"/>
          <a:ext cx="5275094" cy="4162656"/>
        </p:xfrm>
        <a:graphic>
          <a:graphicData uri="http://schemas.openxmlformats.org/drawingml/2006/table">
            <a:tbl>
              <a:tblPr/>
              <a:tblGrid>
                <a:gridCol w="2637547">
                  <a:extLst>
                    <a:ext uri="{9D8B030D-6E8A-4147-A177-3AD203B41FA5}">
                      <a16:colId xmlns:a16="http://schemas.microsoft.com/office/drawing/2014/main" val="700063705"/>
                    </a:ext>
                  </a:extLst>
                </a:gridCol>
                <a:gridCol w="2637547">
                  <a:extLst>
                    <a:ext uri="{9D8B030D-6E8A-4147-A177-3AD203B41FA5}">
                      <a16:colId xmlns:a16="http://schemas.microsoft.com/office/drawing/2014/main" val="1826934629"/>
                    </a:ext>
                  </a:extLst>
                </a:gridCol>
              </a:tblGrid>
              <a:tr h="2048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/>
                        <a:t>Weeks</a:t>
                      </a:r>
                      <a:endParaRPr lang="en-US" sz="1200" dirty="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Task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9612851"/>
                  </a:ext>
                </a:extLst>
              </a:tr>
              <a:tr h="3585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1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Literature review; dataset collection and consolidation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4307293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2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/>
                        <a:t>Data cleaning, preprocessing, and feature engineering (TF-IDF + embeddings)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37603392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3–4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Implement classical ML + ensemble models; initial experiments and tuning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3123379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 dirty="0"/>
                        <a:t>5–6</a:t>
                      </a:r>
                      <a:endParaRPr lang="en-US" sz="1200" dirty="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Implement deep-learning / NLP-based models; experiments with different feature sets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6607386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7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Model evaluation with consistent metrics; confusion matrix analysis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590886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8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/>
                        <a:t>Analyze results; identify top-performing model and weaknesses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206093"/>
                  </a:ext>
                </a:extLst>
              </a:tr>
              <a:tr h="5122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b="1"/>
                        <a:t>9</a:t>
                      </a:r>
                      <a:endParaRPr lang="en-US" sz="1200"/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200" dirty="0"/>
                        <a:t>Report writing; recommendations for future work or practical deployment</a:t>
                      </a:r>
                    </a:p>
                  </a:txBody>
                  <a:tcPr marL="51225" marR="51225" marT="25612" marB="2561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21321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8CDCA-B272-7EB8-6506-D24C41211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10: Impact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5B4E0-1ED3-0DAF-7CE8-47F583521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Impact:</a:t>
            </a:r>
            <a:endParaRPr lang="en-US" dirty="0"/>
          </a:p>
          <a:p>
            <a:r>
              <a:rPr lang="en-US" dirty="0"/>
              <a:t>Enhances email security and reduces spam risks.</a:t>
            </a:r>
          </a:p>
          <a:p>
            <a:r>
              <a:rPr lang="en-US" dirty="0"/>
              <a:t>Supports development of adaptive and accurate spam filters.</a:t>
            </a:r>
          </a:p>
          <a:p>
            <a:r>
              <a:rPr lang="en-US" dirty="0"/>
              <a:t>Provides comparative benchmarks for ML and NLP-based spam detection methods [1][2].</a:t>
            </a:r>
          </a:p>
          <a:p>
            <a:pPr marL="0" indent="0">
              <a:buNone/>
            </a:pPr>
            <a:r>
              <a:rPr lang="en-US" b="1" dirty="0"/>
              <a:t>Limitations:</a:t>
            </a:r>
            <a:endParaRPr lang="en-US" dirty="0"/>
          </a:p>
          <a:p>
            <a:r>
              <a:rPr lang="en-US" dirty="0"/>
              <a:t>Depends on dataset quality and diversity.</a:t>
            </a:r>
          </a:p>
          <a:p>
            <a:r>
              <a:rPr lang="en-US" dirty="0"/>
              <a:t>Deep-learning models require more computing resources.</a:t>
            </a:r>
          </a:p>
          <a:p>
            <a:r>
              <a:rPr lang="en-US" dirty="0"/>
              <a:t>Spam evolves quickly; retraining is needed.</a:t>
            </a:r>
          </a:p>
          <a:p>
            <a:r>
              <a:rPr lang="en-US" dirty="0"/>
              <a:t>Some highly disguised spam may bypass detection [4].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814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7A3C-2901-D3B7-2205-73EF762A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36E1F-7E5C-F58B-D1C6-F57E0E100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6" y="2495664"/>
            <a:ext cx="7524003" cy="363651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1400" dirty="0"/>
              <a:t>[1] M. H. </a:t>
            </a:r>
            <a:r>
              <a:rPr lang="en-US" sz="1400" dirty="0" err="1"/>
              <a:t>Alsuwit</a:t>
            </a:r>
            <a:r>
              <a:rPr lang="en-US" sz="1400" dirty="0"/>
              <a:t>, M. A. Haq, and M. A. Aleisa, “Advancing Email Spam Classification using Machine Learning and Deep Learning Techniques,” Eng. Technol. Appl. Sci. Res., vol. 14, no. 4, pp. 14994–15001, Aug. 2024, </a:t>
            </a:r>
            <a:r>
              <a:rPr lang="en-US" sz="1400" dirty="0" err="1"/>
              <a:t>doi</a:t>
            </a:r>
            <a:r>
              <a:rPr lang="en-US" sz="1400" dirty="0"/>
              <a:t>: 10.48084/etasr.7631.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[2] P. Prasad, “Exploring Machine Learning Algorithms for Email Spam Filtering,” SPAST Rep., vol. 1, no. 6, Aug. 2024, </a:t>
            </a:r>
            <a:r>
              <a:rPr lang="en-US" sz="1400" dirty="0" err="1"/>
              <a:t>doi</a:t>
            </a:r>
            <a:r>
              <a:rPr lang="en-US" sz="1400" dirty="0"/>
              <a:t>: 10.69848/sreports.v1i6.5079.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[3] P. Joglekar, J. Rajurkar, M. Shinde, P. Tayde, and V. </a:t>
            </a:r>
            <a:r>
              <a:rPr lang="en-US" sz="1400" dirty="0" err="1"/>
              <a:t>Gadmade</a:t>
            </a:r>
            <a:r>
              <a:rPr lang="en-US" sz="1400" dirty="0"/>
              <a:t>, “Machine Learning Based Email Spam Detection: Achieving High Accuracy and Efficiency,” Int. J. Res. Appl. Sci. Eng. Technol., vol. 12, no. 5, pp. 3575–3580, May 2024, </a:t>
            </a:r>
            <a:r>
              <a:rPr lang="en-US" sz="1400" dirty="0" err="1"/>
              <a:t>doi</a:t>
            </a:r>
            <a:r>
              <a:rPr lang="en-US" sz="1400" dirty="0"/>
              <a:t>: 10.22214/ijraset.2024.62390.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[4] F. </a:t>
            </a:r>
            <a:r>
              <a:rPr lang="en-US" sz="1400" dirty="0" err="1"/>
              <a:t>Agusman</a:t>
            </a:r>
            <a:r>
              <a:rPr lang="en-US" sz="1400" dirty="0"/>
              <a:t>, “Comparative study of </a:t>
            </a:r>
            <a:r>
              <a:rPr lang="en-US" sz="1400" dirty="0" err="1"/>
              <a:t>DistilBERT</a:t>
            </a:r>
            <a:r>
              <a:rPr lang="en-US" sz="1400" dirty="0"/>
              <a:t> and ELECTRA-Small Models in Spam Email Classification,” J. Inform., vol. 12, no. 2, pp. 113–121, Aug. 2025, </a:t>
            </a:r>
            <a:r>
              <a:rPr lang="en-US" sz="1400" dirty="0" err="1"/>
              <a:t>doi</a:t>
            </a:r>
            <a:r>
              <a:rPr lang="en-US" sz="1400" dirty="0"/>
              <a:t>: 10.31294/inf.v12i2.25528.</a:t>
            </a:r>
          </a:p>
        </p:txBody>
      </p:sp>
    </p:spTree>
    <p:extLst>
      <p:ext uri="{BB962C8B-B14F-4D97-AF65-F5344CB8AC3E}">
        <p14:creationId xmlns:p14="http://schemas.microsoft.com/office/powerpoint/2010/main" val="1524831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814E8-DF27-3D84-91D6-ACADE01D6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B28E0-D6F1-5AEF-A4DB-56C56705D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593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518</TotalTime>
  <Words>929</Words>
  <Application>Microsoft Office PowerPoint</Application>
  <PresentationFormat>On-screen Show (4:3)</PresentationFormat>
  <Paragraphs>85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2</vt:lpstr>
      <vt:lpstr>Quotable</vt:lpstr>
      <vt:lpstr>Profile information</vt:lpstr>
      <vt:lpstr>Title</vt:lpstr>
      <vt:lpstr>Slide 1: Research Context — Why This Topic Matters</vt:lpstr>
      <vt:lpstr>Background — Growing Email Security Challenges</vt:lpstr>
      <vt:lpstr>Research Problem — Identified Gaps</vt:lpstr>
      <vt:lpstr>Research Aim — Overall Aim</vt:lpstr>
      <vt:lpstr>Research Objectives</vt:lpstr>
      <vt:lpstr>Literature Review — Key Insights</vt:lpstr>
      <vt:lpstr>Methodology — Data &amp; Processing</vt:lpstr>
      <vt:lpstr>Evaluation Process — Testing &amp; Comparison Workflow</vt:lpstr>
      <vt:lpstr>Project Plan — Timeline</vt:lpstr>
      <vt:lpstr>Slide 10: Impact &amp; Limitations</vt:lpstr>
      <vt:lpstr>References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LENOVO</dc:creator>
  <cp:keywords/>
  <dc:description>generated using python-pptx</dc:description>
  <cp:lastModifiedBy>Harsh Rameshkumar Mangukiya (2433852)</cp:lastModifiedBy>
  <cp:revision>6</cp:revision>
  <dcterms:created xsi:type="dcterms:W3CDTF">2013-01-27T09:14:16Z</dcterms:created>
  <dcterms:modified xsi:type="dcterms:W3CDTF">2025-12-06T21:42:07Z</dcterms:modified>
  <cp:category/>
</cp:coreProperties>
</file>