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handoutMasterIdLst>
    <p:handoutMasterId r:id="rId28"/>
  </p:handoutMasterIdLst>
  <p:sldIdLst>
    <p:sldId id="256" r:id="rId2"/>
    <p:sldId id="399" r:id="rId3"/>
    <p:sldId id="308" r:id="rId4"/>
    <p:sldId id="400" r:id="rId5"/>
    <p:sldId id="339" r:id="rId6"/>
    <p:sldId id="340" r:id="rId7"/>
    <p:sldId id="341" r:id="rId8"/>
    <p:sldId id="342" r:id="rId9"/>
    <p:sldId id="343" r:id="rId10"/>
    <p:sldId id="344" r:id="rId11"/>
    <p:sldId id="345" r:id="rId12"/>
    <p:sldId id="334" r:id="rId13"/>
    <p:sldId id="335" r:id="rId14"/>
    <p:sldId id="257" r:id="rId15"/>
    <p:sldId id="258" r:id="rId16"/>
    <p:sldId id="259" r:id="rId17"/>
    <p:sldId id="260" r:id="rId18"/>
    <p:sldId id="261" r:id="rId19"/>
    <p:sldId id="262" r:id="rId20"/>
    <p:sldId id="263" r:id="rId21"/>
    <p:sldId id="264" r:id="rId22"/>
    <p:sldId id="265" r:id="rId23"/>
    <p:sldId id="266" r:id="rId24"/>
    <p:sldId id="275" r:id="rId25"/>
    <p:sldId id="319"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89B99-1BAA-4E36-AFEE-6A3DC650A67D}" v="205" dt="2020-06-08T04:04:20.773"/>
    <p1510:client id="{5B20C44B-57DC-497A-B131-8516AA27FECE}" v="2" dt="2020-06-08T01:37:17.2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81" autoAdjust="0"/>
  </p:normalViewPr>
  <p:slideViewPr>
    <p:cSldViewPr>
      <p:cViewPr varScale="1">
        <p:scale>
          <a:sx n="68" d="100"/>
          <a:sy n="68" d="100"/>
        </p:scale>
        <p:origin x="1449"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10/07/2020</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4282929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7/10/2020</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dirty="0"/>
          </a:p>
        </p:txBody>
      </p:sp>
    </p:spTree>
    <p:extLst>
      <p:ext uri="{BB962C8B-B14F-4D97-AF65-F5344CB8AC3E}">
        <p14:creationId xmlns:p14="http://schemas.microsoft.com/office/powerpoint/2010/main" val="104203622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zh-TW"/>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25</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10/07/2020</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10/07/2020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t>10/07/2020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upload.wikimedia.org/wikipedia/en/4/42/British_Airways_Logo.svg"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youtube.com/watch?v=rlNdbqkglvg"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C-uyB5I6WnQ"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BA International Hotel Management</a:t>
            </a:r>
            <a:br>
              <a:rPr lang="en-GB" altLang="en-US" sz="2400" dirty="0"/>
            </a:br>
            <a:br>
              <a:rPr lang="en-GB" altLang="en-US" dirty="0"/>
            </a:br>
            <a:r>
              <a:rPr lang="en-GB" dirty="0"/>
              <a:t> </a:t>
            </a:r>
            <a:r>
              <a:rPr lang="en-GB" sz="3100" b="1" dirty="0">
                <a:solidFill>
                  <a:schemeClr val="accent2">
                    <a:lumMod val="20000"/>
                    <a:lumOff val="80000"/>
                  </a:schemeClr>
                </a:solidFill>
              </a:rPr>
              <a:t>Personnel Resource &amp; Development</a:t>
            </a:r>
            <a:br>
              <a:rPr lang="en-GB" sz="4000" b="1" dirty="0">
                <a:solidFill>
                  <a:schemeClr val="accent2">
                    <a:lumMod val="20000"/>
                    <a:lumOff val="80000"/>
                  </a:schemeClr>
                </a:solidFill>
              </a:rPr>
            </a:br>
            <a:r>
              <a:rPr lang="en-GB" sz="3100" b="1" dirty="0">
                <a:solidFill>
                  <a:schemeClr val="accent2">
                    <a:lumMod val="20000"/>
                    <a:lumOff val="80000"/>
                  </a:schemeClr>
                </a:solidFill>
              </a:rPr>
              <a:t>(M5X 01921)</a:t>
            </a:r>
            <a:br>
              <a:rPr lang="en-GB" sz="3100" b="1" dirty="0">
                <a:solidFill>
                  <a:schemeClr val="accent2">
                    <a:lumMod val="20000"/>
                    <a:lumOff val="80000"/>
                  </a:schemeClr>
                </a:solidFill>
              </a:rPr>
            </a:br>
            <a:r>
              <a:rPr lang="en-GB" sz="3100" b="1" dirty="0">
                <a:solidFill>
                  <a:srgbClr val="002060"/>
                </a:solidFill>
              </a:rPr>
              <a:t>Session 4</a:t>
            </a:r>
            <a:br>
              <a:rPr lang="en-GB" sz="3100" b="1" dirty="0">
                <a:solidFill>
                  <a:srgbClr val="002060"/>
                </a:solidFill>
              </a:rPr>
            </a:br>
            <a:r>
              <a:rPr lang="en-GB" sz="6700" b="1" dirty="0">
                <a:solidFill>
                  <a:schemeClr val="accent2">
                    <a:lumMod val="20000"/>
                    <a:lumOff val="80000"/>
                  </a:schemeClr>
                </a:solidFill>
              </a:rPr>
              <a:t>Equality and Diversity in the Workplace</a:t>
            </a:r>
            <a:endParaRPr lang="en-GB" altLang="en-US" sz="40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99AB7B-F139-4E5B-B43F-9A063D0218DF}"/>
              </a:ext>
            </a:extLst>
          </p:cNvPr>
          <p:cNvSpPr>
            <a:spLocks noGrp="1"/>
          </p:cNvSpPr>
          <p:nvPr>
            <p:ph idx="1"/>
          </p:nvPr>
        </p:nvSpPr>
        <p:spPr>
          <a:xfrm>
            <a:off x="457200" y="260648"/>
            <a:ext cx="8229600" cy="5256585"/>
          </a:xfrm>
        </p:spPr>
        <p:txBody>
          <a:bodyPr>
            <a:normAutofit/>
          </a:bodyPr>
          <a:lstStyle/>
          <a:p>
            <a:r>
              <a:rPr lang="en-GB" sz="3600" b="1" dirty="0"/>
              <a:t>Previously:</a:t>
            </a:r>
          </a:p>
          <a:p>
            <a:endParaRPr lang="en-GB" dirty="0"/>
          </a:p>
          <a:p>
            <a:r>
              <a:rPr lang="en-GB" dirty="0"/>
              <a:t>Module Overview – WK 1</a:t>
            </a:r>
          </a:p>
          <a:p>
            <a:endParaRPr lang="en-GB" dirty="0"/>
          </a:p>
          <a:p>
            <a:r>
              <a:rPr lang="en-GB" dirty="0"/>
              <a:t>Human Resource Management – WK 2</a:t>
            </a:r>
          </a:p>
          <a:p>
            <a:endParaRPr lang="en-GB" dirty="0"/>
          </a:p>
          <a:p>
            <a:r>
              <a:rPr lang="en-GB" dirty="0"/>
              <a:t>Recruitment and Selection Process – WK 3</a:t>
            </a:r>
          </a:p>
        </p:txBody>
      </p:sp>
    </p:spTree>
    <p:extLst>
      <p:ext uri="{BB962C8B-B14F-4D97-AF65-F5344CB8AC3E}">
        <p14:creationId xmlns:p14="http://schemas.microsoft.com/office/powerpoint/2010/main" val="1237877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By the end of this session…</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You should be able to…</a:t>
            </a:r>
            <a:br>
              <a:rPr lang="en-GB" dirty="0"/>
            </a:br>
            <a:endParaRPr lang="en-GB" dirty="0"/>
          </a:p>
          <a:p>
            <a:r>
              <a:rPr lang="en-GB" dirty="0"/>
              <a:t>PESTLE Analysis </a:t>
            </a:r>
            <a:br>
              <a:rPr lang="en-GB" dirty="0"/>
            </a:br>
            <a:endParaRPr lang="en-GB" dirty="0"/>
          </a:p>
          <a:p>
            <a:r>
              <a:rPr lang="en-GB" dirty="0"/>
              <a:t>Equality and Diversity in the Workplace </a:t>
            </a:r>
            <a:br>
              <a:rPr lang="en-GB" dirty="0"/>
            </a:br>
            <a:br>
              <a:rPr lang="en-GB" dirty="0"/>
            </a:br>
            <a:endParaRPr lang="en-GB" dirty="0"/>
          </a:p>
          <a:p>
            <a:r>
              <a:rPr lang="en-GB" dirty="0"/>
              <a:t>Rule #4 Make Your Culture Your Brand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857250"/>
            <a:ext cx="6858000" cy="681540"/>
          </a:xfrm>
        </p:spPr>
        <p:txBody>
          <a:bodyPr>
            <a:normAutofit fontScale="90000"/>
          </a:bodyPr>
          <a:lstStyle/>
          <a:p>
            <a:r>
              <a:rPr lang="en-GB" dirty="0"/>
              <a:t>PESTEL ANALYSIS &amp; HR</a:t>
            </a:r>
          </a:p>
        </p:txBody>
      </p:sp>
      <p:sp>
        <p:nvSpPr>
          <p:cNvPr id="3" name="Content Placeholder 2"/>
          <p:cNvSpPr>
            <a:spLocks noGrp="1"/>
          </p:cNvSpPr>
          <p:nvPr>
            <p:ph idx="1"/>
          </p:nvPr>
        </p:nvSpPr>
        <p:spPr>
          <a:xfrm>
            <a:off x="1143000" y="1430778"/>
            <a:ext cx="6858000" cy="3672408"/>
          </a:xfrm>
        </p:spPr>
        <p:txBody>
          <a:bodyPr>
            <a:normAutofit/>
          </a:bodyPr>
          <a:lstStyle/>
          <a:p>
            <a:r>
              <a:rPr lang="en-GB" sz="1800" dirty="0"/>
              <a:t>A </a:t>
            </a:r>
            <a:r>
              <a:rPr lang="en-GB" sz="1800" b="1" dirty="0"/>
              <a:t>PESTEL analysis</a:t>
            </a:r>
            <a:r>
              <a:rPr lang="en-GB" sz="1800" dirty="0"/>
              <a:t> is an acronym for a tool used to identify the macro (external) forces facing an organisation. The letters stand for </a:t>
            </a:r>
            <a:r>
              <a:rPr lang="en-GB" sz="1800" dirty="0">
                <a:solidFill>
                  <a:srgbClr val="FF0000"/>
                </a:solidFill>
              </a:rPr>
              <a:t>Political, Economic, Social, Technological, Environmental and Legal</a:t>
            </a:r>
            <a:r>
              <a:rPr lang="en-GB" sz="1800" dirty="0"/>
              <a:t>. Depending on the organisation, it can be reduced to PEST or some areas can be added (e.g. Ethical)</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5646" y="2834934"/>
            <a:ext cx="6426714" cy="23222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59384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857250"/>
            <a:ext cx="6858000" cy="411510"/>
          </a:xfrm>
        </p:spPr>
        <p:txBody>
          <a:bodyPr>
            <a:normAutofit fontScale="90000"/>
          </a:bodyPr>
          <a:lstStyle/>
          <a:p>
            <a:r>
              <a:rPr lang="en-GB" sz="1800" dirty="0">
                <a:latin typeface="Arial" panose="020B0604020202020204" pitchFamily="34" charset="0"/>
                <a:cs typeface="Arial" panose="020B0604020202020204" pitchFamily="34" charset="0"/>
              </a:rPr>
              <a:t>PESTLE Analysis for Human Resources: How PESTLE Affects HR</a:t>
            </a:r>
          </a:p>
        </p:txBody>
      </p:sp>
      <p:sp>
        <p:nvSpPr>
          <p:cNvPr id="3" name="Content Placeholder 2"/>
          <p:cNvSpPr>
            <a:spLocks noGrp="1"/>
          </p:cNvSpPr>
          <p:nvPr>
            <p:ph idx="1"/>
          </p:nvPr>
        </p:nvSpPr>
        <p:spPr>
          <a:xfrm>
            <a:off x="1143000" y="1268761"/>
            <a:ext cx="6858000" cy="3726415"/>
          </a:xfrm>
        </p:spPr>
        <p:txBody>
          <a:bodyPr>
            <a:normAutofit fontScale="92500" lnSpcReduction="10000"/>
          </a:bodyPr>
          <a:lstStyle/>
          <a:p>
            <a:r>
              <a:rPr lang="en-GB" dirty="0">
                <a:solidFill>
                  <a:srgbClr val="FF0000"/>
                </a:solidFill>
              </a:rPr>
              <a:t>Political factors of HR: Changing how we think and feel about workers.</a:t>
            </a:r>
          </a:p>
          <a:p>
            <a:r>
              <a:rPr lang="en-GB" b="1" dirty="0"/>
              <a:t>Replaceable employees.</a:t>
            </a:r>
          </a:p>
          <a:p>
            <a:r>
              <a:rPr lang="en-GB" b="1" dirty="0"/>
              <a:t>A shift in focus.</a:t>
            </a:r>
          </a:p>
          <a:p>
            <a:r>
              <a:rPr lang="en-GB" b="1" dirty="0"/>
              <a:t>You’re not on your own</a:t>
            </a:r>
          </a:p>
          <a:p>
            <a:r>
              <a:rPr lang="en-GB" b="1" dirty="0"/>
              <a:t>A change in pay methods.</a:t>
            </a:r>
          </a:p>
          <a:p>
            <a:r>
              <a:rPr lang="en-GB" b="1" dirty="0">
                <a:solidFill>
                  <a:srgbClr val="FF0000"/>
                </a:solidFill>
              </a:rPr>
              <a:t>POLICES</a:t>
            </a:r>
            <a:endParaRPr lang="en-GB" dirty="0">
              <a:solidFill>
                <a:srgbClr val="FF0000"/>
              </a:solidFill>
            </a:endParaRPr>
          </a:p>
        </p:txBody>
      </p:sp>
    </p:spTree>
    <p:extLst>
      <p:ext uri="{BB962C8B-B14F-4D97-AF65-F5344CB8AC3E}">
        <p14:creationId xmlns:p14="http://schemas.microsoft.com/office/powerpoint/2010/main" val="3307831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857250"/>
            <a:ext cx="6858000" cy="1063229"/>
          </a:xfrm>
        </p:spPr>
        <p:txBody>
          <a:bodyPr>
            <a:normAutofit/>
          </a:bodyPr>
          <a:lstStyle/>
          <a:p>
            <a:r>
              <a:rPr lang="en-GB" sz="2100" dirty="0"/>
              <a:t>Economic factors of human resources: A new way to hire and work</a:t>
            </a:r>
          </a:p>
        </p:txBody>
      </p:sp>
      <p:sp>
        <p:nvSpPr>
          <p:cNvPr id="3" name="Content Placeholder 2"/>
          <p:cNvSpPr>
            <a:spLocks noGrp="1"/>
          </p:cNvSpPr>
          <p:nvPr>
            <p:ph idx="1"/>
          </p:nvPr>
        </p:nvSpPr>
        <p:spPr>
          <a:xfrm>
            <a:off x="1143000" y="1700808"/>
            <a:ext cx="6858000" cy="3456384"/>
          </a:xfrm>
        </p:spPr>
        <p:txBody>
          <a:bodyPr/>
          <a:lstStyle/>
          <a:p>
            <a:r>
              <a:rPr lang="en-GB" b="1" dirty="0">
                <a:solidFill>
                  <a:srgbClr val="0070C0"/>
                </a:solidFill>
              </a:rPr>
              <a:t>The impact of globalization.</a:t>
            </a:r>
          </a:p>
          <a:p>
            <a:r>
              <a:rPr lang="en-GB" b="1" dirty="0">
                <a:solidFill>
                  <a:srgbClr val="0070C0"/>
                </a:solidFill>
              </a:rPr>
              <a:t>New accommodations for oversea workers</a:t>
            </a:r>
            <a:r>
              <a:rPr lang="en-GB" b="1" dirty="0"/>
              <a:t>.</a:t>
            </a:r>
          </a:p>
          <a:p>
            <a:endParaRPr lang="en-GB" dirty="0"/>
          </a:p>
        </p:txBody>
      </p:sp>
    </p:spTree>
    <p:extLst>
      <p:ext uri="{BB962C8B-B14F-4D97-AF65-F5344CB8AC3E}">
        <p14:creationId xmlns:p14="http://schemas.microsoft.com/office/powerpoint/2010/main" val="41453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05" y="404664"/>
            <a:ext cx="6858000" cy="1063229"/>
          </a:xfrm>
        </p:spPr>
        <p:txBody>
          <a:bodyPr>
            <a:normAutofit fontScale="90000"/>
          </a:bodyPr>
          <a:lstStyle/>
          <a:p>
            <a:r>
              <a:rPr lang="en-GB" dirty="0"/>
              <a:t>Social factors of HR: How to make everyone happy?</a:t>
            </a:r>
          </a:p>
        </p:txBody>
      </p:sp>
      <p:sp>
        <p:nvSpPr>
          <p:cNvPr id="3" name="Content Placeholder 2"/>
          <p:cNvSpPr>
            <a:spLocks noGrp="1"/>
          </p:cNvSpPr>
          <p:nvPr>
            <p:ph idx="1"/>
          </p:nvPr>
        </p:nvSpPr>
        <p:spPr>
          <a:xfrm>
            <a:off x="1143000" y="2057401"/>
            <a:ext cx="6858000" cy="2937774"/>
          </a:xfrm>
        </p:spPr>
        <p:txBody>
          <a:bodyPr/>
          <a:lstStyle/>
          <a:p>
            <a:r>
              <a:rPr lang="en-GB" b="1" dirty="0">
                <a:solidFill>
                  <a:srgbClr val="FF0000"/>
                </a:solidFill>
              </a:rPr>
              <a:t>Understanding a variety of demographics in one workplace.</a:t>
            </a:r>
          </a:p>
          <a:p>
            <a:r>
              <a:rPr lang="en-GB" b="1" dirty="0">
                <a:solidFill>
                  <a:srgbClr val="FF0000"/>
                </a:solidFill>
              </a:rPr>
              <a:t>The social rights of the people</a:t>
            </a:r>
            <a:endParaRPr lang="en-GB" dirty="0">
              <a:solidFill>
                <a:srgbClr val="FF0000"/>
              </a:solidFill>
            </a:endParaRPr>
          </a:p>
        </p:txBody>
      </p:sp>
    </p:spTree>
    <p:extLst>
      <p:ext uri="{BB962C8B-B14F-4D97-AF65-F5344CB8AC3E}">
        <p14:creationId xmlns:p14="http://schemas.microsoft.com/office/powerpoint/2010/main" val="3501881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170" y="0"/>
            <a:ext cx="8928992" cy="1728193"/>
          </a:xfrm>
        </p:spPr>
        <p:txBody>
          <a:bodyPr>
            <a:noAutofit/>
          </a:bodyPr>
          <a:lstStyle/>
          <a:p>
            <a:r>
              <a:rPr lang="en-GB" sz="3200" dirty="0"/>
              <a:t>Technological changes in Human resource departments: Fast information, too much information</a:t>
            </a:r>
          </a:p>
        </p:txBody>
      </p:sp>
      <p:sp>
        <p:nvSpPr>
          <p:cNvPr id="3" name="Content Placeholder 2"/>
          <p:cNvSpPr>
            <a:spLocks noGrp="1"/>
          </p:cNvSpPr>
          <p:nvPr>
            <p:ph idx="1"/>
          </p:nvPr>
        </p:nvSpPr>
        <p:spPr>
          <a:xfrm>
            <a:off x="293310" y="1844825"/>
            <a:ext cx="8712968" cy="3528392"/>
          </a:xfrm>
        </p:spPr>
        <p:txBody>
          <a:bodyPr/>
          <a:lstStyle/>
          <a:p>
            <a:r>
              <a:rPr lang="en-GB" dirty="0"/>
              <a:t>Fast, simple communication.</a:t>
            </a:r>
          </a:p>
          <a:p>
            <a:r>
              <a:rPr lang="en-GB" b="1" dirty="0"/>
              <a:t>Simple/quick recruitment.</a:t>
            </a:r>
          </a:p>
          <a:p>
            <a:r>
              <a:rPr lang="en-GB" b="1" dirty="0"/>
              <a:t>Information overload.</a:t>
            </a:r>
          </a:p>
          <a:p>
            <a:endParaRPr lang="en-GB" dirty="0"/>
          </a:p>
        </p:txBody>
      </p:sp>
    </p:spTree>
    <p:extLst>
      <p:ext uri="{BB962C8B-B14F-4D97-AF65-F5344CB8AC3E}">
        <p14:creationId xmlns:p14="http://schemas.microsoft.com/office/powerpoint/2010/main" val="3531793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550" y="476672"/>
            <a:ext cx="6858000" cy="843558"/>
          </a:xfrm>
        </p:spPr>
        <p:txBody>
          <a:bodyPr>
            <a:normAutofit fontScale="90000"/>
          </a:bodyPr>
          <a:lstStyle/>
          <a:p>
            <a:r>
              <a:rPr lang="en-GB" dirty="0"/>
              <a:t>Legal factors of HR: A strict confidentiality agreement</a:t>
            </a:r>
          </a:p>
        </p:txBody>
      </p:sp>
      <p:sp>
        <p:nvSpPr>
          <p:cNvPr id="3" name="Content Placeholder 2"/>
          <p:cNvSpPr>
            <a:spLocks noGrp="1"/>
          </p:cNvSpPr>
          <p:nvPr>
            <p:ph idx="1"/>
          </p:nvPr>
        </p:nvSpPr>
        <p:spPr>
          <a:xfrm>
            <a:off x="899592" y="1754815"/>
            <a:ext cx="7416824" cy="3546393"/>
          </a:xfrm>
        </p:spPr>
        <p:txBody>
          <a:bodyPr/>
          <a:lstStyle/>
          <a:p>
            <a:r>
              <a:rPr lang="en-GB" b="1" dirty="0">
                <a:solidFill>
                  <a:srgbClr val="0070C0"/>
                </a:solidFill>
              </a:rPr>
              <a:t>A legal responsibility</a:t>
            </a:r>
          </a:p>
          <a:p>
            <a:r>
              <a:rPr lang="en-GB" b="1" dirty="0"/>
              <a:t>Proper verification needed.</a:t>
            </a:r>
            <a:endParaRPr lang="en-GB" dirty="0">
              <a:solidFill>
                <a:srgbClr val="0070C0"/>
              </a:solidFill>
            </a:endParaRPr>
          </a:p>
        </p:txBody>
      </p:sp>
    </p:spTree>
    <p:extLst>
      <p:ext uri="{BB962C8B-B14F-4D97-AF65-F5344CB8AC3E}">
        <p14:creationId xmlns:p14="http://schemas.microsoft.com/office/powerpoint/2010/main" val="740973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500" y="314655"/>
            <a:ext cx="9001000" cy="1224136"/>
          </a:xfrm>
        </p:spPr>
        <p:txBody>
          <a:bodyPr>
            <a:noAutofit/>
          </a:bodyPr>
          <a:lstStyle/>
          <a:p>
            <a:r>
              <a:rPr lang="en-GB" sz="3600" dirty="0"/>
              <a:t>Environmental factors of human resources: Cutting back on paper and pollution</a:t>
            </a:r>
          </a:p>
        </p:txBody>
      </p:sp>
      <p:sp>
        <p:nvSpPr>
          <p:cNvPr id="3" name="Content Placeholder 2"/>
          <p:cNvSpPr>
            <a:spLocks noGrp="1"/>
          </p:cNvSpPr>
          <p:nvPr>
            <p:ph idx="1"/>
          </p:nvPr>
        </p:nvSpPr>
        <p:spPr>
          <a:xfrm>
            <a:off x="971600" y="1844824"/>
            <a:ext cx="6515100" cy="3456385"/>
          </a:xfrm>
        </p:spPr>
        <p:txBody>
          <a:bodyPr/>
          <a:lstStyle/>
          <a:p>
            <a:r>
              <a:rPr lang="en-GB" b="1" dirty="0"/>
              <a:t>Employment Trends</a:t>
            </a:r>
          </a:p>
          <a:p>
            <a:r>
              <a:rPr lang="en-GB" b="1" dirty="0"/>
              <a:t>More remote work means less driving pollution.</a:t>
            </a:r>
            <a:endParaRPr lang="en-GB" dirty="0"/>
          </a:p>
        </p:txBody>
      </p:sp>
    </p:spTree>
    <p:extLst>
      <p:ext uri="{BB962C8B-B14F-4D97-AF65-F5344CB8AC3E}">
        <p14:creationId xmlns:p14="http://schemas.microsoft.com/office/powerpoint/2010/main" val="10301414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332656"/>
            <a:ext cx="9252520" cy="792088"/>
          </a:xfrm>
        </p:spPr>
        <p:txBody>
          <a:bodyPr>
            <a:noAutofit/>
          </a:bodyPr>
          <a:lstStyle/>
          <a:p>
            <a:r>
              <a:rPr lang="en-GB" sz="3200" dirty="0"/>
              <a:t>PESTLE Analysis for Human Resources: Final thoughts</a:t>
            </a:r>
          </a:p>
        </p:txBody>
      </p:sp>
      <p:sp>
        <p:nvSpPr>
          <p:cNvPr id="3" name="Content Placeholder 2"/>
          <p:cNvSpPr>
            <a:spLocks noGrp="1"/>
          </p:cNvSpPr>
          <p:nvPr>
            <p:ph idx="1"/>
          </p:nvPr>
        </p:nvSpPr>
        <p:spPr>
          <a:xfrm>
            <a:off x="0" y="1331766"/>
            <a:ext cx="9036496" cy="4194467"/>
          </a:xfrm>
        </p:spPr>
        <p:txBody>
          <a:bodyPr>
            <a:normAutofit fontScale="70000" lnSpcReduction="20000"/>
          </a:bodyPr>
          <a:lstStyle/>
          <a:p>
            <a:r>
              <a:rPr lang="en-GB" dirty="0"/>
              <a:t>The HR department is there to ensure the company is compliant and safe from legal repercussions. The company will always come first; never employees. This is why employees feel companies lack loyalty.</a:t>
            </a:r>
          </a:p>
          <a:p>
            <a:endParaRPr lang="en-GB" dirty="0"/>
          </a:p>
          <a:p>
            <a:r>
              <a:rPr lang="en-GB" dirty="0"/>
              <a:t>It’s true that HR is often on the lookout for new talent and must accommodate each one, regardless of where they’re located. This puts plenty of strain on HR workers, who may have to be creative to achieve this goal. Luckily, technology makes HR managers’ lives easier — everything is accessible online.</a:t>
            </a:r>
          </a:p>
          <a:p>
            <a:endParaRPr lang="en-GB" dirty="0"/>
          </a:p>
          <a:p>
            <a:r>
              <a:rPr lang="en-GB" dirty="0"/>
              <a:t>PESTLE will continue to change HR and it needs to accommodate changes in the workforce. The only way to do this successfully is by keeping an eye on political, economic, social, technological, legal, and environmental macro-environmental factors.</a:t>
            </a:r>
          </a:p>
        </p:txBody>
      </p:sp>
    </p:spTree>
    <p:extLst>
      <p:ext uri="{BB962C8B-B14F-4D97-AF65-F5344CB8AC3E}">
        <p14:creationId xmlns:p14="http://schemas.microsoft.com/office/powerpoint/2010/main" val="819764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title" idx="4294967295"/>
          </p:nvPr>
        </p:nvSpPr>
        <p:spPr>
          <a:xfrm>
            <a:off x="1143000" y="857251"/>
            <a:ext cx="6172200" cy="375047"/>
          </a:xfrm>
        </p:spPr>
        <p:txBody>
          <a:bodyPr vert="horz" lIns="68580" tIns="34290" rIns="68580" bIns="34290" rtlCol="0" anchor="ctr">
            <a:normAutofit fontScale="90000"/>
          </a:bodyPr>
          <a:lstStyle/>
          <a:p>
            <a:pPr eaLnBrk="1" hangingPunct="1"/>
            <a:r>
              <a:rPr lang="en-US" altLang="zh-CN" sz="2100" b="1" dirty="0">
                <a:solidFill>
                  <a:srgbClr val="06686D"/>
                </a:solidFill>
                <a:ea typeface="宋体" pitchFamily="2" charset="-122"/>
              </a:rPr>
              <a:t>Example of :PESTEL ANALYSIS</a:t>
            </a:r>
            <a:endParaRPr lang="en-US" altLang="zh-TW" sz="2100" b="1" dirty="0">
              <a:solidFill>
                <a:srgbClr val="06686D"/>
              </a:solidFill>
              <a:ea typeface="PMingLiU" pitchFamily="18" charset="-120"/>
            </a:endParaRPr>
          </a:p>
        </p:txBody>
      </p:sp>
      <p:sp>
        <p:nvSpPr>
          <p:cNvPr id="15363" name="Text Box 9"/>
          <p:cNvSpPr txBox="1">
            <a:spLocks noChangeArrowheads="1"/>
          </p:cNvSpPr>
          <p:nvPr/>
        </p:nvSpPr>
        <p:spPr bwMode="auto">
          <a:xfrm>
            <a:off x="1331120" y="1932386"/>
            <a:ext cx="1579960" cy="1777410"/>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0"/>
              </a:spcBef>
              <a:buClrTx/>
              <a:buSzTx/>
              <a:buFontTx/>
              <a:buNone/>
            </a:pPr>
            <a:r>
              <a:rPr lang="en-US" altLang="zh-HK" sz="2100" dirty="0">
                <a:solidFill>
                  <a:srgbClr val="984807"/>
                </a:solidFill>
                <a:latin typeface="Calibri" pitchFamily="34" charset="0"/>
              </a:rPr>
              <a:t>Political</a:t>
            </a:r>
          </a:p>
          <a:p>
            <a:pPr eaLnBrk="1" hangingPunct="1">
              <a:spcBef>
                <a:spcPct val="0"/>
              </a:spcBef>
              <a:buClrTx/>
              <a:buSzTx/>
              <a:buFontTx/>
              <a:buChar char="•"/>
            </a:pPr>
            <a:r>
              <a:rPr lang="en-US" altLang="zh-HK" sz="1500" dirty="0">
                <a:solidFill>
                  <a:srgbClr val="9900FF"/>
                </a:solidFill>
                <a:latin typeface="Calibri" pitchFamily="34" charset="0"/>
              </a:rPr>
              <a:t>Security issues </a:t>
            </a:r>
            <a:r>
              <a:rPr lang="en-US" altLang="zh-HK" sz="2100" dirty="0">
                <a:solidFill>
                  <a:srgbClr val="FF0000"/>
                </a:solidFill>
                <a:latin typeface="Calibri" pitchFamily="34" charset="0"/>
              </a:rPr>
              <a:t> </a:t>
            </a:r>
          </a:p>
          <a:p>
            <a:pPr eaLnBrk="1" hangingPunct="1">
              <a:spcBef>
                <a:spcPct val="50000"/>
              </a:spcBef>
              <a:buClrTx/>
              <a:buSzTx/>
              <a:buFontTx/>
              <a:buChar char="•"/>
            </a:pPr>
            <a:r>
              <a:rPr lang="en-US" altLang="zh-HK" sz="1500" dirty="0">
                <a:solidFill>
                  <a:srgbClr val="9900FF"/>
                </a:solidFill>
                <a:latin typeface="Calibri" pitchFamily="34" charset="0"/>
              </a:rPr>
              <a:t>Political situation in oil producing countries </a:t>
            </a:r>
            <a:endParaRPr lang="en-US" altLang="zh-HK" sz="1500" dirty="0">
              <a:solidFill>
                <a:srgbClr val="FF0000"/>
              </a:solidFill>
              <a:latin typeface="Calibri" pitchFamily="34" charset="0"/>
            </a:endParaRPr>
          </a:p>
        </p:txBody>
      </p:sp>
      <p:sp>
        <p:nvSpPr>
          <p:cNvPr id="15364" name="Text Box 11"/>
          <p:cNvSpPr txBox="1">
            <a:spLocks noChangeArrowheads="1"/>
          </p:cNvSpPr>
          <p:nvPr/>
        </p:nvSpPr>
        <p:spPr bwMode="auto">
          <a:xfrm>
            <a:off x="3018235" y="1944291"/>
            <a:ext cx="2580084" cy="1107996"/>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100" dirty="0">
                <a:solidFill>
                  <a:srgbClr val="984807"/>
                </a:solidFill>
                <a:latin typeface="Calibri" pitchFamily="34" charset="0"/>
              </a:rPr>
              <a:t>Economic</a:t>
            </a:r>
          </a:p>
          <a:p>
            <a:pPr eaLnBrk="1" hangingPunct="1">
              <a:spcBef>
                <a:spcPct val="50000"/>
              </a:spcBef>
              <a:buClrTx/>
              <a:buSzTx/>
              <a:buFontTx/>
              <a:buChar char="•"/>
            </a:pPr>
            <a:r>
              <a:rPr lang="en-US" altLang="zh-HK" sz="1500" dirty="0">
                <a:solidFill>
                  <a:srgbClr val="9900FF"/>
                </a:solidFill>
                <a:latin typeface="Calibri" pitchFamily="34" charset="0"/>
              </a:rPr>
              <a:t>Fuel price </a:t>
            </a:r>
            <a:endParaRPr lang="en-US" altLang="zh-HK" sz="1500" dirty="0">
              <a:solidFill>
                <a:srgbClr val="FF0000"/>
              </a:solidFill>
              <a:latin typeface="Calibri" pitchFamily="34" charset="0"/>
            </a:endParaRPr>
          </a:p>
          <a:p>
            <a:pPr eaLnBrk="1" hangingPunct="1">
              <a:spcBef>
                <a:spcPct val="50000"/>
              </a:spcBef>
              <a:buClrTx/>
              <a:buSzTx/>
              <a:buFontTx/>
              <a:buChar char="•"/>
            </a:pPr>
            <a:r>
              <a:rPr lang="en-US" altLang="zh-HK" sz="1500" dirty="0">
                <a:solidFill>
                  <a:srgbClr val="9900FF"/>
                </a:solidFill>
                <a:latin typeface="Calibri" pitchFamily="34" charset="0"/>
              </a:rPr>
              <a:t>Exchange Rates</a:t>
            </a:r>
            <a:r>
              <a:rPr lang="en-US" altLang="zh-HK" sz="1500" dirty="0">
                <a:solidFill>
                  <a:srgbClr val="FF0000"/>
                </a:solidFill>
                <a:latin typeface="Calibri" pitchFamily="34" charset="0"/>
              </a:rPr>
              <a:t> </a:t>
            </a:r>
            <a:endParaRPr lang="en-US" altLang="zh-HK" sz="2100" dirty="0">
              <a:solidFill>
                <a:srgbClr val="FF0000"/>
              </a:solidFill>
              <a:latin typeface="Calibri" pitchFamily="34" charset="0"/>
            </a:endParaRPr>
          </a:p>
        </p:txBody>
      </p:sp>
      <p:sp>
        <p:nvSpPr>
          <p:cNvPr id="15365" name="Text Box 13"/>
          <p:cNvSpPr txBox="1">
            <a:spLocks noChangeArrowheads="1"/>
          </p:cNvSpPr>
          <p:nvPr/>
        </p:nvSpPr>
        <p:spPr bwMode="auto">
          <a:xfrm>
            <a:off x="1341581" y="3924424"/>
            <a:ext cx="2062163" cy="1338828"/>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100" dirty="0">
                <a:solidFill>
                  <a:srgbClr val="984807"/>
                </a:solidFill>
                <a:latin typeface="Calibri" pitchFamily="34" charset="0"/>
              </a:rPr>
              <a:t>Technology</a:t>
            </a:r>
          </a:p>
          <a:p>
            <a:pPr eaLnBrk="1" hangingPunct="1">
              <a:spcBef>
                <a:spcPct val="50000"/>
              </a:spcBef>
              <a:buClrTx/>
              <a:buSzTx/>
              <a:buFontTx/>
              <a:buChar char="•"/>
            </a:pPr>
            <a:r>
              <a:rPr lang="en-US" altLang="zh-HK" sz="1500" dirty="0">
                <a:solidFill>
                  <a:srgbClr val="9900FF"/>
                </a:solidFill>
                <a:latin typeface="Calibri" pitchFamily="34" charset="0"/>
              </a:rPr>
              <a:t>Carbon </a:t>
            </a:r>
            <a:r>
              <a:rPr lang="en-US" altLang="zh-HK" sz="1500" dirty="0" err="1">
                <a:solidFill>
                  <a:srgbClr val="9900FF"/>
                </a:solidFill>
                <a:latin typeface="Calibri" pitchFamily="34" charset="0"/>
              </a:rPr>
              <a:t>fibre</a:t>
            </a:r>
            <a:r>
              <a:rPr lang="en-US" altLang="zh-HK" sz="1500" dirty="0">
                <a:solidFill>
                  <a:srgbClr val="9900FF"/>
                </a:solidFill>
                <a:latin typeface="Calibri" pitchFamily="34" charset="0"/>
              </a:rPr>
              <a:t> body aircraft</a:t>
            </a:r>
          </a:p>
          <a:p>
            <a:pPr eaLnBrk="1" hangingPunct="1">
              <a:spcBef>
                <a:spcPct val="50000"/>
              </a:spcBef>
              <a:buClrTx/>
              <a:buSzTx/>
              <a:buFontTx/>
              <a:buChar char="•"/>
            </a:pPr>
            <a:r>
              <a:rPr lang="en-US" altLang="zh-HK" sz="1500" dirty="0">
                <a:solidFill>
                  <a:srgbClr val="9900FF"/>
                </a:solidFill>
                <a:latin typeface="Calibri" pitchFamily="34" charset="0"/>
              </a:rPr>
              <a:t>Internet </a:t>
            </a:r>
            <a:endParaRPr lang="en-US" altLang="zh-HK" sz="1500" dirty="0">
              <a:solidFill>
                <a:srgbClr val="FF0000"/>
              </a:solidFill>
              <a:latin typeface="Calibri" pitchFamily="34" charset="0"/>
            </a:endParaRPr>
          </a:p>
        </p:txBody>
      </p:sp>
      <p:sp>
        <p:nvSpPr>
          <p:cNvPr id="3078" name="Text Box 14"/>
          <p:cNvSpPr txBox="1">
            <a:spLocks noChangeArrowheads="1"/>
          </p:cNvSpPr>
          <p:nvPr/>
        </p:nvSpPr>
        <p:spPr bwMode="auto">
          <a:xfrm>
            <a:off x="5813822" y="1932385"/>
            <a:ext cx="1890713" cy="1107996"/>
          </a:xfrm>
          <a:prstGeom prst="rect">
            <a:avLst/>
          </a:prstGeom>
          <a:noFill/>
          <a:ln w="12700" cap="sq">
            <a:solidFill>
              <a:schemeClr val="tx1"/>
            </a:solidFill>
            <a:miter lim="800000"/>
            <a:headEnd/>
            <a:tailEnd/>
          </a:ln>
        </p:spPr>
        <p:txBody>
          <a:bodyPr>
            <a:spAutoFit/>
          </a:bodyPr>
          <a:lstStyle/>
          <a:p>
            <a:pPr>
              <a:spcBef>
                <a:spcPct val="50000"/>
              </a:spcBef>
              <a:defRPr/>
            </a:pPr>
            <a:r>
              <a:rPr lang="en-US" altLang="zh-HK" sz="2100" dirty="0">
                <a:solidFill>
                  <a:srgbClr val="996633"/>
                </a:solidFill>
              </a:rPr>
              <a:t>Social-Culture</a:t>
            </a:r>
          </a:p>
          <a:p>
            <a:pPr>
              <a:spcBef>
                <a:spcPct val="50000"/>
              </a:spcBef>
              <a:buFont typeface="Arial" pitchFamily="34" charset="0"/>
              <a:buChar char="•"/>
              <a:defRPr/>
            </a:pPr>
            <a:r>
              <a:rPr lang="en-US" altLang="zh-HK" sz="1500" dirty="0">
                <a:solidFill>
                  <a:srgbClr val="9900FF"/>
                </a:solidFill>
              </a:rPr>
              <a:t>Social behavior </a:t>
            </a:r>
          </a:p>
          <a:p>
            <a:pPr>
              <a:spcBef>
                <a:spcPct val="50000"/>
              </a:spcBef>
              <a:buFont typeface="Arial" pitchFamily="34" charset="0"/>
              <a:buChar char="•"/>
              <a:defRPr/>
            </a:pPr>
            <a:r>
              <a:rPr lang="en-US" altLang="zh-HK" sz="1500" dirty="0">
                <a:solidFill>
                  <a:srgbClr val="9900FF"/>
                </a:solidFill>
              </a:rPr>
              <a:t>Covid-19  </a:t>
            </a:r>
            <a:endParaRPr lang="en-US" altLang="zh-HK" sz="1500" dirty="0">
              <a:solidFill>
                <a:srgbClr val="FF0000"/>
              </a:solidFill>
            </a:endParaRPr>
          </a:p>
        </p:txBody>
      </p:sp>
      <p:sp>
        <p:nvSpPr>
          <p:cNvPr id="15367" name="Text Box 15"/>
          <p:cNvSpPr txBox="1">
            <a:spLocks noChangeArrowheads="1"/>
          </p:cNvSpPr>
          <p:nvPr/>
        </p:nvSpPr>
        <p:spPr bwMode="auto">
          <a:xfrm>
            <a:off x="3658712" y="3998120"/>
            <a:ext cx="2143125" cy="1338828"/>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100" dirty="0">
                <a:solidFill>
                  <a:srgbClr val="984807"/>
                </a:solidFill>
                <a:latin typeface="Calibri" pitchFamily="34" charset="0"/>
              </a:rPr>
              <a:t>Environmental</a:t>
            </a:r>
          </a:p>
          <a:p>
            <a:pPr eaLnBrk="1" hangingPunct="1">
              <a:spcBef>
                <a:spcPct val="50000"/>
              </a:spcBef>
              <a:buClrTx/>
              <a:buSzTx/>
              <a:buFontTx/>
              <a:buChar char="•"/>
            </a:pPr>
            <a:r>
              <a:rPr lang="en-US" altLang="zh-HK" sz="1500" dirty="0">
                <a:solidFill>
                  <a:srgbClr val="9900FF"/>
                </a:solidFill>
                <a:latin typeface="Calibri" pitchFamily="34" charset="0"/>
              </a:rPr>
              <a:t>Pollution</a:t>
            </a:r>
            <a:r>
              <a:rPr lang="en-US" altLang="zh-HK" sz="1500" dirty="0">
                <a:solidFill>
                  <a:srgbClr val="FF0000"/>
                </a:solidFill>
                <a:latin typeface="Calibri" pitchFamily="34" charset="0"/>
              </a:rPr>
              <a:t> </a:t>
            </a:r>
          </a:p>
          <a:p>
            <a:pPr eaLnBrk="1" hangingPunct="1">
              <a:spcBef>
                <a:spcPct val="50000"/>
              </a:spcBef>
              <a:buClrTx/>
              <a:buSzTx/>
              <a:buFontTx/>
              <a:buChar char="•"/>
            </a:pPr>
            <a:r>
              <a:rPr lang="en-US" altLang="zh-HK" sz="1500" dirty="0">
                <a:solidFill>
                  <a:srgbClr val="9900FF"/>
                </a:solidFill>
                <a:latin typeface="Calibri" pitchFamily="34" charset="0"/>
              </a:rPr>
              <a:t>Carbon </a:t>
            </a:r>
            <a:r>
              <a:rPr lang="en-US" altLang="zh-HK" sz="1500" dirty="0" err="1">
                <a:solidFill>
                  <a:srgbClr val="9900FF"/>
                </a:solidFill>
                <a:latin typeface="Calibri" pitchFamily="34" charset="0"/>
              </a:rPr>
              <a:t>fibre</a:t>
            </a:r>
            <a:r>
              <a:rPr lang="en-US" altLang="zh-HK" sz="1500" dirty="0">
                <a:solidFill>
                  <a:srgbClr val="9900FF"/>
                </a:solidFill>
                <a:latin typeface="Calibri" pitchFamily="34" charset="0"/>
              </a:rPr>
              <a:t> body aircraft </a:t>
            </a:r>
            <a:endParaRPr lang="en-US" altLang="zh-TW" sz="1500" dirty="0">
              <a:solidFill>
                <a:srgbClr val="9900FF"/>
              </a:solidFill>
              <a:latin typeface="Calibri" pitchFamily="34" charset="0"/>
            </a:endParaRPr>
          </a:p>
        </p:txBody>
      </p:sp>
      <p:sp>
        <p:nvSpPr>
          <p:cNvPr id="15368" name="Text Box 16"/>
          <p:cNvSpPr txBox="1">
            <a:spLocks noChangeArrowheads="1"/>
          </p:cNvSpPr>
          <p:nvPr/>
        </p:nvSpPr>
        <p:spPr bwMode="auto">
          <a:xfrm>
            <a:off x="6080317" y="3938478"/>
            <a:ext cx="1758554" cy="1569660"/>
          </a:xfrm>
          <a:prstGeom prst="rect">
            <a:avLst/>
          </a:prstGeom>
          <a:noFill/>
          <a:ln w="12700" cap="sq">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US" altLang="zh-HK" sz="2100" dirty="0">
                <a:solidFill>
                  <a:srgbClr val="984807"/>
                </a:solidFill>
                <a:latin typeface="Calibri" pitchFamily="34" charset="0"/>
              </a:rPr>
              <a:t>Legal</a:t>
            </a:r>
          </a:p>
          <a:p>
            <a:pPr eaLnBrk="1" hangingPunct="1">
              <a:spcBef>
                <a:spcPct val="50000"/>
              </a:spcBef>
              <a:buClrTx/>
              <a:buSzTx/>
              <a:buFontTx/>
              <a:buChar char="•"/>
            </a:pPr>
            <a:r>
              <a:rPr lang="en-US" altLang="zh-HK" sz="1500" dirty="0">
                <a:solidFill>
                  <a:srgbClr val="9900FF"/>
                </a:solidFill>
                <a:latin typeface="Calibri" pitchFamily="34" charset="0"/>
              </a:rPr>
              <a:t>Limited mergers</a:t>
            </a:r>
          </a:p>
          <a:p>
            <a:pPr eaLnBrk="1" hangingPunct="1">
              <a:spcBef>
                <a:spcPct val="50000"/>
              </a:spcBef>
              <a:buClrTx/>
              <a:buSzTx/>
              <a:buFontTx/>
              <a:buChar char="•"/>
            </a:pPr>
            <a:r>
              <a:rPr lang="en-US" altLang="zh-HK" sz="1500" dirty="0">
                <a:solidFill>
                  <a:srgbClr val="9900FF"/>
                </a:solidFill>
                <a:latin typeface="Calibri" pitchFamily="34" charset="0"/>
              </a:rPr>
              <a:t> Limited Flights are not flying due to </a:t>
            </a:r>
            <a:r>
              <a:rPr lang="en-US" altLang="zh-HK" sz="1500" dirty="0" err="1">
                <a:solidFill>
                  <a:srgbClr val="9900FF"/>
                </a:solidFill>
                <a:latin typeface="Calibri" pitchFamily="34" charset="0"/>
              </a:rPr>
              <a:t>covid</a:t>
            </a:r>
            <a:r>
              <a:rPr lang="en-US" altLang="zh-HK" sz="1500" dirty="0">
                <a:solidFill>
                  <a:srgbClr val="9900FF"/>
                </a:solidFill>
                <a:latin typeface="Calibri" pitchFamily="34" charset="0"/>
              </a:rPr>
              <a:t> 19 </a:t>
            </a:r>
            <a:endParaRPr lang="en-US" altLang="zh-TW" sz="1500" dirty="0">
              <a:solidFill>
                <a:srgbClr val="FF0000"/>
              </a:solidFill>
              <a:latin typeface="Calibri" pitchFamily="34" charset="0"/>
            </a:endParaRPr>
          </a:p>
        </p:txBody>
      </p:sp>
      <p:sp>
        <p:nvSpPr>
          <p:cNvPr id="15369" name="Line 17"/>
          <p:cNvSpPr>
            <a:spLocks noChangeShapeType="1"/>
          </p:cNvSpPr>
          <p:nvPr/>
        </p:nvSpPr>
        <p:spPr bwMode="auto">
          <a:xfrm>
            <a:off x="2562822" y="3364707"/>
            <a:ext cx="910828" cy="141685"/>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0" name="Line 18"/>
          <p:cNvSpPr>
            <a:spLocks noChangeShapeType="1"/>
          </p:cNvSpPr>
          <p:nvPr/>
        </p:nvSpPr>
        <p:spPr bwMode="auto">
          <a:xfrm>
            <a:off x="4250531" y="3015855"/>
            <a:ext cx="214313" cy="535781"/>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1" name="Line 19"/>
          <p:cNvSpPr>
            <a:spLocks noChangeShapeType="1"/>
          </p:cNvSpPr>
          <p:nvPr/>
        </p:nvSpPr>
        <p:spPr bwMode="auto">
          <a:xfrm flipH="1">
            <a:off x="5589985" y="2942947"/>
            <a:ext cx="386171" cy="394376"/>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2" name="Line 20"/>
          <p:cNvSpPr>
            <a:spLocks noChangeShapeType="1"/>
          </p:cNvSpPr>
          <p:nvPr/>
        </p:nvSpPr>
        <p:spPr bwMode="auto">
          <a:xfrm flipV="1">
            <a:off x="2911078" y="3916561"/>
            <a:ext cx="562571" cy="430541"/>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3" name="Line 21"/>
          <p:cNvSpPr>
            <a:spLocks noChangeShapeType="1"/>
          </p:cNvSpPr>
          <p:nvPr/>
        </p:nvSpPr>
        <p:spPr bwMode="auto">
          <a:xfrm flipH="1" flipV="1">
            <a:off x="4518423" y="3832232"/>
            <a:ext cx="53578" cy="597694"/>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4" name="Line 22"/>
          <p:cNvSpPr>
            <a:spLocks noChangeShapeType="1"/>
          </p:cNvSpPr>
          <p:nvPr/>
        </p:nvSpPr>
        <p:spPr bwMode="auto">
          <a:xfrm flipH="1" flipV="1">
            <a:off x="5894784" y="3832231"/>
            <a:ext cx="391725" cy="203429"/>
          </a:xfrm>
          <a:prstGeom prst="line">
            <a:avLst/>
          </a:prstGeom>
          <a:noFill/>
          <a:ln w="12700" cap="sq">
            <a:solidFill>
              <a:schemeClr val="tx1"/>
            </a:solidFill>
            <a:round/>
            <a:headEnd/>
            <a:tailEnd type="triangle" w="med" len="med"/>
          </a:ln>
          <a:extLst>
            <a:ext uri="{909E8E84-426E-40DD-AFC4-6F175D3DCCD1}">
              <a14:hiddenFill xmlns:a14="http://schemas.microsoft.com/office/drawing/2010/main">
                <a:noFill/>
              </a14:hiddenFill>
            </a:ext>
          </a:extLst>
        </p:spPr>
        <p:txBody>
          <a:bodyPr anchor="ctr"/>
          <a:lstStyle/>
          <a:p>
            <a:endParaRPr lang="en-GB" sz="1350"/>
          </a:p>
        </p:txBody>
      </p:sp>
      <p:sp>
        <p:nvSpPr>
          <p:cNvPr id="15375" name="TextBox 17"/>
          <p:cNvSpPr txBox="1">
            <a:spLocks noChangeArrowheads="1"/>
          </p:cNvSpPr>
          <p:nvPr/>
        </p:nvSpPr>
        <p:spPr bwMode="auto">
          <a:xfrm>
            <a:off x="2911078" y="3435549"/>
            <a:ext cx="3482579" cy="507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algn="ctr" eaLnBrk="1" hangingPunct="1">
              <a:spcBef>
                <a:spcPct val="0"/>
              </a:spcBef>
              <a:buClrTx/>
              <a:buSzTx/>
              <a:buFontTx/>
              <a:buNone/>
            </a:pPr>
            <a:r>
              <a:rPr lang="en-GB" altLang="en-US" sz="2700" b="1">
                <a:solidFill>
                  <a:schemeClr val="accent2"/>
                </a:solidFill>
                <a:latin typeface="Arial Rounded MT Bold" pitchFamily="34" charset="0"/>
              </a:rPr>
              <a:t>A</a:t>
            </a:r>
            <a:r>
              <a:rPr lang="en-GB" altLang="zh-HK" sz="2700" b="1">
                <a:solidFill>
                  <a:schemeClr val="accent2"/>
                </a:solidFill>
                <a:latin typeface="Arial Rounded MT Bold" pitchFamily="34" charset="0"/>
              </a:rPr>
              <a:t>irline</a:t>
            </a:r>
            <a:r>
              <a:rPr lang="en-GB" altLang="en-US" sz="2700" b="1">
                <a:solidFill>
                  <a:schemeClr val="accent2"/>
                </a:solidFill>
                <a:latin typeface="Arial Rounded MT Bold" pitchFamily="34" charset="0"/>
              </a:rPr>
              <a:t> Industry</a:t>
            </a:r>
          </a:p>
        </p:txBody>
      </p:sp>
      <p:sp>
        <p:nvSpPr>
          <p:cNvPr id="15376" name="Text Box 16"/>
          <p:cNvSpPr txBox="1">
            <a:spLocks noChangeArrowheads="1"/>
          </p:cNvSpPr>
          <p:nvPr/>
        </p:nvSpPr>
        <p:spPr bwMode="auto">
          <a:xfrm>
            <a:off x="3714750" y="1714501"/>
            <a:ext cx="145851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0BD0D9"/>
              </a:buClr>
              <a:buSzPct val="95000"/>
              <a:buFont typeface="Wingdings 2" pitchFamily="18" charset="2"/>
              <a:buChar char=""/>
              <a:defRPr sz="2600">
                <a:solidFill>
                  <a:schemeClr val="tx1"/>
                </a:solidFill>
                <a:latin typeface="Constantia" pitchFamily="18" charset="0"/>
                <a:ea typeface="PMingLiU" pitchFamily="18" charset="-120"/>
              </a:defRPr>
            </a:lvl1pPr>
            <a:lvl2pPr marL="742950" indent="-285750" eaLnBrk="0" hangingPunct="0">
              <a:spcBef>
                <a:spcPct val="20000"/>
              </a:spcBef>
              <a:buClr>
                <a:schemeClr val="accent1"/>
              </a:buClr>
              <a:buSzPct val="85000"/>
              <a:buFont typeface="Wingdings 2" pitchFamily="18" charset="2"/>
              <a:buChar char=""/>
              <a:defRPr sz="2400">
                <a:solidFill>
                  <a:schemeClr val="tx1"/>
                </a:solidFill>
                <a:latin typeface="Constantia" pitchFamily="18" charset="0"/>
                <a:ea typeface="PMingLiU" pitchFamily="18" charset="-120"/>
              </a:defRPr>
            </a:lvl2pPr>
            <a:lvl3pPr marL="1143000" indent="-228600" eaLnBrk="0" hangingPunct="0">
              <a:spcBef>
                <a:spcPct val="20000"/>
              </a:spcBef>
              <a:buClr>
                <a:schemeClr val="accent2"/>
              </a:buClr>
              <a:buSzPct val="70000"/>
              <a:buFont typeface="Wingdings 2" pitchFamily="18" charset="2"/>
              <a:buChar char=""/>
              <a:defRPr sz="2100">
                <a:solidFill>
                  <a:schemeClr val="tx1"/>
                </a:solidFill>
                <a:latin typeface="Constantia" pitchFamily="18" charset="0"/>
                <a:ea typeface="PMingLiU" pitchFamily="18" charset="-120"/>
              </a:defRPr>
            </a:lvl3pPr>
            <a:lvl4pPr marL="1600200" indent="-228600" eaLnBrk="0" hangingPunct="0">
              <a:spcBef>
                <a:spcPct val="20000"/>
              </a:spcBef>
              <a:buClr>
                <a:srgbClr val="0BD0D9"/>
              </a:buClr>
              <a:buSzPct val="65000"/>
              <a:buFont typeface="Wingdings 2" pitchFamily="18" charset="2"/>
              <a:buChar char=""/>
              <a:defRPr sz="2000">
                <a:solidFill>
                  <a:schemeClr val="tx1"/>
                </a:solidFill>
                <a:latin typeface="Constantia" pitchFamily="18" charset="0"/>
                <a:ea typeface="PMingLiU" pitchFamily="18" charset="-120"/>
              </a:defRPr>
            </a:lvl4pPr>
            <a:lvl5pPr marL="2057400" indent="-228600" eaLnBrk="0" hangingPunct="0">
              <a:spcBef>
                <a:spcPct val="20000"/>
              </a:spcBef>
              <a:buClr>
                <a:srgbClr val="10CF9B"/>
              </a:buClr>
              <a:buSzPct val="65000"/>
              <a:buFont typeface="Wingdings 2" pitchFamily="18" charset="2"/>
              <a:buChar char=""/>
              <a:defRPr sz="2000">
                <a:solidFill>
                  <a:schemeClr val="tx1"/>
                </a:solidFill>
                <a:latin typeface="Constantia" pitchFamily="18" charset="0"/>
                <a:ea typeface="PMingLiU" pitchFamily="18" charset="-120"/>
              </a:defRPr>
            </a:lvl5pPr>
            <a:lvl6pPr marL="25146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6pPr>
            <a:lvl7pPr marL="29718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7pPr>
            <a:lvl8pPr marL="34290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8pPr>
            <a:lvl9pPr marL="3886200" indent="-228600" eaLnBrk="0" fontAlgn="base" hangingPunct="0">
              <a:spcBef>
                <a:spcPct val="20000"/>
              </a:spcBef>
              <a:spcAft>
                <a:spcPct val="0"/>
              </a:spcAft>
              <a:buClr>
                <a:srgbClr val="10CF9B"/>
              </a:buClr>
              <a:buSzPct val="65000"/>
              <a:buFont typeface="Wingdings 2" pitchFamily="18" charset="2"/>
              <a:buChar char=""/>
              <a:defRPr sz="2000">
                <a:solidFill>
                  <a:schemeClr val="tx1"/>
                </a:solidFill>
                <a:latin typeface="Constantia" pitchFamily="18" charset="0"/>
                <a:ea typeface="PMingLiU" pitchFamily="18" charset="-120"/>
              </a:defRPr>
            </a:lvl9pPr>
          </a:lstStyle>
          <a:p>
            <a:pPr eaLnBrk="1" hangingPunct="1">
              <a:spcBef>
                <a:spcPct val="50000"/>
              </a:spcBef>
              <a:buClrTx/>
              <a:buSzTx/>
              <a:buFontTx/>
              <a:buNone/>
            </a:pPr>
            <a:r>
              <a:rPr lang="en-GB" altLang="zh-HK" sz="1500" dirty="0">
                <a:solidFill>
                  <a:srgbClr val="FF0000"/>
                </a:solidFill>
                <a:latin typeface="Arial" pitchFamily="34" charset="0"/>
              </a:rPr>
              <a:t>Key Driver</a:t>
            </a:r>
            <a:endParaRPr lang="en-GB" altLang="zh-TW" sz="1500" dirty="0">
              <a:solidFill>
                <a:srgbClr val="FF0000"/>
              </a:solidFill>
              <a:latin typeface="Arial" pitchFamily="34" charset="0"/>
            </a:endParaRPr>
          </a:p>
        </p:txBody>
      </p:sp>
      <p:pic>
        <p:nvPicPr>
          <p:cNvPr id="15377" name="Picture 5" descr="File:British Airways Logo.sv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2761" y="1106743"/>
            <a:ext cx="3068240" cy="482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817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548680"/>
            <a:ext cx="6858000" cy="1059582"/>
          </a:xfrm>
        </p:spPr>
        <p:txBody>
          <a:bodyPr>
            <a:normAutofit fontScale="90000"/>
          </a:bodyPr>
          <a:lstStyle/>
          <a:p>
            <a:br>
              <a:rPr lang="en-GB" dirty="0"/>
            </a:br>
            <a:br>
              <a:rPr lang="en-GB" dirty="0"/>
            </a:br>
            <a:r>
              <a:rPr lang="en-GB" sz="4000" dirty="0"/>
              <a:t>Please conduct PESTEL Analysis  </a:t>
            </a:r>
            <a:br>
              <a:rPr lang="en-GB" sz="4000" dirty="0"/>
            </a:br>
            <a:r>
              <a:rPr lang="en-GB" sz="4000" dirty="0"/>
              <a:t>Activity 30 min</a:t>
            </a:r>
            <a:br>
              <a:rPr lang="en-GB" dirty="0"/>
            </a:br>
            <a:br>
              <a:rPr lang="en-GB" dirty="0"/>
            </a:br>
            <a:endParaRPr lang="en-GB" dirty="0"/>
          </a:p>
        </p:txBody>
      </p:sp>
      <p:sp>
        <p:nvSpPr>
          <p:cNvPr id="3" name="Content Placeholder 2"/>
          <p:cNvSpPr>
            <a:spLocks noGrp="1"/>
          </p:cNvSpPr>
          <p:nvPr>
            <p:ph idx="1"/>
          </p:nvPr>
        </p:nvSpPr>
        <p:spPr>
          <a:xfrm>
            <a:off x="683568" y="1700808"/>
            <a:ext cx="7632848" cy="3816424"/>
          </a:xfrm>
        </p:spPr>
        <p:txBody>
          <a:bodyPr/>
          <a:lstStyle/>
          <a:p>
            <a:r>
              <a:rPr lang="en-GB" dirty="0"/>
              <a:t>What is the impact of Covid-19 (Corona Virus) on the UK’s hospitality Industry.</a:t>
            </a:r>
          </a:p>
          <a:p>
            <a:endParaRPr lang="en-GB" dirty="0"/>
          </a:p>
          <a:p>
            <a:endParaRPr lang="en-GB" dirty="0"/>
          </a:p>
          <a:p>
            <a:endParaRPr lang="en-GB" dirty="0"/>
          </a:p>
        </p:txBody>
      </p:sp>
    </p:spTree>
    <p:extLst>
      <p:ext uri="{BB962C8B-B14F-4D97-AF65-F5344CB8AC3E}">
        <p14:creationId xmlns:p14="http://schemas.microsoft.com/office/powerpoint/2010/main" val="4073028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 y="116632"/>
            <a:ext cx="9144000" cy="990600"/>
          </a:xfrm>
        </p:spPr>
        <p:txBody>
          <a:bodyPr>
            <a:noAutofit/>
          </a:bodyPr>
          <a:lstStyle/>
          <a:p>
            <a:r>
              <a:rPr lang="en-GB" sz="3200" b="1" dirty="0"/>
              <a:t>The principal factors that affect the Culture, Equality and Diversity of an Organisation</a:t>
            </a:r>
            <a:r>
              <a:rPr lang="en-GB" sz="3600" dirty="0"/>
              <a:t>.</a:t>
            </a:r>
          </a:p>
        </p:txBody>
      </p:sp>
      <p:sp>
        <p:nvSpPr>
          <p:cNvPr id="3" name="Content Placeholder 2"/>
          <p:cNvSpPr>
            <a:spLocks noGrp="1"/>
          </p:cNvSpPr>
          <p:nvPr>
            <p:ph idx="1"/>
          </p:nvPr>
        </p:nvSpPr>
        <p:spPr>
          <a:xfrm>
            <a:off x="35496" y="735320"/>
            <a:ext cx="9144000" cy="5862032"/>
          </a:xfrm>
        </p:spPr>
        <p:txBody>
          <a:bodyPr>
            <a:normAutofit/>
          </a:bodyPr>
          <a:lstStyle/>
          <a:p>
            <a:pPr marL="0" indent="0">
              <a:buNone/>
            </a:pPr>
            <a:endParaRPr lang="en-GB" sz="2400" dirty="0">
              <a:solidFill>
                <a:srgbClr val="FF0000"/>
              </a:solidFill>
            </a:endParaRPr>
          </a:p>
          <a:p>
            <a:r>
              <a:rPr lang="en-GB" sz="2300" b="1" dirty="0">
                <a:solidFill>
                  <a:schemeClr val="tx2">
                    <a:lumMod val="60000"/>
                    <a:lumOff val="40000"/>
                  </a:schemeClr>
                </a:solidFill>
              </a:rPr>
              <a:t>The culture of an organisation affects the behaviour of people within it and develops norms(behaviours)that are hard to alter.</a:t>
            </a:r>
          </a:p>
          <a:p>
            <a:r>
              <a:rPr lang="en-GB" sz="2300" b="1" dirty="0"/>
              <a:t>Most people have a habit of arriving 10 minutes late, a new manager in the organisation would find it difficult to change this habit.</a:t>
            </a:r>
          </a:p>
          <a:p>
            <a:r>
              <a:rPr lang="en-GB" sz="2300" b="1" dirty="0">
                <a:solidFill>
                  <a:schemeClr val="tx2">
                    <a:lumMod val="60000"/>
                    <a:lumOff val="40000"/>
                  </a:schemeClr>
                </a:solidFill>
              </a:rPr>
              <a:t>If everyone has the habit of arriving punctually, then a new recruit who often arrives early will come under strong social pressure to arrive 10 minutes late for work.</a:t>
            </a:r>
          </a:p>
          <a:p>
            <a:r>
              <a:rPr lang="en-GB" sz="2300" b="1" dirty="0"/>
              <a:t>Culture also affects the freedom with which people discuss dissatisfactions with their managers without letting them get out of hand.</a:t>
            </a:r>
            <a:endParaRPr lang="en-US" sz="2300" b="1" dirty="0"/>
          </a:p>
          <a:p>
            <a:endParaRPr lang="en-GB" sz="2400" dirty="0"/>
          </a:p>
          <a:p>
            <a:endParaRPr lang="en-GB" dirty="0"/>
          </a:p>
        </p:txBody>
      </p:sp>
    </p:spTree>
    <p:extLst>
      <p:ext uri="{BB962C8B-B14F-4D97-AF65-F5344CB8AC3E}">
        <p14:creationId xmlns:p14="http://schemas.microsoft.com/office/powerpoint/2010/main" val="2545585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8640"/>
            <a:ext cx="9144000" cy="685800"/>
          </a:xfrm>
        </p:spPr>
        <p:txBody>
          <a:bodyPr>
            <a:noAutofit/>
          </a:bodyPr>
          <a:lstStyle/>
          <a:p>
            <a:r>
              <a:rPr lang="en-GB" sz="3000" b="1" dirty="0"/>
              <a:t>Factors that can affect the culture in Organisation</a:t>
            </a:r>
          </a:p>
        </p:txBody>
      </p:sp>
      <p:sp>
        <p:nvSpPr>
          <p:cNvPr id="3" name="Content Placeholder 2"/>
          <p:cNvSpPr>
            <a:spLocks noGrp="1"/>
          </p:cNvSpPr>
          <p:nvPr>
            <p:ph idx="1"/>
          </p:nvPr>
        </p:nvSpPr>
        <p:spPr>
          <a:xfrm>
            <a:off x="0" y="1052736"/>
            <a:ext cx="9144000" cy="5805264"/>
          </a:xfrm>
        </p:spPr>
        <p:txBody>
          <a:bodyPr>
            <a:normAutofit/>
          </a:bodyPr>
          <a:lstStyle/>
          <a:p>
            <a:r>
              <a:rPr lang="en-GB" sz="2000" b="1" dirty="0">
                <a:solidFill>
                  <a:srgbClr val="0070C0"/>
                </a:solidFill>
              </a:rPr>
              <a:t>Cross Cultural Influence </a:t>
            </a:r>
          </a:p>
          <a:p>
            <a:r>
              <a:rPr lang="en-GB" sz="2000" b="1" dirty="0">
                <a:solidFill>
                  <a:srgbClr val="0070C0"/>
                </a:solidFill>
              </a:rPr>
              <a:t>Recruitment Methods</a:t>
            </a:r>
          </a:p>
          <a:p>
            <a:r>
              <a:rPr lang="en-GB" sz="2000" b="1" dirty="0">
                <a:solidFill>
                  <a:srgbClr val="0070C0"/>
                </a:solidFill>
              </a:rPr>
              <a:t>Selection Criteria</a:t>
            </a:r>
          </a:p>
          <a:p>
            <a:r>
              <a:rPr lang="en-GB" sz="2000" b="1" dirty="0">
                <a:solidFill>
                  <a:srgbClr val="0070C0"/>
                </a:solidFill>
              </a:rPr>
              <a:t>WORK FORCE DIVERSITY</a:t>
            </a:r>
          </a:p>
          <a:p>
            <a:r>
              <a:rPr lang="en-GB" sz="2000" b="1" dirty="0">
                <a:solidFill>
                  <a:srgbClr val="0070C0"/>
                </a:solidFill>
              </a:rPr>
              <a:t>Employee Relations </a:t>
            </a:r>
          </a:p>
          <a:p>
            <a:r>
              <a:rPr lang="en-GB" sz="2000" b="1" dirty="0">
                <a:solidFill>
                  <a:srgbClr val="0070C0"/>
                </a:solidFill>
              </a:rPr>
              <a:t>Socialization</a:t>
            </a:r>
          </a:p>
          <a:p>
            <a:r>
              <a:rPr lang="en-GB" sz="2000" b="1" dirty="0">
                <a:solidFill>
                  <a:srgbClr val="0070C0"/>
                </a:solidFill>
              </a:rPr>
              <a:t>ORGANISATIONAL DEVELOPMENT</a:t>
            </a:r>
          </a:p>
          <a:p>
            <a:r>
              <a:rPr lang="en-GB" sz="2000" b="1" dirty="0">
                <a:solidFill>
                  <a:srgbClr val="0070C0"/>
                </a:solidFill>
              </a:rPr>
              <a:t>Lacking of employee Empowerment</a:t>
            </a:r>
          </a:p>
          <a:p>
            <a:r>
              <a:rPr lang="en-GB" sz="2000" b="1" dirty="0">
                <a:solidFill>
                  <a:srgbClr val="0070C0"/>
                </a:solidFill>
              </a:rPr>
              <a:t>Genders</a:t>
            </a:r>
          </a:p>
          <a:p>
            <a:r>
              <a:rPr lang="en-GB" sz="2000" b="1" dirty="0">
                <a:solidFill>
                  <a:srgbClr val="0070C0"/>
                </a:solidFill>
              </a:rPr>
              <a:t>Ethics</a:t>
            </a:r>
          </a:p>
          <a:p>
            <a:r>
              <a:rPr lang="en-GB" sz="2000" b="1" dirty="0">
                <a:solidFill>
                  <a:srgbClr val="0070C0"/>
                </a:solidFill>
              </a:rPr>
              <a:t>Contracts</a:t>
            </a:r>
          </a:p>
          <a:p>
            <a:r>
              <a:rPr lang="en-GB" sz="2000" b="1" dirty="0">
                <a:solidFill>
                  <a:srgbClr val="0070C0"/>
                </a:solidFill>
              </a:rPr>
              <a:t>Legal Issues</a:t>
            </a:r>
          </a:p>
          <a:p>
            <a:endParaRPr lang="en-GB" dirty="0"/>
          </a:p>
        </p:txBody>
      </p:sp>
    </p:spTree>
    <p:extLst>
      <p:ext uri="{BB962C8B-B14F-4D97-AF65-F5344CB8AC3E}">
        <p14:creationId xmlns:p14="http://schemas.microsoft.com/office/powerpoint/2010/main" val="23882594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30 min</a:t>
            </a:r>
          </a:p>
        </p:txBody>
      </p:sp>
      <p:sp>
        <p:nvSpPr>
          <p:cNvPr id="3" name="Content Placeholder 2"/>
          <p:cNvSpPr>
            <a:spLocks noGrp="1"/>
          </p:cNvSpPr>
          <p:nvPr>
            <p:ph idx="1"/>
          </p:nvPr>
        </p:nvSpPr>
        <p:spPr>
          <a:xfrm>
            <a:off x="0" y="1600200"/>
            <a:ext cx="9144000" cy="4525963"/>
          </a:xfrm>
        </p:spPr>
        <p:txBody>
          <a:bodyPr/>
          <a:lstStyle/>
          <a:p>
            <a:r>
              <a:rPr lang="en-GB" b="1" dirty="0"/>
              <a:t>Individually, analyse this question-Can a culture of care change the service industry?</a:t>
            </a:r>
          </a:p>
          <a:p>
            <a:r>
              <a:rPr lang="en-GB" dirty="0"/>
              <a:t>Watch What’s next in service for the hospitality industry? A culture of care</a:t>
            </a:r>
          </a:p>
          <a:p>
            <a:r>
              <a:rPr lang="en-US" dirty="0">
                <a:hlinkClick r:id="rId2"/>
              </a:rPr>
              <a:t>http://www.youtube.com/watch?v=rlNdbqkglvg</a:t>
            </a:r>
            <a:endParaRPr lang="en-US" dirty="0"/>
          </a:p>
          <a:p>
            <a:r>
              <a:rPr lang="en-GB" sz="2400" b="1" dirty="0"/>
              <a:t>30 minutes activity</a:t>
            </a:r>
            <a:endParaRPr lang="en-US" sz="2400" b="1" dirty="0"/>
          </a:p>
          <a:p>
            <a:endParaRPr lang="en-GB" dirty="0"/>
          </a:p>
        </p:txBody>
      </p:sp>
    </p:spTree>
    <p:extLst>
      <p:ext uri="{BB962C8B-B14F-4D97-AF65-F5344CB8AC3E}">
        <p14:creationId xmlns:p14="http://schemas.microsoft.com/office/powerpoint/2010/main" val="2361055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96752"/>
          </a:xfrm>
        </p:spPr>
        <p:txBody>
          <a:bodyPr>
            <a:normAutofit fontScale="90000"/>
          </a:bodyPr>
          <a:lstStyle/>
          <a:p>
            <a:r>
              <a:rPr lang="en-GB" dirty="0"/>
              <a:t>UNDERSTANDING WORK FORCE </a:t>
            </a:r>
            <a:r>
              <a:rPr lang="en-GB" dirty="0">
                <a:solidFill>
                  <a:srgbClr val="C00000"/>
                </a:solidFill>
              </a:rPr>
              <a:t>DIVERSITY</a:t>
            </a:r>
          </a:p>
        </p:txBody>
      </p:sp>
      <p:sp>
        <p:nvSpPr>
          <p:cNvPr id="3" name="Content Placeholder 2"/>
          <p:cNvSpPr>
            <a:spLocks noGrp="1"/>
          </p:cNvSpPr>
          <p:nvPr>
            <p:ph idx="1"/>
          </p:nvPr>
        </p:nvSpPr>
        <p:spPr>
          <a:xfrm>
            <a:off x="0" y="990600"/>
            <a:ext cx="9144000" cy="5867400"/>
          </a:xfrm>
        </p:spPr>
        <p:txBody>
          <a:bodyPr>
            <a:normAutofit/>
          </a:bodyPr>
          <a:lstStyle/>
          <a:p>
            <a:br>
              <a:rPr lang="en-GB" sz="2400" dirty="0"/>
            </a:br>
            <a:r>
              <a:rPr lang="en-GB" sz="2400" dirty="0"/>
              <a:t>The cultural values of employees are often carried to the workplace. It was earlier believed that with passage of time employees forget them and willingly adopt the organizational culture. However, this is widely recognized as a misconception. Today, organizations understand that the employee’s own culture would continue to exist as it is. This culture shapes his preferences and work style. It also brings about the differences in personal characteristics between employees. There is perhaps little that the organization can do to remove or replace these differences. Rather it is better to accept these differences. What are the differences that are important to understand employees better? </a:t>
            </a:r>
          </a:p>
        </p:txBody>
      </p:sp>
    </p:spTree>
    <p:extLst>
      <p:ext uri="{BB962C8B-B14F-4D97-AF65-F5344CB8AC3E}">
        <p14:creationId xmlns:p14="http://schemas.microsoft.com/office/powerpoint/2010/main" val="2942160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09600"/>
          </a:xfrm>
        </p:spPr>
        <p:txBody>
          <a:bodyPr>
            <a:normAutofit/>
          </a:bodyPr>
          <a:lstStyle/>
          <a:p>
            <a:r>
              <a:rPr lang="en-GB" sz="2800" dirty="0">
                <a:solidFill>
                  <a:srgbClr val="C00000"/>
                </a:solidFill>
              </a:rPr>
              <a:t>What does </a:t>
            </a:r>
            <a:r>
              <a:rPr lang="en-GB" sz="2800" b="1" u="sng" dirty="0">
                <a:solidFill>
                  <a:srgbClr val="00B050"/>
                </a:solidFill>
              </a:rPr>
              <a:t>diversity</a:t>
            </a:r>
            <a:r>
              <a:rPr lang="en-GB" sz="2800" dirty="0">
                <a:solidFill>
                  <a:srgbClr val="C00000"/>
                </a:solidFill>
              </a:rPr>
              <a:t> mean to human resource managers</a:t>
            </a:r>
          </a:p>
        </p:txBody>
      </p:sp>
      <p:sp>
        <p:nvSpPr>
          <p:cNvPr id="3" name="Content Placeholder 2"/>
          <p:cNvSpPr>
            <a:spLocks noGrp="1"/>
          </p:cNvSpPr>
          <p:nvPr>
            <p:ph idx="1"/>
          </p:nvPr>
        </p:nvSpPr>
        <p:spPr>
          <a:xfrm>
            <a:off x="107504" y="772852"/>
            <a:ext cx="8460432" cy="5312296"/>
          </a:xfrm>
        </p:spPr>
        <p:txBody>
          <a:bodyPr>
            <a:normAutofit fontScale="77500" lnSpcReduction="20000"/>
          </a:bodyPr>
          <a:lstStyle/>
          <a:p>
            <a:r>
              <a:rPr lang="en-GB" dirty="0"/>
              <a:t>Human resource managers need to do cultural audits to ensure </a:t>
            </a:r>
            <a:r>
              <a:rPr lang="en-GB" dirty="0">
                <a:solidFill>
                  <a:srgbClr val="00B050"/>
                </a:solidFill>
              </a:rPr>
              <a:t>diversity</a:t>
            </a:r>
            <a:r>
              <a:rPr lang="en-GB" dirty="0"/>
              <a:t> in their organizations. They need to provide </a:t>
            </a:r>
            <a:r>
              <a:rPr lang="en-GB" dirty="0">
                <a:solidFill>
                  <a:srgbClr val="00B050"/>
                </a:solidFill>
              </a:rPr>
              <a:t>diversity</a:t>
            </a:r>
            <a:r>
              <a:rPr lang="en-GB" dirty="0"/>
              <a:t> training for employees. As work force </a:t>
            </a:r>
            <a:r>
              <a:rPr lang="en-GB" dirty="0">
                <a:solidFill>
                  <a:srgbClr val="00B050"/>
                </a:solidFill>
              </a:rPr>
              <a:t>diversity</a:t>
            </a:r>
            <a:r>
              <a:rPr lang="en-GB" dirty="0"/>
              <a:t> is recognized as a healthy sign, conscious efforts must be taken to encourage diversity programs. Therefore, organizations must be sensitive to differences between each heterogeneous group. It must also be able to appreciate the importance of these differences in the work place. They must be able to understand the influence of the individual employee’s needs, expectations and values on his work. They must also be able to help employees manage their work life in the midst of diversity. Specially designed diversity program initiatives would go a long way in achieving this. </a:t>
            </a:r>
          </a:p>
        </p:txBody>
      </p:sp>
    </p:spTree>
    <p:extLst>
      <p:ext uri="{BB962C8B-B14F-4D97-AF65-F5344CB8AC3E}">
        <p14:creationId xmlns:p14="http://schemas.microsoft.com/office/powerpoint/2010/main" val="37968587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68760"/>
          </a:xfrm>
        </p:spPr>
        <p:txBody>
          <a:bodyPr>
            <a:normAutofit/>
          </a:bodyPr>
          <a:lstStyle/>
          <a:p>
            <a:r>
              <a:rPr lang="en-GB" dirty="0"/>
              <a:t>Factors that can affect </a:t>
            </a:r>
            <a:r>
              <a:rPr lang="en-GB" dirty="0">
                <a:solidFill>
                  <a:srgbClr val="00B050"/>
                </a:solidFill>
              </a:rPr>
              <a:t>DIVERSITY</a:t>
            </a:r>
          </a:p>
        </p:txBody>
      </p:sp>
      <p:sp>
        <p:nvSpPr>
          <p:cNvPr id="3" name="Content Placeholder 2"/>
          <p:cNvSpPr>
            <a:spLocks noGrp="1"/>
          </p:cNvSpPr>
          <p:nvPr>
            <p:ph idx="1"/>
          </p:nvPr>
        </p:nvSpPr>
        <p:spPr>
          <a:xfrm>
            <a:off x="0" y="685800"/>
            <a:ext cx="9144000" cy="6172200"/>
          </a:xfrm>
        </p:spPr>
        <p:txBody>
          <a:bodyPr/>
          <a:lstStyle/>
          <a:p>
            <a:endParaRPr lang="en-GB" dirty="0"/>
          </a:p>
          <a:p>
            <a:r>
              <a:rPr lang="en-GB" dirty="0"/>
              <a:t>Recruitment process</a:t>
            </a:r>
          </a:p>
          <a:p>
            <a:r>
              <a:rPr lang="en-GB" dirty="0"/>
              <a:t>Size and policies of the company</a:t>
            </a:r>
          </a:p>
          <a:p>
            <a:r>
              <a:rPr lang="en-GB" dirty="0"/>
              <a:t>Law </a:t>
            </a:r>
          </a:p>
          <a:p>
            <a:r>
              <a:rPr lang="en-GB" dirty="0"/>
              <a:t>Gender</a:t>
            </a:r>
          </a:p>
          <a:p>
            <a:r>
              <a:rPr lang="en-GB" dirty="0"/>
              <a:t>Advertisement</a:t>
            </a:r>
          </a:p>
          <a:p>
            <a:endParaRPr lang="en-GB" dirty="0"/>
          </a:p>
        </p:txBody>
      </p:sp>
    </p:spTree>
    <p:extLst>
      <p:ext uri="{BB962C8B-B14F-4D97-AF65-F5344CB8AC3E}">
        <p14:creationId xmlns:p14="http://schemas.microsoft.com/office/powerpoint/2010/main" val="14227337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10 min</a:t>
            </a:r>
          </a:p>
        </p:txBody>
      </p:sp>
      <p:sp>
        <p:nvSpPr>
          <p:cNvPr id="3" name="Content Placeholder 2"/>
          <p:cNvSpPr>
            <a:spLocks noGrp="1"/>
          </p:cNvSpPr>
          <p:nvPr>
            <p:ph idx="1"/>
          </p:nvPr>
        </p:nvSpPr>
        <p:spPr/>
        <p:txBody>
          <a:bodyPr/>
          <a:lstStyle/>
          <a:p>
            <a:endParaRPr lang="en-GB" dirty="0"/>
          </a:p>
          <a:p>
            <a:r>
              <a:rPr lang="en-GB" dirty="0"/>
              <a:t>Why should the organization be conscious of workplace diversity? </a:t>
            </a:r>
          </a:p>
          <a:p>
            <a:endParaRPr lang="en-GB" dirty="0"/>
          </a:p>
        </p:txBody>
      </p:sp>
    </p:spTree>
    <p:extLst>
      <p:ext uri="{BB962C8B-B14F-4D97-AF65-F5344CB8AC3E}">
        <p14:creationId xmlns:p14="http://schemas.microsoft.com/office/powerpoint/2010/main" val="2898360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85800"/>
          </a:xfrm>
        </p:spPr>
        <p:txBody>
          <a:bodyPr>
            <a:normAutofit fontScale="90000"/>
          </a:bodyPr>
          <a:lstStyle/>
          <a:p>
            <a:r>
              <a:rPr lang="en-GB" dirty="0"/>
              <a:t>Equality</a:t>
            </a:r>
          </a:p>
        </p:txBody>
      </p:sp>
      <p:sp>
        <p:nvSpPr>
          <p:cNvPr id="3" name="Content Placeholder 2"/>
          <p:cNvSpPr>
            <a:spLocks noGrp="1"/>
          </p:cNvSpPr>
          <p:nvPr>
            <p:ph idx="1"/>
          </p:nvPr>
        </p:nvSpPr>
        <p:spPr>
          <a:xfrm>
            <a:off x="0" y="609600"/>
            <a:ext cx="9144000" cy="6248400"/>
          </a:xfrm>
        </p:spPr>
        <p:txBody>
          <a:bodyPr/>
          <a:lstStyle/>
          <a:p>
            <a:r>
              <a:rPr lang="en-GB" dirty="0">
                <a:solidFill>
                  <a:srgbClr val="00B050"/>
                </a:solidFill>
              </a:rPr>
              <a:t>Equality and diversity in the workplace is a sensitive issue but one which must be taken seriously. Treating employees fairly regardless of their age, gender, race and other characteristics is central to business ethics and effective people management</a:t>
            </a:r>
            <a:r>
              <a:rPr lang="en-GB" dirty="0"/>
              <a:t>.</a:t>
            </a:r>
          </a:p>
          <a:p>
            <a:endParaRPr lang="en-GB" dirty="0"/>
          </a:p>
        </p:txBody>
      </p:sp>
    </p:spTree>
    <p:extLst>
      <p:ext uri="{BB962C8B-B14F-4D97-AF65-F5344CB8AC3E}">
        <p14:creationId xmlns:p14="http://schemas.microsoft.com/office/powerpoint/2010/main" val="32886476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90600"/>
          </a:xfrm>
        </p:spPr>
        <p:txBody>
          <a:bodyPr/>
          <a:lstStyle/>
          <a:p>
            <a:r>
              <a:rPr lang="en-GB" dirty="0"/>
              <a:t>Factors which can affect </a:t>
            </a:r>
            <a:r>
              <a:rPr lang="en-GB" dirty="0">
                <a:solidFill>
                  <a:srgbClr val="00B050"/>
                </a:solidFill>
              </a:rPr>
              <a:t>EQUALITY</a:t>
            </a:r>
          </a:p>
        </p:txBody>
      </p:sp>
      <p:sp>
        <p:nvSpPr>
          <p:cNvPr id="3" name="Content Placeholder 2"/>
          <p:cNvSpPr>
            <a:spLocks noGrp="1"/>
          </p:cNvSpPr>
          <p:nvPr>
            <p:ph idx="1"/>
          </p:nvPr>
        </p:nvSpPr>
        <p:spPr>
          <a:xfrm>
            <a:off x="0" y="914400"/>
            <a:ext cx="9144000" cy="5943600"/>
          </a:xfrm>
        </p:spPr>
        <p:txBody>
          <a:bodyPr/>
          <a:lstStyle/>
          <a:p>
            <a:r>
              <a:rPr lang="en-GB" dirty="0"/>
              <a:t>Laws/Acts of the countries and organisations</a:t>
            </a:r>
          </a:p>
          <a:p>
            <a:r>
              <a:rPr lang="en-GB" dirty="0"/>
              <a:t>Discrimination</a:t>
            </a:r>
          </a:p>
          <a:p>
            <a:r>
              <a:rPr lang="en-GB" dirty="0"/>
              <a:t>Discouraging Equality</a:t>
            </a:r>
          </a:p>
          <a:p>
            <a:r>
              <a:rPr lang="en-GB" dirty="0"/>
              <a:t>Sex, orientation and gender reassignment</a:t>
            </a:r>
          </a:p>
          <a:p>
            <a:r>
              <a:rPr lang="en-GB" dirty="0"/>
              <a:t>Race and religion</a:t>
            </a:r>
          </a:p>
          <a:p>
            <a:pPr marL="0" indent="0">
              <a:buNone/>
            </a:pPr>
            <a:endParaRPr lang="en-GB" dirty="0"/>
          </a:p>
        </p:txBody>
      </p:sp>
    </p:spTree>
    <p:extLst>
      <p:ext uri="{BB962C8B-B14F-4D97-AF65-F5344CB8AC3E}">
        <p14:creationId xmlns:p14="http://schemas.microsoft.com/office/powerpoint/2010/main" val="780984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20</a:t>
            </a:r>
          </a:p>
        </p:txBody>
      </p:sp>
      <p:sp>
        <p:nvSpPr>
          <p:cNvPr id="3" name="Content Placeholder 2"/>
          <p:cNvSpPr>
            <a:spLocks noGrp="1"/>
          </p:cNvSpPr>
          <p:nvPr>
            <p:ph idx="1"/>
          </p:nvPr>
        </p:nvSpPr>
        <p:spPr/>
        <p:txBody>
          <a:bodyPr/>
          <a:lstStyle/>
          <a:p>
            <a:r>
              <a:rPr lang="en-GB" dirty="0"/>
              <a:t>Watch this video and DISCUSS your understanding with lecturer.</a:t>
            </a:r>
          </a:p>
          <a:p>
            <a:r>
              <a:rPr lang="en-GB" dirty="0">
                <a:hlinkClick r:id="rId2"/>
              </a:rPr>
              <a:t>https://www.youtube.com/watch?v=C-uyB5I6WnQ</a:t>
            </a:r>
            <a:endParaRPr lang="en-GB" dirty="0"/>
          </a:p>
        </p:txBody>
      </p:sp>
    </p:spTree>
    <p:extLst>
      <p:ext uri="{BB962C8B-B14F-4D97-AF65-F5344CB8AC3E}">
        <p14:creationId xmlns:p14="http://schemas.microsoft.com/office/powerpoint/2010/main" val="16976930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endParaRPr lang="en-GB" dirty="0"/>
          </a:p>
        </p:txBody>
      </p:sp>
      <p:pic>
        <p:nvPicPr>
          <p:cNvPr id="4" name="Picture 1"/>
          <p:cNvPicPr>
            <a:picLocks noChangeAspect="1"/>
          </p:cNvPicPr>
          <p:nvPr/>
        </p:nvPicPr>
        <p:blipFill>
          <a:blip r:embed="rId2"/>
          <a:srcRect/>
          <a:stretch>
            <a:fillRect/>
          </a:stretch>
        </p:blipFill>
        <p:spPr bwMode="auto">
          <a:xfrm>
            <a:off x="457200" y="1601915"/>
            <a:ext cx="5791324" cy="42229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session….</a:t>
            </a:r>
          </a:p>
        </p:txBody>
      </p:sp>
      <p:sp>
        <p:nvSpPr>
          <p:cNvPr id="3" name="Content Placeholder 2"/>
          <p:cNvSpPr>
            <a:spLocks noGrp="1"/>
          </p:cNvSpPr>
          <p:nvPr>
            <p:ph idx="1"/>
          </p:nvPr>
        </p:nvSpPr>
        <p:spPr/>
        <p:txBody>
          <a:bodyPr/>
          <a:lstStyle/>
          <a:p>
            <a:endParaRPr lang="en-GB" dirty="0"/>
          </a:p>
          <a:p>
            <a:r>
              <a:rPr lang="en-GB" dirty="0"/>
              <a:t>Performance Management</a:t>
            </a:r>
          </a:p>
          <a:p>
            <a:endParaRPr lang="en-GB" dirty="0"/>
          </a:p>
          <a:p>
            <a:r>
              <a:rPr lang="en-GB" dirty="0"/>
              <a:t>Employee Engagement</a:t>
            </a:r>
          </a:p>
          <a:p>
            <a:endParaRPr lang="en-GB" dirty="0"/>
          </a:p>
          <a:p>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498</TotalTime>
  <Words>882</Words>
  <Application>Microsoft Office PowerPoint</Application>
  <PresentationFormat>On-screen Show (4:3)</PresentationFormat>
  <Paragraphs>124</Paragraphs>
  <Slides>25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Arial Rounded MT Bold</vt:lpstr>
      <vt:lpstr>Calibri</vt:lpstr>
      <vt:lpstr>Myriad Pro</vt:lpstr>
      <vt:lpstr>20140311PresentationUWTSDTemplate</vt:lpstr>
      <vt:lpstr>BA International Hotel Management   Personnel Resource &amp; Development (M5X 01921) Session 4 Equality and Diversity in the Workplace</vt:lpstr>
      <vt:lpstr>PowerPoint Presentation</vt:lpstr>
      <vt:lpstr>By the end of this session…</vt:lpstr>
      <vt:lpstr>PESTEL ANALYSIS &amp; HR</vt:lpstr>
      <vt:lpstr>PESTLE Analysis for Human Resources: How PESTLE Affects HR</vt:lpstr>
      <vt:lpstr>Economic factors of human resources: A new way to hire and work</vt:lpstr>
      <vt:lpstr>Social factors of HR: How to make everyone happy?</vt:lpstr>
      <vt:lpstr>Technological changes in Human resource departments: Fast information, too much information</vt:lpstr>
      <vt:lpstr>Legal factors of HR: A strict confidentiality agreement</vt:lpstr>
      <vt:lpstr>Environmental factors of human resources: Cutting back on paper and pollution</vt:lpstr>
      <vt:lpstr>PESTLE Analysis for Human Resources: Final thoughts</vt:lpstr>
      <vt:lpstr>Example of :PESTEL ANALYSIS</vt:lpstr>
      <vt:lpstr>  Please conduct PESTEL Analysis   Activity 30 min  </vt:lpstr>
      <vt:lpstr>The principal factors that affect the Culture, Equality and Diversity of an Organisation.</vt:lpstr>
      <vt:lpstr>Factors that can affect the culture in Organisation</vt:lpstr>
      <vt:lpstr>Activity 30 min</vt:lpstr>
      <vt:lpstr>UNDERSTANDING WORK FORCE DIVERSITY</vt:lpstr>
      <vt:lpstr>What does diversity mean to human resource managers</vt:lpstr>
      <vt:lpstr>Factors that can affect DIVERSITY</vt:lpstr>
      <vt:lpstr>Activity 10 min</vt:lpstr>
      <vt:lpstr>Equality</vt:lpstr>
      <vt:lpstr>Factors which can affect EQUALITY</vt:lpstr>
      <vt:lpstr>Activity 20</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Efua Adams </cp:lastModifiedBy>
  <cp:revision>211</cp:revision>
  <dcterms:created xsi:type="dcterms:W3CDTF">2015-04-14T15:21:00Z</dcterms:created>
  <dcterms:modified xsi:type="dcterms:W3CDTF">2020-07-10T11:38:43Z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y fmtid="{D5CDD505-2E9C-101B-9397-08002B2CF9AE}" pid="3" name="KSOProductBuildVer">
    <vt:lpwstr>1033-10.2.0.7646</vt:lpwstr>
  </property>
</Properties>
</file>