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6" r:id="rId1"/>
  </p:sldMasterIdLst>
  <p:notesMasterIdLst>
    <p:notesMasterId r:id="rId10"/>
  </p:notesMasterIdLst>
  <p:sldIdLst>
    <p:sldId id="256" r:id="rId2"/>
    <p:sldId id="257" r:id="rId3"/>
    <p:sldId id="259" r:id="rId4"/>
    <p:sldId id="261" r:id="rId5"/>
    <p:sldId id="262" r:id="rId6"/>
    <p:sldId id="266" r:id="rId7"/>
    <p:sldId id="269" r:id="rId8"/>
    <p:sldId id="270" r:id="rId9"/>
  </p:sldIdLst>
  <p:sldSz cx="9144000" cy="5143500" type="screen16x9"/>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80" autoAdjust="0"/>
    <p:restoredTop sz="62807" autoAdjust="0"/>
  </p:normalViewPr>
  <p:slideViewPr>
    <p:cSldViewPr snapToGrid="0">
      <p:cViewPr>
        <p:scale>
          <a:sx n="100" d="100"/>
          <a:sy n="100" d="100"/>
        </p:scale>
        <p:origin x="2076" y="-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84138" y="731838"/>
            <a:ext cx="6502400" cy="36576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9" y="4632960"/>
            <a:ext cx="5335270" cy="438912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Rclyca2_U7A"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6b171dd8b4_0_1: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6b171dd8b4_0_1: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Thailand is seen as a dream destination, full of white sand beaches, temples full of culture, peacefulness, and greenery, a place everyone wants to visit in their lifetime.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643fe200f4_0_8: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643fe200f4_0_8: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This is the reality of what is going on in </a:t>
            </a:r>
            <a:r>
              <a:rPr lang="en-GB" dirty="0" err="1"/>
              <a:t>thailand</a:t>
            </a:r>
            <a:r>
              <a:rPr lang="en-GB" dirty="0"/>
              <a:t> every single day, girls of all ages taking part in acts of ‘sex tourism’ which is a huge business in these areas of the world.</a:t>
            </a:r>
            <a:endParaRPr dirty="0"/>
          </a:p>
          <a:p>
            <a:pPr marL="0" lvl="0" indent="0" algn="l" rtl="0">
              <a:spcBef>
                <a:spcPts val="0"/>
              </a:spcBef>
              <a:spcAft>
                <a:spcPts val="0"/>
              </a:spcAft>
              <a:buNone/>
            </a:pPr>
            <a:r>
              <a:rPr lang="en-GB" dirty="0"/>
              <a:t>Pattaya otherwise known as Vice City is known as the sex capital of the world, around 27,000 prostitutes sell themselves on the streets to men from all over the world. Prostitution here is cheap and easy and is growing more popular for people to visit for sexual reasons. Men are buying women for sexual acts at around as little as 35 pound.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History</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Thailand became a sex tourism hub in the </a:t>
            </a:r>
            <a:r>
              <a:rPr lang="en-GB" dirty="0" err="1"/>
              <a:t>vietnam</a:t>
            </a:r>
            <a:r>
              <a:rPr lang="en-GB" dirty="0"/>
              <a:t> war, American soldiers would come to </a:t>
            </a:r>
            <a:r>
              <a:rPr lang="en-GB" dirty="0" err="1"/>
              <a:t>thailand</a:t>
            </a:r>
            <a:r>
              <a:rPr lang="en-GB" dirty="0"/>
              <a:t> and be rewarded with slavery and prostitution because of their efforts, ever since </a:t>
            </a:r>
            <a:r>
              <a:rPr lang="en-GB" dirty="0" err="1"/>
              <a:t>thailand</a:t>
            </a:r>
            <a:r>
              <a:rPr lang="en-GB" dirty="0"/>
              <a:t> has stayed this way, a hub for the world wanting sex tourism, in these parts of the world women have always been used for slaves of sex, and even now this hasn't changed.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hlinkClick r:id="rId3"/>
              </a:rPr>
              <a:t>https://www.youtube.com/watch?v=Rclyca2_U7A</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643fe200f4_0_18: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643fe200f4_0_18: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endParaRPr dirty="0"/>
          </a:p>
          <a:p>
            <a:pPr marL="0" lvl="0" indent="0" algn="l" rtl="0">
              <a:spcBef>
                <a:spcPts val="0"/>
              </a:spcBef>
              <a:spcAft>
                <a:spcPts val="0"/>
              </a:spcAft>
              <a:buNone/>
            </a:pPr>
            <a:endParaRPr dirty="0"/>
          </a:p>
          <a:p>
            <a:pPr marL="457200" lvl="0" indent="-298450" algn="l" rtl="0">
              <a:spcBef>
                <a:spcPts val="0"/>
              </a:spcBef>
              <a:spcAft>
                <a:spcPts val="0"/>
              </a:spcAft>
              <a:buSzPts val="1100"/>
              <a:buChar char="●"/>
            </a:pPr>
            <a:r>
              <a:rPr lang="en-GB" dirty="0"/>
              <a:t>We want to create a </a:t>
            </a:r>
            <a:r>
              <a:rPr lang="en-GB" dirty="0" err="1"/>
              <a:t>netflix</a:t>
            </a:r>
            <a:r>
              <a:rPr lang="en-GB" dirty="0"/>
              <a:t> documentary on this subject, we feel that it is important to raise awareness on sex tourism in </a:t>
            </a:r>
            <a:r>
              <a:rPr lang="en-GB" dirty="0" err="1"/>
              <a:t>thailand</a:t>
            </a:r>
            <a:r>
              <a:rPr lang="en-GB" dirty="0"/>
              <a:t>, and the reality of how a lot of women are living their lives in these areas of the world. </a:t>
            </a:r>
            <a:endParaRPr dirty="0"/>
          </a:p>
          <a:p>
            <a:pPr marL="457200" lvl="0" indent="-298450" algn="l" rtl="0">
              <a:spcBef>
                <a:spcPts val="0"/>
              </a:spcBef>
              <a:spcAft>
                <a:spcPts val="0"/>
              </a:spcAft>
              <a:buSzPts val="1100"/>
              <a:buChar char="●"/>
            </a:pPr>
            <a:r>
              <a:rPr lang="en-GB" dirty="0"/>
              <a:t>By creating a documentary we can educate our viewers about the dangers of travelling to </a:t>
            </a:r>
            <a:r>
              <a:rPr lang="en-GB" dirty="0" err="1"/>
              <a:t>thailand</a:t>
            </a:r>
            <a:r>
              <a:rPr lang="en-GB" dirty="0"/>
              <a:t> for their sexual desires, give an outlook on how women are treated, and the lives that they are living, a lot of women are living in poverty and go into this career because they have no other choice and need money to take care of their families.</a:t>
            </a:r>
            <a:endParaRPr dirty="0"/>
          </a:p>
          <a:p>
            <a:pPr marL="457200" lvl="0" indent="-298450" algn="l" rtl="0">
              <a:spcBef>
                <a:spcPts val="0"/>
              </a:spcBef>
              <a:spcAft>
                <a:spcPts val="0"/>
              </a:spcAft>
              <a:buSzPts val="1100"/>
              <a:buChar char="●"/>
            </a:pPr>
            <a:r>
              <a:rPr lang="en-GB" dirty="0"/>
              <a:t>Get a point across that carrying out these acts are unsafe, dangerous, and not worth the risk. </a:t>
            </a:r>
            <a:endParaRPr dirty="0"/>
          </a:p>
          <a:p>
            <a:pPr marL="457200" lvl="0" indent="-298450" algn="l" rtl="0">
              <a:spcBef>
                <a:spcPts val="0"/>
              </a:spcBef>
              <a:spcAft>
                <a:spcPts val="0"/>
              </a:spcAft>
              <a:buSzPts val="1100"/>
              <a:buChar char="●"/>
            </a:pPr>
            <a:r>
              <a:rPr lang="en-GB" dirty="0"/>
              <a:t>Looking at the bigger picture.</a:t>
            </a:r>
            <a:endParaRPr dirty="0"/>
          </a:p>
          <a:p>
            <a:pPr marL="457200" lvl="0" indent="-298450" algn="l" rtl="0">
              <a:spcBef>
                <a:spcPts val="0"/>
              </a:spcBef>
              <a:spcAft>
                <a:spcPts val="0"/>
              </a:spcAft>
              <a:buSzPts val="1100"/>
              <a:buChar char="●"/>
            </a:pPr>
            <a:r>
              <a:rPr lang="en-GB" dirty="0"/>
              <a:t>We want to aim our documentary towards the younger viewers, </a:t>
            </a:r>
            <a:r>
              <a:rPr lang="en-GB" dirty="0" err="1"/>
              <a:t>thailand</a:t>
            </a:r>
            <a:r>
              <a:rPr lang="en-GB" dirty="0"/>
              <a:t> is a massive travel destination for the younger generation, and we want to get across the risks of going to </a:t>
            </a:r>
            <a:r>
              <a:rPr lang="en-GB" dirty="0" err="1"/>
              <a:t>thailand</a:t>
            </a:r>
            <a:r>
              <a:rPr lang="en-GB" dirty="0"/>
              <a:t> and getting carried away within this industry.</a:t>
            </a:r>
            <a:endParaRPr dirty="0"/>
          </a:p>
          <a:p>
            <a:pPr marL="457200" lvl="0" indent="-298450" algn="l" rtl="0">
              <a:spcBef>
                <a:spcPts val="0"/>
              </a:spcBef>
              <a:spcAft>
                <a:spcPts val="0"/>
              </a:spcAft>
              <a:buSzPts val="1100"/>
              <a:buChar char="●"/>
            </a:pPr>
            <a:r>
              <a:rPr lang="en-GB" dirty="0"/>
              <a:t>A </a:t>
            </a:r>
            <a:r>
              <a:rPr lang="en-GB" dirty="0" err="1"/>
              <a:t>netflix</a:t>
            </a:r>
            <a:r>
              <a:rPr lang="en-GB" dirty="0"/>
              <a:t> documentary is the best option because mostly younger people watch </a:t>
            </a:r>
            <a:r>
              <a:rPr lang="en-GB" dirty="0" err="1"/>
              <a:t>netflix</a:t>
            </a:r>
            <a:r>
              <a:rPr lang="en-GB" dirty="0"/>
              <a:t> and a lot of students use </a:t>
            </a:r>
            <a:r>
              <a:rPr lang="en-GB" dirty="0" err="1"/>
              <a:t>netflix</a:t>
            </a:r>
            <a:r>
              <a:rPr lang="en-GB" dirty="0"/>
              <a:t>.</a:t>
            </a:r>
            <a:endParaRPr dirty="0"/>
          </a:p>
          <a:p>
            <a:pPr marL="457200" lvl="0" indent="-298450" algn="l" rtl="0">
              <a:spcBef>
                <a:spcPts val="0"/>
              </a:spcBef>
              <a:spcAft>
                <a:spcPts val="0"/>
              </a:spcAft>
              <a:buSzPts val="1100"/>
              <a:buChar char="●"/>
            </a:pPr>
            <a:r>
              <a:rPr lang="en-GB" dirty="0"/>
              <a:t>Netflix documentaries get a lot of social media advertisement, compared to say a </a:t>
            </a:r>
            <a:r>
              <a:rPr lang="en-GB" dirty="0" err="1"/>
              <a:t>bbc</a:t>
            </a:r>
            <a:r>
              <a:rPr lang="en-GB" dirty="0"/>
              <a:t> documentary </a:t>
            </a:r>
            <a:r>
              <a:rPr lang="en-GB" dirty="0" err="1"/>
              <a:t>wouldnt</a:t>
            </a:r>
            <a:r>
              <a:rPr lang="en-GB" dirty="0"/>
              <a:t> get as much social media attention, this is because of the age difference of people watching </a:t>
            </a:r>
            <a:r>
              <a:rPr lang="en-GB" dirty="0" err="1"/>
              <a:t>netlix</a:t>
            </a:r>
            <a:r>
              <a:rPr lang="en-GB" dirty="0"/>
              <a:t> compared to </a:t>
            </a:r>
            <a:r>
              <a:rPr lang="en-GB" dirty="0" err="1"/>
              <a:t>bbc</a:t>
            </a:r>
            <a:r>
              <a:rPr lang="en-GB" dirty="0"/>
              <a:t>. </a:t>
            </a:r>
          </a:p>
          <a:p>
            <a:pPr marL="457200" lvl="0" indent="-298450" algn="l" rtl="0">
              <a:spcBef>
                <a:spcPts val="0"/>
              </a:spcBef>
              <a:spcAft>
                <a:spcPts val="0"/>
              </a:spcAft>
              <a:buSzPts val="1100"/>
              <a:buChar char="●"/>
            </a:pPr>
            <a:endParaRPr lang="en-GB" dirty="0"/>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r>
              <a:rPr lang="en-GB" dirty="0"/>
              <a:t>The graph shows that ages 18-34 watch </a:t>
            </a:r>
            <a:r>
              <a:rPr lang="en-GB" dirty="0" err="1"/>
              <a:t>netflix</a:t>
            </a:r>
            <a:r>
              <a:rPr lang="en-GB" dirty="0"/>
              <a:t> and the older it gets the more it decreases, this shows that the younger generation are the ones who watch </a:t>
            </a:r>
            <a:r>
              <a:rPr lang="en-GB" dirty="0" err="1"/>
              <a:t>netflix</a:t>
            </a:r>
            <a:r>
              <a:rPr lang="en-GB" dirty="0"/>
              <a:t> the most. Having our documentary on </a:t>
            </a:r>
            <a:r>
              <a:rPr lang="en-GB" dirty="0" err="1"/>
              <a:t>netflix</a:t>
            </a:r>
            <a:r>
              <a:rPr lang="en-GB" dirty="0"/>
              <a:t> will be the best way for us to hit our target audience.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dirty="0"/>
              <a:t>The graph above shows the amount of people in </a:t>
            </a:r>
            <a:r>
              <a:rPr lang="en-GB" dirty="0" err="1"/>
              <a:t>america</a:t>
            </a:r>
            <a:r>
              <a:rPr lang="en-GB" dirty="0"/>
              <a:t> that watch </a:t>
            </a:r>
            <a:r>
              <a:rPr lang="en-GB" dirty="0" err="1"/>
              <a:t>netflix</a:t>
            </a:r>
            <a:r>
              <a:rPr lang="en-GB" dirty="0"/>
              <a:t> compared to any other film company, normal tv is only at a 3.5% compared to 39.7% for </a:t>
            </a:r>
            <a:r>
              <a:rPr lang="en-GB" dirty="0" err="1"/>
              <a:t>netflix</a:t>
            </a:r>
            <a:r>
              <a:rPr lang="en-GB" dirty="0"/>
              <a:t> this shows that more people watch </a:t>
            </a:r>
            <a:r>
              <a:rPr lang="en-GB" dirty="0" err="1"/>
              <a:t>netflix</a:t>
            </a:r>
            <a:r>
              <a:rPr lang="en-GB" dirty="0"/>
              <a:t> over regular TV.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endParaRPr lang="en-GB" dirty="0"/>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dirty="0"/>
              <a:t>We will be using secondary research to carry out our documentary, looking at newspapers and articles and online current issues surrounding the topic.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dirty="0"/>
              <a:t>We will be filming our documentary in Pattaya in Thailand because it is the sex capital of the world. </a:t>
            </a:r>
          </a:p>
          <a:p>
            <a:pPr marL="457200" marR="0" lvl="0" indent="-298450" algn="l" defTabSz="914400" rtl="0" eaLnBrk="1" fontAlgn="auto" latinLnBrk="0" hangingPunct="1">
              <a:lnSpc>
                <a:spcPct val="100000"/>
              </a:lnSpc>
              <a:spcBef>
                <a:spcPts val="0"/>
              </a:spcBef>
              <a:spcAft>
                <a:spcPts val="0"/>
              </a:spcAft>
              <a:buClr>
                <a:srgbClr val="000000"/>
              </a:buClr>
              <a:buSzPts val="1100"/>
              <a:tabLst/>
              <a:defRPr/>
            </a:pPr>
            <a:endParaRPr lang="en-GB" dirty="0"/>
          </a:p>
          <a:p>
            <a:pPr marL="158750" lvl="0" indent="0" algn="l" rtl="0">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6b171dd8b4_0_15: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6b171dd8b4_0_15: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dirty="0"/>
              <a:t>Many people travel for different personal reasons e.g. visiting friends and family, health, adventure, leisure, relaxation, should sex be that reason? Is there a way to make sex tourism </a:t>
            </a:r>
            <a:r>
              <a:rPr lang="en-GB" dirty="0" err="1"/>
              <a:t>safter</a:t>
            </a:r>
            <a:r>
              <a:rPr lang="en-GB" dirty="0"/>
              <a:t> and more controlled  in places like </a:t>
            </a:r>
            <a:r>
              <a:rPr lang="en-GB" dirty="0" err="1"/>
              <a:t>thailand</a:t>
            </a:r>
            <a:r>
              <a:rPr lang="en-GB" dirty="0"/>
              <a:t>.</a:t>
            </a:r>
            <a:endParaRPr dirty="0"/>
          </a:p>
          <a:p>
            <a:pPr marL="457200" lvl="0" indent="-298450" algn="l" rtl="0">
              <a:spcBef>
                <a:spcPts val="0"/>
              </a:spcBef>
              <a:spcAft>
                <a:spcPts val="0"/>
              </a:spcAft>
              <a:buSzPts val="1100"/>
              <a:buChar char="●"/>
            </a:pPr>
            <a:r>
              <a:rPr lang="en-GB" dirty="0"/>
              <a:t>When comparing Amsterdam's red light district to </a:t>
            </a:r>
            <a:r>
              <a:rPr lang="en-GB" dirty="0" err="1"/>
              <a:t>pattaya’s</a:t>
            </a:r>
            <a:r>
              <a:rPr lang="en-GB" dirty="0"/>
              <a:t> red light district you will notice a difference, in Amsterdam prostitution is controlled, sex is safer, and the girls are looked after. In Pattaya’s red light district a lot of girls are underage, subject to abuse, paid a low wage for their acts, and end up developing illnesses and catching disease due to unsafe sex. </a:t>
            </a:r>
            <a:endParaRPr dirty="0"/>
          </a:p>
          <a:p>
            <a:pPr marL="457200" lvl="0" indent="-298450" algn="l" rtl="0">
              <a:spcBef>
                <a:spcPts val="0"/>
              </a:spcBef>
              <a:spcAft>
                <a:spcPts val="0"/>
              </a:spcAft>
              <a:buSzPts val="1100"/>
              <a:buChar char="●"/>
            </a:pPr>
            <a:r>
              <a:rPr lang="en-GB" dirty="0"/>
              <a:t>Is sex tourism overly wrong, should it be happening, and how should </a:t>
            </a:r>
            <a:r>
              <a:rPr lang="en-GB" dirty="0" err="1"/>
              <a:t>thailand</a:t>
            </a:r>
            <a:r>
              <a:rPr lang="en-GB" dirty="0"/>
              <a:t> be controlling the industry better. </a:t>
            </a:r>
          </a:p>
          <a:p>
            <a:pPr marL="158750" lvl="0" indent="0" algn="l" rtl="0">
              <a:spcBef>
                <a:spcPts val="0"/>
              </a:spcBef>
              <a:spcAft>
                <a:spcPts val="0"/>
              </a:spcAft>
              <a:buSzPts val="1100"/>
              <a:buNone/>
            </a:pPr>
            <a:endParaRPr lang="en-GB" dirty="0"/>
          </a:p>
          <a:p>
            <a:pPr marL="158750" lvl="0" indent="0" algn="l" rtl="0">
              <a:spcBef>
                <a:spcPts val="0"/>
              </a:spcBef>
              <a:spcAft>
                <a:spcPts val="0"/>
              </a:spcAft>
              <a:buSzPts val="1100"/>
              <a:buNone/>
            </a:pPr>
            <a:endParaRPr lang="en-GB" dirty="0"/>
          </a:p>
          <a:p>
            <a:pPr marL="158750" lvl="0" indent="0" algn="l" rtl="0">
              <a:spcBef>
                <a:spcPts val="0"/>
              </a:spcBef>
              <a:spcAft>
                <a:spcPts val="0"/>
              </a:spcAft>
              <a:buSzPts val="1100"/>
              <a:buNone/>
            </a:pPr>
            <a:r>
              <a:rPr lang="en-GB" dirty="0"/>
              <a:t>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643fe200f4_0_23: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643fe200f4_0_23: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Conclude</a:t>
            </a:r>
          </a:p>
          <a:p>
            <a:pPr marL="171450" lvl="0" indent="-171450" algn="l" rtl="0">
              <a:spcBef>
                <a:spcPts val="0"/>
              </a:spcBef>
              <a:spcAft>
                <a:spcPts val="0"/>
              </a:spcAft>
            </a:pPr>
            <a:r>
              <a:rPr lang="en-GB" dirty="0"/>
              <a:t>The expected conclusion for this doc is to be able to raise awareness in order to prevent sexual exploitation.</a:t>
            </a:r>
          </a:p>
          <a:p>
            <a:pPr marL="171450" lvl="0" indent="-171450" algn="l" rtl="0">
              <a:spcBef>
                <a:spcPts val="0"/>
              </a:spcBef>
              <a:spcAft>
                <a:spcPts val="0"/>
              </a:spcAft>
            </a:pPr>
            <a:r>
              <a:rPr lang="en-GB" dirty="0"/>
              <a:t>To implement better laws for sex tourism In Thailand, stricter laws on exploiting children, control abuse, safer sex, safer environment. </a:t>
            </a:r>
          </a:p>
          <a:p>
            <a:pPr marL="171450" lvl="0" indent="-171450" algn="l" rtl="0">
              <a:spcBef>
                <a:spcPts val="0"/>
              </a:spcBef>
              <a:spcAft>
                <a:spcPts val="0"/>
              </a:spcAft>
            </a:pPr>
            <a:r>
              <a:rPr lang="en-GB" dirty="0"/>
              <a:t>To make people aware of the risks, and the reality behind sex tourism in Thailand. </a:t>
            </a:r>
          </a:p>
          <a:p>
            <a:pPr marL="171450" lvl="0" indent="-171450" algn="l" rtl="0">
              <a:spcBef>
                <a:spcPts val="0"/>
              </a:spcBef>
              <a:spcAft>
                <a:spcPts val="0"/>
              </a:spcAft>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66427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41689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bwMode="gray">
          <a:xfrm>
            <a:off x="866216" y="3583035"/>
            <a:ext cx="6619244" cy="646065"/>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619239" y="1344169"/>
            <a:ext cx="742949" cy="228599"/>
          </a:xfrm>
        </p:spPr>
        <p:txBody>
          <a:bodyPr anchor="t"/>
          <a:lstStyle>
            <a:lvl1pPr algn="l">
              <a:defRPr b="0" i="0">
                <a:solidFill>
                  <a:schemeClr val="bg1">
                    <a:alpha val="60000"/>
                  </a:schemeClr>
                </a:solidFill>
              </a:defRPr>
            </a:lvl1p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bwMode="gray">
          <a:xfrm rot="5400000">
            <a:off x="6713982" y="2420874"/>
            <a:ext cx="2894846" cy="2286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21797"/>
            <a:ext cx="628649" cy="575765"/>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708443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66216" y="1952625"/>
            <a:ext cx="6619244"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333634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008234"/>
            <a:ext cx="3263269" cy="1712868"/>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439584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15" y="1952625"/>
            <a:ext cx="3618869" cy="256222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5" y="1952625"/>
            <a:ext cx="3618869" cy="25622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669584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6" y="1952625"/>
            <a:ext cx="361886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2384822"/>
            <a:ext cx="3618869" cy="213002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5" y="1952625"/>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2384822"/>
            <a:ext cx="3618869" cy="213002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7218127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730251"/>
            <a:ext cx="6571060" cy="530223"/>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3023858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27648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1550"/>
            <a:ext cx="2094869" cy="12001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59" y="1085850"/>
            <a:ext cx="3892550" cy="3429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5" y="2346961"/>
            <a:ext cx="2094869" cy="21716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492342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70000"/>
            <a:ext cx="2898851" cy="1301750"/>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3" y="857250"/>
            <a:ext cx="2420395"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243465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3727445"/>
            <a:ext cx="6619244"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5" y="4152499"/>
            <a:ext cx="6619244" cy="370284"/>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1889859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797563"/>
            <a:ext cx="6623862" cy="1029740"/>
          </a:xfrm>
        </p:spPr>
        <p:txBody>
          <a:bodyP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232501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455502"/>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1960341"/>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736600"/>
            <a:ext cx="6340430" cy="2022474"/>
          </a:xfrm>
        </p:spPr>
        <p:txBody>
          <a:bodyP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2759074"/>
            <a:ext cx="5798414" cy="256631"/>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3771899"/>
            <a:ext cx="6933673" cy="748393"/>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960287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778000"/>
            <a:ext cx="6619245" cy="136688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768725"/>
            <a:ext cx="6619244" cy="6453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035219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1952626"/>
            <a:ext cx="235640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5" y="2384823"/>
            <a:ext cx="2356409"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1952625"/>
            <a:ext cx="2360257"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2384823"/>
            <a:ext cx="2360257"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6101" y="1952626"/>
            <a:ext cx="2359298"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6247" y="2384822"/>
            <a:ext cx="2359152"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9909271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3399633"/>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Picture Placeholder 2"/>
          <p:cNvSpPr>
            <a:spLocks noGrp="1" noChangeAspect="1"/>
          </p:cNvSpPr>
          <p:nvPr>
            <p:ph type="pic" idx="15"/>
          </p:nvPr>
        </p:nvSpPr>
        <p:spPr>
          <a:xfrm>
            <a:off x="1000915"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3831830"/>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1" name="Picture Placeholder 2"/>
          <p:cNvSpPr>
            <a:spLocks noGrp="1" noChangeAspect="1"/>
          </p:cNvSpPr>
          <p:nvPr>
            <p:ph type="pic" idx="21"/>
          </p:nvPr>
        </p:nvSpPr>
        <p:spPr>
          <a:xfrm>
            <a:off x="3561347"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7629" y="3831829"/>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082" y="3399634"/>
            <a:ext cx="2288321"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2" name="Picture Placeholder 2"/>
          <p:cNvSpPr>
            <a:spLocks noGrp="1" noChangeAspect="1"/>
          </p:cNvSpPr>
          <p:nvPr>
            <p:ph type="pic" idx="22"/>
          </p:nvPr>
        </p:nvSpPr>
        <p:spPr>
          <a:xfrm>
            <a:off x="6122273"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081" y="3831828"/>
            <a:ext cx="2288322"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43" name="Straight Connector 42"/>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11/15/2019</a:t>
            </a:fld>
            <a:endParaRPr lang="en-US" dirty="0"/>
          </a:p>
        </p:txBody>
      </p:sp>
      <p:sp>
        <p:nvSpPr>
          <p:cNvPr id="8" name="Footer Placeholder 7"/>
          <p:cNvSpPr>
            <a:spLocks noGrp="1"/>
          </p:cNvSpPr>
          <p:nvPr>
            <p:ph type="ftr" sz="quarter" idx="11"/>
          </p:nvPr>
        </p:nvSpPr>
        <p:spPr>
          <a:xfrm>
            <a:off x="420833" y="4793879"/>
            <a:ext cx="2733212" cy="228601"/>
          </a:xfrm>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7035621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21580" y="4793879"/>
            <a:ext cx="742949" cy="228599"/>
          </a:xfrm>
        </p:spPr>
        <p:txBody>
          <a:bodyPr/>
          <a:lstStyle/>
          <a:p>
            <a:fld id="{55C6B4A9-1611-4792-9094-5F34BCA07E0B}" type="datetimeFigureOut">
              <a:rPr lang="en-US" smtClean="0"/>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9175687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58850"/>
            <a:ext cx="1057474" cy="356144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6" y="958850"/>
            <a:ext cx="4692019" cy="35614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989829" y="4793879"/>
            <a:ext cx="744101" cy="228599"/>
          </a:xfrm>
        </p:spPr>
        <p:txBody>
          <a:body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2611078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249299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30251"/>
            <a:ext cx="6571060" cy="53022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89829" y="4793879"/>
            <a:ext cx="742949" cy="228599"/>
          </a:xfrm>
          <a:prstGeom prst="rect">
            <a:avLst/>
          </a:prstGeom>
        </p:spPr>
        <p:txBody>
          <a:bodyPr vert="horz" lIns="91440" tIns="45720" rIns="91440" bIns="45720" rtlCol="0" anchor="ctr"/>
          <a:lstStyle>
            <a:lvl1pPr algn="r">
              <a:defRPr sz="750" b="1" i="0">
                <a:solidFill>
                  <a:schemeClr val="accent1"/>
                </a:solidFill>
              </a:defRPr>
            </a:lvl1pPr>
          </a:lstStyle>
          <a:p>
            <a:fld id="{B61BEF0D-F0BB-DE4B-95CE-6DB70DBA9567}" type="datetimeFigureOut">
              <a:rPr lang="en-US" smtClean="0"/>
              <a:pPr/>
              <a:t>11/15/2019</a:t>
            </a:fld>
            <a:endParaRPr lang="en-US" dirty="0"/>
          </a:p>
        </p:txBody>
      </p:sp>
      <p:sp>
        <p:nvSpPr>
          <p:cNvPr id="5" name="Footer Placeholder 4"/>
          <p:cNvSpPr>
            <a:spLocks noGrp="1"/>
          </p:cNvSpPr>
          <p:nvPr>
            <p:ph type="ftr" sz="quarter" idx="3"/>
          </p:nvPr>
        </p:nvSpPr>
        <p:spPr>
          <a:xfrm>
            <a:off x="420833" y="4793879"/>
            <a:ext cx="2894846" cy="228601"/>
          </a:xfrm>
          <a:prstGeom prst="rect">
            <a:avLst/>
          </a:prstGeom>
        </p:spPr>
        <p:txBody>
          <a:bodyPr vert="horz" lIns="91440" tIns="45720" rIns="91440" bIns="45720" rtlCol="0" anchor="ctr"/>
          <a:lstStyle>
            <a:lvl1pPr algn="l">
              <a:defRPr sz="750" b="1" i="0">
                <a:solidFill>
                  <a:schemeClr val="accent1"/>
                </a:solidFill>
              </a:defRPr>
            </a:lvl1pPr>
          </a:lstStyle>
          <a:p>
            <a:endParaRPr lang="en-US" dirty="0"/>
          </a:p>
        </p:txBody>
      </p:sp>
      <p:sp>
        <p:nvSpPr>
          <p:cNvPr id="21" name="Rectangle 2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01580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Lst>
  <p:hf sldNum="0"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video" Target="https://www.youtube.com/embed/Rclyca2_U7A?feature=oembed"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gif"/><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pic>
        <p:nvPicPr>
          <p:cNvPr id="3" name="Picture 2" descr="A large air plane flying in the sky&#10;&#10;Description automatically generated">
            <a:extLst>
              <a:ext uri="{FF2B5EF4-FFF2-40B4-BE49-F238E27FC236}">
                <a16:creationId xmlns:a16="http://schemas.microsoft.com/office/drawing/2014/main" id="{44C26A3F-FBAB-45FB-975E-1F2FFED2AC6A}"/>
              </a:ext>
            </a:extLst>
          </p:cNvPr>
          <p:cNvPicPr>
            <a:picLocks noChangeAspect="1"/>
          </p:cNvPicPr>
          <p:nvPr/>
        </p:nvPicPr>
        <p:blipFill rotWithShape="1">
          <a:blip r:embed="rId3"/>
          <a:srcRect t="12446" r="-2" b="9119"/>
          <a:stretch/>
        </p:blipFill>
        <p:spPr>
          <a:xfrm>
            <a:off x="20" y="-3"/>
            <a:ext cx="9143752" cy="3765180"/>
          </a:xfrm>
          <a:custGeom>
            <a:avLst/>
            <a:gdLst>
              <a:gd name="connsiteX0" fmla="*/ 0 w 12191695"/>
              <a:gd name="connsiteY0" fmla="*/ 0 h 5020241"/>
              <a:gd name="connsiteX1" fmla="*/ 12191695 w 12191695"/>
              <a:gd name="connsiteY1" fmla="*/ 0 h 5020241"/>
              <a:gd name="connsiteX2" fmla="*/ 12191695 w 12191695"/>
              <a:gd name="connsiteY2" fmla="*/ 4057991 h 5020241"/>
              <a:gd name="connsiteX3" fmla="*/ 11914945 w 12191695"/>
              <a:gd name="connsiteY3" fmla="*/ 4110187 h 5020241"/>
              <a:gd name="connsiteX4" fmla="*/ 11639412 w 12191695"/>
              <a:gd name="connsiteY4" fmla="*/ 4159931 h 5020241"/>
              <a:gd name="connsiteX5" fmla="*/ 11362661 w 12191695"/>
              <a:gd name="connsiteY5" fmla="*/ 4208624 h 5020241"/>
              <a:gd name="connsiteX6" fmla="*/ 11084690 w 12191695"/>
              <a:gd name="connsiteY6" fmla="*/ 4250310 h 5020241"/>
              <a:gd name="connsiteX7" fmla="*/ 10807939 w 12191695"/>
              <a:gd name="connsiteY7" fmla="*/ 4292347 h 5020241"/>
              <a:gd name="connsiteX8" fmla="*/ 10529968 w 12191695"/>
              <a:gd name="connsiteY8" fmla="*/ 4331582 h 5020241"/>
              <a:gd name="connsiteX9" fmla="*/ 10255655 w 12191695"/>
              <a:gd name="connsiteY9" fmla="*/ 4365211 h 5020241"/>
              <a:gd name="connsiteX10" fmla="*/ 9977684 w 12191695"/>
              <a:gd name="connsiteY10" fmla="*/ 4397089 h 5020241"/>
              <a:gd name="connsiteX11" fmla="*/ 9700933 w 12191695"/>
              <a:gd name="connsiteY11" fmla="*/ 4426165 h 5020241"/>
              <a:gd name="connsiteX12" fmla="*/ 9429058 w 12191695"/>
              <a:gd name="connsiteY12" fmla="*/ 4451387 h 5020241"/>
              <a:gd name="connsiteX13" fmla="*/ 9153526 w 12191695"/>
              <a:gd name="connsiteY13" fmla="*/ 4476609 h 5020241"/>
              <a:gd name="connsiteX14" fmla="*/ 8881651 w 12191695"/>
              <a:gd name="connsiteY14" fmla="*/ 4497628 h 5020241"/>
              <a:gd name="connsiteX15" fmla="*/ 8609776 w 12191695"/>
              <a:gd name="connsiteY15" fmla="*/ 4514092 h 5020241"/>
              <a:gd name="connsiteX16" fmla="*/ 8339121 w 12191695"/>
              <a:gd name="connsiteY16" fmla="*/ 4531258 h 5020241"/>
              <a:gd name="connsiteX17" fmla="*/ 8070903 w 12191695"/>
              <a:gd name="connsiteY17" fmla="*/ 4545620 h 5020241"/>
              <a:gd name="connsiteX18" fmla="*/ 7805124 w 12191695"/>
              <a:gd name="connsiteY18" fmla="*/ 4555779 h 5020241"/>
              <a:gd name="connsiteX19" fmla="*/ 7539345 w 12191695"/>
              <a:gd name="connsiteY19" fmla="*/ 4564537 h 5020241"/>
              <a:gd name="connsiteX20" fmla="*/ 7276005 w 12191695"/>
              <a:gd name="connsiteY20" fmla="*/ 4572944 h 5020241"/>
              <a:gd name="connsiteX21" fmla="*/ 7016322 w 12191695"/>
              <a:gd name="connsiteY21" fmla="*/ 4576798 h 5020241"/>
              <a:gd name="connsiteX22" fmla="*/ 6756639 w 12191695"/>
              <a:gd name="connsiteY22" fmla="*/ 4581001 h 5020241"/>
              <a:gd name="connsiteX23" fmla="*/ 6500613 w 12191695"/>
              <a:gd name="connsiteY23" fmla="*/ 4583103 h 5020241"/>
              <a:gd name="connsiteX24" fmla="*/ 6247026 w 12191695"/>
              <a:gd name="connsiteY24" fmla="*/ 4581001 h 5020241"/>
              <a:gd name="connsiteX25" fmla="*/ 5995877 w 12191695"/>
              <a:gd name="connsiteY25" fmla="*/ 4581001 h 5020241"/>
              <a:gd name="connsiteX26" fmla="*/ 5747167 w 12191695"/>
              <a:gd name="connsiteY26" fmla="*/ 4576798 h 5020241"/>
              <a:gd name="connsiteX27" fmla="*/ 5503333 w 12191695"/>
              <a:gd name="connsiteY27" fmla="*/ 4570492 h 5020241"/>
              <a:gd name="connsiteX28" fmla="*/ 5261938 w 12191695"/>
              <a:gd name="connsiteY28" fmla="*/ 4564537 h 5020241"/>
              <a:gd name="connsiteX29" fmla="*/ 5025418 w 12191695"/>
              <a:gd name="connsiteY29" fmla="*/ 4557881 h 5020241"/>
              <a:gd name="connsiteX30" fmla="*/ 4790118 w 12191695"/>
              <a:gd name="connsiteY30" fmla="*/ 4547722 h 5020241"/>
              <a:gd name="connsiteX31" fmla="*/ 4558477 w 12191695"/>
              <a:gd name="connsiteY31" fmla="*/ 4536862 h 5020241"/>
              <a:gd name="connsiteX32" fmla="*/ 4331710 w 12191695"/>
              <a:gd name="connsiteY32" fmla="*/ 4527054 h 5020241"/>
              <a:gd name="connsiteX33" fmla="*/ 3889152 w 12191695"/>
              <a:gd name="connsiteY33" fmla="*/ 4499379 h 5020241"/>
              <a:gd name="connsiteX34" fmla="*/ 3464881 w 12191695"/>
              <a:gd name="connsiteY34" fmla="*/ 4469954 h 5020241"/>
              <a:gd name="connsiteX35" fmla="*/ 3057678 w 12191695"/>
              <a:gd name="connsiteY35" fmla="*/ 4439126 h 5020241"/>
              <a:gd name="connsiteX36" fmla="*/ 2672421 w 12191695"/>
              <a:gd name="connsiteY36" fmla="*/ 4405147 h 5020241"/>
              <a:gd name="connsiteX37" fmla="*/ 2304232 w 12191695"/>
              <a:gd name="connsiteY37" fmla="*/ 4369765 h 5020241"/>
              <a:gd name="connsiteX38" fmla="*/ 1962864 w 12191695"/>
              <a:gd name="connsiteY38" fmla="*/ 4331582 h 5020241"/>
              <a:gd name="connsiteX39" fmla="*/ 1642223 w 12191695"/>
              <a:gd name="connsiteY39" fmla="*/ 4294099 h 5020241"/>
              <a:gd name="connsiteX40" fmla="*/ 1347183 w 12191695"/>
              <a:gd name="connsiteY40" fmla="*/ 4256616 h 5020241"/>
              <a:gd name="connsiteX41" fmla="*/ 1076528 w 12191695"/>
              <a:gd name="connsiteY41" fmla="*/ 4221235 h 5020241"/>
              <a:gd name="connsiteX42" fmla="*/ 836351 w 12191695"/>
              <a:gd name="connsiteY42" fmla="*/ 4187605 h 5020241"/>
              <a:gd name="connsiteX43" fmla="*/ 619339 w 12191695"/>
              <a:gd name="connsiteY43" fmla="*/ 4155727 h 5020241"/>
              <a:gd name="connsiteX44" fmla="*/ 436464 w 12191695"/>
              <a:gd name="connsiteY44" fmla="*/ 4129104 h 5020241"/>
              <a:gd name="connsiteX45" fmla="*/ 282848 w 12191695"/>
              <a:gd name="connsiteY45" fmla="*/ 4103881 h 5020241"/>
              <a:gd name="connsiteX46" fmla="*/ 71932 w 12191695"/>
              <a:gd name="connsiteY46" fmla="*/ 4067800 h 5020241"/>
              <a:gd name="connsiteX47" fmla="*/ 1 w 12191695"/>
              <a:gd name="connsiteY47" fmla="*/ 4055539 h 5020241"/>
              <a:gd name="connsiteX48" fmla="*/ 1 w 12191695"/>
              <a:gd name="connsiteY48" fmla="*/ 5020241 h 5020241"/>
              <a:gd name="connsiteX49" fmla="*/ 0 w 12191695"/>
              <a:gd name="connsiteY49" fmla="*/ 5020241 h 5020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83" name="Freeform: Shape 79">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41649"/>
            <a:ext cx="9144000" cy="2101851"/>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2"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54" name="Google Shape;54;p13"/>
          <p:cNvSpPr txBox="1">
            <a:spLocks noGrp="1"/>
          </p:cNvSpPr>
          <p:nvPr>
            <p:ph type="ctrTitle"/>
          </p:nvPr>
        </p:nvSpPr>
        <p:spPr>
          <a:xfrm>
            <a:off x="669149" y="3640759"/>
            <a:ext cx="7805701" cy="651020"/>
          </a:xfrm>
          <a:prstGeom prst="rect">
            <a:avLst/>
          </a:prstGeom>
        </p:spPr>
        <p:txBody>
          <a:bodyPr spcFirstLastPara="1" lIns="91425" tIns="91425" rIns="91425" bIns="91425" anchorCtr="0">
            <a:normAutofit/>
          </a:bodyPr>
          <a:lstStyle/>
          <a:p>
            <a:pPr marL="0" lvl="0" indent="0" algn="ctr" rtl="0">
              <a:lnSpc>
                <a:spcPct val="90000"/>
              </a:lnSpc>
              <a:spcBef>
                <a:spcPts val="0"/>
              </a:spcBef>
              <a:spcAft>
                <a:spcPts val="0"/>
              </a:spcAft>
              <a:buNone/>
            </a:pPr>
            <a:r>
              <a:rPr lang="en-GB" sz="3300">
                <a:solidFill>
                  <a:srgbClr val="EBEBEB"/>
                </a:solidFill>
              </a:rPr>
              <a:t>The Reality of Sex Tourism in Thailand </a:t>
            </a:r>
          </a:p>
        </p:txBody>
      </p:sp>
      <p:sp>
        <p:nvSpPr>
          <p:cNvPr id="55" name="Google Shape;55;p13"/>
          <p:cNvSpPr txBox="1">
            <a:spLocks noGrp="1"/>
          </p:cNvSpPr>
          <p:nvPr>
            <p:ph type="subTitle" idx="1"/>
          </p:nvPr>
        </p:nvSpPr>
        <p:spPr>
          <a:xfrm>
            <a:off x="669149" y="4291780"/>
            <a:ext cx="7805701" cy="365943"/>
          </a:xfrm>
          <a:prstGeom prst="rect">
            <a:avLst/>
          </a:prstGeom>
        </p:spPr>
        <p:txBody>
          <a:bodyPr spcFirstLastPara="1" lIns="91425" tIns="91425" rIns="91425" bIns="91425" anchorCtr="0">
            <a:normAutofit/>
          </a:bodyPr>
          <a:lstStyle/>
          <a:p>
            <a:pPr marL="0" lvl="0" indent="0" algn="ctr" rtl="0">
              <a:lnSpc>
                <a:spcPct val="90000"/>
              </a:lnSpc>
              <a:spcBef>
                <a:spcPts val="0"/>
              </a:spcBef>
              <a:spcAft>
                <a:spcPts val="600"/>
              </a:spcAft>
              <a:buNone/>
            </a:pPr>
            <a:r>
              <a:rPr lang="en-GB" sz="700">
                <a:solidFill>
                  <a:schemeClr val="tx2">
                    <a:lumMod val="40000"/>
                    <a:lumOff val="60000"/>
                  </a:schemeClr>
                </a:solidFill>
              </a:rPr>
              <a:t>Katie Joseph &amp; Daisy Hay</a:t>
            </a:r>
          </a:p>
        </p:txBody>
      </p:sp>
      <p:sp>
        <p:nvSpPr>
          <p:cNvPr id="8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2839124"/>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9"/>
        <p:cNvGrpSpPr/>
        <p:nvPr/>
      </p:nvGrpSpPr>
      <p:grpSpPr>
        <a:xfrm>
          <a:off x="0" y="0"/>
          <a:ext cx="0" cy="0"/>
          <a:chOff x="0" y="0"/>
          <a:chExt cx="0" cy="0"/>
        </a:xfrm>
      </p:grpSpPr>
      <p:pic>
        <p:nvPicPr>
          <p:cNvPr id="2" name="Picture 1">
            <a:extLst>
              <a:ext uri="{FF2B5EF4-FFF2-40B4-BE49-F238E27FC236}">
                <a16:creationId xmlns:a16="http://schemas.microsoft.com/office/drawing/2014/main" id="{0CA40741-96F4-4E77-882E-1C4D1121D931}"/>
              </a:ext>
            </a:extLst>
          </p:cNvPr>
          <p:cNvPicPr>
            <a:picLocks noChangeAspect="1"/>
          </p:cNvPicPr>
          <p:nvPr/>
        </p:nvPicPr>
        <p:blipFill rotWithShape="1">
          <a:blip r:embed="rId3"/>
          <a:srcRect t="15738" r="-2" b="14966"/>
          <a:stretch/>
        </p:blipFill>
        <p:spPr>
          <a:xfrm>
            <a:off x="20" y="-3"/>
            <a:ext cx="9143752" cy="3437326"/>
          </a:xfrm>
          <a:custGeom>
            <a:avLst/>
            <a:gdLst>
              <a:gd name="connsiteX0" fmla="*/ 0 w 12191695"/>
              <a:gd name="connsiteY0" fmla="*/ 0 h 4583103"/>
              <a:gd name="connsiteX1" fmla="*/ 12191695 w 12191695"/>
              <a:gd name="connsiteY1" fmla="*/ 0 h 4583103"/>
              <a:gd name="connsiteX2" fmla="*/ 12191695 w 12191695"/>
              <a:gd name="connsiteY2" fmla="*/ 4057991 h 4583103"/>
              <a:gd name="connsiteX3" fmla="*/ 11914945 w 12191695"/>
              <a:gd name="connsiteY3" fmla="*/ 4110187 h 4583103"/>
              <a:gd name="connsiteX4" fmla="*/ 11639412 w 12191695"/>
              <a:gd name="connsiteY4" fmla="*/ 4159931 h 4583103"/>
              <a:gd name="connsiteX5" fmla="*/ 11362661 w 12191695"/>
              <a:gd name="connsiteY5" fmla="*/ 4208624 h 4583103"/>
              <a:gd name="connsiteX6" fmla="*/ 11084690 w 12191695"/>
              <a:gd name="connsiteY6" fmla="*/ 4250310 h 4583103"/>
              <a:gd name="connsiteX7" fmla="*/ 10807939 w 12191695"/>
              <a:gd name="connsiteY7" fmla="*/ 4292347 h 4583103"/>
              <a:gd name="connsiteX8" fmla="*/ 10529968 w 12191695"/>
              <a:gd name="connsiteY8" fmla="*/ 4331582 h 4583103"/>
              <a:gd name="connsiteX9" fmla="*/ 10255655 w 12191695"/>
              <a:gd name="connsiteY9" fmla="*/ 4365211 h 4583103"/>
              <a:gd name="connsiteX10" fmla="*/ 9977684 w 12191695"/>
              <a:gd name="connsiteY10" fmla="*/ 4397089 h 4583103"/>
              <a:gd name="connsiteX11" fmla="*/ 9700933 w 12191695"/>
              <a:gd name="connsiteY11" fmla="*/ 4426165 h 4583103"/>
              <a:gd name="connsiteX12" fmla="*/ 9429058 w 12191695"/>
              <a:gd name="connsiteY12" fmla="*/ 4451387 h 4583103"/>
              <a:gd name="connsiteX13" fmla="*/ 9153526 w 12191695"/>
              <a:gd name="connsiteY13" fmla="*/ 4476609 h 4583103"/>
              <a:gd name="connsiteX14" fmla="*/ 8881651 w 12191695"/>
              <a:gd name="connsiteY14" fmla="*/ 4497628 h 4583103"/>
              <a:gd name="connsiteX15" fmla="*/ 8609776 w 12191695"/>
              <a:gd name="connsiteY15" fmla="*/ 4514092 h 4583103"/>
              <a:gd name="connsiteX16" fmla="*/ 8339121 w 12191695"/>
              <a:gd name="connsiteY16" fmla="*/ 4531258 h 4583103"/>
              <a:gd name="connsiteX17" fmla="*/ 8070903 w 12191695"/>
              <a:gd name="connsiteY17" fmla="*/ 4545620 h 4583103"/>
              <a:gd name="connsiteX18" fmla="*/ 7805124 w 12191695"/>
              <a:gd name="connsiteY18" fmla="*/ 4555779 h 4583103"/>
              <a:gd name="connsiteX19" fmla="*/ 7539345 w 12191695"/>
              <a:gd name="connsiteY19" fmla="*/ 4564537 h 4583103"/>
              <a:gd name="connsiteX20" fmla="*/ 7276005 w 12191695"/>
              <a:gd name="connsiteY20" fmla="*/ 4572944 h 4583103"/>
              <a:gd name="connsiteX21" fmla="*/ 7016322 w 12191695"/>
              <a:gd name="connsiteY21" fmla="*/ 4576798 h 4583103"/>
              <a:gd name="connsiteX22" fmla="*/ 6756639 w 12191695"/>
              <a:gd name="connsiteY22" fmla="*/ 4581001 h 4583103"/>
              <a:gd name="connsiteX23" fmla="*/ 6500613 w 12191695"/>
              <a:gd name="connsiteY23" fmla="*/ 4583103 h 4583103"/>
              <a:gd name="connsiteX24" fmla="*/ 6247026 w 12191695"/>
              <a:gd name="connsiteY24" fmla="*/ 4581001 h 4583103"/>
              <a:gd name="connsiteX25" fmla="*/ 6095999 w 12191695"/>
              <a:gd name="connsiteY25" fmla="*/ 4581001 h 4583103"/>
              <a:gd name="connsiteX26" fmla="*/ 6095999 w 12191695"/>
              <a:gd name="connsiteY26" fmla="*/ 5 h 4583103"/>
              <a:gd name="connsiteX27" fmla="*/ 0 w 12191695"/>
              <a:gd name="connsiteY27" fmla="*/ 5 h 458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2191695" h="4583103">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6095999" y="4581001"/>
                </a:lnTo>
                <a:lnTo>
                  <a:pt x="6095999" y="5"/>
                </a:lnTo>
                <a:lnTo>
                  <a:pt x="0" y="5"/>
                </a:lnTo>
                <a:close/>
              </a:path>
            </a:pathLst>
          </a:custGeom>
        </p:spPr>
      </p:pic>
      <p:pic>
        <p:nvPicPr>
          <p:cNvPr id="4" name="Google Shape;66;p15">
            <a:extLst>
              <a:ext uri="{FF2B5EF4-FFF2-40B4-BE49-F238E27FC236}">
                <a16:creationId xmlns:a16="http://schemas.microsoft.com/office/drawing/2014/main" id="{7D642F1D-D0A9-42CD-8C10-71A1AD35F4E7}"/>
              </a:ext>
            </a:extLst>
          </p:cNvPr>
          <p:cNvPicPr preferRelativeResize="0"/>
          <p:nvPr/>
        </p:nvPicPr>
        <p:blipFill rotWithShape="1">
          <a:blip r:embed="rId4"/>
          <a:srcRect t="26796" r="-2" b="-2"/>
          <a:stretch/>
        </p:blipFill>
        <p:spPr>
          <a:xfrm>
            <a:off x="228" y="-3"/>
            <a:ext cx="9143772" cy="3765180"/>
          </a:xfrm>
          <a:custGeom>
            <a:avLst/>
            <a:gdLst>
              <a:gd name="connsiteX0" fmla="*/ 0 w 12191695"/>
              <a:gd name="connsiteY0" fmla="*/ 0 h 5020241"/>
              <a:gd name="connsiteX1" fmla="*/ 12191695 w 12191695"/>
              <a:gd name="connsiteY1" fmla="*/ 0 h 5020241"/>
              <a:gd name="connsiteX2" fmla="*/ 12191695 w 12191695"/>
              <a:gd name="connsiteY2" fmla="*/ 5 h 5020241"/>
              <a:gd name="connsiteX3" fmla="*/ 6095695 w 12191695"/>
              <a:gd name="connsiteY3" fmla="*/ 5 h 5020241"/>
              <a:gd name="connsiteX4" fmla="*/ 6095695 w 12191695"/>
              <a:gd name="connsiteY4" fmla="*/ 4581001 h 5020241"/>
              <a:gd name="connsiteX5" fmla="*/ 5995877 w 12191695"/>
              <a:gd name="connsiteY5" fmla="*/ 4581001 h 5020241"/>
              <a:gd name="connsiteX6" fmla="*/ 5747167 w 12191695"/>
              <a:gd name="connsiteY6" fmla="*/ 4576798 h 5020241"/>
              <a:gd name="connsiteX7" fmla="*/ 5503333 w 12191695"/>
              <a:gd name="connsiteY7" fmla="*/ 4570492 h 5020241"/>
              <a:gd name="connsiteX8" fmla="*/ 5261938 w 12191695"/>
              <a:gd name="connsiteY8" fmla="*/ 4564537 h 5020241"/>
              <a:gd name="connsiteX9" fmla="*/ 5025418 w 12191695"/>
              <a:gd name="connsiteY9" fmla="*/ 4557881 h 5020241"/>
              <a:gd name="connsiteX10" fmla="*/ 4790118 w 12191695"/>
              <a:gd name="connsiteY10" fmla="*/ 4547722 h 5020241"/>
              <a:gd name="connsiteX11" fmla="*/ 4558477 w 12191695"/>
              <a:gd name="connsiteY11" fmla="*/ 4536862 h 5020241"/>
              <a:gd name="connsiteX12" fmla="*/ 4331710 w 12191695"/>
              <a:gd name="connsiteY12" fmla="*/ 4527054 h 5020241"/>
              <a:gd name="connsiteX13" fmla="*/ 3889152 w 12191695"/>
              <a:gd name="connsiteY13" fmla="*/ 4499379 h 5020241"/>
              <a:gd name="connsiteX14" fmla="*/ 3464881 w 12191695"/>
              <a:gd name="connsiteY14" fmla="*/ 4469954 h 5020241"/>
              <a:gd name="connsiteX15" fmla="*/ 3057678 w 12191695"/>
              <a:gd name="connsiteY15" fmla="*/ 4439126 h 5020241"/>
              <a:gd name="connsiteX16" fmla="*/ 2672421 w 12191695"/>
              <a:gd name="connsiteY16" fmla="*/ 4405147 h 5020241"/>
              <a:gd name="connsiteX17" fmla="*/ 2304232 w 12191695"/>
              <a:gd name="connsiteY17" fmla="*/ 4369765 h 5020241"/>
              <a:gd name="connsiteX18" fmla="*/ 1962864 w 12191695"/>
              <a:gd name="connsiteY18" fmla="*/ 4331582 h 5020241"/>
              <a:gd name="connsiteX19" fmla="*/ 1642223 w 12191695"/>
              <a:gd name="connsiteY19" fmla="*/ 4294099 h 5020241"/>
              <a:gd name="connsiteX20" fmla="*/ 1347183 w 12191695"/>
              <a:gd name="connsiteY20" fmla="*/ 4256616 h 5020241"/>
              <a:gd name="connsiteX21" fmla="*/ 1076528 w 12191695"/>
              <a:gd name="connsiteY21" fmla="*/ 4221235 h 5020241"/>
              <a:gd name="connsiteX22" fmla="*/ 836351 w 12191695"/>
              <a:gd name="connsiteY22" fmla="*/ 4187605 h 5020241"/>
              <a:gd name="connsiteX23" fmla="*/ 619339 w 12191695"/>
              <a:gd name="connsiteY23" fmla="*/ 4155727 h 5020241"/>
              <a:gd name="connsiteX24" fmla="*/ 436464 w 12191695"/>
              <a:gd name="connsiteY24" fmla="*/ 4129104 h 5020241"/>
              <a:gd name="connsiteX25" fmla="*/ 282848 w 12191695"/>
              <a:gd name="connsiteY25" fmla="*/ 4103881 h 5020241"/>
              <a:gd name="connsiteX26" fmla="*/ 71932 w 12191695"/>
              <a:gd name="connsiteY26" fmla="*/ 4067800 h 5020241"/>
              <a:gd name="connsiteX27" fmla="*/ 1 w 12191695"/>
              <a:gd name="connsiteY27" fmla="*/ 4055539 h 5020241"/>
              <a:gd name="connsiteX28" fmla="*/ 1 w 12191695"/>
              <a:gd name="connsiteY28" fmla="*/ 5020241 h 5020241"/>
              <a:gd name="connsiteX29" fmla="*/ 0 w 12191695"/>
              <a:gd name="connsiteY29" fmla="*/ 5020241 h 5020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191695" h="5020241">
                <a:moveTo>
                  <a:pt x="0" y="0"/>
                </a:moveTo>
                <a:lnTo>
                  <a:pt x="12191695" y="0"/>
                </a:lnTo>
                <a:lnTo>
                  <a:pt x="12191695" y="5"/>
                </a:lnTo>
                <a:lnTo>
                  <a:pt x="6095695" y="5"/>
                </a:lnTo>
                <a:lnTo>
                  <a:pt x="6095695"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p:spPr>
      </p:pic>
      <p:sp>
        <p:nvSpPr>
          <p:cNvPr id="6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2839124"/>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67" name="Freeform: Shape 6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41649"/>
            <a:ext cx="9144000" cy="2101851"/>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9"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60" name="Google Shape;60;p14"/>
          <p:cNvSpPr txBox="1">
            <a:spLocks noGrp="1"/>
          </p:cNvSpPr>
          <p:nvPr>
            <p:ph type="ctrTitle"/>
          </p:nvPr>
        </p:nvSpPr>
        <p:spPr>
          <a:xfrm>
            <a:off x="669149" y="3640759"/>
            <a:ext cx="7805701" cy="651020"/>
          </a:xfrm>
          <a:prstGeom prst="rect">
            <a:avLst/>
          </a:prstGeom>
        </p:spPr>
        <p:txBody>
          <a:bodyPr spcFirstLastPara="1" lIns="91425" tIns="91425" rIns="91425" bIns="91425" anchorCtr="0">
            <a:normAutofit fontScale="90000"/>
          </a:bodyPr>
          <a:lstStyle/>
          <a:p>
            <a:pPr marL="0" lvl="0" indent="0" algn="ctr" rtl="0">
              <a:lnSpc>
                <a:spcPct val="90000"/>
              </a:lnSpc>
              <a:spcBef>
                <a:spcPts val="0"/>
              </a:spcBef>
              <a:spcAft>
                <a:spcPts val="0"/>
              </a:spcAft>
              <a:buNone/>
            </a:pPr>
            <a:r>
              <a:rPr lang="en-GB" sz="3100" dirty="0">
                <a:solidFill>
                  <a:srgbClr val="EBEBEB"/>
                </a:solidFill>
              </a:rPr>
              <a:t>This looks like a dream holiday doesn’t it?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body" idx="1"/>
          </p:nvPr>
        </p:nvSpPr>
        <p:spPr>
          <a:xfrm>
            <a:off x="311700" y="1527250"/>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a:t>
            </a:r>
            <a:endParaRPr/>
          </a:p>
        </p:txBody>
      </p:sp>
      <p:pic>
        <p:nvPicPr>
          <p:cNvPr id="2" name="Online Media 1" title="Thailand at Night TEASER Redlight District &amp; Girls, BANGKOK AND PATTAYA">
            <a:hlinkClick r:id="" action="ppaction://media"/>
            <a:extLst>
              <a:ext uri="{FF2B5EF4-FFF2-40B4-BE49-F238E27FC236}">
                <a16:creationId xmlns:a16="http://schemas.microsoft.com/office/drawing/2014/main" id="{B3A2FA98-64A5-49D3-9D62-89BBEEF7C3E8}"/>
              </a:ext>
            </a:extLst>
          </p:cNvPr>
          <p:cNvPicPr>
            <a:picLocks noRot="1" noChangeAspect="1"/>
          </p:cNvPicPr>
          <p:nvPr>
            <a:videoFile r:link="rId1"/>
          </p:nvPr>
        </p:nvPicPr>
        <p:blipFill>
          <a:blip r:embed="rId4"/>
          <a:stretch>
            <a:fillRect/>
          </a:stretch>
        </p:blipFill>
        <p:spPr>
          <a:xfrm>
            <a:off x="0" y="-19050"/>
            <a:ext cx="9144000" cy="5143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6"/>
        <p:cNvGrpSpPr/>
        <p:nvPr/>
      </p:nvGrpSpPr>
      <p:grpSpPr>
        <a:xfrm>
          <a:off x="0" y="0"/>
          <a:ext cx="0" cy="0"/>
          <a:chOff x="0" y="0"/>
          <a:chExt cx="0" cy="0"/>
        </a:xfrm>
      </p:grpSpPr>
      <p:grpSp>
        <p:nvGrpSpPr>
          <p:cNvPr id="127" name="Group 126">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28" name="Rectangle 127">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9"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1" name="Rectangle 130">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3" name="Rectangle 132">
            <a:extLst>
              <a:ext uri="{FF2B5EF4-FFF2-40B4-BE49-F238E27FC236}">
                <a16:creationId xmlns:a16="http://schemas.microsoft.com/office/drawing/2014/main" id="{0BD7060D-8DA2-4400-86F1-6A988F0E8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5" name="Rectangle 134">
            <a:extLst>
              <a:ext uri="{FF2B5EF4-FFF2-40B4-BE49-F238E27FC236}">
                <a16:creationId xmlns:a16="http://schemas.microsoft.com/office/drawing/2014/main" id="{96E6678A-6101-4D77-8A14-5F70FBDB6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oogle Shape;104;p21">
            <a:extLst>
              <a:ext uri="{FF2B5EF4-FFF2-40B4-BE49-F238E27FC236}">
                <a16:creationId xmlns:a16="http://schemas.microsoft.com/office/drawing/2014/main" id="{6BB7C0A9-5FDC-475E-93F1-1852960051C3}"/>
              </a:ext>
            </a:extLst>
          </p:cNvPr>
          <p:cNvPicPr preferRelativeResize="0"/>
          <p:nvPr/>
        </p:nvPicPr>
        <p:blipFill>
          <a:blip r:embed="rId4"/>
          <a:stretch>
            <a:fillRect/>
          </a:stretch>
        </p:blipFill>
        <p:spPr>
          <a:xfrm>
            <a:off x="790546" y="355599"/>
            <a:ext cx="1928334" cy="2579712"/>
          </a:xfrm>
          <a:prstGeom prst="roundRect">
            <a:avLst>
              <a:gd name="adj" fmla="val 1858"/>
            </a:avLst>
          </a:prstGeom>
          <a:noFill/>
          <a:effectLst/>
        </p:spPr>
      </p:pic>
      <p:pic>
        <p:nvPicPr>
          <p:cNvPr id="3" name="Picture 2" descr="A picture containing drawing&#10;&#10;Description automatically generated">
            <a:extLst>
              <a:ext uri="{FF2B5EF4-FFF2-40B4-BE49-F238E27FC236}">
                <a16:creationId xmlns:a16="http://schemas.microsoft.com/office/drawing/2014/main" id="{466DDD5F-6022-4FE3-B120-791E8B921658}"/>
              </a:ext>
            </a:extLst>
          </p:cNvPr>
          <p:cNvPicPr>
            <a:picLocks noChangeAspect="1"/>
          </p:cNvPicPr>
          <p:nvPr/>
        </p:nvPicPr>
        <p:blipFill>
          <a:blip r:embed="rId5"/>
          <a:stretch>
            <a:fillRect/>
          </a:stretch>
        </p:blipFill>
        <p:spPr>
          <a:xfrm>
            <a:off x="3200245" y="706523"/>
            <a:ext cx="2667762" cy="1876672"/>
          </a:xfrm>
          <a:prstGeom prst="roundRect">
            <a:avLst>
              <a:gd name="adj" fmla="val 1858"/>
            </a:avLst>
          </a:prstGeom>
          <a:effectLst/>
        </p:spPr>
      </p:pic>
      <p:pic>
        <p:nvPicPr>
          <p:cNvPr id="5" name="Google Shape;99;p20">
            <a:extLst>
              <a:ext uri="{FF2B5EF4-FFF2-40B4-BE49-F238E27FC236}">
                <a16:creationId xmlns:a16="http://schemas.microsoft.com/office/drawing/2014/main" id="{281C52EC-FFFC-4EFE-8A77-74B24507C534}"/>
              </a:ext>
            </a:extLst>
          </p:cNvPr>
          <p:cNvPicPr preferRelativeResize="0"/>
          <p:nvPr/>
        </p:nvPicPr>
        <p:blipFill>
          <a:blip r:embed="rId6"/>
          <a:stretch>
            <a:fillRect/>
          </a:stretch>
        </p:blipFill>
        <p:spPr>
          <a:xfrm>
            <a:off x="5868007" y="871209"/>
            <a:ext cx="2783123" cy="1873579"/>
          </a:xfrm>
          <a:prstGeom prst="roundRect">
            <a:avLst>
              <a:gd name="adj" fmla="val 1858"/>
            </a:avLst>
          </a:prstGeom>
          <a:noFill/>
          <a:effectLst/>
        </p:spPr>
      </p:pic>
      <p:sp>
        <p:nvSpPr>
          <p:cNvPr id="137" name="Rectangle 136">
            <a:extLst>
              <a:ext uri="{FF2B5EF4-FFF2-40B4-BE49-F238E27FC236}">
                <a16:creationId xmlns:a16="http://schemas.microsoft.com/office/drawing/2014/main" id="{AFA4E1D0-9351-4451-B0A0-51BEA42D8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9" name="Freeform: Shape 138">
            <a:extLst>
              <a:ext uri="{FF2B5EF4-FFF2-40B4-BE49-F238E27FC236}">
                <a16:creationId xmlns:a16="http://schemas.microsoft.com/office/drawing/2014/main" id="{0D052C5D-4E47-47F1-96A6-5251FAAED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100387"/>
            <a:ext cx="8458200" cy="1687514"/>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1" name="Freeform 5">
            <a:extLst>
              <a:ext uri="{FF2B5EF4-FFF2-40B4-BE49-F238E27FC236}">
                <a16:creationId xmlns:a16="http://schemas.microsoft.com/office/drawing/2014/main" id="{79B9FD3C-5633-44F4-902E-55A97B2D2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197825" y="3099401"/>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7" name="Google Shape;87;p18"/>
          <p:cNvSpPr txBox="1">
            <a:spLocks noGrp="1"/>
          </p:cNvSpPr>
          <p:nvPr>
            <p:ph type="title"/>
          </p:nvPr>
        </p:nvSpPr>
        <p:spPr>
          <a:xfrm>
            <a:off x="487481" y="3387852"/>
            <a:ext cx="8169821" cy="881210"/>
          </a:xfrm>
          <a:prstGeom prst="rect">
            <a:avLst/>
          </a:prstGeom>
        </p:spPr>
        <p:txBody>
          <a:bodyPr spcFirstLastPara="1" vert="horz" lIns="91440" tIns="45720" rIns="91440" bIns="45720" rtlCol="0" anchor="b" anchorCtr="0">
            <a:normAutofit/>
          </a:bodyPr>
          <a:lstStyle/>
          <a:p>
            <a:pPr marL="0" lvl="0" indent="0" defTabSz="457200">
              <a:spcBef>
                <a:spcPct val="0"/>
              </a:spcBef>
              <a:spcAft>
                <a:spcPts val="0"/>
              </a:spcAft>
            </a:pPr>
            <a:r>
              <a:rPr lang="en-US" sz="4500" b="0" i="0" kern="1200">
                <a:solidFill>
                  <a:schemeClr val="bg2"/>
                </a:solidFill>
                <a:latin typeface="+mj-lt"/>
                <a:ea typeface="+mj-ea"/>
                <a:cs typeface="+mj-cs"/>
              </a:rPr>
              <a:t>The Aims and Objectives </a:t>
            </a:r>
          </a:p>
        </p:txBody>
      </p:sp>
      <p:sp>
        <p:nvSpPr>
          <p:cNvPr id="89" name="Google Shape;89;p18"/>
          <p:cNvSpPr txBox="1"/>
          <p:nvPr/>
        </p:nvSpPr>
        <p:spPr>
          <a:xfrm>
            <a:off x="-2208925" y="3617525"/>
            <a:ext cx="6146700" cy="717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3"/>
        <p:cNvGrpSpPr/>
        <p:nvPr/>
      </p:nvGrpSpPr>
      <p:grpSpPr>
        <a:xfrm>
          <a:off x="0" y="0"/>
          <a:ext cx="0" cy="0"/>
          <a:chOff x="0" y="0"/>
          <a:chExt cx="0" cy="0"/>
        </a:xfrm>
      </p:grpSpPr>
      <p:grpSp>
        <p:nvGrpSpPr>
          <p:cNvPr id="182" name="Group 16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71" name="Rectangle 17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3" name="Rectangle 17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84" name="Rectangle 175">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standing in front of a crowd&#10;&#10;Description automatically generated">
            <a:extLst>
              <a:ext uri="{FF2B5EF4-FFF2-40B4-BE49-F238E27FC236}">
                <a16:creationId xmlns:a16="http://schemas.microsoft.com/office/drawing/2014/main" id="{5126CAE7-9AF3-4E0F-B75C-F18105EF8F69}"/>
              </a:ext>
            </a:extLst>
          </p:cNvPr>
          <p:cNvPicPr>
            <a:picLocks noChangeAspect="1"/>
          </p:cNvPicPr>
          <p:nvPr/>
        </p:nvPicPr>
        <p:blipFill rotWithShape="1">
          <a:blip r:embed="rId4">
            <a:alphaModFix amt="40000"/>
          </a:blip>
          <a:srcRect/>
          <a:stretch/>
        </p:blipFill>
        <p:spPr>
          <a:xfrm>
            <a:off x="20" y="10"/>
            <a:ext cx="9143980" cy="5143490"/>
          </a:xfrm>
          <a:prstGeom prst="rect">
            <a:avLst/>
          </a:prstGeom>
        </p:spPr>
      </p:pic>
      <p:sp>
        <p:nvSpPr>
          <p:cNvPr id="94" name="Google Shape;94;p19"/>
          <p:cNvSpPr txBox="1">
            <a:spLocks noGrp="1"/>
          </p:cNvSpPr>
          <p:nvPr>
            <p:ph type="title"/>
          </p:nvPr>
        </p:nvSpPr>
        <p:spPr>
          <a:xfrm>
            <a:off x="866216" y="1574799"/>
            <a:ext cx="6619243" cy="2008236"/>
          </a:xfrm>
          <a:prstGeom prst="rect">
            <a:avLst/>
          </a:prstGeom>
        </p:spPr>
        <p:txBody>
          <a:bodyPr spcFirstLastPara="1" vert="horz" lIns="91440" tIns="45720" rIns="91440" bIns="45720" rtlCol="0" anchor="b" anchorCtr="0">
            <a:normAutofit/>
          </a:bodyPr>
          <a:lstStyle/>
          <a:p>
            <a:pPr marL="0" lvl="0" indent="0" defTabSz="457200">
              <a:spcBef>
                <a:spcPct val="0"/>
              </a:spcBef>
              <a:spcAft>
                <a:spcPts val="0"/>
              </a:spcAft>
            </a:pPr>
            <a:r>
              <a:rPr lang="en-US" sz="5400" dirty="0">
                <a:solidFill>
                  <a:schemeClr val="tx1"/>
                </a:solidFill>
              </a:rPr>
              <a:t>Positives &amp; Negatives</a:t>
            </a:r>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4"/>
        <p:cNvGrpSpPr/>
        <p:nvPr/>
      </p:nvGrpSpPr>
      <p:grpSpPr>
        <a:xfrm>
          <a:off x="0" y="0"/>
          <a:ext cx="0" cy="0"/>
          <a:chOff x="0" y="0"/>
          <a:chExt cx="0" cy="0"/>
        </a:xfrm>
      </p:grpSpPr>
      <p:pic>
        <p:nvPicPr>
          <p:cNvPr id="11" name="Picture 10" descr="A group of people standing in front of a crowd posing for the camera&#10;&#10;Description automatically generated">
            <a:extLst>
              <a:ext uri="{FF2B5EF4-FFF2-40B4-BE49-F238E27FC236}">
                <a16:creationId xmlns:a16="http://schemas.microsoft.com/office/drawing/2014/main" id="{12F001BD-EBE2-4E80-9580-9886733F85CB}"/>
              </a:ext>
            </a:extLst>
          </p:cNvPr>
          <p:cNvPicPr>
            <a:picLocks noChangeAspect="1"/>
          </p:cNvPicPr>
          <p:nvPr/>
        </p:nvPicPr>
        <p:blipFill rotWithShape="1">
          <a:blip r:embed="rId3"/>
          <a:srcRect r="-1" b="9374"/>
          <a:stretch/>
        </p:blipFill>
        <p:spPr>
          <a:xfrm>
            <a:off x="1721" y="10"/>
            <a:ext cx="5620081" cy="3386955"/>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526AD3CB-5721-46F8-A351-8692F8F114E7}"/>
              </a:ext>
            </a:extLst>
          </p:cNvPr>
          <p:cNvPicPr>
            <a:picLocks noChangeAspect="1"/>
          </p:cNvPicPr>
          <p:nvPr/>
        </p:nvPicPr>
        <p:blipFill rotWithShape="1">
          <a:blip r:embed="rId4"/>
          <a:srcRect l="21977" r="27373"/>
          <a:stretch/>
        </p:blipFill>
        <p:spPr>
          <a:xfrm>
            <a:off x="5685873" y="10"/>
            <a:ext cx="3455338" cy="1637279"/>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158E7383-CA46-44B4-BB09-3313FBDEBD06}"/>
              </a:ext>
            </a:extLst>
          </p:cNvPr>
          <p:cNvPicPr>
            <a:picLocks noChangeAspect="1"/>
          </p:cNvPicPr>
          <p:nvPr/>
        </p:nvPicPr>
        <p:blipFill rotWithShape="1">
          <a:blip r:embed="rId5"/>
          <a:srcRect l="13425" r="18323" b="1"/>
          <a:stretch/>
        </p:blipFill>
        <p:spPr>
          <a:xfrm>
            <a:off x="5685873" y="1705868"/>
            <a:ext cx="3450828" cy="1681097"/>
          </a:xfrm>
          <a:prstGeom prst="rect">
            <a:avLst/>
          </a:prstGeom>
        </p:spPr>
      </p:pic>
      <p:pic>
        <p:nvPicPr>
          <p:cNvPr id="7" name="Picture 6" descr="A group of people walking in front of a crowd&#10;&#10;Description automatically generated">
            <a:extLst>
              <a:ext uri="{FF2B5EF4-FFF2-40B4-BE49-F238E27FC236}">
                <a16:creationId xmlns:a16="http://schemas.microsoft.com/office/drawing/2014/main" id="{8E16A24D-E4F3-40D3-973D-DE63514C8AB8}"/>
              </a:ext>
            </a:extLst>
          </p:cNvPr>
          <p:cNvPicPr>
            <a:picLocks noChangeAspect="1"/>
          </p:cNvPicPr>
          <p:nvPr/>
        </p:nvPicPr>
        <p:blipFill rotWithShape="1">
          <a:blip r:embed="rId6"/>
          <a:srcRect r="-1" b="7334"/>
          <a:stretch/>
        </p:blipFill>
        <p:spPr>
          <a:xfrm>
            <a:off x="-2787" y="3455544"/>
            <a:ext cx="3469647" cy="1687956"/>
          </a:xfrm>
          <a:prstGeom prst="rect">
            <a:avLst/>
          </a:prstGeom>
        </p:spPr>
      </p:pic>
      <p:pic>
        <p:nvPicPr>
          <p:cNvPr id="8" name="Picture 7" descr="A screenshot of a social media post&#10;&#10;Description automatically generated">
            <a:extLst>
              <a:ext uri="{FF2B5EF4-FFF2-40B4-BE49-F238E27FC236}">
                <a16:creationId xmlns:a16="http://schemas.microsoft.com/office/drawing/2014/main" id="{75856506-C297-437D-8D04-641BC1E15B78}"/>
              </a:ext>
            </a:extLst>
          </p:cNvPr>
          <p:cNvPicPr>
            <a:picLocks noChangeAspect="1"/>
          </p:cNvPicPr>
          <p:nvPr/>
        </p:nvPicPr>
        <p:blipFill rotWithShape="1">
          <a:blip r:embed="rId7"/>
          <a:srcRect t="5186" r="1" b="6758"/>
          <a:stretch/>
        </p:blipFill>
        <p:spPr>
          <a:xfrm>
            <a:off x="3535440" y="3455544"/>
            <a:ext cx="5596755" cy="1687956"/>
          </a:xfrm>
          <a:prstGeom prst="rect">
            <a:avLst/>
          </a:prstGeom>
        </p:spPr>
      </p:pic>
    </p:spTree>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9616F2-28DA-4771-B70F-B5AD172D8ED8}"/>
              </a:ext>
            </a:extLst>
          </p:cNvPr>
          <p:cNvSpPr/>
          <p:nvPr/>
        </p:nvSpPr>
        <p:spPr>
          <a:xfrm>
            <a:off x="0" y="406301"/>
            <a:ext cx="8629650" cy="646331"/>
          </a:xfrm>
          <a:prstGeom prst="rect">
            <a:avLst/>
          </a:prstGeom>
        </p:spPr>
        <p:txBody>
          <a:bodyPr wrap="square">
            <a:spAutoFit/>
          </a:bodyPr>
          <a:lstStyle/>
          <a:p>
            <a:pPr>
              <a:spcAft>
                <a:spcPts val="0"/>
              </a:spcAft>
            </a:pPr>
            <a:r>
              <a:rPr lang="en-GB" sz="1200" dirty="0" err="1">
                <a:latin typeface="Arial" panose="020B0604020202020204" pitchFamily="34" charset="0"/>
                <a:ea typeface="Times New Roman" panose="02020603050405020304" pitchFamily="18" charset="0"/>
                <a:cs typeface="Arial" panose="020B0604020202020204" pitchFamily="34" charset="0"/>
              </a:rPr>
              <a:t>Boonkong</a:t>
            </a:r>
            <a:r>
              <a:rPr lang="en-GB" sz="1200" dirty="0">
                <a:latin typeface="Arial" panose="020B0604020202020204" pitchFamily="34" charset="0"/>
                <a:ea typeface="Times New Roman" panose="02020603050405020304" pitchFamily="18" charset="0"/>
                <a:cs typeface="Arial" panose="020B0604020202020204" pitchFamily="34" charset="0"/>
              </a:rPr>
              <a:t>, C. (2019). Thailand eyes up the sex trade with on going raids and a new drive against human trafficking.. Available: https://www.thaiexaminer.com/thai-news-foreigners/2018/05/20/thailand-eyes-up-the-sex-trade-with-ongoing-raids-and-a-new-drive-against-human-trafficking/. Last accessed 14th Nov 2019.</a:t>
            </a:r>
          </a:p>
        </p:txBody>
      </p:sp>
      <p:sp>
        <p:nvSpPr>
          <p:cNvPr id="6" name="Rectangle 5">
            <a:extLst>
              <a:ext uri="{FF2B5EF4-FFF2-40B4-BE49-F238E27FC236}">
                <a16:creationId xmlns:a16="http://schemas.microsoft.com/office/drawing/2014/main" id="{400A0A27-DA79-4A85-8331-784D4AFDF32B}"/>
              </a:ext>
            </a:extLst>
          </p:cNvPr>
          <p:cNvSpPr/>
          <p:nvPr/>
        </p:nvSpPr>
        <p:spPr>
          <a:xfrm>
            <a:off x="0" y="1052632"/>
            <a:ext cx="8629650" cy="5816977"/>
          </a:xfrm>
          <a:prstGeom prst="rect">
            <a:avLst/>
          </a:prstGeom>
        </p:spPr>
        <p:txBody>
          <a:bodyPr wrap="square">
            <a:spAutoFit/>
          </a:bodyPr>
          <a:lstStyle/>
          <a:p>
            <a:pPr>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CTN news. (2019). </a:t>
            </a:r>
            <a:r>
              <a:rPr lang="en-GB" sz="1200" dirty="0" err="1">
                <a:latin typeface="Arial" panose="020B0604020202020204" pitchFamily="34" charset="0"/>
                <a:ea typeface="Times New Roman" panose="02020603050405020304" pitchFamily="18" charset="0"/>
                <a:cs typeface="Arial" panose="020B0604020202020204" pitchFamily="34" charset="0"/>
              </a:rPr>
              <a:t>LEARNINGAcademic</a:t>
            </a:r>
            <a:r>
              <a:rPr lang="en-GB" sz="1200" dirty="0">
                <a:latin typeface="Arial" panose="020B0604020202020204" pitchFamily="34" charset="0"/>
                <a:ea typeface="Times New Roman" panose="02020603050405020304" pitchFamily="18" charset="0"/>
                <a:cs typeface="Arial" panose="020B0604020202020204" pitchFamily="34" charset="0"/>
              </a:rPr>
              <a:t> in Thailand Suggests Prostitution Laws Need Change to be in Line with Reality. Available: https://www.chiangraitimes.com/learning/academic-in-thailand-suggests-prostitution-laws-need-change-to-be-in-line-with-reality/. Last accessed 14th Nov 2019.</a:t>
            </a: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r>
              <a:rPr lang="en-GB" sz="1200" dirty="0">
                <a:latin typeface="Arial" panose="020B0604020202020204" pitchFamily="34" charset="0"/>
                <a:cs typeface="Arial" panose="020B0604020202020204" pitchFamily="34" charset="0"/>
              </a:rPr>
              <a:t>Hodge, M. (2017). Inside Thailand’s seedy sex capital Pattaya where thousands of prostitutes sell themselves to tourists.. after cops nab Brits at illegal orgy. Available: https://www.thesun.co.uk/news/2886634/thailand-sex-capital-pattaya-prostitutes-tourists-illegal-orgy/. Last accessed 14th Nov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Hulme, K. (2017). The History of Prostitution in Thailand. Available: https://theculturetrip.com/asia/thailand/articles/the-history-of-prostitution-in-thailand/. Last accessed 14th Nov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Iflya380. (2019). The smoothest way to fly. Available: https://www.iflya380.com/a380-airlines/thai-airways.html?origin=SWS. Last accessed 14th Nov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Lockett, J. (2019). Tourists hunting cheap thrills still flocking to ‘Sex Capital of the World’ Pattaya despite crackdown meant to clean up resort in Thailand. Available: https://www.thesun.co.uk/news/8237329/pattaya-sex-capital-world-thailand/. Last accessed 14th Nov 2019.</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Monroe, C. (2016). Shocking facts about sex tourism. Available: https://www.rebelcircus.com/blog/shocking-facts-about-sex-tourism/. Last accessed 14th Nov 2019.</a:t>
            </a: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245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4289F7-769E-42E8-B6D9-886634D4E55E}"/>
              </a:ext>
            </a:extLst>
          </p:cNvPr>
          <p:cNvSpPr txBox="1"/>
          <p:nvPr/>
        </p:nvSpPr>
        <p:spPr>
          <a:xfrm>
            <a:off x="76200" y="955923"/>
            <a:ext cx="8763000" cy="323165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Rawlinson, J. (2016). ‘Do you think we’ll pay for bad things we’ve done?’ Revelations of Aussie sex tourists in Thailand. Available: https://www.news.com.au/travel/travel-updates/do-you-think-well-pay-for-bad-things-weve-done-revelations-of-aussie-sex-tourists-in-thailand/news-story/a1490ec57bb51253003aa5a2c1547acd. Last accessed 14th Nov 2019.</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Sprangler</a:t>
            </a:r>
            <a:r>
              <a:rPr lang="en-GB" sz="1200" dirty="0">
                <a:latin typeface="Arial" panose="020B0604020202020204" pitchFamily="34" charset="0"/>
                <a:cs typeface="Arial" panose="020B0604020202020204" pitchFamily="34" charset="0"/>
              </a:rPr>
              <a:t>, T. (2018). Netflix Is No. 1 Choice for TV Viewing, Beating Broadcast, Cable and YouTube (Study). Available: https://variety.com/2018/digital/news/netflix-tv-survey-broadcast-cable-youtube-1202864459/. Last accessed 14th Nov 2019.</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Thaiger</a:t>
            </a:r>
            <a:r>
              <a:rPr lang="en-GB" sz="1200" dirty="0">
                <a:latin typeface="Arial" panose="020B0604020202020204" pitchFamily="34" charset="0"/>
                <a:cs typeface="Arial" panose="020B0604020202020204" pitchFamily="34" charset="0"/>
              </a:rPr>
              <a:t>, T. (2019). </a:t>
            </a:r>
            <a:r>
              <a:rPr lang="en-GB" sz="1200" dirty="0" err="1">
                <a:latin typeface="Arial" panose="020B0604020202020204" pitchFamily="34" charset="0"/>
                <a:cs typeface="Arial" panose="020B0604020202020204" pitchFamily="34" charset="0"/>
              </a:rPr>
              <a:t>CRIMEProstitutes</a:t>
            </a:r>
            <a:r>
              <a:rPr lang="en-GB" sz="1200" dirty="0">
                <a:latin typeface="Arial" panose="020B0604020202020204" pitchFamily="34" charset="0"/>
                <a:cs typeface="Arial" panose="020B0604020202020204" pitchFamily="34" charset="0"/>
              </a:rPr>
              <a:t> in Pattaya, police locate seven foreigners selling illegal services. Available: https://thethaiger.com/hot-news/crime/prostitutes-in-pattaya-police-locate-seven-foreigners-selling-illegal-services. Last accessed 14th Nov 2019.</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Thailandnews</a:t>
            </a:r>
            <a:r>
              <a:rPr lang="en-GB" sz="1200" dirty="0">
                <a:latin typeface="Arial" panose="020B0604020202020204" pitchFamily="34" charset="0"/>
                <a:cs typeface="Arial" panose="020B0604020202020204" pitchFamily="34" charset="0"/>
              </a:rPr>
              <a:t>. (2010). German HIV positive man on trial for sex with Thai child prostitutes. Available: https://www.thailandnews.co/2010/12/german-hiv-positive-man-on-trial-for-sex-with-thai-child-prostitutes/. Last accessed 14th Nov 2019.</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Tourthaitour</a:t>
            </a:r>
            <a:r>
              <a:rPr lang="en-GB" sz="1200" dirty="0">
                <a:latin typeface="Arial" panose="020B0604020202020204" pitchFamily="34" charset="0"/>
                <a:cs typeface="Arial" panose="020B0604020202020204" pitchFamily="34" charset="0"/>
              </a:rPr>
              <a:t>. (2019). Sex tourism in Thailand. Available: https://tourthaitour.wordpress.com/pages/sex-tourism-in-thailand/. Last accessed 14th Nov 2019.</a:t>
            </a:r>
          </a:p>
        </p:txBody>
      </p:sp>
    </p:spTree>
    <p:extLst>
      <p:ext uri="{BB962C8B-B14F-4D97-AF65-F5344CB8AC3E}">
        <p14:creationId xmlns:p14="http://schemas.microsoft.com/office/powerpoint/2010/main" val="19643131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TotalTime>
  <Words>1036</Words>
  <Application>Microsoft Office PowerPoint</Application>
  <PresentationFormat>On-screen Show (16:9)</PresentationFormat>
  <Paragraphs>69</Paragraphs>
  <Slides>8</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 Boardroom</vt:lpstr>
      <vt:lpstr>The Reality of Sex Tourism in Thailand </vt:lpstr>
      <vt:lpstr>This looks like a dream holiday doesn’t it? </vt:lpstr>
      <vt:lpstr>PowerPoint Presentation</vt:lpstr>
      <vt:lpstr>The Aims and Objectives </vt:lpstr>
      <vt:lpstr>Positives &amp; Negatives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Reality of Sex Tourism in Thailand</dc:title>
  <dc:creator>katie Joseph</dc:creator>
  <cp:lastModifiedBy>Katie Joseph (1704023)</cp:lastModifiedBy>
  <cp:revision>7</cp:revision>
  <cp:lastPrinted>2019-11-15T14:26:20Z</cp:lastPrinted>
  <dcterms:created xsi:type="dcterms:W3CDTF">2019-11-14T20:07:45Z</dcterms:created>
  <dcterms:modified xsi:type="dcterms:W3CDTF">2019-11-15T14:28:15Z</dcterms:modified>
</cp:coreProperties>
</file>