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tiff" ContentType="image/tif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88" r:id="rId1"/>
  </p:sldMasterIdLst>
  <p:notesMasterIdLst>
    <p:notesMasterId r:id="rId59"/>
  </p:notesMasterIdLst>
  <p:sldIdLst>
    <p:sldId id="440" r:id="rId2"/>
    <p:sldId id="589" r:id="rId3"/>
    <p:sldId id="596" r:id="rId4"/>
    <p:sldId id="597" r:id="rId5"/>
    <p:sldId id="787" r:id="rId6"/>
    <p:sldId id="784" r:id="rId7"/>
    <p:sldId id="815" r:id="rId8"/>
    <p:sldId id="644" r:id="rId9"/>
    <p:sldId id="411" r:id="rId10"/>
    <p:sldId id="413" r:id="rId11"/>
    <p:sldId id="415" r:id="rId12"/>
    <p:sldId id="789" r:id="rId13"/>
    <p:sldId id="849" r:id="rId14"/>
    <p:sldId id="604" r:id="rId15"/>
    <p:sldId id="345" r:id="rId16"/>
    <p:sldId id="808" r:id="rId17"/>
    <p:sldId id="810" r:id="rId18"/>
    <p:sldId id="825" r:id="rId19"/>
    <p:sldId id="826" r:id="rId20"/>
    <p:sldId id="828" r:id="rId21"/>
    <p:sldId id="261" r:id="rId22"/>
    <p:sldId id="861" r:id="rId23"/>
    <p:sldId id="259" r:id="rId24"/>
    <p:sldId id="262" r:id="rId25"/>
    <p:sldId id="862" r:id="rId26"/>
    <p:sldId id="344" r:id="rId27"/>
    <p:sldId id="831" r:id="rId28"/>
    <p:sldId id="850" r:id="rId29"/>
    <p:sldId id="852" r:id="rId30"/>
    <p:sldId id="851" r:id="rId31"/>
    <p:sldId id="853" r:id="rId32"/>
    <p:sldId id="854" r:id="rId33"/>
    <p:sldId id="855" r:id="rId34"/>
    <p:sldId id="856" r:id="rId35"/>
    <p:sldId id="857" r:id="rId36"/>
    <p:sldId id="858" r:id="rId37"/>
    <p:sldId id="834" r:id="rId38"/>
    <p:sldId id="292" r:id="rId39"/>
    <p:sldId id="835" r:id="rId40"/>
    <p:sldId id="859" r:id="rId41"/>
    <p:sldId id="837" r:id="rId42"/>
    <p:sldId id="838" r:id="rId43"/>
    <p:sldId id="306" r:id="rId44"/>
    <p:sldId id="307" r:id="rId45"/>
    <p:sldId id="347" r:id="rId46"/>
    <p:sldId id="839" r:id="rId47"/>
    <p:sldId id="840" r:id="rId48"/>
    <p:sldId id="841" r:id="rId49"/>
    <p:sldId id="312" r:id="rId50"/>
    <p:sldId id="348" r:id="rId51"/>
    <p:sldId id="860" r:id="rId52"/>
    <p:sldId id="843" r:id="rId53"/>
    <p:sldId id="844" r:id="rId54"/>
    <p:sldId id="845" r:id="rId55"/>
    <p:sldId id="847" r:id="rId56"/>
    <p:sldId id="646" r:id="rId57"/>
    <p:sldId id="441" r:id="rId5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ia Evans" initials="NE" lastIdx="1" clrIdx="0">
    <p:extLst>
      <p:ext uri="{19B8F6BF-5375-455C-9EA6-DF929625EA0E}">
        <p15:presenceInfo xmlns:p15="http://schemas.microsoft.com/office/powerpoint/2012/main" userId="S::n.evans@uwtsd.ac.uk::73f80963-43f3-41cc-b629-1f52622eac7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460"/>
    <p:restoredTop sz="94618"/>
  </p:normalViewPr>
  <p:slideViewPr>
    <p:cSldViewPr snapToGrid="0" snapToObjects="1">
      <p:cViewPr varScale="1">
        <p:scale>
          <a:sx n="63" d="100"/>
          <a:sy n="63" d="100"/>
        </p:scale>
        <p:origin x="192" y="8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61" Type="http://schemas.openxmlformats.org/officeDocument/2006/relationships/presProps" Target="presProp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189539-E974-C645-A8DA-9179B30E7F25}" type="datetimeFigureOut">
              <a:rPr lang="en-US" smtClean="0"/>
              <a:t>11/30/20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5E24C4-56FA-BE4C-91B5-DDF185ED00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3797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8AED8A-F357-D24F-B67B-0021F2FF37E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25704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A76D05-421B-4F27-B83C-F1936FBD3907}" type="slidenum">
              <a:rPr lang="en-GB" smtClean="0"/>
              <a:pPr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517453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F6AE66-D882-4F46-A04B-0D58CF11A8CB}" type="slidenum">
              <a:rPr lang="en-GB" smtClean="0"/>
              <a:pPr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331440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F6AE66-D882-4F46-A04B-0D58CF11A8CB}" type="slidenum">
              <a:rPr lang="en-GB" smtClean="0"/>
              <a:pPr/>
              <a:t>52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84488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F6AE66-D882-4F46-A04B-0D58CF11A8CB}" type="slidenum">
              <a:rPr lang="en-GB" smtClean="0"/>
              <a:pPr/>
              <a:t>54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55557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D9E7B-4A78-EF40-B3B5-845A43CF71A9}" type="datetimeFigureOut">
              <a:rPr lang="en-US" smtClean="0"/>
              <a:t>11/30/20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80141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D9E7B-4A78-EF40-B3B5-845A43CF71A9}" type="datetimeFigureOut">
              <a:rPr lang="en-US" smtClean="0"/>
              <a:t>11/30/20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1634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D9E7B-4A78-EF40-B3B5-845A43CF71A9}" type="datetimeFigureOut">
              <a:rPr lang="en-US" smtClean="0"/>
              <a:t>11/30/20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09474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D9E7B-4A78-EF40-B3B5-845A43CF71A9}" type="datetimeFigureOut">
              <a:rPr lang="en-US" smtClean="0"/>
              <a:t>11/30/20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48635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D9E7B-4A78-EF40-B3B5-845A43CF71A9}" type="datetimeFigureOut">
              <a:rPr lang="en-US" smtClean="0"/>
              <a:t>11/30/20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18185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D9E7B-4A78-EF40-B3B5-845A43CF71A9}" type="datetimeFigureOut">
              <a:rPr lang="en-US" smtClean="0"/>
              <a:t>11/30/20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05483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D9E7B-4A78-EF40-B3B5-845A43CF71A9}" type="datetimeFigureOut">
              <a:rPr lang="en-US" smtClean="0"/>
              <a:t>11/30/20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69142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D9E7B-4A78-EF40-B3B5-845A43CF71A9}" type="datetimeFigureOut">
              <a:rPr lang="en-US" smtClean="0"/>
              <a:t>11/30/20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90580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D9E7B-4A78-EF40-B3B5-845A43CF71A9}" type="datetimeFigureOut">
              <a:rPr lang="en-US" smtClean="0"/>
              <a:t>11/30/20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7885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D9E7B-4A78-EF40-B3B5-845A43CF71A9}" type="datetimeFigureOut">
              <a:rPr lang="en-US" smtClean="0"/>
              <a:t>11/30/20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49230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D9E7B-4A78-EF40-B3B5-845A43CF71A9}" type="datetimeFigureOut">
              <a:rPr lang="en-US" smtClean="0"/>
              <a:t>11/30/20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0961957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D9E7B-4A78-EF40-B3B5-845A43CF71A9}" type="datetimeFigureOut">
              <a:rPr lang="en-US" smtClean="0"/>
              <a:t>11/30/20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94609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D9E7B-4A78-EF40-B3B5-845A43CF71A9}" type="datetimeFigureOut">
              <a:rPr lang="en-US" smtClean="0"/>
              <a:t>11/30/20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679337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D9E7B-4A78-EF40-B3B5-845A43CF71A9}" type="datetimeFigureOut">
              <a:rPr lang="en-US" smtClean="0"/>
              <a:t>11/30/20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22170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D9E7B-4A78-EF40-B3B5-845A43CF71A9}" type="datetimeFigureOut">
              <a:rPr lang="en-US" smtClean="0"/>
              <a:t>11/30/20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02501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D9E7B-4A78-EF40-B3B5-845A43CF71A9}" type="datetimeFigureOut">
              <a:rPr lang="en-US" smtClean="0"/>
              <a:t>11/30/20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39265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0D9E7B-4A78-EF40-B3B5-845A43CF71A9}" type="datetimeFigureOut">
              <a:rPr lang="en-US" smtClean="0"/>
              <a:t>11/30/20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35513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D9E7B-4A78-EF40-B3B5-845A43CF71A9}" type="datetimeFigureOut">
              <a:rPr lang="en-US" smtClean="0"/>
              <a:t>11/30/20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14111DD9-466D-2B42-A8CD-2A55003868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4732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9" r:id="rId1"/>
    <p:sldLayoutId id="2147483790" r:id="rId2"/>
    <p:sldLayoutId id="2147483791" r:id="rId3"/>
    <p:sldLayoutId id="2147483792" r:id="rId4"/>
    <p:sldLayoutId id="2147483793" r:id="rId5"/>
    <p:sldLayoutId id="2147483794" r:id="rId6"/>
    <p:sldLayoutId id="2147483795" r:id="rId7"/>
    <p:sldLayoutId id="2147483796" r:id="rId8"/>
    <p:sldLayoutId id="2147483797" r:id="rId9"/>
    <p:sldLayoutId id="2147483798" r:id="rId10"/>
    <p:sldLayoutId id="2147483799" r:id="rId11"/>
    <p:sldLayoutId id="2147483800" r:id="rId12"/>
    <p:sldLayoutId id="2147483801" r:id="rId13"/>
    <p:sldLayoutId id="2147483802" r:id="rId14"/>
    <p:sldLayoutId id="2147483803" r:id="rId15"/>
    <p:sldLayoutId id="2147483804" r:id="rId16"/>
    <p:sldLayoutId id="214748380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n.evans@uwtsd.ac.uk" TargetMode="External"/><Relationship Id="rId4" Type="http://schemas.openxmlformats.org/officeDocument/2006/relationships/image" Target="../media/image2.tif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tiff"/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tiff"/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if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tif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tiff"/><Relationship Id="rId2" Type="http://schemas.openxmlformats.org/officeDocument/2006/relationships/image" Target="../media/image17.tif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tif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tif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uwtsd.hosted.panopto.com/Panopto/Pages/Viewer.aspx?id=446223f1-0784-405f-bcd1-ac8301003e5b" TargetMode="Externa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tif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tiff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tif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tif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tif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tif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tif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tif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tif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rFDedewekhA" TargetMode="External"/><Relationship Id="rId2" Type="http://schemas.openxmlformats.org/officeDocument/2006/relationships/image" Target="../media/image33.tiff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tiff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tif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youtu.be/8EoOEcePJFE" TargetMode="Externa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tif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hyperlink" Target="http://www.google.co.uk/url?q=http://susandayley.wordpress.com/2011/05/30/rainy-days-and-mondays/&amp;sa=U&amp;ei=kNJLU-PbG9Ln7Aas9YHICQ&amp;ved=0CDAQ9QEwAQ&amp;usg=AFQjCNHU5Iyy8Va0zLlmXbEMbd1COCGScw" TargetMode="Externa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w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2.wmf"/><Relationship Id="rId5" Type="http://schemas.openxmlformats.org/officeDocument/2006/relationships/image" Target="../media/image41.wmf"/><Relationship Id="rId4" Type="http://schemas.openxmlformats.org/officeDocument/2006/relationships/oleObject" Target="../embeddings/oleObject1.bin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wm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tiff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youtu.be/X-819hUeFBs" TargetMode="Externa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tif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youtu.be/cDvbGon1b_I" TargetMode="Externa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tiff"/><Relationship Id="rId7" Type="http://schemas.openxmlformats.org/officeDocument/2006/relationships/image" Target="../media/image55.tiff"/><Relationship Id="rId2" Type="http://schemas.openxmlformats.org/officeDocument/2006/relationships/image" Target="../media/image50.tif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tiff"/><Relationship Id="rId5" Type="http://schemas.openxmlformats.org/officeDocument/2006/relationships/image" Target="../media/image53.tiff"/><Relationship Id="rId4" Type="http://schemas.openxmlformats.org/officeDocument/2006/relationships/image" Target="../media/image52.tiff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tiff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tiff"/><Relationship Id="rId2" Type="http://schemas.openxmlformats.org/officeDocument/2006/relationships/image" Target="../media/image57.tif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698C23-9D8C-4446-BE17-A73B1E48D74F}"/>
              </a:ext>
            </a:extLst>
          </p:cNvPr>
          <p:cNvSpPr txBox="1">
            <a:spLocks/>
          </p:cNvSpPr>
          <p:nvPr/>
        </p:nvSpPr>
        <p:spPr>
          <a:xfrm>
            <a:off x="462793" y="229249"/>
            <a:ext cx="11091897" cy="2719128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11500" b="1" cap="all" dirty="0">
                <a:solidFill>
                  <a:srgbClr val="FF0000"/>
                </a:solidFill>
                <a:latin typeface="Segoe Script" panose="020B0804020000000003" pitchFamily="34" charset="0"/>
                <a:ea typeface="Ayuthaya" pitchFamily="2" charset="-34"/>
                <a:cs typeface="Ayuthaya" pitchFamily="2" charset="-34"/>
              </a:rPr>
              <a:t>Y </a:t>
            </a:r>
            <a:r>
              <a:rPr lang="en-US" sz="11500" b="1" cap="all" dirty="0" err="1">
                <a:solidFill>
                  <a:srgbClr val="FF0000"/>
                </a:solidFill>
                <a:latin typeface="Segoe Script" panose="020B0804020000000003" pitchFamily="34" charset="0"/>
                <a:ea typeface="Ayuthaya" pitchFamily="2" charset="-34"/>
                <a:cs typeface="Ayuthaya" pitchFamily="2" charset="-34"/>
              </a:rPr>
              <a:t>Gymraeg</a:t>
            </a:r>
            <a:endParaRPr lang="en-US" sz="11500" b="1" cap="all" dirty="0">
              <a:solidFill>
                <a:srgbClr val="FF0000"/>
              </a:solidFill>
              <a:latin typeface="Segoe Script" panose="020B0804020000000003" pitchFamily="34" charset="0"/>
              <a:ea typeface="Ayuthaya" pitchFamily="2" charset="-34"/>
              <a:cs typeface="Ayuthaya" pitchFamily="2" charset="-34"/>
            </a:endParaRPr>
          </a:p>
          <a:p>
            <a:pPr algn="ctr"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b="1" cap="all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B.A. </a:t>
            </a:r>
            <a:r>
              <a:rPr lang="en-US" sz="5400" b="1" cap="all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AddysG</a:t>
            </a:r>
            <a:r>
              <a:rPr lang="en-US" sz="5400" b="1" cap="all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1C </a:t>
            </a:r>
            <a:r>
              <a:rPr lang="en-US" sz="1600" b="1" cap="all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 </a:t>
            </a:r>
            <a:endParaRPr lang="en-US" sz="5400" b="1" cap="all" dirty="0">
              <a:solidFill>
                <a:schemeClr val="tx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8ED56267-21D4-EC43-A714-9CE239FF8FD9}"/>
              </a:ext>
            </a:extLst>
          </p:cNvPr>
          <p:cNvSpPr txBox="1">
            <a:spLocks/>
          </p:cNvSpPr>
          <p:nvPr/>
        </p:nvSpPr>
        <p:spPr>
          <a:xfrm>
            <a:off x="2923309" y="5554352"/>
            <a:ext cx="6666740" cy="1081975"/>
          </a:xfrm>
          <a:prstGeom prst="rect">
            <a:avLst/>
          </a:prstGeom>
        </p:spPr>
        <p:txBody>
          <a:bodyPr anchor="t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 eaLnBrk="1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867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ctr">
              <a:spcAft>
                <a:spcPts val="600"/>
              </a:spcAft>
            </a:pPr>
            <a:r>
              <a:rPr lang="en-US" sz="2400" b="1" kern="0" dirty="0" err="1">
                <a:solidFill>
                  <a:schemeClr val="tx1"/>
                </a:solidFill>
                <a:latin typeface="American Typewriter"/>
              </a:rPr>
              <a:t>Dydd</a:t>
            </a:r>
            <a:r>
              <a:rPr lang="en-US" sz="2400" b="1" kern="0" dirty="0">
                <a:solidFill>
                  <a:schemeClr val="tx1"/>
                </a:solidFill>
                <a:latin typeface="American Typewriter"/>
              </a:rPr>
              <a:t> </a:t>
            </a:r>
            <a:r>
              <a:rPr lang="en-US" sz="2400" b="1" kern="0" dirty="0" err="1">
                <a:solidFill>
                  <a:schemeClr val="tx1"/>
                </a:solidFill>
                <a:latin typeface="American Typewriter"/>
              </a:rPr>
              <a:t>Mawrth</a:t>
            </a:r>
            <a:r>
              <a:rPr lang="en-US" sz="2400" b="1" kern="0" dirty="0">
                <a:solidFill>
                  <a:schemeClr val="tx1"/>
                </a:solidFill>
                <a:latin typeface="American Typewriter"/>
              </a:rPr>
              <a:t>, 1af o </a:t>
            </a:r>
            <a:r>
              <a:rPr lang="en-US" sz="2400" b="1" kern="0" dirty="0" err="1">
                <a:solidFill>
                  <a:schemeClr val="tx1"/>
                </a:solidFill>
                <a:latin typeface="American Typewriter"/>
              </a:rPr>
              <a:t>Ragfyr</a:t>
            </a:r>
            <a:r>
              <a:rPr lang="en-US" sz="2400" b="1" kern="0" dirty="0">
                <a:solidFill>
                  <a:schemeClr val="tx1"/>
                </a:solidFill>
                <a:latin typeface="American Typewriter"/>
              </a:rPr>
              <a:t>, 2020</a:t>
            </a:r>
          </a:p>
          <a:p>
            <a:pPr algn="ctr">
              <a:spcAft>
                <a:spcPts val="600"/>
              </a:spcAft>
            </a:pPr>
            <a:r>
              <a:rPr lang="en-US" sz="2400" b="1" kern="0" dirty="0">
                <a:solidFill>
                  <a:schemeClr val="tx1"/>
                </a:solidFill>
                <a:latin typeface="American Typewriter"/>
              </a:rPr>
              <a:t>1.12.2020</a:t>
            </a:r>
            <a:endParaRPr lang="en-US" sz="3600" b="1" kern="0" dirty="0">
              <a:solidFill>
                <a:schemeClr val="tx1"/>
              </a:solidFill>
              <a:latin typeface="American Typewriter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4A33D40-BDCB-3B41-B047-F11EF13385F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973" t="19687" r="736" b="30368"/>
          <a:stretch/>
        </p:blipFill>
        <p:spPr>
          <a:xfrm>
            <a:off x="4267200" y="3177637"/>
            <a:ext cx="3622629" cy="2147455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  <p:sp>
        <p:nvSpPr>
          <p:cNvPr id="5" name="6-Point Star 4">
            <a:extLst>
              <a:ext uri="{FF2B5EF4-FFF2-40B4-BE49-F238E27FC236}">
                <a16:creationId xmlns:a16="http://schemas.microsoft.com/office/drawing/2014/main" id="{E4FFBF73-F58C-C445-8285-9D920FB109F5}"/>
              </a:ext>
            </a:extLst>
          </p:cNvPr>
          <p:cNvSpPr/>
          <p:nvPr/>
        </p:nvSpPr>
        <p:spPr>
          <a:xfrm>
            <a:off x="8675721" y="2325230"/>
            <a:ext cx="3097824" cy="3458690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159790-7F13-CC46-AA1D-0607A78B1EAB}"/>
              </a:ext>
            </a:extLst>
          </p:cNvPr>
          <p:cNvSpPr txBox="1"/>
          <p:nvPr/>
        </p:nvSpPr>
        <p:spPr>
          <a:xfrm>
            <a:off x="9345478" y="3363132"/>
            <a:ext cx="189079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 err="1">
                <a:solidFill>
                  <a:schemeClr val="bg1"/>
                </a:solidFill>
              </a:rPr>
              <a:t>Darlith</a:t>
            </a:r>
            <a:endParaRPr lang="en-US" sz="4000" b="1" dirty="0">
              <a:solidFill>
                <a:schemeClr val="bg1"/>
              </a:solidFill>
            </a:endParaRPr>
          </a:p>
          <a:p>
            <a:pPr algn="ctr"/>
            <a:r>
              <a:rPr lang="en-US" sz="4000" b="1" dirty="0">
                <a:solidFill>
                  <a:schemeClr val="bg1"/>
                </a:solidFill>
              </a:rPr>
              <a:t>9</a:t>
            </a:r>
            <a:endParaRPr lang="en-US" b="1" dirty="0">
              <a:solidFill>
                <a:schemeClr val="bg1"/>
              </a:solidFill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7A3C4D8-29FC-8E40-B887-093F9FA3B1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8806" y="6095339"/>
            <a:ext cx="3606800" cy="5588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A091DE0-5742-B94C-A688-8A55858287FA}"/>
              </a:ext>
            </a:extLst>
          </p:cNvPr>
          <p:cNvSpPr txBox="1"/>
          <p:nvPr/>
        </p:nvSpPr>
        <p:spPr>
          <a:xfrm>
            <a:off x="9002111" y="6095339"/>
            <a:ext cx="2926654" cy="369332"/>
          </a:xfrm>
          <a:prstGeom prst="rect">
            <a:avLst/>
          </a:prstGeom>
          <a:solidFill>
            <a:schemeClr val="bg1"/>
          </a:solidFill>
          <a:ln w="5715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hlinkClick r:id="rId5"/>
              </a:rPr>
              <a:t>n.evans@uwtsd.ac.uk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9542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3E5711-6209-41AE-A70C-E8BB5C3EBE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5743" y="160812"/>
            <a:ext cx="7018240" cy="1565728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en-GB" sz="4400" b="1" dirty="0">
                <a:latin typeface="+mj-lt"/>
              </a:rPr>
              <a:t>Heddiw, </a:t>
            </a:r>
            <a:r>
              <a:rPr lang="en-GB" sz="4400" b="1" dirty="0" err="1">
                <a:latin typeface="+mj-lt"/>
              </a:rPr>
              <a:t>fe</a:t>
            </a:r>
            <a:r>
              <a:rPr lang="en-GB" sz="4400" b="1" dirty="0">
                <a:latin typeface="+mj-lt"/>
              </a:rPr>
              <a:t> </a:t>
            </a:r>
            <a:r>
              <a:rPr lang="en-GB" sz="4400" b="1" dirty="0" err="1">
                <a:latin typeface="+mj-lt"/>
              </a:rPr>
              <a:t>fyddwn</a:t>
            </a:r>
            <a:r>
              <a:rPr lang="en-GB" sz="4400" b="1" dirty="0">
                <a:latin typeface="+mj-lt"/>
              </a:rPr>
              <a:t> </a:t>
            </a:r>
            <a:r>
              <a:rPr lang="en-GB" sz="4400" b="1" dirty="0" err="1">
                <a:latin typeface="+mj-lt"/>
              </a:rPr>
              <a:t>ni</a:t>
            </a:r>
            <a:r>
              <a:rPr lang="en-GB" sz="4400" b="1" dirty="0">
                <a:latin typeface="+mj-lt"/>
              </a:rPr>
              <a:t> </a:t>
            </a:r>
            <a:r>
              <a:rPr lang="en-GB" sz="4400" b="1" dirty="0" err="1">
                <a:latin typeface="+mj-lt"/>
              </a:rPr>
              <a:t>yn</a:t>
            </a:r>
            <a:r>
              <a:rPr lang="en-GB" sz="4400" b="1" dirty="0">
                <a:latin typeface="+mj-lt"/>
              </a:rPr>
              <a:t>…</a:t>
            </a:r>
            <a:br>
              <a:rPr lang="en-GB" sz="4400" b="1" dirty="0">
                <a:latin typeface="+mj-lt"/>
              </a:rPr>
            </a:br>
            <a:r>
              <a:rPr lang="en-GB" sz="4400" b="1" dirty="0">
                <a:latin typeface="+mj-lt"/>
              </a:rPr>
              <a:t>Today we will…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9536E36-6D9E-904D-B7B7-807A48CD57DA}"/>
              </a:ext>
            </a:extLst>
          </p:cNvPr>
          <p:cNvSpPr txBox="1"/>
          <p:nvPr/>
        </p:nvSpPr>
        <p:spPr>
          <a:xfrm>
            <a:off x="278481" y="1866061"/>
            <a:ext cx="5687464" cy="3539430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US" sz="28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/>
              <a:t>gwneud</a:t>
            </a:r>
            <a:r>
              <a:rPr lang="en-US" sz="2800" b="1" dirty="0"/>
              <a:t> y </a:t>
            </a:r>
            <a:r>
              <a:rPr lang="en-US" sz="2800" b="1" dirty="0" err="1"/>
              <a:t>gofrestr</a:t>
            </a:r>
            <a:r>
              <a:rPr lang="en-US" sz="2800" b="1" dirty="0"/>
              <a:t> </a:t>
            </a:r>
            <a:r>
              <a:rPr lang="en-US" sz="2800" b="1" dirty="0" err="1"/>
              <a:t>yn</a:t>
            </a:r>
            <a:r>
              <a:rPr lang="en-US" sz="2800" b="1" dirty="0"/>
              <a:t> </a:t>
            </a:r>
            <a:r>
              <a:rPr lang="en-US" sz="2800" b="1" dirty="0" err="1"/>
              <a:t>Gymraeg</a:t>
            </a:r>
            <a:r>
              <a:rPr lang="en-US" sz="2800" b="1" dirty="0"/>
              <a:t>;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/>
              <a:t>adolygu</a:t>
            </a:r>
            <a:r>
              <a:rPr lang="en-US" sz="2800" b="1" dirty="0"/>
              <a:t> </a:t>
            </a:r>
            <a:r>
              <a:rPr lang="en-US" sz="2800" b="1" dirty="0" err="1"/>
              <a:t>patrymau</a:t>
            </a:r>
            <a:r>
              <a:rPr lang="en-US" sz="2800" b="1" dirty="0"/>
              <a:t>;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b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 err="1"/>
              <a:t>dysgu</a:t>
            </a:r>
            <a:r>
              <a:rPr lang="en-US" sz="2800" b="1" dirty="0"/>
              <a:t> am y </a:t>
            </a:r>
            <a:r>
              <a:rPr lang="en-US" sz="2800" b="1" dirty="0" err="1"/>
              <a:t>tywydd</a:t>
            </a:r>
            <a:r>
              <a:rPr lang="en-US" sz="2800" b="1" dirty="0"/>
              <a:t>.</a:t>
            </a:r>
          </a:p>
          <a:p>
            <a:endParaRPr lang="en-US" sz="2800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7ECCAF5-CFED-C040-ACD7-109CD2960EC2}"/>
              </a:ext>
            </a:extLst>
          </p:cNvPr>
          <p:cNvSpPr txBox="1"/>
          <p:nvPr/>
        </p:nvSpPr>
        <p:spPr>
          <a:xfrm>
            <a:off x="6164188" y="1862294"/>
            <a:ext cx="5768490" cy="3539430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sz="28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b="1" dirty="0"/>
              <a:t>conduct the register in Welsh;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8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b="1" dirty="0"/>
              <a:t>revise Welsh patterns;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8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b="1" dirty="0"/>
              <a:t>learn about the weather</a:t>
            </a:r>
          </a:p>
          <a:p>
            <a:endParaRPr lang="en-US" sz="2800" b="1" dirty="0"/>
          </a:p>
          <a:p>
            <a:endParaRPr lang="en-US" sz="2800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E192C25-3B3A-C74D-97B2-59BCB75D3E4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73" t="19687" r="736" b="30368"/>
          <a:stretch/>
        </p:blipFill>
        <p:spPr>
          <a:xfrm>
            <a:off x="10037975" y="597110"/>
            <a:ext cx="1169272" cy="693132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FFB2455-D6F9-514D-A0BF-8E9897B75E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44" y="6317250"/>
            <a:ext cx="2766236" cy="42857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5A7933C-9E22-6B41-A206-5BFB13787AD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73" t="19687" r="736" b="30368"/>
          <a:stretch/>
        </p:blipFill>
        <p:spPr>
          <a:xfrm>
            <a:off x="802479" y="597110"/>
            <a:ext cx="1169272" cy="693132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2150002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EE91EF-DCA4-1342-9E41-113173DFE2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597" y="0"/>
            <a:ext cx="12070403" cy="964096"/>
          </a:xfrm>
          <a:solidFill>
            <a:schemeClr val="tx1"/>
          </a:solidFill>
        </p:spPr>
        <p:txBody>
          <a:bodyPr>
            <a:normAutofit fontScale="90000"/>
          </a:bodyPr>
          <a:lstStyle/>
          <a:p>
            <a:r>
              <a:rPr lang="en-US" b="1" dirty="0" err="1">
                <a:solidFill>
                  <a:schemeClr val="bg1"/>
                </a:solidFill>
                <a:latin typeface="Segoe Print"/>
              </a:rPr>
              <a:t>Amser</a:t>
            </a:r>
            <a:r>
              <a:rPr lang="en-US" b="1" dirty="0">
                <a:solidFill>
                  <a:schemeClr val="bg1"/>
                </a:solidFill>
                <a:latin typeface="Segoe Print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Segoe Print"/>
              </a:rPr>
              <a:t>cofrestru</a:t>
            </a:r>
            <a:r>
              <a:rPr lang="en-US" b="1" dirty="0">
                <a:solidFill>
                  <a:schemeClr val="bg1"/>
                </a:solidFill>
                <a:latin typeface="Segoe Print"/>
              </a:rPr>
              <a:t> ...      Registration time ...</a:t>
            </a:r>
            <a:br>
              <a:rPr lang="en-US" b="1" dirty="0">
                <a:latin typeface="Segoe Print" panose="02000800000000000000" pitchFamily="2" charset="0"/>
              </a:rPr>
            </a:br>
            <a:r>
              <a:rPr lang="en-US" b="1" dirty="0">
                <a:latin typeface="Segoe Print"/>
              </a:rPr>
              <a:t> 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B432A23-5CCC-A14D-AEBC-4870579A811D}"/>
              </a:ext>
            </a:extLst>
          </p:cNvPr>
          <p:cNvSpPr txBox="1"/>
          <p:nvPr/>
        </p:nvSpPr>
        <p:spPr>
          <a:xfrm>
            <a:off x="247638" y="3266405"/>
            <a:ext cx="5684036" cy="584775"/>
          </a:xfrm>
          <a:prstGeom prst="rect">
            <a:avLst/>
          </a:prstGeom>
          <a:solidFill>
            <a:schemeClr val="accent1"/>
          </a:solidFill>
          <a:ln>
            <a:solidFill>
              <a:schemeClr val="accent4"/>
            </a:solidFill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sz="3200" b="1" dirty="0" err="1">
                <a:solidFill>
                  <a:schemeClr val="bg1"/>
                </a:solidFill>
              </a:rPr>
              <a:t>Ydy</a:t>
            </a:r>
            <a:r>
              <a:rPr lang="en-US" sz="3200" b="1" dirty="0">
                <a:solidFill>
                  <a:schemeClr val="bg1"/>
                </a:solidFill>
              </a:rPr>
              <a:t>  …......  </a:t>
            </a:r>
            <a:r>
              <a:rPr lang="en-US" sz="3200" b="1" dirty="0" err="1">
                <a:solidFill>
                  <a:schemeClr val="bg1"/>
                </a:solidFill>
              </a:rPr>
              <a:t>yma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heddiw</a:t>
            </a:r>
            <a:r>
              <a:rPr lang="en-US" sz="3200" b="1" dirty="0">
                <a:solidFill>
                  <a:schemeClr val="bg1"/>
                </a:solidFill>
              </a:rPr>
              <a:t>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23197D9-22AB-4244-8C25-108B1C578569}"/>
              </a:ext>
            </a:extLst>
          </p:cNvPr>
          <p:cNvSpPr txBox="1"/>
          <p:nvPr/>
        </p:nvSpPr>
        <p:spPr>
          <a:xfrm>
            <a:off x="7071198" y="2843333"/>
            <a:ext cx="1864398" cy="461665"/>
          </a:xfrm>
          <a:prstGeom prst="rect">
            <a:avLst/>
          </a:prstGeom>
          <a:solidFill>
            <a:schemeClr val="accent5"/>
          </a:solidFill>
        </p:spPr>
        <p:txBody>
          <a:bodyPr wrap="square" rtlCol="0" anchor="t">
            <a:spAutoFit/>
          </a:bodyPr>
          <a:lstStyle/>
          <a:p>
            <a:pPr algn="ctr"/>
            <a:r>
              <a:rPr lang="en-US" sz="2400" b="1" dirty="0" err="1"/>
              <a:t>Yma</a:t>
            </a:r>
            <a:r>
              <a:rPr lang="en-US" sz="2400" b="1" dirty="0"/>
              <a:t>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703710D-4139-4FC7-B318-8B20FE219457}"/>
              </a:ext>
            </a:extLst>
          </p:cNvPr>
          <p:cNvSpPr txBox="1"/>
          <p:nvPr/>
        </p:nvSpPr>
        <p:spPr>
          <a:xfrm>
            <a:off x="7071198" y="3709521"/>
            <a:ext cx="3644450" cy="461665"/>
          </a:xfrm>
          <a:prstGeom prst="rect">
            <a:avLst/>
          </a:prstGeom>
          <a:solidFill>
            <a:schemeClr val="accent5"/>
          </a:solidFill>
        </p:spPr>
        <p:txBody>
          <a:bodyPr wrap="square" rtlCol="0" anchor="t">
            <a:spAutoFit/>
          </a:bodyPr>
          <a:lstStyle/>
          <a:p>
            <a:pPr algn="ctr"/>
            <a:r>
              <a:rPr lang="en-US" sz="2400" b="1" dirty="0" err="1"/>
              <a:t>Nac</a:t>
            </a:r>
            <a:r>
              <a:rPr lang="en-US" sz="2400" b="1" dirty="0"/>
              <a:t> </a:t>
            </a:r>
            <a:r>
              <a:rPr lang="en-US" sz="2400" b="1" dirty="0" err="1"/>
              <a:t>ydy</a:t>
            </a:r>
            <a:r>
              <a:rPr lang="en-US" sz="2400" b="1" dirty="0"/>
              <a:t>. </a:t>
            </a:r>
            <a:r>
              <a:rPr lang="en-US" sz="2400" b="1" dirty="0" err="1"/>
              <a:t>Absennol</a:t>
            </a:r>
            <a:r>
              <a:rPr lang="en-US" sz="2400" b="1" dirty="0"/>
              <a:t>.</a:t>
            </a:r>
          </a:p>
        </p:txBody>
      </p:sp>
      <p:sp>
        <p:nvSpPr>
          <p:cNvPr id="3" name="Oval Callout 2">
            <a:extLst>
              <a:ext uri="{FF2B5EF4-FFF2-40B4-BE49-F238E27FC236}">
                <a16:creationId xmlns:a16="http://schemas.microsoft.com/office/drawing/2014/main" id="{4142C76D-8809-8B4E-A007-59A272EDD121}"/>
              </a:ext>
            </a:extLst>
          </p:cNvPr>
          <p:cNvSpPr/>
          <p:nvPr/>
        </p:nvSpPr>
        <p:spPr>
          <a:xfrm>
            <a:off x="256481" y="1329020"/>
            <a:ext cx="2098986" cy="1213455"/>
          </a:xfrm>
          <a:prstGeom prst="wedgeEllipseCallout">
            <a:avLst>
              <a:gd name="adj1" fmla="val 13495"/>
              <a:gd name="adj2" fmla="val 7340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Bore da, </a:t>
            </a:r>
            <a:r>
              <a:rPr lang="en-US" sz="2400" b="1" dirty="0" err="1">
                <a:solidFill>
                  <a:srgbClr val="FF0000"/>
                </a:solidFill>
              </a:rPr>
              <a:t>b</a:t>
            </a:r>
            <a:r>
              <a:rPr lang="en-US" sz="2400" b="1" dirty="0" err="1"/>
              <a:t>lant</a:t>
            </a:r>
            <a:r>
              <a:rPr lang="en-US" sz="2400" b="1" dirty="0"/>
              <a:t>!</a:t>
            </a:r>
          </a:p>
        </p:txBody>
      </p:sp>
      <p:sp>
        <p:nvSpPr>
          <p:cNvPr id="10" name="Oval Callout 9">
            <a:extLst>
              <a:ext uri="{FF2B5EF4-FFF2-40B4-BE49-F238E27FC236}">
                <a16:creationId xmlns:a16="http://schemas.microsoft.com/office/drawing/2014/main" id="{06FBB433-07C6-CA43-A4F2-F2A93C820C8F}"/>
              </a:ext>
            </a:extLst>
          </p:cNvPr>
          <p:cNvSpPr/>
          <p:nvPr/>
        </p:nvSpPr>
        <p:spPr>
          <a:xfrm>
            <a:off x="2981740" y="1344216"/>
            <a:ext cx="1964426" cy="1213454"/>
          </a:xfrm>
          <a:prstGeom prst="wedgeEllipseCallout">
            <a:avLst>
              <a:gd name="adj1" fmla="val 13495"/>
              <a:gd name="adj2" fmla="val 7340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Bore da, </a:t>
            </a:r>
            <a:r>
              <a:rPr lang="en-US" sz="2400" b="1" dirty="0" err="1">
                <a:solidFill>
                  <a:srgbClr val="FF0000"/>
                </a:solidFill>
              </a:rPr>
              <a:t>b</a:t>
            </a:r>
            <a:r>
              <a:rPr lang="en-US" sz="2400" b="1" dirty="0" err="1"/>
              <a:t>awb</a:t>
            </a:r>
            <a:r>
              <a:rPr lang="en-US" sz="2400" b="1" dirty="0"/>
              <a:t>!</a:t>
            </a:r>
          </a:p>
        </p:txBody>
      </p:sp>
      <p:sp>
        <p:nvSpPr>
          <p:cNvPr id="11" name="Oval Callout 10">
            <a:extLst>
              <a:ext uri="{FF2B5EF4-FFF2-40B4-BE49-F238E27FC236}">
                <a16:creationId xmlns:a16="http://schemas.microsoft.com/office/drawing/2014/main" id="{30DB3BA9-18AA-344C-B4E2-035778640068}"/>
              </a:ext>
            </a:extLst>
          </p:cNvPr>
          <p:cNvSpPr/>
          <p:nvPr/>
        </p:nvSpPr>
        <p:spPr>
          <a:xfrm>
            <a:off x="5358762" y="1284515"/>
            <a:ext cx="3026185" cy="1205342"/>
          </a:xfrm>
          <a:prstGeom prst="wedgeEllipseCallout">
            <a:avLst>
              <a:gd name="adj1" fmla="val 13495"/>
              <a:gd name="adj2" fmla="val 7340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/>
              <a:t>Prynhawn</a:t>
            </a:r>
            <a:r>
              <a:rPr lang="en-US" sz="2400" b="1" dirty="0"/>
              <a:t> da, </a:t>
            </a:r>
            <a:r>
              <a:rPr lang="en-US" sz="2400" b="1" dirty="0" err="1">
                <a:solidFill>
                  <a:srgbClr val="FF0000"/>
                </a:solidFill>
              </a:rPr>
              <a:t>dd</a:t>
            </a:r>
            <a:r>
              <a:rPr lang="en-US" sz="2400" b="1" dirty="0" err="1"/>
              <a:t>osbarth</a:t>
            </a:r>
            <a:r>
              <a:rPr lang="en-US" sz="2400" b="1" dirty="0"/>
              <a:t>!</a:t>
            </a:r>
          </a:p>
        </p:txBody>
      </p:sp>
      <p:sp>
        <p:nvSpPr>
          <p:cNvPr id="15" name="Oval Callout 14">
            <a:extLst>
              <a:ext uri="{FF2B5EF4-FFF2-40B4-BE49-F238E27FC236}">
                <a16:creationId xmlns:a16="http://schemas.microsoft.com/office/drawing/2014/main" id="{E7791EEC-B773-1348-947A-09EC4FC3E4A3}"/>
              </a:ext>
            </a:extLst>
          </p:cNvPr>
          <p:cNvSpPr/>
          <p:nvPr/>
        </p:nvSpPr>
        <p:spPr>
          <a:xfrm>
            <a:off x="8680174" y="1352328"/>
            <a:ext cx="3297425" cy="1205342"/>
          </a:xfrm>
          <a:prstGeom prst="wedgeEllipseCallout">
            <a:avLst>
              <a:gd name="adj1" fmla="val 13495"/>
              <a:gd name="adj2" fmla="val 7340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err="1"/>
              <a:t>Prynhawn</a:t>
            </a:r>
            <a:r>
              <a:rPr lang="en-US" sz="2400" b="1" dirty="0"/>
              <a:t> da, </a:t>
            </a:r>
            <a:r>
              <a:rPr lang="en-US" sz="2400" b="1" dirty="0" err="1">
                <a:solidFill>
                  <a:srgbClr val="FF0000"/>
                </a:solidFill>
              </a:rPr>
              <a:t>f</a:t>
            </a:r>
            <a:r>
              <a:rPr lang="en-US" sz="2400" b="1" dirty="0" err="1"/>
              <a:t>lwyddyn</a:t>
            </a:r>
            <a:r>
              <a:rPr lang="en-US" sz="2400" b="1" dirty="0"/>
              <a:t> 3!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7520090-5F1A-E44E-8C99-D530A61956C4}"/>
              </a:ext>
            </a:extLst>
          </p:cNvPr>
          <p:cNvSpPr txBox="1"/>
          <p:nvPr/>
        </p:nvSpPr>
        <p:spPr>
          <a:xfrm>
            <a:off x="247638" y="4742330"/>
            <a:ext cx="5684036" cy="584775"/>
          </a:xfrm>
          <a:prstGeom prst="rect">
            <a:avLst/>
          </a:prstGeom>
          <a:solidFill>
            <a:schemeClr val="accent1"/>
          </a:solidFill>
          <a:ln>
            <a:solidFill>
              <a:schemeClr val="accent4"/>
            </a:solidFill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sz="3200" b="1" dirty="0" err="1">
                <a:solidFill>
                  <a:schemeClr val="bg1"/>
                </a:solidFill>
              </a:rPr>
              <a:t>Sut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wyt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ti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heddiw</a:t>
            </a:r>
            <a:r>
              <a:rPr lang="en-US" sz="3200" b="1" dirty="0">
                <a:solidFill>
                  <a:schemeClr val="bg1"/>
                </a:solidFill>
              </a:rPr>
              <a:t> …. ? (</a:t>
            </a:r>
            <a:r>
              <a:rPr lang="en-US" sz="3200" b="1" dirty="0" err="1">
                <a:solidFill>
                  <a:schemeClr val="bg1"/>
                </a:solidFill>
              </a:rPr>
              <a:t>sgl</a:t>
            </a:r>
            <a:r>
              <a:rPr lang="en-US" sz="3200" b="1" dirty="0">
                <a:solidFill>
                  <a:schemeClr val="bg1"/>
                </a:solidFill>
              </a:rPr>
              <a:t>)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48B5E393-AFF9-9648-BC8C-5E81508FD669}"/>
              </a:ext>
            </a:extLst>
          </p:cNvPr>
          <p:cNvCxnSpPr/>
          <p:nvPr/>
        </p:nvCxnSpPr>
        <p:spPr>
          <a:xfrm flipV="1">
            <a:off x="6143907" y="3105179"/>
            <a:ext cx="715057" cy="249382"/>
          </a:xfrm>
          <a:prstGeom prst="straightConnector1">
            <a:avLst/>
          </a:prstGeom>
          <a:ln w="7620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A25D8507-FFAD-4A48-B415-DA04E5A78C5D}"/>
              </a:ext>
            </a:extLst>
          </p:cNvPr>
          <p:cNvCxnSpPr>
            <a:cxnSpLocks/>
          </p:cNvCxnSpPr>
          <p:nvPr/>
        </p:nvCxnSpPr>
        <p:spPr>
          <a:xfrm>
            <a:off x="6156798" y="3690045"/>
            <a:ext cx="715057" cy="230832"/>
          </a:xfrm>
          <a:prstGeom prst="straightConnector1">
            <a:avLst/>
          </a:prstGeom>
          <a:ln w="7620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1F2BA3D3-32C3-C046-929A-6A37B8E694C6}"/>
              </a:ext>
            </a:extLst>
          </p:cNvPr>
          <p:cNvSpPr txBox="1"/>
          <p:nvPr/>
        </p:nvSpPr>
        <p:spPr>
          <a:xfrm>
            <a:off x="7113370" y="4749328"/>
            <a:ext cx="3644450" cy="830997"/>
          </a:xfrm>
          <a:prstGeom prst="rect">
            <a:avLst/>
          </a:prstGeom>
          <a:solidFill>
            <a:schemeClr val="accent5"/>
          </a:solidFill>
        </p:spPr>
        <p:txBody>
          <a:bodyPr wrap="square" rtlCol="0" anchor="t">
            <a:spAutoFit/>
          </a:bodyPr>
          <a:lstStyle/>
          <a:p>
            <a:pPr algn="ctr"/>
            <a:r>
              <a:rPr lang="en-US" sz="2400" b="1" dirty="0" err="1"/>
              <a:t>Ry</a:t>
            </a:r>
            <a:r>
              <a:rPr lang="en-US" sz="2400" b="1" dirty="0" err="1">
                <a:solidFill>
                  <a:schemeClr val="bg1"/>
                </a:solidFill>
              </a:rPr>
              <a:t>dw</a:t>
            </a:r>
            <a:r>
              <a:rPr lang="en-US" sz="2400" b="1" dirty="0"/>
              <a:t> </a:t>
            </a:r>
            <a:r>
              <a:rPr lang="en-US" sz="2400" b="1" dirty="0" err="1"/>
              <a:t>i’n</a:t>
            </a:r>
            <a:r>
              <a:rPr lang="en-US" sz="2400" b="1" dirty="0"/>
              <a:t> ….., </a:t>
            </a:r>
            <a:r>
              <a:rPr lang="en-US" sz="2400" b="1" dirty="0" err="1"/>
              <a:t>diolch</a:t>
            </a:r>
            <a:endParaRPr lang="en-US" sz="2400" b="1" dirty="0"/>
          </a:p>
          <a:p>
            <a:pPr algn="ctr"/>
            <a:r>
              <a:rPr lang="en-US" sz="2400" b="1" dirty="0" err="1">
                <a:solidFill>
                  <a:schemeClr val="bg1"/>
                </a:solidFill>
              </a:rPr>
              <a:t>Dw</a:t>
            </a:r>
            <a:r>
              <a:rPr lang="en-US" sz="2400" b="1" dirty="0"/>
              <a:t> </a:t>
            </a:r>
            <a:r>
              <a:rPr lang="en-US" sz="2400" b="1" dirty="0" err="1"/>
              <a:t>i’n</a:t>
            </a:r>
            <a:r>
              <a:rPr lang="en-US" sz="2400" b="1" dirty="0"/>
              <a:t> ……...., </a:t>
            </a:r>
            <a:r>
              <a:rPr lang="en-US" sz="2400" b="1" dirty="0" err="1"/>
              <a:t>diolch</a:t>
            </a:r>
            <a:r>
              <a:rPr lang="en-US" sz="2400" b="1" dirty="0"/>
              <a:t>.</a:t>
            </a: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7EE91235-18D0-E64A-BA62-3772D15C9E0A}"/>
              </a:ext>
            </a:extLst>
          </p:cNvPr>
          <p:cNvCxnSpPr>
            <a:cxnSpLocks/>
          </p:cNvCxnSpPr>
          <p:nvPr/>
        </p:nvCxnSpPr>
        <p:spPr>
          <a:xfrm>
            <a:off x="6156798" y="5088306"/>
            <a:ext cx="715057" cy="0"/>
          </a:xfrm>
          <a:prstGeom prst="straightConnector1">
            <a:avLst/>
          </a:prstGeom>
          <a:ln w="7620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40270739-6E04-7149-908C-C2830B3BA86A}"/>
              </a:ext>
            </a:extLst>
          </p:cNvPr>
          <p:cNvSpPr txBox="1"/>
          <p:nvPr/>
        </p:nvSpPr>
        <p:spPr>
          <a:xfrm>
            <a:off x="247638" y="5656870"/>
            <a:ext cx="6093850" cy="1077218"/>
          </a:xfrm>
          <a:prstGeom prst="rect">
            <a:avLst/>
          </a:prstGeom>
          <a:solidFill>
            <a:schemeClr val="accent1"/>
          </a:solidFill>
          <a:ln>
            <a:solidFill>
              <a:schemeClr val="accent4"/>
            </a:solidFill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sz="3200" b="1" dirty="0" err="1">
                <a:solidFill>
                  <a:schemeClr val="bg1"/>
                </a:solidFill>
              </a:rPr>
              <a:t>Sut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ydych</a:t>
            </a:r>
            <a:r>
              <a:rPr lang="en-US" sz="3200" b="1" dirty="0">
                <a:solidFill>
                  <a:schemeClr val="bg1"/>
                </a:solidFill>
              </a:rPr>
              <a:t> chi </a:t>
            </a:r>
            <a:r>
              <a:rPr lang="en-US" sz="3200" b="1" dirty="0" err="1">
                <a:solidFill>
                  <a:schemeClr val="bg1"/>
                </a:solidFill>
              </a:rPr>
              <a:t>heddiw</a:t>
            </a:r>
            <a:r>
              <a:rPr lang="en-US" sz="3200" b="1" dirty="0">
                <a:solidFill>
                  <a:schemeClr val="bg1"/>
                </a:solidFill>
              </a:rPr>
              <a:t> …. ? (</a:t>
            </a:r>
            <a:r>
              <a:rPr lang="en-US" sz="3200" b="1" dirty="0" err="1">
                <a:solidFill>
                  <a:schemeClr val="bg1"/>
                </a:solidFill>
              </a:rPr>
              <a:t>pl</a:t>
            </a:r>
            <a:r>
              <a:rPr lang="en-US" sz="3200" b="1" dirty="0">
                <a:solidFill>
                  <a:schemeClr val="bg1"/>
                </a:solidFill>
              </a:rPr>
              <a:t>)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BA8ACDC-FE32-EA49-A16B-4C2CC166C5B2}"/>
              </a:ext>
            </a:extLst>
          </p:cNvPr>
          <p:cNvSpPr txBox="1"/>
          <p:nvPr/>
        </p:nvSpPr>
        <p:spPr>
          <a:xfrm>
            <a:off x="7113370" y="5720397"/>
            <a:ext cx="4572661" cy="830997"/>
          </a:xfrm>
          <a:prstGeom prst="rect">
            <a:avLst/>
          </a:prstGeom>
          <a:solidFill>
            <a:schemeClr val="accent5"/>
          </a:solidFill>
        </p:spPr>
        <p:txBody>
          <a:bodyPr wrap="square" rtlCol="0" anchor="t">
            <a:spAutoFit/>
          </a:bodyPr>
          <a:lstStyle/>
          <a:p>
            <a:pPr algn="ctr"/>
            <a:r>
              <a:rPr lang="en-US" sz="2400" b="1" dirty="0"/>
              <a:t> </a:t>
            </a:r>
            <a:r>
              <a:rPr lang="en-US" sz="2400" b="1" dirty="0" err="1"/>
              <a:t>Ry</a:t>
            </a:r>
            <a:r>
              <a:rPr lang="en-US" sz="2400" b="1" dirty="0" err="1">
                <a:solidFill>
                  <a:schemeClr val="bg1"/>
                </a:solidFill>
              </a:rPr>
              <a:t>dyn</a:t>
            </a:r>
            <a:r>
              <a:rPr lang="en-US" sz="2400" b="1" dirty="0"/>
              <a:t> </a:t>
            </a:r>
            <a:r>
              <a:rPr lang="en-US" sz="2400" b="1" dirty="0" err="1"/>
              <a:t>ni’n</a:t>
            </a:r>
            <a:r>
              <a:rPr lang="en-US" sz="2400" b="1" dirty="0"/>
              <a:t> ……...., </a:t>
            </a:r>
            <a:r>
              <a:rPr lang="en-US" sz="2400" b="1" dirty="0" err="1"/>
              <a:t>diolch</a:t>
            </a:r>
            <a:r>
              <a:rPr lang="en-US" sz="2400" b="1" dirty="0"/>
              <a:t>.</a:t>
            </a:r>
          </a:p>
          <a:p>
            <a:pPr algn="ctr"/>
            <a:r>
              <a:rPr lang="en-US" sz="2400" b="1" dirty="0" err="1">
                <a:solidFill>
                  <a:schemeClr val="bg1"/>
                </a:solidFill>
              </a:rPr>
              <a:t>Dyn</a:t>
            </a:r>
            <a:r>
              <a:rPr lang="en-US" sz="2400" b="1" dirty="0"/>
              <a:t> </a:t>
            </a:r>
            <a:r>
              <a:rPr lang="en-US" sz="2400" b="1" dirty="0" err="1"/>
              <a:t>ni’n</a:t>
            </a:r>
            <a:r>
              <a:rPr lang="en-US" sz="2400" b="1" dirty="0"/>
              <a:t> …….., </a:t>
            </a:r>
            <a:r>
              <a:rPr lang="en-US" sz="2400" b="1" dirty="0" err="1"/>
              <a:t>diolch</a:t>
            </a:r>
            <a:r>
              <a:rPr lang="en-US" sz="2400" b="1" dirty="0"/>
              <a:t>.</a:t>
            </a:r>
          </a:p>
        </p:txBody>
      </p: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449FA662-1BDB-E044-A46E-B96C1683FBD3}"/>
              </a:ext>
            </a:extLst>
          </p:cNvPr>
          <p:cNvCxnSpPr>
            <a:cxnSpLocks/>
          </p:cNvCxnSpPr>
          <p:nvPr/>
        </p:nvCxnSpPr>
        <p:spPr>
          <a:xfrm>
            <a:off x="6385217" y="6091369"/>
            <a:ext cx="715057" cy="0"/>
          </a:xfrm>
          <a:prstGeom prst="straightConnector1">
            <a:avLst/>
          </a:prstGeom>
          <a:ln w="7620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Picture 24">
            <a:extLst>
              <a:ext uri="{FF2B5EF4-FFF2-40B4-BE49-F238E27FC236}">
                <a16:creationId xmlns:a16="http://schemas.microsoft.com/office/drawing/2014/main" id="{949B03B4-DE8A-C844-882D-E779969E50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15367"/>
            <a:ext cx="2856992" cy="442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499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9" grpId="0" animBg="1"/>
      <p:bldP spid="2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EE91EF-DCA4-1342-9E41-113173DFE2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474" y="216140"/>
            <a:ext cx="11985674" cy="747956"/>
          </a:xfrm>
          <a:solidFill>
            <a:schemeClr val="tx1"/>
          </a:solidFill>
        </p:spPr>
        <p:txBody>
          <a:bodyPr>
            <a:normAutofit/>
          </a:bodyPr>
          <a:lstStyle/>
          <a:p>
            <a:r>
              <a:rPr lang="en-US" b="1" dirty="0" err="1">
                <a:solidFill>
                  <a:schemeClr val="bg1"/>
                </a:solidFill>
                <a:latin typeface="Segoe Print"/>
              </a:rPr>
              <a:t>Sut</a:t>
            </a:r>
            <a:r>
              <a:rPr lang="en-US" b="1" dirty="0">
                <a:solidFill>
                  <a:schemeClr val="bg1"/>
                </a:solidFill>
                <a:latin typeface="Segoe Print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Segoe Print"/>
              </a:rPr>
              <a:t>wyt</a:t>
            </a:r>
            <a:r>
              <a:rPr lang="en-US" b="1" dirty="0">
                <a:solidFill>
                  <a:schemeClr val="bg1"/>
                </a:solidFill>
                <a:latin typeface="Segoe Print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Segoe Print"/>
              </a:rPr>
              <a:t>ti</a:t>
            </a:r>
            <a:r>
              <a:rPr lang="en-US" b="1" dirty="0">
                <a:solidFill>
                  <a:schemeClr val="bg1"/>
                </a:solidFill>
                <a:latin typeface="Segoe Print"/>
              </a:rPr>
              <a:t>?                        How are you?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B432A23-5CCC-A14D-AEBC-4870579A811D}"/>
              </a:ext>
            </a:extLst>
          </p:cNvPr>
          <p:cNvSpPr txBox="1"/>
          <p:nvPr/>
        </p:nvSpPr>
        <p:spPr>
          <a:xfrm>
            <a:off x="2657548" y="888006"/>
            <a:ext cx="6777079" cy="646331"/>
          </a:xfrm>
          <a:prstGeom prst="rect">
            <a:avLst/>
          </a:prstGeom>
          <a:solidFill>
            <a:schemeClr val="accent1"/>
          </a:solidFill>
        </p:spPr>
        <p:txBody>
          <a:bodyPr wrap="square" rtlCol="0" anchor="t">
            <a:spAutoFit/>
          </a:bodyPr>
          <a:lstStyle/>
          <a:p>
            <a:pPr algn="ctr"/>
            <a:r>
              <a:rPr lang="en-US" sz="3600" b="1" dirty="0" err="1">
                <a:solidFill>
                  <a:schemeClr val="bg1"/>
                </a:solidFill>
              </a:rPr>
              <a:t>Sut</a:t>
            </a:r>
            <a:r>
              <a:rPr lang="en-US" sz="3600" b="1" dirty="0">
                <a:solidFill>
                  <a:schemeClr val="bg1"/>
                </a:solidFill>
              </a:rPr>
              <a:t> </a:t>
            </a:r>
            <a:r>
              <a:rPr lang="en-US" sz="3600" b="1" dirty="0" err="1">
                <a:solidFill>
                  <a:schemeClr val="bg1"/>
                </a:solidFill>
              </a:rPr>
              <a:t>wyt</a:t>
            </a:r>
            <a:r>
              <a:rPr lang="en-US" sz="3600" b="1" dirty="0">
                <a:solidFill>
                  <a:schemeClr val="bg1"/>
                </a:solidFill>
              </a:rPr>
              <a:t> </a:t>
            </a:r>
            <a:r>
              <a:rPr lang="en-US" sz="3600" b="1" dirty="0" err="1">
                <a:solidFill>
                  <a:schemeClr val="bg1"/>
                </a:solidFill>
              </a:rPr>
              <a:t>ti</a:t>
            </a:r>
            <a:r>
              <a:rPr lang="en-US" sz="3600" b="1" dirty="0">
                <a:solidFill>
                  <a:schemeClr val="bg1"/>
                </a:solidFill>
              </a:rPr>
              <a:t> </a:t>
            </a:r>
            <a:r>
              <a:rPr lang="en-US" sz="3600" b="1" dirty="0" err="1">
                <a:solidFill>
                  <a:schemeClr val="bg1"/>
                </a:solidFill>
              </a:rPr>
              <a:t>heddiw</a:t>
            </a:r>
            <a:r>
              <a:rPr lang="en-US" sz="3600" b="1" dirty="0">
                <a:solidFill>
                  <a:schemeClr val="bg1"/>
                </a:solidFill>
              </a:rPr>
              <a:t> </a:t>
            </a:r>
            <a:r>
              <a:rPr lang="en-US" sz="3600" b="1" dirty="0" err="1">
                <a:solidFill>
                  <a:schemeClr val="bg1"/>
                </a:solidFill>
              </a:rPr>
              <a:t>heddiw</a:t>
            </a:r>
            <a:r>
              <a:rPr lang="en-US" sz="3600" b="1" dirty="0">
                <a:solidFill>
                  <a:schemeClr val="bg1"/>
                </a:solidFill>
              </a:rPr>
              <a:t>?</a:t>
            </a:r>
          </a:p>
        </p:txBody>
      </p:sp>
      <p:pic>
        <p:nvPicPr>
          <p:cNvPr id="1026" name="Picture 2" descr="Image result for happy emoji">
            <a:extLst>
              <a:ext uri="{FF2B5EF4-FFF2-40B4-BE49-F238E27FC236}">
                <a16:creationId xmlns:a16="http://schemas.microsoft.com/office/drawing/2014/main" id="{DD64512F-B9AF-364C-98C3-30719D3830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227" y="2204739"/>
            <a:ext cx="2717591" cy="2035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sad emoji">
            <a:extLst>
              <a:ext uri="{FF2B5EF4-FFF2-40B4-BE49-F238E27FC236}">
                <a16:creationId xmlns:a16="http://schemas.microsoft.com/office/drawing/2014/main" id="{FBA468D8-9AE3-834D-AFE0-9374A7882C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5104" y="2204739"/>
            <a:ext cx="2035570" cy="2035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tired emoji">
            <a:extLst>
              <a:ext uri="{FF2B5EF4-FFF2-40B4-BE49-F238E27FC236}">
                <a16:creationId xmlns:a16="http://schemas.microsoft.com/office/drawing/2014/main" id="{A8715FD2-6B6F-0E45-8DB4-347AE906BBE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210"/>
          <a:stretch/>
        </p:blipFill>
        <p:spPr bwMode="auto">
          <a:xfrm>
            <a:off x="6300012" y="2179207"/>
            <a:ext cx="2266471" cy="2213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sick emoji">
            <a:extLst>
              <a:ext uri="{FF2B5EF4-FFF2-40B4-BE49-F238E27FC236}">
                <a16:creationId xmlns:a16="http://schemas.microsoft.com/office/drawing/2014/main" id="{B67AEAA2-505A-C04B-BD58-354297015F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5821" y="2179207"/>
            <a:ext cx="2235722" cy="2147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Image result for nervous emoji">
            <a:extLst>
              <a:ext uri="{FF2B5EF4-FFF2-40B4-BE49-F238E27FC236}">
                <a16:creationId xmlns:a16="http://schemas.microsoft.com/office/drawing/2014/main" id="{AD5D5C16-A6D8-8C4B-A44F-56327517834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19" t="14196" r="4896" b="8316"/>
          <a:stretch/>
        </p:blipFill>
        <p:spPr bwMode="auto">
          <a:xfrm>
            <a:off x="1481224" y="4555991"/>
            <a:ext cx="2434169" cy="2214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Image result for excitied emoji">
            <a:extLst>
              <a:ext uri="{FF2B5EF4-FFF2-40B4-BE49-F238E27FC236}">
                <a16:creationId xmlns:a16="http://schemas.microsoft.com/office/drawing/2014/main" id="{30A85BC2-213F-B04A-AD10-F8DB36D12F6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88" t="11256" r="6727" b="11256"/>
          <a:stretch/>
        </p:blipFill>
        <p:spPr bwMode="auto">
          <a:xfrm>
            <a:off x="4851293" y="4588783"/>
            <a:ext cx="2434169" cy="2214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69564E0-3C0E-7143-9EAA-67B2D5A83214}"/>
              </a:ext>
            </a:extLst>
          </p:cNvPr>
          <p:cNvSpPr txBox="1"/>
          <p:nvPr/>
        </p:nvSpPr>
        <p:spPr>
          <a:xfrm rot="20738117">
            <a:off x="271227" y="4256652"/>
            <a:ext cx="2216547" cy="461665"/>
          </a:xfrm>
          <a:prstGeom prst="rect">
            <a:avLst/>
          </a:prstGeom>
          <a:solidFill>
            <a:schemeClr val="accent5"/>
          </a:solidFill>
        </p:spPr>
        <p:txBody>
          <a:bodyPr wrap="square" rtlCol="0" anchor="t">
            <a:spAutoFit/>
          </a:bodyPr>
          <a:lstStyle/>
          <a:p>
            <a:pPr algn="ctr"/>
            <a:r>
              <a:rPr lang="en-US" sz="2400" b="1" dirty="0" err="1"/>
              <a:t>hapus</a:t>
            </a:r>
            <a:endParaRPr lang="en-US" sz="2400" b="1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794ED5E-8986-8342-B3EE-E58F9677AEB0}"/>
              </a:ext>
            </a:extLst>
          </p:cNvPr>
          <p:cNvSpPr txBox="1"/>
          <p:nvPr/>
        </p:nvSpPr>
        <p:spPr>
          <a:xfrm rot="20738117">
            <a:off x="301662" y="6102852"/>
            <a:ext cx="1716529" cy="461665"/>
          </a:xfrm>
          <a:prstGeom prst="rect">
            <a:avLst/>
          </a:prstGeom>
          <a:solidFill>
            <a:schemeClr val="accent5"/>
          </a:solidFill>
        </p:spPr>
        <p:txBody>
          <a:bodyPr wrap="square" rtlCol="0" anchor="t">
            <a:spAutoFit/>
          </a:bodyPr>
          <a:lstStyle/>
          <a:p>
            <a:pPr algn="ctr"/>
            <a:r>
              <a:rPr lang="en-US" sz="2400" b="1" dirty="0" err="1"/>
              <a:t>nerfus</a:t>
            </a:r>
            <a:endParaRPr lang="en-US" sz="2400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BC98FC1-A9C8-B645-A3DD-B72F73DA4615}"/>
              </a:ext>
            </a:extLst>
          </p:cNvPr>
          <p:cNvSpPr txBox="1"/>
          <p:nvPr/>
        </p:nvSpPr>
        <p:spPr>
          <a:xfrm rot="20738117">
            <a:off x="3947338" y="4009476"/>
            <a:ext cx="2216547" cy="461665"/>
          </a:xfrm>
          <a:prstGeom prst="rect">
            <a:avLst/>
          </a:prstGeom>
          <a:solidFill>
            <a:schemeClr val="accent5"/>
          </a:solidFill>
        </p:spPr>
        <p:txBody>
          <a:bodyPr wrap="square" rtlCol="0" anchor="t">
            <a:spAutoFit/>
          </a:bodyPr>
          <a:lstStyle/>
          <a:p>
            <a:pPr algn="ctr"/>
            <a:r>
              <a:rPr lang="en-US" sz="2400" b="1" dirty="0" err="1">
                <a:solidFill>
                  <a:schemeClr val="bg1"/>
                </a:solidFill>
              </a:rPr>
              <a:t>d</a:t>
            </a:r>
            <a:r>
              <a:rPr lang="en-US" sz="2400" b="1" dirty="0" err="1"/>
              <a:t>rist</a:t>
            </a:r>
            <a:endParaRPr lang="en-US" sz="2400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702F139-7E0C-5341-91F1-764D2F8E1457}"/>
              </a:ext>
            </a:extLst>
          </p:cNvPr>
          <p:cNvSpPr txBox="1"/>
          <p:nvPr/>
        </p:nvSpPr>
        <p:spPr>
          <a:xfrm rot="20738117">
            <a:off x="6884219" y="3998183"/>
            <a:ext cx="2216547" cy="461665"/>
          </a:xfrm>
          <a:prstGeom prst="rect">
            <a:avLst/>
          </a:prstGeom>
          <a:solidFill>
            <a:schemeClr val="accent5"/>
          </a:solidFill>
        </p:spPr>
        <p:txBody>
          <a:bodyPr wrap="square" rtlCol="0" anchor="t">
            <a:spAutoFit/>
          </a:bodyPr>
          <a:lstStyle/>
          <a:p>
            <a:pPr algn="ctr"/>
            <a:r>
              <a:rPr lang="en-US" sz="2400" b="1" dirty="0"/>
              <a:t> </a:t>
            </a:r>
            <a:r>
              <a:rPr lang="en-US" sz="2400" b="1" dirty="0" err="1">
                <a:solidFill>
                  <a:schemeClr val="bg1"/>
                </a:solidFill>
              </a:rPr>
              <a:t>f</a:t>
            </a:r>
            <a:r>
              <a:rPr lang="en-US" sz="2400" b="1" dirty="0" err="1"/>
              <a:t>linedig</a:t>
            </a:r>
            <a:endParaRPr lang="en-US" sz="2400" b="1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E3E53A1-6EDD-034A-9AAE-ED094F5ABE07}"/>
              </a:ext>
            </a:extLst>
          </p:cNvPr>
          <p:cNvSpPr txBox="1"/>
          <p:nvPr/>
        </p:nvSpPr>
        <p:spPr>
          <a:xfrm rot="20738117">
            <a:off x="9948123" y="4009475"/>
            <a:ext cx="2216547" cy="461665"/>
          </a:xfrm>
          <a:prstGeom prst="rect">
            <a:avLst/>
          </a:prstGeom>
          <a:solidFill>
            <a:schemeClr val="accent5"/>
          </a:solidFill>
        </p:spPr>
        <p:txBody>
          <a:bodyPr wrap="square" rtlCol="0" anchor="t">
            <a:spAutoFit/>
          </a:bodyPr>
          <a:lstStyle/>
          <a:p>
            <a:pPr algn="ctr"/>
            <a:r>
              <a:rPr lang="en-US" sz="2400" b="1" dirty="0" err="1"/>
              <a:t>sâl</a:t>
            </a:r>
            <a:endParaRPr lang="en-US" sz="2400" b="1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0C14031-46E5-2546-9246-732A6280D190}"/>
              </a:ext>
            </a:extLst>
          </p:cNvPr>
          <p:cNvSpPr txBox="1"/>
          <p:nvPr/>
        </p:nvSpPr>
        <p:spPr>
          <a:xfrm rot="20738117">
            <a:off x="4177144" y="6197325"/>
            <a:ext cx="2216547" cy="461665"/>
          </a:xfrm>
          <a:prstGeom prst="rect">
            <a:avLst/>
          </a:prstGeom>
          <a:solidFill>
            <a:schemeClr val="accent5"/>
          </a:solidFill>
        </p:spPr>
        <p:txBody>
          <a:bodyPr wrap="square" rtlCol="0" anchor="t">
            <a:spAutoFit/>
          </a:bodyPr>
          <a:lstStyle/>
          <a:p>
            <a:pPr algn="ctr"/>
            <a:r>
              <a:rPr lang="en-US" sz="2400" b="1" dirty="0" err="1">
                <a:solidFill>
                  <a:schemeClr val="bg1"/>
                </a:solidFill>
              </a:rPr>
              <a:t>f</a:t>
            </a:r>
            <a:r>
              <a:rPr lang="en-US" sz="2400" b="1" dirty="0" err="1"/>
              <a:t>endigedig</a:t>
            </a:r>
            <a:endParaRPr lang="en-US" sz="2400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50D4DD-B2F6-A147-BAC7-35639FBD8F5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75821" y="4713498"/>
            <a:ext cx="2089524" cy="2089524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EF539411-8060-4943-853B-8B0815BD2F6B}"/>
              </a:ext>
            </a:extLst>
          </p:cNvPr>
          <p:cNvSpPr txBox="1"/>
          <p:nvPr/>
        </p:nvSpPr>
        <p:spPr>
          <a:xfrm rot="20738117">
            <a:off x="7957730" y="6139689"/>
            <a:ext cx="1974986" cy="461665"/>
          </a:xfrm>
          <a:prstGeom prst="rect">
            <a:avLst/>
          </a:prstGeom>
          <a:solidFill>
            <a:schemeClr val="accent5"/>
          </a:solidFill>
        </p:spPr>
        <p:txBody>
          <a:bodyPr wrap="square" rtlCol="0" anchor="t">
            <a:spAutoFit/>
          </a:bodyPr>
          <a:lstStyle/>
          <a:p>
            <a:pPr algn="ctr"/>
            <a:r>
              <a:rPr lang="en-US" sz="2400" b="1" dirty="0" err="1"/>
              <a:t>iawn</a:t>
            </a:r>
            <a:endParaRPr lang="en-US" sz="2400" b="1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7928CC9-61C5-8548-987B-49F241D47443}"/>
              </a:ext>
            </a:extLst>
          </p:cNvPr>
          <p:cNvSpPr txBox="1"/>
          <p:nvPr/>
        </p:nvSpPr>
        <p:spPr>
          <a:xfrm>
            <a:off x="3376247" y="1706168"/>
            <a:ext cx="5190236" cy="461665"/>
          </a:xfrm>
          <a:prstGeom prst="rect">
            <a:avLst/>
          </a:prstGeom>
          <a:solidFill>
            <a:schemeClr val="accent5"/>
          </a:solidFill>
        </p:spPr>
        <p:txBody>
          <a:bodyPr wrap="square" rtlCol="0" anchor="t">
            <a:spAutoFit/>
          </a:bodyPr>
          <a:lstStyle/>
          <a:p>
            <a:pPr algn="ctr"/>
            <a:r>
              <a:rPr lang="en-US" sz="2400" b="1" dirty="0" err="1"/>
              <a:t>Ry</a:t>
            </a:r>
            <a:r>
              <a:rPr lang="en-US" sz="2400" b="1" dirty="0" err="1">
                <a:solidFill>
                  <a:schemeClr val="bg1"/>
                </a:solidFill>
              </a:rPr>
              <a:t>dw</a:t>
            </a:r>
            <a:r>
              <a:rPr lang="en-US" sz="2400" b="1" dirty="0"/>
              <a:t> </a:t>
            </a:r>
            <a:r>
              <a:rPr lang="en-US" sz="2400" b="1" dirty="0" err="1"/>
              <a:t>i’n</a:t>
            </a:r>
            <a:r>
              <a:rPr lang="en-US" sz="2400" b="1" dirty="0"/>
              <a:t>  / </a:t>
            </a:r>
            <a:r>
              <a:rPr lang="en-US" sz="2400" b="1" dirty="0" err="1">
                <a:solidFill>
                  <a:schemeClr val="bg1"/>
                </a:solidFill>
              </a:rPr>
              <a:t>Dw</a:t>
            </a:r>
            <a:r>
              <a:rPr lang="en-US" sz="2400" b="1" dirty="0"/>
              <a:t> </a:t>
            </a:r>
            <a:r>
              <a:rPr lang="en-US" sz="2400" b="1" dirty="0" err="1"/>
              <a:t>i’n</a:t>
            </a:r>
            <a:r>
              <a:rPr lang="en-US" sz="2400" b="1" dirty="0"/>
              <a:t> …</a:t>
            </a:r>
          </a:p>
        </p:txBody>
      </p:sp>
    </p:spTree>
    <p:extLst>
      <p:ext uri="{BB962C8B-B14F-4D97-AF65-F5344CB8AC3E}">
        <p14:creationId xmlns:p14="http://schemas.microsoft.com/office/powerpoint/2010/main" val="3115827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7" grpId="0" animBg="1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71462A-520B-F54F-A518-73E2C8A39E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724" y="97637"/>
            <a:ext cx="10859840" cy="719781"/>
          </a:xfrm>
          <a:solidFill>
            <a:schemeClr val="tx1"/>
          </a:solidFill>
          <a:ln>
            <a:solidFill>
              <a:schemeClr val="tx1"/>
            </a:solidFill>
          </a:ln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Y </a:t>
            </a:r>
            <a:r>
              <a:rPr lang="en-US" b="1" dirty="0" err="1">
                <a:solidFill>
                  <a:schemeClr val="bg1"/>
                </a:solidFill>
              </a:rPr>
              <a:t>Treigladau</a:t>
            </a:r>
            <a:r>
              <a:rPr lang="en-US" b="1" dirty="0">
                <a:solidFill>
                  <a:schemeClr val="bg1"/>
                </a:solidFill>
              </a:rPr>
              <a:t>                                  The mutations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743BB6C-64A8-8E45-A357-99A31E6076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43665" y="1421906"/>
            <a:ext cx="7327899" cy="517401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80F793D-16DD-674B-8FCA-5846AF6CDD67}"/>
              </a:ext>
            </a:extLst>
          </p:cNvPr>
          <p:cNvSpPr txBox="1"/>
          <p:nvPr/>
        </p:nvSpPr>
        <p:spPr>
          <a:xfrm>
            <a:off x="318654" y="1421906"/>
            <a:ext cx="3643746" cy="1754326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u="sng" dirty="0"/>
              <a:t>What are mutations?</a:t>
            </a:r>
          </a:p>
          <a:p>
            <a:r>
              <a:rPr lang="en-US" dirty="0"/>
              <a:t>A mutation is when a consonant changes at the beginning of a word which occurs because of a word or phrase preceding it.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4DA0BF0-EF7A-9C4F-A4EE-7E43E93E918C}"/>
              </a:ext>
            </a:extLst>
          </p:cNvPr>
          <p:cNvSpPr txBox="1"/>
          <p:nvPr/>
        </p:nvSpPr>
        <p:spPr>
          <a:xfrm>
            <a:off x="8007929" y="5164756"/>
            <a:ext cx="3269672" cy="1169551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 u="sng" dirty="0"/>
              <a:t>We have three different kinds of mutations:</a:t>
            </a:r>
          </a:p>
          <a:p>
            <a:pPr marL="342900" indent="-342900">
              <a:buAutoNum type="arabicPeriod"/>
            </a:pPr>
            <a:r>
              <a:rPr lang="en-US" sz="1400" dirty="0" err="1"/>
              <a:t>Treiglad</a:t>
            </a:r>
            <a:r>
              <a:rPr lang="en-US" sz="1400" dirty="0"/>
              <a:t> </a:t>
            </a:r>
            <a:r>
              <a:rPr lang="en-US" sz="1400" dirty="0" err="1"/>
              <a:t>meddal</a:t>
            </a:r>
            <a:r>
              <a:rPr lang="en-US" sz="1400" dirty="0"/>
              <a:t> / </a:t>
            </a:r>
            <a:r>
              <a:rPr lang="en-US" sz="1400" i="1" dirty="0"/>
              <a:t>Soft mutation</a:t>
            </a:r>
          </a:p>
          <a:p>
            <a:r>
              <a:rPr lang="en-US" sz="1400" dirty="0"/>
              <a:t>2. </a:t>
            </a:r>
            <a:r>
              <a:rPr lang="en-US" sz="1400" dirty="0" err="1"/>
              <a:t>Treiglad</a:t>
            </a:r>
            <a:r>
              <a:rPr lang="en-US" sz="1400" dirty="0"/>
              <a:t> </a:t>
            </a:r>
            <a:r>
              <a:rPr lang="en-US" sz="1400" dirty="0" err="1"/>
              <a:t>trwynol</a:t>
            </a:r>
            <a:r>
              <a:rPr lang="en-US" sz="1400" dirty="0"/>
              <a:t> / </a:t>
            </a:r>
            <a:r>
              <a:rPr lang="en-US" sz="1400" i="1" dirty="0"/>
              <a:t>Nasal mutation</a:t>
            </a:r>
          </a:p>
          <a:p>
            <a:r>
              <a:rPr lang="en-US" sz="1400" dirty="0"/>
              <a:t>3. </a:t>
            </a:r>
            <a:r>
              <a:rPr lang="en-US" sz="1400" dirty="0" err="1"/>
              <a:t>Treiglad</a:t>
            </a:r>
            <a:r>
              <a:rPr lang="en-US" sz="1400" dirty="0"/>
              <a:t> </a:t>
            </a:r>
            <a:r>
              <a:rPr lang="en-US" sz="1400" dirty="0" err="1"/>
              <a:t>llaes</a:t>
            </a:r>
            <a:r>
              <a:rPr lang="en-US" sz="1400" dirty="0"/>
              <a:t> / </a:t>
            </a:r>
            <a:r>
              <a:rPr lang="en-US" sz="1400" i="1" dirty="0"/>
              <a:t>Aspirate mutation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809D059-FB6A-7F4E-9BFB-70615083B233}"/>
              </a:ext>
            </a:extLst>
          </p:cNvPr>
          <p:cNvSpPr txBox="1"/>
          <p:nvPr/>
        </p:nvSpPr>
        <p:spPr>
          <a:xfrm>
            <a:off x="6206837" y="914401"/>
            <a:ext cx="1219199" cy="58477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/>
              <a:t>Soft mutation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0E387A2-CF71-BD48-B2B6-588CD8CB425A}"/>
              </a:ext>
            </a:extLst>
          </p:cNvPr>
          <p:cNvSpPr txBox="1"/>
          <p:nvPr/>
        </p:nvSpPr>
        <p:spPr>
          <a:xfrm>
            <a:off x="7924801" y="931185"/>
            <a:ext cx="1219199" cy="58477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/>
              <a:t>Nasal mutation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33E29D5-FAEC-184A-993D-0A1E040E4F14}"/>
              </a:ext>
            </a:extLst>
          </p:cNvPr>
          <p:cNvSpPr txBox="1"/>
          <p:nvPr/>
        </p:nvSpPr>
        <p:spPr>
          <a:xfrm>
            <a:off x="9642765" y="914401"/>
            <a:ext cx="1219199" cy="584775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/>
              <a:t>Aspirate mutation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C13B9D0-F5B8-154F-A23D-A3064EE3DDEA}"/>
              </a:ext>
            </a:extLst>
          </p:cNvPr>
          <p:cNvSpPr txBox="1"/>
          <p:nvPr/>
        </p:nvSpPr>
        <p:spPr>
          <a:xfrm>
            <a:off x="611724" y="4569502"/>
            <a:ext cx="2687782" cy="1200329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Dim </a:t>
            </a:r>
            <a:r>
              <a:rPr lang="en-US" b="1" dirty="0" err="1"/>
              <a:t>ond</a:t>
            </a:r>
            <a:r>
              <a:rPr lang="en-US" b="1" dirty="0"/>
              <a:t> y 9 </a:t>
            </a:r>
            <a:r>
              <a:rPr lang="en-US" b="1" dirty="0" err="1"/>
              <a:t>llythyren</a:t>
            </a:r>
            <a:r>
              <a:rPr lang="en-US" b="1" dirty="0"/>
              <a:t> </a:t>
            </a:r>
            <a:r>
              <a:rPr lang="en-US" b="1" dirty="0" err="1"/>
              <a:t>yma</a:t>
            </a:r>
            <a:r>
              <a:rPr lang="en-US" b="1" dirty="0"/>
              <a:t> </a:t>
            </a:r>
            <a:r>
              <a:rPr lang="en-US" b="1" dirty="0" err="1"/>
              <a:t>sy’n</a:t>
            </a:r>
            <a:r>
              <a:rPr lang="en-US" b="1" dirty="0"/>
              <a:t> </a:t>
            </a:r>
            <a:r>
              <a:rPr lang="en-US" b="1" dirty="0" err="1"/>
              <a:t>treiglo</a:t>
            </a:r>
            <a:r>
              <a:rPr lang="en-US" b="1" dirty="0"/>
              <a:t>.</a:t>
            </a:r>
          </a:p>
          <a:p>
            <a:pPr algn="ctr"/>
            <a:r>
              <a:rPr lang="en-US" i="1" dirty="0"/>
              <a:t>Only these 9 letters mutate</a:t>
            </a: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DDFE676B-3EDD-FC4D-BC2A-4EC021C82AFA}"/>
              </a:ext>
            </a:extLst>
          </p:cNvPr>
          <p:cNvCxnSpPr>
            <a:cxnSpLocks/>
            <a:stCxn id="10" idx="3"/>
          </p:cNvCxnSpPr>
          <p:nvPr/>
        </p:nvCxnSpPr>
        <p:spPr>
          <a:xfrm flipV="1">
            <a:off x="3299506" y="3780721"/>
            <a:ext cx="1300203" cy="1388946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>
            <a:extLst>
              <a:ext uri="{FF2B5EF4-FFF2-40B4-BE49-F238E27FC236}">
                <a16:creationId xmlns:a16="http://schemas.microsoft.com/office/drawing/2014/main" id="{A20A0CCA-E1BC-C64D-A3C8-40FF23226B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44" y="6330129"/>
            <a:ext cx="2766236" cy="428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1806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963186C-5727-844E-A45C-E5261E7B1E5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441" t="4632" r="3615" b="21093"/>
          <a:stretch/>
        </p:blipFill>
        <p:spPr>
          <a:xfrm>
            <a:off x="6730812" y="235596"/>
            <a:ext cx="5214258" cy="3078474"/>
          </a:xfrm>
          <a:prstGeom prst="rect">
            <a:avLst/>
          </a:prstGeom>
          <a:ln w="57150">
            <a:solidFill>
              <a:schemeClr val="accent1">
                <a:lumMod val="50000"/>
              </a:schemeClr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E1CEA39-2453-B64A-8CE8-B9668D4E728C}"/>
              </a:ext>
            </a:extLst>
          </p:cNvPr>
          <p:cNvSpPr txBox="1"/>
          <p:nvPr/>
        </p:nvSpPr>
        <p:spPr>
          <a:xfrm>
            <a:off x="-23896" y="-63043"/>
            <a:ext cx="635696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err="1"/>
              <a:t>Ble</a:t>
            </a:r>
            <a:r>
              <a:rPr lang="en-US" sz="5400" b="1" dirty="0"/>
              <a:t> </a:t>
            </a:r>
            <a:r>
              <a:rPr lang="en-US" sz="5400" b="1" dirty="0" err="1"/>
              <a:t>rwyt</a:t>
            </a:r>
            <a:r>
              <a:rPr lang="en-US" sz="5400" b="1" dirty="0"/>
              <a:t> </a:t>
            </a:r>
            <a:r>
              <a:rPr lang="en-US" sz="5400" b="1" dirty="0" err="1">
                <a:solidFill>
                  <a:srgbClr val="FF0000"/>
                </a:solidFill>
              </a:rPr>
              <a:t>ti</a:t>
            </a:r>
            <a:r>
              <a:rPr lang="en-US" sz="5400" b="1" dirty="0" err="1"/>
              <a:t>’n</a:t>
            </a:r>
            <a:r>
              <a:rPr lang="en-US" sz="5400" b="1" dirty="0"/>
              <a:t> </a:t>
            </a:r>
            <a:r>
              <a:rPr lang="en-US" sz="5400" b="1" dirty="0" err="1"/>
              <a:t>byw</a:t>
            </a:r>
            <a:r>
              <a:rPr lang="en-US" sz="5400" b="1" dirty="0"/>
              <a:t>?</a:t>
            </a:r>
          </a:p>
          <a:p>
            <a:pPr algn="ctr"/>
            <a:endParaRPr lang="en-US" sz="1400" b="1" dirty="0"/>
          </a:p>
          <a:p>
            <a:pPr algn="ctr"/>
            <a:r>
              <a:rPr lang="en-US" sz="2000" b="1" i="1" dirty="0"/>
              <a:t>Where do you live?</a:t>
            </a:r>
          </a:p>
        </p:txBody>
      </p:sp>
      <p:sp>
        <p:nvSpPr>
          <p:cNvPr id="4" name="Freeform 3">
            <a:extLst>
              <a:ext uri="{FF2B5EF4-FFF2-40B4-BE49-F238E27FC236}">
                <a16:creationId xmlns:a16="http://schemas.microsoft.com/office/drawing/2014/main" id="{2D1FAF74-91AF-FD49-BE68-D02A18D8B598}"/>
              </a:ext>
            </a:extLst>
          </p:cNvPr>
          <p:cNvSpPr/>
          <p:nvPr/>
        </p:nvSpPr>
        <p:spPr>
          <a:xfrm>
            <a:off x="9025467" y="474133"/>
            <a:ext cx="1676400" cy="2404533"/>
          </a:xfrm>
          <a:custGeom>
            <a:avLst/>
            <a:gdLst>
              <a:gd name="connsiteX0" fmla="*/ 1202267 w 1337734"/>
              <a:gd name="connsiteY0" fmla="*/ 67734 h 2336800"/>
              <a:gd name="connsiteX1" fmla="*/ 474134 w 1337734"/>
              <a:gd name="connsiteY1" fmla="*/ 101600 h 2336800"/>
              <a:gd name="connsiteX2" fmla="*/ 355600 w 1337734"/>
              <a:gd name="connsiteY2" fmla="*/ 118534 h 2336800"/>
              <a:gd name="connsiteX3" fmla="*/ 304800 w 1337734"/>
              <a:gd name="connsiteY3" fmla="*/ 135467 h 2336800"/>
              <a:gd name="connsiteX4" fmla="*/ 237067 w 1337734"/>
              <a:gd name="connsiteY4" fmla="*/ 152400 h 2336800"/>
              <a:gd name="connsiteX5" fmla="*/ 135467 w 1337734"/>
              <a:gd name="connsiteY5" fmla="*/ 186267 h 2336800"/>
              <a:gd name="connsiteX6" fmla="*/ 84667 w 1337734"/>
              <a:gd name="connsiteY6" fmla="*/ 220134 h 2336800"/>
              <a:gd name="connsiteX7" fmla="*/ 16934 w 1337734"/>
              <a:gd name="connsiteY7" fmla="*/ 372534 h 2336800"/>
              <a:gd name="connsiteX8" fmla="*/ 0 w 1337734"/>
              <a:gd name="connsiteY8" fmla="*/ 423334 h 2336800"/>
              <a:gd name="connsiteX9" fmla="*/ 16934 w 1337734"/>
              <a:gd name="connsiteY9" fmla="*/ 677334 h 2336800"/>
              <a:gd name="connsiteX10" fmla="*/ 33867 w 1337734"/>
              <a:gd name="connsiteY10" fmla="*/ 778934 h 2336800"/>
              <a:gd name="connsiteX11" fmla="*/ 67734 w 1337734"/>
              <a:gd name="connsiteY11" fmla="*/ 914400 h 2336800"/>
              <a:gd name="connsiteX12" fmla="*/ 84667 w 1337734"/>
              <a:gd name="connsiteY12" fmla="*/ 1016000 h 2336800"/>
              <a:gd name="connsiteX13" fmla="*/ 118534 w 1337734"/>
              <a:gd name="connsiteY13" fmla="*/ 1253067 h 2336800"/>
              <a:gd name="connsiteX14" fmla="*/ 135467 w 1337734"/>
              <a:gd name="connsiteY14" fmla="*/ 1320800 h 2336800"/>
              <a:gd name="connsiteX15" fmla="*/ 152400 w 1337734"/>
              <a:gd name="connsiteY15" fmla="*/ 1405467 h 2336800"/>
              <a:gd name="connsiteX16" fmla="*/ 186267 w 1337734"/>
              <a:gd name="connsiteY16" fmla="*/ 1507067 h 2336800"/>
              <a:gd name="connsiteX17" fmla="*/ 254000 w 1337734"/>
              <a:gd name="connsiteY17" fmla="*/ 1744134 h 2336800"/>
              <a:gd name="connsiteX18" fmla="*/ 270934 w 1337734"/>
              <a:gd name="connsiteY18" fmla="*/ 1794934 h 2336800"/>
              <a:gd name="connsiteX19" fmla="*/ 304800 w 1337734"/>
              <a:gd name="connsiteY19" fmla="*/ 1845734 h 2336800"/>
              <a:gd name="connsiteX20" fmla="*/ 321734 w 1337734"/>
              <a:gd name="connsiteY20" fmla="*/ 1896534 h 2336800"/>
              <a:gd name="connsiteX21" fmla="*/ 423334 w 1337734"/>
              <a:gd name="connsiteY21" fmla="*/ 2048934 h 2336800"/>
              <a:gd name="connsiteX22" fmla="*/ 457200 w 1337734"/>
              <a:gd name="connsiteY22" fmla="*/ 2099734 h 2336800"/>
              <a:gd name="connsiteX23" fmla="*/ 508000 w 1337734"/>
              <a:gd name="connsiteY23" fmla="*/ 2150534 h 2336800"/>
              <a:gd name="connsiteX24" fmla="*/ 541867 w 1337734"/>
              <a:gd name="connsiteY24" fmla="*/ 2201334 h 2336800"/>
              <a:gd name="connsiteX25" fmla="*/ 643467 w 1337734"/>
              <a:gd name="connsiteY25" fmla="*/ 2269067 h 2336800"/>
              <a:gd name="connsiteX26" fmla="*/ 694267 w 1337734"/>
              <a:gd name="connsiteY26" fmla="*/ 2302934 h 2336800"/>
              <a:gd name="connsiteX27" fmla="*/ 795867 w 1337734"/>
              <a:gd name="connsiteY27" fmla="*/ 2336800 h 2336800"/>
              <a:gd name="connsiteX28" fmla="*/ 965200 w 1337734"/>
              <a:gd name="connsiteY28" fmla="*/ 2302934 h 2336800"/>
              <a:gd name="connsiteX29" fmla="*/ 1066800 w 1337734"/>
              <a:gd name="connsiteY29" fmla="*/ 2235200 h 2336800"/>
              <a:gd name="connsiteX30" fmla="*/ 1168400 w 1337734"/>
              <a:gd name="connsiteY30" fmla="*/ 2082800 h 2336800"/>
              <a:gd name="connsiteX31" fmla="*/ 1202267 w 1337734"/>
              <a:gd name="connsiteY31" fmla="*/ 2032000 h 2336800"/>
              <a:gd name="connsiteX32" fmla="*/ 1253067 w 1337734"/>
              <a:gd name="connsiteY32" fmla="*/ 1930400 h 2336800"/>
              <a:gd name="connsiteX33" fmla="*/ 1270000 w 1337734"/>
              <a:gd name="connsiteY33" fmla="*/ 1862667 h 2336800"/>
              <a:gd name="connsiteX34" fmla="*/ 1303867 w 1337734"/>
              <a:gd name="connsiteY34" fmla="*/ 1608667 h 2336800"/>
              <a:gd name="connsiteX35" fmla="*/ 1337734 w 1337734"/>
              <a:gd name="connsiteY35" fmla="*/ 778934 h 2336800"/>
              <a:gd name="connsiteX36" fmla="*/ 1320800 w 1337734"/>
              <a:gd name="connsiteY36" fmla="*/ 287867 h 2336800"/>
              <a:gd name="connsiteX37" fmla="*/ 1303867 w 1337734"/>
              <a:gd name="connsiteY37" fmla="*/ 237067 h 2336800"/>
              <a:gd name="connsiteX38" fmla="*/ 1253067 w 1337734"/>
              <a:gd name="connsiteY38" fmla="*/ 220134 h 2336800"/>
              <a:gd name="connsiteX39" fmla="*/ 1151467 w 1337734"/>
              <a:gd name="connsiteY39" fmla="*/ 152400 h 2336800"/>
              <a:gd name="connsiteX40" fmla="*/ 897467 w 1337734"/>
              <a:gd name="connsiteY40" fmla="*/ 67734 h 2336800"/>
              <a:gd name="connsiteX41" fmla="*/ 745067 w 1337734"/>
              <a:gd name="connsiteY41" fmla="*/ 16934 h 2336800"/>
              <a:gd name="connsiteX42" fmla="*/ 694267 w 1337734"/>
              <a:gd name="connsiteY42" fmla="*/ 0 h 2336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1337734" h="2336800">
                <a:moveTo>
                  <a:pt x="1202267" y="67734"/>
                </a:moveTo>
                <a:cubicBezTo>
                  <a:pt x="857700" y="116957"/>
                  <a:pt x="1249932" y="65516"/>
                  <a:pt x="474134" y="101600"/>
                </a:cubicBezTo>
                <a:cubicBezTo>
                  <a:pt x="434265" y="103454"/>
                  <a:pt x="395111" y="112889"/>
                  <a:pt x="355600" y="118534"/>
                </a:cubicBezTo>
                <a:cubicBezTo>
                  <a:pt x="338667" y="124178"/>
                  <a:pt x="321963" y="130564"/>
                  <a:pt x="304800" y="135467"/>
                </a:cubicBezTo>
                <a:cubicBezTo>
                  <a:pt x="282423" y="141860"/>
                  <a:pt x="259358" y="145713"/>
                  <a:pt x="237067" y="152400"/>
                </a:cubicBezTo>
                <a:cubicBezTo>
                  <a:pt x="202874" y="162658"/>
                  <a:pt x="135467" y="186267"/>
                  <a:pt x="135467" y="186267"/>
                </a:cubicBezTo>
                <a:cubicBezTo>
                  <a:pt x="118534" y="197556"/>
                  <a:pt x="99058" y="205743"/>
                  <a:pt x="84667" y="220134"/>
                </a:cubicBezTo>
                <a:cubicBezTo>
                  <a:pt x="44414" y="260387"/>
                  <a:pt x="33702" y="322230"/>
                  <a:pt x="16934" y="372534"/>
                </a:cubicBezTo>
                <a:lnTo>
                  <a:pt x="0" y="423334"/>
                </a:lnTo>
                <a:cubicBezTo>
                  <a:pt x="5645" y="508001"/>
                  <a:pt x="8889" y="592862"/>
                  <a:pt x="16934" y="677334"/>
                </a:cubicBezTo>
                <a:cubicBezTo>
                  <a:pt x="20189" y="711513"/>
                  <a:pt x="27725" y="745154"/>
                  <a:pt x="33867" y="778934"/>
                </a:cubicBezTo>
                <a:cubicBezTo>
                  <a:pt x="50214" y="868843"/>
                  <a:pt x="44233" y="843899"/>
                  <a:pt x="67734" y="914400"/>
                </a:cubicBezTo>
                <a:cubicBezTo>
                  <a:pt x="73378" y="948267"/>
                  <a:pt x="79812" y="982011"/>
                  <a:pt x="84667" y="1016000"/>
                </a:cubicBezTo>
                <a:cubicBezTo>
                  <a:pt x="100277" y="1125275"/>
                  <a:pt x="98329" y="1152044"/>
                  <a:pt x="118534" y="1253067"/>
                </a:cubicBezTo>
                <a:cubicBezTo>
                  <a:pt x="123098" y="1275888"/>
                  <a:pt x="130419" y="1298082"/>
                  <a:pt x="135467" y="1320800"/>
                </a:cubicBezTo>
                <a:cubicBezTo>
                  <a:pt x="141710" y="1348896"/>
                  <a:pt x="144827" y="1377700"/>
                  <a:pt x="152400" y="1405467"/>
                </a:cubicBezTo>
                <a:cubicBezTo>
                  <a:pt x="161793" y="1439908"/>
                  <a:pt x="177609" y="1472434"/>
                  <a:pt x="186267" y="1507067"/>
                </a:cubicBezTo>
                <a:cubicBezTo>
                  <a:pt x="228788" y="1677152"/>
                  <a:pt x="205418" y="1598389"/>
                  <a:pt x="254000" y="1744134"/>
                </a:cubicBezTo>
                <a:cubicBezTo>
                  <a:pt x="259644" y="1761067"/>
                  <a:pt x="261033" y="1780082"/>
                  <a:pt x="270934" y="1794934"/>
                </a:cubicBezTo>
                <a:cubicBezTo>
                  <a:pt x="282223" y="1811867"/>
                  <a:pt x="295699" y="1827531"/>
                  <a:pt x="304800" y="1845734"/>
                </a:cubicBezTo>
                <a:cubicBezTo>
                  <a:pt x="312782" y="1861699"/>
                  <a:pt x="313066" y="1880931"/>
                  <a:pt x="321734" y="1896534"/>
                </a:cubicBezTo>
                <a:cubicBezTo>
                  <a:pt x="321742" y="1896549"/>
                  <a:pt x="406396" y="2023527"/>
                  <a:pt x="423334" y="2048934"/>
                </a:cubicBezTo>
                <a:cubicBezTo>
                  <a:pt x="434623" y="2065867"/>
                  <a:pt x="442810" y="2085344"/>
                  <a:pt x="457200" y="2099734"/>
                </a:cubicBezTo>
                <a:cubicBezTo>
                  <a:pt x="474133" y="2116667"/>
                  <a:pt x="492669" y="2132137"/>
                  <a:pt x="508000" y="2150534"/>
                </a:cubicBezTo>
                <a:cubicBezTo>
                  <a:pt x="521029" y="2166168"/>
                  <a:pt x="526551" y="2187933"/>
                  <a:pt x="541867" y="2201334"/>
                </a:cubicBezTo>
                <a:cubicBezTo>
                  <a:pt x="572499" y="2228137"/>
                  <a:pt x="609600" y="2246489"/>
                  <a:pt x="643467" y="2269067"/>
                </a:cubicBezTo>
                <a:cubicBezTo>
                  <a:pt x="660400" y="2280356"/>
                  <a:pt x="674960" y="2296498"/>
                  <a:pt x="694267" y="2302934"/>
                </a:cubicBezTo>
                <a:lnTo>
                  <a:pt x="795867" y="2336800"/>
                </a:lnTo>
                <a:cubicBezTo>
                  <a:pt x="825312" y="2332594"/>
                  <a:pt x="924279" y="2325668"/>
                  <a:pt x="965200" y="2302934"/>
                </a:cubicBezTo>
                <a:cubicBezTo>
                  <a:pt x="1000781" y="2283167"/>
                  <a:pt x="1066800" y="2235200"/>
                  <a:pt x="1066800" y="2235200"/>
                </a:cubicBezTo>
                <a:lnTo>
                  <a:pt x="1168400" y="2082800"/>
                </a:lnTo>
                <a:lnTo>
                  <a:pt x="1202267" y="2032000"/>
                </a:lnTo>
                <a:cubicBezTo>
                  <a:pt x="1273615" y="1817952"/>
                  <a:pt x="1154594" y="2160170"/>
                  <a:pt x="1253067" y="1930400"/>
                </a:cubicBezTo>
                <a:cubicBezTo>
                  <a:pt x="1262235" y="1909009"/>
                  <a:pt x="1265837" y="1885564"/>
                  <a:pt x="1270000" y="1862667"/>
                </a:cubicBezTo>
                <a:cubicBezTo>
                  <a:pt x="1279351" y="1811235"/>
                  <a:pt x="1297967" y="1655866"/>
                  <a:pt x="1303867" y="1608667"/>
                </a:cubicBezTo>
                <a:cubicBezTo>
                  <a:pt x="1318761" y="1340566"/>
                  <a:pt x="1337734" y="1041695"/>
                  <a:pt x="1337734" y="778934"/>
                </a:cubicBezTo>
                <a:cubicBezTo>
                  <a:pt x="1337734" y="615148"/>
                  <a:pt x="1331017" y="451334"/>
                  <a:pt x="1320800" y="287867"/>
                </a:cubicBezTo>
                <a:cubicBezTo>
                  <a:pt x="1319687" y="270052"/>
                  <a:pt x="1316488" y="249688"/>
                  <a:pt x="1303867" y="237067"/>
                </a:cubicBezTo>
                <a:cubicBezTo>
                  <a:pt x="1291246" y="224446"/>
                  <a:pt x="1270000" y="225778"/>
                  <a:pt x="1253067" y="220134"/>
                </a:cubicBezTo>
                <a:cubicBezTo>
                  <a:pt x="1219200" y="197556"/>
                  <a:pt x="1190081" y="165271"/>
                  <a:pt x="1151467" y="152400"/>
                </a:cubicBezTo>
                <a:lnTo>
                  <a:pt x="897467" y="67734"/>
                </a:lnTo>
                <a:lnTo>
                  <a:pt x="745067" y="16934"/>
                </a:lnTo>
                <a:lnTo>
                  <a:pt x="694267" y="0"/>
                </a:lnTo>
              </a:path>
            </a:pathLst>
          </a:custGeom>
          <a:noFill/>
          <a:ln w="7620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12-Point Star 4">
            <a:extLst>
              <a:ext uri="{FF2B5EF4-FFF2-40B4-BE49-F238E27FC236}">
                <a16:creationId xmlns:a16="http://schemas.microsoft.com/office/drawing/2014/main" id="{094B0657-674C-7745-A93D-7D62F43F0838}"/>
              </a:ext>
            </a:extLst>
          </p:cNvPr>
          <p:cNvSpPr/>
          <p:nvPr/>
        </p:nvSpPr>
        <p:spPr>
          <a:xfrm>
            <a:off x="3754583" y="1205344"/>
            <a:ext cx="2976230" cy="2108726"/>
          </a:xfrm>
          <a:prstGeom prst="star12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u="sng" dirty="0">
                <a:solidFill>
                  <a:schemeClr val="accent1">
                    <a:lumMod val="50000"/>
                  </a:schemeClr>
                </a:solidFill>
              </a:rPr>
              <a:t>RHEOL:</a:t>
            </a:r>
          </a:p>
          <a:p>
            <a:pPr algn="ctr"/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</a:rPr>
              <a:t>yn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</a:rPr>
              <a:t> +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</a:rPr>
              <a:t>enw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</a:rPr>
              <a:t>lle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</a:rPr>
              <a:t> =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</a:rPr>
              <a:t>treiglad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</a:rPr>
              <a:t>trwynol</a:t>
            </a:r>
            <a:endParaRPr lang="en-US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363BE2D-E661-BC49-90B2-671D25526EE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872" t="18245" r="7573" b="8852"/>
          <a:stretch/>
        </p:blipFill>
        <p:spPr>
          <a:xfrm>
            <a:off x="217334" y="3314070"/>
            <a:ext cx="4400051" cy="3387173"/>
          </a:xfrm>
          <a:prstGeom prst="rect">
            <a:avLst/>
          </a:prstGeom>
          <a:ln w="57150">
            <a:solidFill>
              <a:schemeClr val="accent1">
                <a:lumMod val="50000"/>
              </a:schemeClr>
            </a:solidFill>
          </a:ln>
        </p:spPr>
      </p:pic>
      <p:sp>
        <p:nvSpPr>
          <p:cNvPr id="7" name="Left Arrow 6">
            <a:extLst>
              <a:ext uri="{FF2B5EF4-FFF2-40B4-BE49-F238E27FC236}">
                <a16:creationId xmlns:a16="http://schemas.microsoft.com/office/drawing/2014/main" id="{A9575622-520F-EB4A-8AC0-D0BD93C2D2EA}"/>
              </a:ext>
            </a:extLst>
          </p:cNvPr>
          <p:cNvSpPr/>
          <p:nvPr/>
        </p:nvSpPr>
        <p:spPr>
          <a:xfrm>
            <a:off x="4185139" y="3511202"/>
            <a:ext cx="1529861" cy="615461"/>
          </a:xfrm>
          <a:prstGeom prst="leftArrow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CE0D771-13C8-EB41-BF27-346EEF38732B}"/>
              </a:ext>
            </a:extLst>
          </p:cNvPr>
          <p:cNvSpPr txBox="1"/>
          <p:nvPr/>
        </p:nvSpPr>
        <p:spPr>
          <a:xfrm>
            <a:off x="5780444" y="3511202"/>
            <a:ext cx="6213584" cy="107721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/>
              <a:t>Does DIM </a:t>
            </a:r>
            <a:r>
              <a:rPr lang="en-US" sz="1600" dirty="0" err="1"/>
              <a:t>treiglad</a:t>
            </a:r>
            <a:r>
              <a:rPr lang="en-US" sz="1600" dirty="0"/>
              <a:t> am </a:t>
            </a:r>
            <a:r>
              <a:rPr lang="en-US" sz="1600" dirty="0" err="1"/>
              <a:t>fod</a:t>
            </a:r>
            <a:r>
              <a:rPr lang="en-US" sz="1600" dirty="0"/>
              <a:t> y </a:t>
            </a:r>
            <a:r>
              <a:rPr lang="en-US" sz="1600" dirty="0" err="1"/>
              <a:t>llefydd</a:t>
            </a:r>
            <a:r>
              <a:rPr lang="en-US" sz="1600" dirty="0"/>
              <a:t> </a:t>
            </a:r>
            <a:r>
              <a:rPr lang="en-US" sz="1600" dirty="0" err="1"/>
              <a:t>hyn</a:t>
            </a:r>
            <a:r>
              <a:rPr lang="en-US" sz="1600" dirty="0"/>
              <a:t> </a:t>
            </a:r>
            <a:r>
              <a:rPr lang="en-US" sz="1600" dirty="0" err="1"/>
              <a:t>yn</a:t>
            </a:r>
            <a:r>
              <a:rPr lang="en-US" sz="1600" dirty="0"/>
              <a:t> </a:t>
            </a:r>
            <a:r>
              <a:rPr lang="en-US" sz="1600" dirty="0" err="1"/>
              <a:t>dechrau</a:t>
            </a:r>
            <a:r>
              <a:rPr lang="en-US" sz="1600" dirty="0"/>
              <a:t> </a:t>
            </a:r>
            <a:r>
              <a:rPr lang="en-US" sz="1600" dirty="0" err="1"/>
              <a:t>gyda’r</a:t>
            </a:r>
            <a:r>
              <a:rPr lang="en-US" sz="1600" dirty="0"/>
              <a:t> </a:t>
            </a:r>
            <a:r>
              <a:rPr lang="en-US" sz="1600" dirty="0" err="1"/>
              <a:t>llythrennau</a:t>
            </a:r>
            <a:r>
              <a:rPr lang="en-US" sz="1600" dirty="0"/>
              <a:t> A </a:t>
            </a:r>
            <a:r>
              <a:rPr lang="en-US" sz="1600" dirty="0" err="1"/>
              <a:t>neu</a:t>
            </a:r>
            <a:r>
              <a:rPr lang="en-US" sz="1600" dirty="0"/>
              <a:t> LL </a:t>
            </a:r>
            <a:r>
              <a:rPr lang="en-US" sz="1600" dirty="0" err="1"/>
              <a:t>sydd</a:t>
            </a:r>
            <a:r>
              <a:rPr lang="en-US" sz="1600" dirty="0"/>
              <a:t> </a:t>
            </a:r>
            <a:r>
              <a:rPr lang="en-US" sz="1600" dirty="0" err="1"/>
              <a:t>ddim</a:t>
            </a:r>
            <a:r>
              <a:rPr lang="en-US" sz="1600" dirty="0"/>
              <a:t> </a:t>
            </a:r>
            <a:r>
              <a:rPr lang="en-US" sz="1600" dirty="0" err="1"/>
              <a:t>yn</a:t>
            </a:r>
            <a:r>
              <a:rPr lang="en-US" sz="1600" dirty="0"/>
              <a:t> </a:t>
            </a:r>
            <a:r>
              <a:rPr lang="en-US" sz="1600" dirty="0" err="1"/>
              <a:t>treiglo’n</a:t>
            </a:r>
            <a:r>
              <a:rPr lang="en-US" sz="1600" dirty="0"/>
              <a:t> </a:t>
            </a:r>
            <a:r>
              <a:rPr lang="en-US" sz="1600" dirty="0" err="1"/>
              <a:t>drwynol</a:t>
            </a:r>
            <a:r>
              <a:rPr lang="en-US" sz="1600" dirty="0"/>
              <a:t>.</a:t>
            </a:r>
          </a:p>
          <a:p>
            <a:r>
              <a:rPr lang="en-US" sz="1600" i="1" dirty="0"/>
              <a:t>There is no mutation here as the place names </a:t>
            </a:r>
            <a:r>
              <a:rPr lang="en-US" sz="1600" i="1" dirty="0" err="1"/>
              <a:t>begon</a:t>
            </a:r>
            <a:r>
              <a:rPr lang="en-US" sz="1600" i="1" dirty="0"/>
              <a:t> with the letters A or </a:t>
            </a:r>
            <a:r>
              <a:rPr lang="en-US" sz="1600" i="1" dirty="0" err="1"/>
              <a:t>Ll</a:t>
            </a:r>
            <a:r>
              <a:rPr lang="en-US" sz="1600" i="1" dirty="0"/>
              <a:t> and they do NOT have a nasal mutation.</a:t>
            </a:r>
          </a:p>
        </p:txBody>
      </p:sp>
      <p:sp>
        <p:nvSpPr>
          <p:cNvPr id="9" name="Left Arrow 8">
            <a:extLst>
              <a:ext uri="{FF2B5EF4-FFF2-40B4-BE49-F238E27FC236}">
                <a16:creationId xmlns:a16="http://schemas.microsoft.com/office/drawing/2014/main" id="{22AA9A68-77BC-8D44-BD75-142AB9C8DEEA}"/>
              </a:ext>
            </a:extLst>
          </p:cNvPr>
          <p:cNvSpPr/>
          <p:nvPr/>
        </p:nvSpPr>
        <p:spPr>
          <a:xfrm>
            <a:off x="4498534" y="4711531"/>
            <a:ext cx="1529861" cy="615461"/>
          </a:xfrm>
          <a:prstGeom prst="leftArrow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BCB1DD3-1FBF-1C4F-864E-1B613DD4F418}"/>
              </a:ext>
            </a:extLst>
          </p:cNvPr>
          <p:cNvSpPr txBox="1"/>
          <p:nvPr/>
        </p:nvSpPr>
        <p:spPr>
          <a:xfrm>
            <a:off x="6333068" y="4851034"/>
            <a:ext cx="3774497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b="1" u="sng" dirty="0" err="1"/>
              <a:t>T</a:t>
            </a:r>
            <a:r>
              <a:rPr lang="en-US" dirty="0" err="1"/>
              <a:t>alybont</a:t>
            </a:r>
            <a:r>
              <a:rPr lang="en-US" dirty="0"/>
              <a:t>        </a:t>
            </a:r>
            <a:r>
              <a:rPr lang="en-US" b="1" u="sng" dirty="0" err="1"/>
              <a:t>D</a:t>
            </a:r>
            <a:r>
              <a:rPr lang="en-US" dirty="0" err="1"/>
              <a:t>inbych</a:t>
            </a:r>
            <a:r>
              <a:rPr lang="en-US" dirty="0"/>
              <a:t> y </a:t>
            </a:r>
            <a:r>
              <a:rPr lang="en-US" dirty="0" err="1"/>
              <a:t>Pysgod</a:t>
            </a:r>
            <a:endParaRPr lang="en-US" dirty="0"/>
          </a:p>
        </p:txBody>
      </p:sp>
      <p:sp>
        <p:nvSpPr>
          <p:cNvPr id="11" name="Left Arrow 10">
            <a:extLst>
              <a:ext uri="{FF2B5EF4-FFF2-40B4-BE49-F238E27FC236}">
                <a16:creationId xmlns:a16="http://schemas.microsoft.com/office/drawing/2014/main" id="{B15F0702-9675-914E-AA7A-2825F208CF02}"/>
              </a:ext>
            </a:extLst>
          </p:cNvPr>
          <p:cNvSpPr/>
          <p:nvPr/>
        </p:nvSpPr>
        <p:spPr>
          <a:xfrm>
            <a:off x="4511680" y="5440216"/>
            <a:ext cx="1529861" cy="615461"/>
          </a:xfrm>
          <a:prstGeom prst="leftArrow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Left Arrow 11">
            <a:extLst>
              <a:ext uri="{FF2B5EF4-FFF2-40B4-BE49-F238E27FC236}">
                <a16:creationId xmlns:a16="http://schemas.microsoft.com/office/drawing/2014/main" id="{B7A1B571-238A-D742-A3BE-F21B80725CAF}"/>
              </a:ext>
            </a:extLst>
          </p:cNvPr>
          <p:cNvSpPr/>
          <p:nvPr/>
        </p:nvSpPr>
        <p:spPr>
          <a:xfrm>
            <a:off x="4517896" y="6155533"/>
            <a:ext cx="1529861" cy="615461"/>
          </a:xfrm>
          <a:prstGeom prst="leftArrow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C8EFB7D-A9AC-A24D-8A44-3FAB52ABA411}"/>
              </a:ext>
            </a:extLst>
          </p:cNvPr>
          <p:cNvSpPr txBox="1"/>
          <p:nvPr/>
        </p:nvSpPr>
        <p:spPr>
          <a:xfrm>
            <a:off x="6333067" y="5563280"/>
            <a:ext cx="3774497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b="1" u="sng" dirty="0"/>
              <a:t>P</a:t>
            </a:r>
            <a:r>
              <a:rPr lang="en-US" dirty="0"/>
              <a:t>en-y-</a:t>
            </a:r>
            <a:r>
              <a:rPr lang="en-US" dirty="0" err="1"/>
              <a:t>bont</a:t>
            </a:r>
            <a:r>
              <a:rPr lang="en-US" dirty="0"/>
              <a:t>           </a:t>
            </a:r>
            <a:r>
              <a:rPr lang="en-US" b="1" u="sng" dirty="0"/>
              <a:t>B</a:t>
            </a:r>
            <a:r>
              <a:rPr lang="en-US" dirty="0"/>
              <a:t>angor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1BE5E90-C136-EC40-906A-ACEEEADA42B1}"/>
              </a:ext>
            </a:extLst>
          </p:cNvPr>
          <p:cNvSpPr txBox="1"/>
          <p:nvPr/>
        </p:nvSpPr>
        <p:spPr>
          <a:xfrm>
            <a:off x="6333066" y="6331911"/>
            <a:ext cx="3774497" cy="36933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38100"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b="1" u="sng" dirty="0" err="1"/>
              <a:t>C</a:t>
            </a:r>
            <a:r>
              <a:rPr lang="en-US" dirty="0" err="1"/>
              <a:t>aerdydd</a:t>
            </a:r>
            <a:r>
              <a:rPr lang="en-US" dirty="0"/>
              <a:t>          </a:t>
            </a:r>
            <a:r>
              <a:rPr lang="en-US" b="1" u="sng" dirty="0"/>
              <a:t>G</a:t>
            </a:r>
            <a:r>
              <a:rPr lang="en-US" dirty="0"/>
              <a:t>wynedd</a:t>
            </a:r>
          </a:p>
        </p:txBody>
      </p:sp>
      <p:sp>
        <p:nvSpPr>
          <p:cNvPr id="15" name="12-Point Star 14">
            <a:extLst>
              <a:ext uri="{FF2B5EF4-FFF2-40B4-BE49-F238E27FC236}">
                <a16:creationId xmlns:a16="http://schemas.microsoft.com/office/drawing/2014/main" id="{1F920BD3-990D-1C42-BB36-526B92067915}"/>
              </a:ext>
            </a:extLst>
          </p:cNvPr>
          <p:cNvSpPr/>
          <p:nvPr/>
        </p:nvSpPr>
        <p:spPr>
          <a:xfrm>
            <a:off x="360218" y="1205344"/>
            <a:ext cx="2867891" cy="2108725"/>
          </a:xfrm>
          <a:prstGeom prst="star12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u="sng" dirty="0">
                <a:solidFill>
                  <a:schemeClr val="accent1">
                    <a:lumMod val="50000"/>
                  </a:schemeClr>
                </a:solidFill>
              </a:rPr>
              <a:t>RULE:</a:t>
            </a:r>
          </a:p>
          <a:p>
            <a:pPr algn="ctr"/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</a:rPr>
              <a:t>yn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</a:rPr>
              <a:t> + place name =nasal mutation</a:t>
            </a:r>
          </a:p>
        </p:txBody>
      </p:sp>
    </p:spTree>
    <p:extLst>
      <p:ext uri="{BB962C8B-B14F-4D97-AF65-F5344CB8AC3E}">
        <p14:creationId xmlns:p14="http://schemas.microsoft.com/office/powerpoint/2010/main" val="21433735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EE91EF-DCA4-1342-9E41-113173DFE2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597" y="0"/>
            <a:ext cx="12070403" cy="964096"/>
          </a:xfrm>
          <a:solidFill>
            <a:schemeClr val="tx1"/>
          </a:solidFill>
        </p:spPr>
        <p:txBody>
          <a:bodyPr>
            <a:normAutofit fontScale="90000"/>
          </a:bodyPr>
          <a:lstStyle/>
          <a:p>
            <a:r>
              <a:rPr lang="en-US" b="1" dirty="0" err="1">
                <a:solidFill>
                  <a:schemeClr val="bg1"/>
                </a:solidFill>
                <a:latin typeface="Segoe Print"/>
              </a:rPr>
              <a:t>Amser</a:t>
            </a:r>
            <a:r>
              <a:rPr lang="en-US" b="1" dirty="0">
                <a:solidFill>
                  <a:schemeClr val="bg1"/>
                </a:solidFill>
                <a:latin typeface="Segoe Print"/>
              </a:rPr>
              <a:t> </a:t>
            </a:r>
            <a:r>
              <a:rPr lang="en-US" b="1" dirty="0" err="1">
                <a:solidFill>
                  <a:schemeClr val="bg1"/>
                </a:solidFill>
                <a:latin typeface="Segoe Print"/>
              </a:rPr>
              <a:t>cofrestru</a:t>
            </a:r>
            <a:r>
              <a:rPr lang="en-US" b="1" dirty="0">
                <a:solidFill>
                  <a:schemeClr val="bg1"/>
                </a:solidFill>
                <a:latin typeface="Segoe Print"/>
              </a:rPr>
              <a:t> ...                   Registration time ...</a:t>
            </a:r>
            <a:br>
              <a:rPr lang="en-US" b="1" dirty="0">
                <a:latin typeface="Segoe Print" panose="02000800000000000000" pitchFamily="2" charset="0"/>
              </a:rPr>
            </a:br>
            <a:r>
              <a:rPr lang="en-US" b="1" dirty="0">
                <a:latin typeface="Segoe Print"/>
              </a:rPr>
              <a:t> 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B432A23-5CCC-A14D-AEBC-4870579A811D}"/>
              </a:ext>
            </a:extLst>
          </p:cNvPr>
          <p:cNvSpPr txBox="1"/>
          <p:nvPr/>
        </p:nvSpPr>
        <p:spPr>
          <a:xfrm>
            <a:off x="440267" y="1579651"/>
            <a:ext cx="5365366" cy="1384995"/>
          </a:xfrm>
          <a:prstGeom prst="rect">
            <a:avLst/>
          </a:prstGeom>
          <a:solidFill>
            <a:schemeClr val="accent1"/>
          </a:solidFill>
          <a:ln>
            <a:solidFill>
              <a:schemeClr val="accent4"/>
            </a:solidFill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sz="3200" b="1" dirty="0" err="1">
                <a:solidFill>
                  <a:schemeClr val="bg1"/>
                </a:solidFill>
              </a:rPr>
              <a:t>Cinio</a:t>
            </a:r>
            <a:r>
              <a:rPr lang="en-US" sz="3200" b="1" dirty="0">
                <a:solidFill>
                  <a:schemeClr val="bg1"/>
                </a:solidFill>
              </a:rPr>
              <a:t> (</a:t>
            </a:r>
            <a:r>
              <a:rPr lang="en-US" sz="3200" b="1" dirty="0" err="1">
                <a:solidFill>
                  <a:schemeClr val="bg1"/>
                </a:solidFill>
              </a:rPr>
              <a:t>ysgol</a:t>
            </a:r>
            <a:r>
              <a:rPr lang="en-US" sz="3200" b="1" dirty="0">
                <a:solidFill>
                  <a:schemeClr val="bg1"/>
                </a:solidFill>
              </a:rPr>
              <a:t>) </a:t>
            </a:r>
            <a:r>
              <a:rPr lang="en-US" sz="3200" b="1" dirty="0" err="1">
                <a:solidFill>
                  <a:schemeClr val="bg1"/>
                </a:solidFill>
              </a:rPr>
              <a:t>neu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frechdanau</a:t>
            </a:r>
            <a:r>
              <a:rPr lang="en-US" sz="3200" b="1" dirty="0">
                <a:solidFill>
                  <a:schemeClr val="bg1"/>
                </a:solidFill>
              </a:rPr>
              <a:t>?</a:t>
            </a:r>
          </a:p>
          <a:p>
            <a:pPr algn="ctr"/>
            <a:r>
              <a:rPr lang="en-US" sz="2000" b="1" i="1" dirty="0">
                <a:solidFill>
                  <a:schemeClr val="bg1"/>
                </a:solidFill>
              </a:rPr>
              <a:t>(school dinner or a packed lunch?)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23197D9-22AB-4244-8C25-108B1C578569}"/>
              </a:ext>
            </a:extLst>
          </p:cNvPr>
          <p:cNvSpPr txBox="1"/>
          <p:nvPr/>
        </p:nvSpPr>
        <p:spPr>
          <a:xfrm>
            <a:off x="7029024" y="1231690"/>
            <a:ext cx="4020631" cy="830997"/>
          </a:xfrm>
          <a:prstGeom prst="rect">
            <a:avLst/>
          </a:prstGeom>
          <a:solidFill>
            <a:schemeClr val="accent5"/>
          </a:solidFill>
        </p:spPr>
        <p:txBody>
          <a:bodyPr wrap="square" rtlCol="0" anchor="t">
            <a:spAutoFit/>
          </a:bodyPr>
          <a:lstStyle/>
          <a:p>
            <a:pPr algn="ctr"/>
            <a:r>
              <a:rPr lang="en-US" sz="2400" b="1" dirty="0" err="1"/>
              <a:t>Cinio</a:t>
            </a:r>
            <a:r>
              <a:rPr lang="en-US" sz="2400" b="1" dirty="0"/>
              <a:t>, </a:t>
            </a:r>
            <a:r>
              <a:rPr lang="en-US" sz="2400" b="1" dirty="0" err="1"/>
              <a:t>os</a:t>
            </a:r>
            <a:r>
              <a:rPr lang="en-US" sz="2400" b="1" dirty="0"/>
              <a:t> </a:t>
            </a:r>
            <a:r>
              <a:rPr lang="en-US" sz="2400" b="1" dirty="0" err="1"/>
              <a:t>gwelwch</a:t>
            </a:r>
            <a:r>
              <a:rPr lang="en-US" sz="2400" b="1" dirty="0"/>
              <a:t> </a:t>
            </a:r>
            <a:r>
              <a:rPr lang="en-US" sz="2400" b="1" dirty="0" err="1"/>
              <a:t>yn</a:t>
            </a:r>
            <a:r>
              <a:rPr lang="en-US" sz="2400" b="1" dirty="0"/>
              <a:t> </a:t>
            </a:r>
            <a:r>
              <a:rPr lang="en-US" sz="2400" b="1" dirty="0" err="1"/>
              <a:t>dda</a:t>
            </a:r>
            <a:r>
              <a:rPr lang="en-US" sz="2400" b="1" dirty="0"/>
              <a:t>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703710D-4139-4FC7-B318-8B20FE219457}"/>
              </a:ext>
            </a:extLst>
          </p:cNvPr>
          <p:cNvSpPr txBox="1"/>
          <p:nvPr/>
        </p:nvSpPr>
        <p:spPr>
          <a:xfrm>
            <a:off x="6999511" y="2608783"/>
            <a:ext cx="4050144" cy="830997"/>
          </a:xfrm>
          <a:prstGeom prst="rect">
            <a:avLst/>
          </a:prstGeom>
          <a:solidFill>
            <a:schemeClr val="accent5"/>
          </a:solidFill>
        </p:spPr>
        <p:txBody>
          <a:bodyPr wrap="square" rtlCol="0" anchor="t">
            <a:spAutoFit/>
          </a:bodyPr>
          <a:lstStyle/>
          <a:p>
            <a:pPr algn="ctr"/>
            <a:r>
              <a:rPr lang="en-US" sz="2400" b="1" dirty="0" err="1"/>
              <a:t>Brechdanau</a:t>
            </a:r>
            <a:r>
              <a:rPr lang="en-US" sz="2400" b="1" dirty="0"/>
              <a:t>, </a:t>
            </a:r>
            <a:r>
              <a:rPr lang="en-US" sz="2400" b="1" dirty="0" err="1"/>
              <a:t>os</a:t>
            </a:r>
            <a:r>
              <a:rPr lang="en-US" sz="2400" b="1" dirty="0"/>
              <a:t> </a:t>
            </a:r>
            <a:r>
              <a:rPr lang="en-US" sz="2400" b="1" dirty="0" err="1"/>
              <a:t>gwelwch</a:t>
            </a:r>
            <a:r>
              <a:rPr lang="en-US" sz="2400" b="1" dirty="0"/>
              <a:t> </a:t>
            </a:r>
            <a:r>
              <a:rPr lang="en-US" sz="2400" b="1" dirty="0" err="1"/>
              <a:t>yn</a:t>
            </a:r>
            <a:r>
              <a:rPr lang="en-US" sz="2400" b="1" dirty="0"/>
              <a:t> </a:t>
            </a:r>
            <a:r>
              <a:rPr lang="en-US" sz="2400" b="1" dirty="0" err="1"/>
              <a:t>dda</a:t>
            </a:r>
            <a:r>
              <a:rPr lang="en-US" sz="2400" b="1" dirty="0"/>
              <a:t>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7520090-5F1A-E44E-8C99-D530A61956C4}"/>
              </a:ext>
            </a:extLst>
          </p:cNvPr>
          <p:cNvSpPr txBox="1"/>
          <p:nvPr/>
        </p:nvSpPr>
        <p:spPr>
          <a:xfrm>
            <a:off x="231247" y="4518852"/>
            <a:ext cx="5684036" cy="1692771"/>
          </a:xfrm>
          <a:prstGeom prst="rect">
            <a:avLst/>
          </a:prstGeom>
          <a:solidFill>
            <a:schemeClr val="accent1"/>
          </a:solidFill>
          <a:ln>
            <a:solidFill>
              <a:schemeClr val="accent4"/>
            </a:solidFill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sz="3200" b="1" dirty="0" err="1">
                <a:solidFill>
                  <a:srgbClr val="FF0000"/>
                </a:solidFill>
              </a:rPr>
              <a:t>Wyt</a:t>
            </a:r>
            <a:r>
              <a:rPr lang="en-US" sz="3200" b="1" dirty="0">
                <a:solidFill>
                  <a:srgbClr val="FF0000"/>
                </a:solidFill>
              </a:rPr>
              <a:t> </a:t>
            </a:r>
            <a:r>
              <a:rPr lang="en-US" sz="3200" b="1" dirty="0" err="1">
                <a:solidFill>
                  <a:srgbClr val="FF0000"/>
                </a:solidFill>
              </a:rPr>
              <a:t>ti</a:t>
            </a:r>
            <a:r>
              <a:rPr lang="en-US" sz="3200" b="1" dirty="0">
                <a:solidFill>
                  <a:srgbClr val="FF0000"/>
                </a:solidFill>
              </a:rPr>
              <a:t> </a:t>
            </a:r>
            <a:r>
              <a:rPr lang="en-US" sz="3200" b="1" dirty="0" err="1">
                <a:solidFill>
                  <a:srgbClr val="FF0000"/>
                </a:solidFill>
              </a:rPr>
              <a:t>eisiau</a:t>
            </a:r>
            <a:r>
              <a:rPr lang="en-US" sz="3200" b="1" dirty="0">
                <a:solidFill>
                  <a:srgbClr val="FF0000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cinio</a:t>
            </a:r>
            <a:r>
              <a:rPr lang="en-US" sz="3200" b="1" dirty="0">
                <a:solidFill>
                  <a:schemeClr val="bg1"/>
                </a:solidFill>
              </a:rPr>
              <a:t> (</a:t>
            </a:r>
            <a:r>
              <a:rPr lang="en-US" sz="3200" b="1" dirty="0" err="1">
                <a:solidFill>
                  <a:schemeClr val="bg1"/>
                </a:solidFill>
              </a:rPr>
              <a:t>ysgol</a:t>
            </a:r>
            <a:r>
              <a:rPr lang="en-US" sz="3200" b="1" dirty="0">
                <a:solidFill>
                  <a:schemeClr val="bg1"/>
                </a:solidFill>
              </a:rPr>
              <a:t>) </a:t>
            </a:r>
            <a:r>
              <a:rPr lang="en-US" sz="3200" b="1" dirty="0" err="1">
                <a:solidFill>
                  <a:schemeClr val="bg1"/>
                </a:solidFill>
              </a:rPr>
              <a:t>neu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frechdanau</a:t>
            </a:r>
            <a:r>
              <a:rPr lang="en-US" sz="3200" b="1" dirty="0">
                <a:solidFill>
                  <a:schemeClr val="bg1"/>
                </a:solidFill>
              </a:rPr>
              <a:t>?</a:t>
            </a:r>
          </a:p>
          <a:p>
            <a:pPr algn="ctr"/>
            <a:r>
              <a:rPr lang="en-US" sz="2000" b="1" i="1" dirty="0">
                <a:solidFill>
                  <a:srgbClr val="FF0000"/>
                </a:solidFill>
              </a:rPr>
              <a:t>Do you want </a:t>
            </a:r>
            <a:r>
              <a:rPr lang="en-US" sz="2000" b="1" i="1" dirty="0">
                <a:solidFill>
                  <a:schemeClr val="bg1"/>
                </a:solidFill>
              </a:rPr>
              <a:t>school dinner or a packed lunch?</a:t>
            </a: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48B5E393-AFF9-9648-BC8C-5E81508FD669}"/>
              </a:ext>
            </a:extLst>
          </p:cNvPr>
          <p:cNvCxnSpPr/>
          <p:nvPr/>
        </p:nvCxnSpPr>
        <p:spPr>
          <a:xfrm flipV="1">
            <a:off x="5983959" y="1656422"/>
            <a:ext cx="715057" cy="249382"/>
          </a:xfrm>
          <a:prstGeom prst="straightConnector1">
            <a:avLst/>
          </a:prstGeom>
          <a:ln w="7620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A25D8507-FFAD-4A48-B415-DA04E5A78C5D}"/>
              </a:ext>
            </a:extLst>
          </p:cNvPr>
          <p:cNvCxnSpPr>
            <a:cxnSpLocks/>
          </p:cNvCxnSpPr>
          <p:nvPr/>
        </p:nvCxnSpPr>
        <p:spPr>
          <a:xfrm>
            <a:off x="6027688" y="2793450"/>
            <a:ext cx="715057" cy="230832"/>
          </a:xfrm>
          <a:prstGeom prst="straightConnector1">
            <a:avLst/>
          </a:prstGeom>
          <a:ln w="7620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7EE91235-18D0-E64A-BA62-3772D15C9E0A}"/>
              </a:ext>
            </a:extLst>
          </p:cNvPr>
          <p:cNvCxnSpPr>
            <a:cxnSpLocks/>
          </p:cNvCxnSpPr>
          <p:nvPr/>
        </p:nvCxnSpPr>
        <p:spPr>
          <a:xfrm>
            <a:off x="6027688" y="4664972"/>
            <a:ext cx="715057" cy="0"/>
          </a:xfrm>
          <a:prstGeom prst="straightConnector1">
            <a:avLst/>
          </a:prstGeom>
          <a:ln w="7620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>
            <a:extLst>
              <a:ext uri="{FF2B5EF4-FFF2-40B4-BE49-F238E27FC236}">
                <a16:creationId xmlns:a16="http://schemas.microsoft.com/office/drawing/2014/main" id="{449FA662-1BDB-E044-A46E-B96C1683FBD3}"/>
              </a:ext>
            </a:extLst>
          </p:cNvPr>
          <p:cNvCxnSpPr>
            <a:cxnSpLocks/>
          </p:cNvCxnSpPr>
          <p:nvPr/>
        </p:nvCxnSpPr>
        <p:spPr>
          <a:xfrm>
            <a:off x="6027688" y="6074436"/>
            <a:ext cx="715057" cy="0"/>
          </a:xfrm>
          <a:prstGeom prst="straightConnector1">
            <a:avLst/>
          </a:prstGeom>
          <a:ln w="76200">
            <a:solidFill>
              <a:schemeClr val="accent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Picture 24">
            <a:extLst>
              <a:ext uri="{FF2B5EF4-FFF2-40B4-BE49-F238E27FC236}">
                <a16:creationId xmlns:a16="http://schemas.microsoft.com/office/drawing/2014/main" id="{949B03B4-DE8A-C844-882D-E779969E50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15367"/>
            <a:ext cx="2856992" cy="442633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F0A7A8F4-F7AF-474E-88EC-0501A139A80F}"/>
              </a:ext>
            </a:extLst>
          </p:cNvPr>
          <p:cNvSpPr txBox="1"/>
          <p:nvPr/>
        </p:nvSpPr>
        <p:spPr>
          <a:xfrm>
            <a:off x="7029024" y="4249473"/>
            <a:ext cx="4020631" cy="830997"/>
          </a:xfrm>
          <a:prstGeom prst="rect">
            <a:avLst/>
          </a:prstGeom>
          <a:solidFill>
            <a:schemeClr val="accent5"/>
          </a:solidFill>
        </p:spPr>
        <p:txBody>
          <a:bodyPr wrap="square" rtlCol="0" anchor="t">
            <a:spAutoFit/>
          </a:bodyPr>
          <a:lstStyle/>
          <a:p>
            <a:pPr algn="ctr"/>
            <a:r>
              <a:rPr lang="en-US" sz="2400" b="1" dirty="0" err="1"/>
              <a:t>Cinio</a:t>
            </a:r>
            <a:r>
              <a:rPr lang="en-US" sz="2400" b="1" dirty="0"/>
              <a:t>, </a:t>
            </a:r>
            <a:r>
              <a:rPr lang="en-US" sz="2400" b="1" dirty="0" err="1"/>
              <a:t>os</a:t>
            </a:r>
            <a:r>
              <a:rPr lang="en-US" sz="2400" b="1" dirty="0"/>
              <a:t> </a:t>
            </a:r>
            <a:r>
              <a:rPr lang="en-US" sz="2400" b="1" dirty="0" err="1"/>
              <a:t>gwelwch</a:t>
            </a:r>
            <a:r>
              <a:rPr lang="en-US" sz="2400" b="1" dirty="0"/>
              <a:t> </a:t>
            </a:r>
            <a:r>
              <a:rPr lang="en-US" sz="2400" b="1" dirty="0" err="1"/>
              <a:t>yn</a:t>
            </a:r>
            <a:r>
              <a:rPr lang="en-US" sz="2400" b="1" dirty="0"/>
              <a:t> </a:t>
            </a:r>
            <a:r>
              <a:rPr lang="en-US" sz="2400" b="1" dirty="0" err="1"/>
              <a:t>dda</a:t>
            </a:r>
            <a:r>
              <a:rPr lang="en-US" sz="2400" b="1" dirty="0"/>
              <a:t>.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7552478-7FEB-9744-BCAA-DA9D5ACBAF85}"/>
              </a:ext>
            </a:extLst>
          </p:cNvPr>
          <p:cNvSpPr txBox="1"/>
          <p:nvPr/>
        </p:nvSpPr>
        <p:spPr>
          <a:xfrm>
            <a:off x="7029024" y="5584370"/>
            <a:ext cx="4050144" cy="830997"/>
          </a:xfrm>
          <a:prstGeom prst="rect">
            <a:avLst/>
          </a:prstGeom>
          <a:solidFill>
            <a:schemeClr val="accent5"/>
          </a:solidFill>
        </p:spPr>
        <p:txBody>
          <a:bodyPr wrap="square" rtlCol="0" anchor="t">
            <a:spAutoFit/>
          </a:bodyPr>
          <a:lstStyle/>
          <a:p>
            <a:pPr algn="ctr"/>
            <a:r>
              <a:rPr lang="en-US" sz="2400" b="1" dirty="0" err="1"/>
              <a:t>Brechdanau</a:t>
            </a:r>
            <a:r>
              <a:rPr lang="en-US" sz="2400" b="1" dirty="0"/>
              <a:t>, </a:t>
            </a:r>
            <a:r>
              <a:rPr lang="en-US" sz="2400" b="1" dirty="0" err="1"/>
              <a:t>os</a:t>
            </a:r>
            <a:r>
              <a:rPr lang="en-US" sz="2400" b="1" dirty="0"/>
              <a:t> </a:t>
            </a:r>
            <a:r>
              <a:rPr lang="en-US" sz="2400" b="1" dirty="0" err="1"/>
              <a:t>gwelwch</a:t>
            </a:r>
            <a:r>
              <a:rPr lang="en-US" sz="2400" b="1" dirty="0"/>
              <a:t> </a:t>
            </a:r>
            <a:r>
              <a:rPr lang="en-US" sz="2400" b="1" dirty="0" err="1"/>
              <a:t>yn</a:t>
            </a:r>
            <a:r>
              <a:rPr lang="en-US" sz="2400" b="1" dirty="0"/>
              <a:t> </a:t>
            </a:r>
            <a:r>
              <a:rPr lang="en-US" sz="2400" b="1" dirty="0" err="1"/>
              <a:t>dda</a:t>
            </a:r>
            <a:r>
              <a:rPr lang="en-US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09645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21" grpId="0" animBg="1"/>
      <p:bldP spid="2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EE91EF-DCA4-1342-9E41-113173DFE2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638" y="176786"/>
            <a:ext cx="11687688" cy="787309"/>
          </a:xfrm>
          <a:solidFill>
            <a:schemeClr val="tx1"/>
          </a:solidFill>
        </p:spPr>
        <p:txBody>
          <a:bodyPr>
            <a:normAutofit/>
          </a:bodyPr>
          <a:lstStyle/>
          <a:p>
            <a:pPr algn="ctr"/>
            <a:r>
              <a:rPr lang="en-US" sz="4000" b="1" dirty="0" err="1">
                <a:solidFill>
                  <a:schemeClr val="bg1"/>
                </a:solidFill>
              </a:rPr>
              <a:t>Amser</a:t>
            </a:r>
            <a:r>
              <a:rPr lang="en-US" sz="4000" b="1" dirty="0">
                <a:solidFill>
                  <a:schemeClr val="bg1"/>
                </a:solidFill>
              </a:rPr>
              <a:t> </a:t>
            </a:r>
            <a:r>
              <a:rPr lang="en-US" sz="4000" b="1" dirty="0" err="1">
                <a:solidFill>
                  <a:schemeClr val="bg1"/>
                </a:solidFill>
              </a:rPr>
              <a:t>cofrestru</a:t>
            </a:r>
            <a:r>
              <a:rPr lang="en-US" sz="4000" b="1" dirty="0">
                <a:solidFill>
                  <a:schemeClr val="bg1"/>
                </a:solidFill>
              </a:rPr>
              <a:t> ...              Registration time ...</a:t>
            </a:r>
            <a:r>
              <a:rPr lang="en-US" b="1" dirty="0">
                <a:latin typeface="Segoe Print"/>
              </a:rPr>
              <a:t> </a:t>
            </a:r>
            <a:endParaRPr lang="en-US" dirty="0"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949B03B4-DE8A-C844-882D-E779969E50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15367"/>
            <a:ext cx="2856992" cy="44263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5FE26C0-452F-8E48-A19E-3FF3210926F8}"/>
              </a:ext>
            </a:extLst>
          </p:cNvPr>
          <p:cNvSpPr txBox="1"/>
          <p:nvPr/>
        </p:nvSpPr>
        <p:spPr>
          <a:xfrm>
            <a:off x="837340" y="1085547"/>
            <a:ext cx="4944595" cy="961802"/>
          </a:xfrm>
          <a:prstGeom prst="rect">
            <a:avLst/>
          </a:prstGeom>
          <a:solidFill>
            <a:schemeClr val="tx2"/>
          </a:solidFill>
          <a:ln w="57150">
            <a:solidFill>
              <a:schemeClr val="bg1"/>
            </a:solidFill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sz="2800" b="1" dirty="0" err="1">
                <a:solidFill>
                  <a:schemeClr val="bg1"/>
                </a:solidFill>
              </a:rPr>
              <a:t>Ydy</a:t>
            </a:r>
            <a:r>
              <a:rPr lang="en-US" sz="2800" b="1" dirty="0">
                <a:solidFill>
                  <a:schemeClr val="bg1"/>
                </a:solidFill>
              </a:rPr>
              <a:t>  ….....  </a:t>
            </a:r>
            <a:r>
              <a:rPr lang="en-US" sz="2800" b="1" dirty="0" err="1">
                <a:solidFill>
                  <a:schemeClr val="bg1"/>
                </a:solidFill>
              </a:rPr>
              <a:t>yma</a:t>
            </a:r>
            <a:r>
              <a:rPr lang="en-US" sz="2800" b="1" dirty="0">
                <a:solidFill>
                  <a:schemeClr val="bg1"/>
                </a:solidFill>
              </a:rPr>
              <a:t> </a:t>
            </a:r>
            <a:r>
              <a:rPr lang="en-US" sz="2800" b="1" dirty="0" err="1">
                <a:solidFill>
                  <a:schemeClr val="bg1"/>
                </a:solidFill>
              </a:rPr>
              <a:t>heddiw</a:t>
            </a:r>
            <a:r>
              <a:rPr lang="en-US" sz="2800" b="1" dirty="0">
                <a:solidFill>
                  <a:schemeClr val="bg1"/>
                </a:solidFill>
              </a:rPr>
              <a:t>?</a:t>
            </a:r>
          </a:p>
          <a:p>
            <a:pPr algn="ctr"/>
            <a:endParaRPr lang="en-US" sz="1050" b="1" dirty="0">
              <a:solidFill>
                <a:schemeClr val="bg1"/>
              </a:solidFill>
            </a:endParaRPr>
          </a:p>
          <a:p>
            <a:pPr algn="ctr"/>
            <a:r>
              <a:rPr lang="en-US" b="1" i="1" dirty="0">
                <a:solidFill>
                  <a:schemeClr val="bg1"/>
                </a:solidFill>
              </a:rPr>
              <a:t>Is …… here today?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9602AD11-8007-5347-BE8B-D9D3DF21A1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33711" y="2757055"/>
            <a:ext cx="2880703" cy="230456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0B01190-B45A-3644-A073-814CEC1458D7}"/>
              </a:ext>
            </a:extLst>
          </p:cNvPr>
          <p:cNvSpPr txBox="1"/>
          <p:nvPr/>
        </p:nvSpPr>
        <p:spPr>
          <a:xfrm>
            <a:off x="7091930" y="1035534"/>
            <a:ext cx="4296508" cy="1061829"/>
          </a:xfrm>
          <a:prstGeom prst="rect">
            <a:avLst/>
          </a:prstGeom>
          <a:solidFill>
            <a:schemeClr val="tx2"/>
          </a:solidFill>
          <a:ln w="57150">
            <a:solidFill>
              <a:schemeClr val="bg1"/>
            </a:solidFill>
          </a:ln>
        </p:spPr>
        <p:txBody>
          <a:bodyPr wrap="square" rtlCol="0" anchor="t">
            <a:spAutoFit/>
          </a:bodyPr>
          <a:lstStyle/>
          <a:p>
            <a:pPr algn="ctr"/>
            <a:r>
              <a:rPr lang="en-US" sz="3200" b="1" dirty="0" err="1">
                <a:solidFill>
                  <a:schemeClr val="bg1"/>
                </a:solidFill>
              </a:rPr>
              <a:t>Sut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wyt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ti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heddiw</a:t>
            </a:r>
            <a:r>
              <a:rPr lang="en-US" sz="3200" b="1" dirty="0">
                <a:solidFill>
                  <a:schemeClr val="bg1"/>
                </a:solidFill>
              </a:rPr>
              <a:t>?</a:t>
            </a:r>
          </a:p>
          <a:p>
            <a:pPr algn="ctr"/>
            <a:endParaRPr lang="en-US" sz="1100" b="1" dirty="0">
              <a:solidFill>
                <a:schemeClr val="bg1"/>
              </a:solidFill>
            </a:endParaRPr>
          </a:p>
          <a:p>
            <a:pPr algn="ctr"/>
            <a:r>
              <a:rPr lang="en-US" sz="2000" b="1" i="1" dirty="0">
                <a:solidFill>
                  <a:schemeClr val="bg1"/>
                </a:solidFill>
              </a:rPr>
              <a:t>How are you today?</a:t>
            </a:r>
          </a:p>
        </p:txBody>
      </p:sp>
    </p:spTree>
    <p:extLst>
      <p:ext uri="{BB962C8B-B14F-4D97-AF65-F5344CB8AC3E}">
        <p14:creationId xmlns:p14="http://schemas.microsoft.com/office/powerpoint/2010/main" val="24678527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E8E530-8448-4C90-801F-6F8621B7C1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432" y="110611"/>
            <a:ext cx="11585136" cy="901760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en-GB" sz="4900" b="1" dirty="0" err="1">
                <a:solidFill>
                  <a:schemeClr val="bg1"/>
                </a:solidFill>
                <a:latin typeface="Segoe Print"/>
              </a:rPr>
              <a:t>Pwy</a:t>
            </a:r>
            <a:r>
              <a:rPr lang="en-GB" sz="4900" b="1" dirty="0">
                <a:solidFill>
                  <a:schemeClr val="bg1"/>
                </a:solidFill>
                <a:latin typeface="Segoe Print"/>
              </a:rPr>
              <a:t> </a:t>
            </a:r>
            <a:r>
              <a:rPr lang="en-GB" sz="4900" b="1" dirty="0" err="1">
                <a:solidFill>
                  <a:schemeClr val="bg1"/>
                </a:solidFill>
                <a:latin typeface="Segoe Print"/>
              </a:rPr>
              <a:t>ydy</a:t>
            </a:r>
            <a:r>
              <a:rPr lang="en-GB" sz="4900" b="1" dirty="0">
                <a:solidFill>
                  <a:schemeClr val="bg1"/>
                </a:solidFill>
                <a:latin typeface="Segoe Print"/>
              </a:rPr>
              <a:t> </a:t>
            </a:r>
            <a:r>
              <a:rPr lang="en-GB" sz="4900" b="1" dirty="0">
                <a:solidFill>
                  <a:srgbClr val="FFC000"/>
                </a:solidFill>
                <a:latin typeface="Segoe Print"/>
              </a:rPr>
              <a:t>e</a:t>
            </a:r>
            <a:r>
              <a:rPr lang="en-GB" sz="4900" b="1" dirty="0">
                <a:solidFill>
                  <a:schemeClr val="bg1"/>
                </a:solidFill>
                <a:latin typeface="Segoe Print"/>
              </a:rPr>
              <a:t>?                      Who is </a:t>
            </a:r>
            <a:r>
              <a:rPr lang="en-GB" sz="4900" b="1" dirty="0">
                <a:solidFill>
                  <a:srgbClr val="FFC000"/>
                </a:solidFill>
                <a:latin typeface="Segoe Print"/>
              </a:rPr>
              <a:t>he</a:t>
            </a:r>
            <a:r>
              <a:rPr lang="en-GB" sz="4900" b="1" dirty="0">
                <a:solidFill>
                  <a:schemeClr val="bg1"/>
                </a:solidFill>
                <a:latin typeface="Segoe Print"/>
              </a:rPr>
              <a:t>?</a:t>
            </a:r>
            <a:endParaRPr lang="en-GB" b="1" dirty="0">
              <a:solidFill>
                <a:schemeClr val="bg1"/>
              </a:solidFill>
              <a:latin typeface="Segoe Print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9763730-D9DE-B34A-AF96-D7FAEA91849E}"/>
              </a:ext>
            </a:extLst>
          </p:cNvPr>
          <p:cNvSpPr txBox="1"/>
          <p:nvPr/>
        </p:nvSpPr>
        <p:spPr>
          <a:xfrm>
            <a:off x="2243914" y="5494953"/>
            <a:ext cx="77041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7200" b="1" dirty="0" err="1"/>
              <a:t>Jac</a:t>
            </a:r>
            <a:r>
              <a:rPr lang="en-US" sz="7200" b="1" dirty="0"/>
              <a:t> y </a:t>
            </a:r>
            <a:r>
              <a:rPr lang="en-US" sz="7200" b="1" dirty="0" err="1"/>
              <a:t>Jwc</a:t>
            </a:r>
            <a:r>
              <a:rPr lang="en-US" sz="7200" b="1" dirty="0"/>
              <a:t> </a:t>
            </a:r>
            <a:r>
              <a:rPr lang="en-US" sz="7200" b="1" dirty="0" err="1"/>
              <a:t>ydy</a:t>
            </a:r>
            <a:r>
              <a:rPr lang="en-US" sz="7200" b="1" dirty="0"/>
              <a:t> </a:t>
            </a:r>
            <a:r>
              <a:rPr lang="en-US" sz="7200" b="1" dirty="0">
                <a:highlight>
                  <a:srgbClr val="FFFF00"/>
                </a:highlight>
              </a:rPr>
              <a:t>e</a:t>
            </a:r>
            <a:r>
              <a:rPr lang="en-US" sz="7200" b="1" dirty="0"/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9A50A4F-85D5-0348-B07D-23D9580EFE2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8817"/>
          <a:stretch/>
        </p:blipFill>
        <p:spPr>
          <a:xfrm>
            <a:off x="2611474" y="1205938"/>
            <a:ext cx="6969051" cy="42890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5455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E8E530-8448-4C90-801F-6F8621B7C1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432" y="110611"/>
            <a:ext cx="11585136" cy="901760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en-GB" sz="4900" b="1" dirty="0" err="1">
                <a:solidFill>
                  <a:schemeClr val="bg1"/>
                </a:solidFill>
                <a:latin typeface="Segoe Print"/>
              </a:rPr>
              <a:t>Pwy</a:t>
            </a:r>
            <a:r>
              <a:rPr lang="en-GB" sz="4900" b="1" dirty="0">
                <a:solidFill>
                  <a:schemeClr val="bg1"/>
                </a:solidFill>
                <a:latin typeface="Segoe Print"/>
              </a:rPr>
              <a:t> </a:t>
            </a:r>
            <a:r>
              <a:rPr lang="en-GB" sz="4900" b="1" dirty="0" err="1">
                <a:solidFill>
                  <a:schemeClr val="bg1"/>
                </a:solidFill>
                <a:latin typeface="Segoe Print"/>
              </a:rPr>
              <a:t>ydy</a:t>
            </a:r>
            <a:r>
              <a:rPr lang="en-GB" sz="4900" b="1" dirty="0">
                <a:solidFill>
                  <a:schemeClr val="bg1"/>
                </a:solidFill>
                <a:latin typeface="Segoe Print"/>
              </a:rPr>
              <a:t> </a:t>
            </a:r>
            <a:r>
              <a:rPr lang="en-GB" sz="4900" b="1" dirty="0">
                <a:solidFill>
                  <a:srgbClr val="FFC000"/>
                </a:solidFill>
                <a:latin typeface="Segoe Print"/>
              </a:rPr>
              <a:t>hi</a:t>
            </a:r>
            <a:r>
              <a:rPr lang="en-GB" sz="4900" b="1" dirty="0">
                <a:solidFill>
                  <a:schemeClr val="bg1"/>
                </a:solidFill>
                <a:latin typeface="Segoe Print"/>
              </a:rPr>
              <a:t>?                    Who is </a:t>
            </a:r>
            <a:r>
              <a:rPr lang="en-GB" sz="4900" b="1" dirty="0">
                <a:solidFill>
                  <a:srgbClr val="FFC000"/>
                </a:solidFill>
                <a:latin typeface="Segoe Print"/>
              </a:rPr>
              <a:t>she</a:t>
            </a:r>
            <a:r>
              <a:rPr lang="en-GB" sz="4900" b="1" dirty="0">
                <a:solidFill>
                  <a:schemeClr val="bg1"/>
                </a:solidFill>
                <a:latin typeface="Segoe Print"/>
              </a:rPr>
              <a:t>?</a:t>
            </a:r>
            <a:endParaRPr lang="en-GB" b="1" dirty="0">
              <a:solidFill>
                <a:schemeClr val="bg1"/>
              </a:solidFill>
              <a:latin typeface="Segoe Print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9763730-D9DE-B34A-AF96-D7FAEA91849E}"/>
              </a:ext>
            </a:extLst>
          </p:cNvPr>
          <p:cNvSpPr txBox="1"/>
          <p:nvPr/>
        </p:nvSpPr>
        <p:spPr>
          <a:xfrm>
            <a:off x="2653048" y="5374630"/>
            <a:ext cx="72422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7200" b="1" dirty="0" err="1"/>
              <a:t>Sali</a:t>
            </a:r>
            <a:r>
              <a:rPr lang="en-US" sz="7200" b="1" dirty="0"/>
              <a:t> Mali </a:t>
            </a:r>
            <a:r>
              <a:rPr lang="en-US" sz="7200" b="1" dirty="0" err="1"/>
              <a:t>ydy</a:t>
            </a:r>
            <a:r>
              <a:rPr lang="en-US" sz="7200" b="1" dirty="0"/>
              <a:t> </a:t>
            </a:r>
            <a:r>
              <a:rPr lang="en-US" sz="7200" b="1" dirty="0">
                <a:highlight>
                  <a:srgbClr val="FFFF00"/>
                </a:highlight>
              </a:rPr>
              <a:t>hi</a:t>
            </a:r>
            <a:r>
              <a:rPr lang="en-US" sz="7200" b="1" dirty="0"/>
              <a:t>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7CE22DF-2F0E-FA4B-8D1D-F9E39FCD250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4569" r="20103"/>
          <a:stretch/>
        </p:blipFill>
        <p:spPr>
          <a:xfrm>
            <a:off x="4159876" y="1253157"/>
            <a:ext cx="3915178" cy="3962786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1496051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E8E530-8448-4C90-801F-6F8621B7C1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432" y="110611"/>
            <a:ext cx="11585136" cy="901760"/>
          </a:xfr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en-GB" sz="4900" b="1" dirty="0" err="1">
                <a:solidFill>
                  <a:schemeClr val="bg1"/>
                </a:solidFill>
                <a:latin typeface="Segoe Print"/>
              </a:rPr>
              <a:t>Pwy</a:t>
            </a:r>
            <a:r>
              <a:rPr lang="en-GB" sz="4900" b="1" dirty="0">
                <a:solidFill>
                  <a:schemeClr val="bg1"/>
                </a:solidFill>
                <a:latin typeface="Segoe Print"/>
              </a:rPr>
              <a:t> </a:t>
            </a:r>
            <a:r>
              <a:rPr lang="en-GB" sz="4900" b="1" dirty="0" err="1">
                <a:solidFill>
                  <a:schemeClr val="bg1"/>
                </a:solidFill>
                <a:latin typeface="Segoe Print"/>
              </a:rPr>
              <a:t>ydyn</a:t>
            </a:r>
            <a:r>
              <a:rPr lang="en-GB" sz="4900" b="1" dirty="0">
                <a:solidFill>
                  <a:schemeClr val="bg1"/>
                </a:solidFill>
                <a:latin typeface="Segoe Print"/>
              </a:rPr>
              <a:t> </a:t>
            </a:r>
            <a:r>
              <a:rPr lang="en-GB" sz="4900" b="1" dirty="0" err="1">
                <a:solidFill>
                  <a:srgbClr val="FFC000"/>
                </a:solidFill>
                <a:latin typeface="Segoe Print"/>
              </a:rPr>
              <a:t>nhw</a:t>
            </a:r>
            <a:r>
              <a:rPr lang="en-GB" sz="4900" b="1" dirty="0">
                <a:solidFill>
                  <a:schemeClr val="bg1"/>
                </a:solidFill>
                <a:latin typeface="Segoe Print"/>
              </a:rPr>
              <a:t>?            Who are </a:t>
            </a:r>
            <a:r>
              <a:rPr lang="en-GB" sz="4900" b="1" dirty="0">
                <a:solidFill>
                  <a:srgbClr val="FFC000"/>
                </a:solidFill>
                <a:latin typeface="Segoe Print"/>
              </a:rPr>
              <a:t>they</a:t>
            </a:r>
            <a:r>
              <a:rPr lang="en-GB" sz="4900" b="1" dirty="0">
                <a:solidFill>
                  <a:schemeClr val="bg1"/>
                </a:solidFill>
                <a:latin typeface="Segoe Print"/>
              </a:rPr>
              <a:t>?</a:t>
            </a:r>
            <a:endParaRPr lang="en-GB" b="1" dirty="0">
              <a:solidFill>
                <a:schemeClr val="bg1"/>
              </a:solidFill>
              <a:latin typeface="Segoe Print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9763730-D9DE-B34A-AF96-D7FAEA91849E}"/>
              </a:ext>
            </a:extLst>
          </p:cNvPr>
          <p:cNvSpPr txBox="1"/>
          <p:nvPr/>
        </p:nvSpPr>
        <p:spPr>
          <a:xfrm>
            <a:off x="0" y="5624878"/>
            <a:ext cx="12192000" cy="923330"/>
          </a:xfrm>
          <a:prstGeom prst="rect">
            <a:avLst/>
          </a:prstGeom>
          <a:solidFill>
            <a:schemeClr val="bg1"/>
          </a:solidFill>
          <a:ln>
            <a:solidFill>
              <a:schemeClr val="accent1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/>
              <a:t>Plant </a:t>
            </a:r>
            <a:r>
              <a:rPr lang="en-US" sz="5400" b="1" dirty="0" err="1"/>
              <a:t>Dosbarth</a:t>
            </a:r>
            <a:r>
              <a:rPr lang="en-US" sz="5400" b="1" dirty="0"/>
              <a:t> </a:t>
            </a:r>
            <a:r>
              <a:rPr lang="en-US" sz="5400" b="1" dirty="0" err="1"/>
              <a:t>Derbyn</a:t>
            </a:r>
            <a:r>
              <a:rPr lang="en-US" sz="5400" b="1" dirty="0"/>
              <a:t> </a:t>
            </a:r>
            <a:r>
              <a:rPr lang="en-US" sz="5400" b="1" dirty="0" err="1"/>
              <a:t>ydyn</a:t>
            </a:r>
            <a:r>
              <a:rPr lang="en-US" sz="5400" b="1" dirty="0"/>
              <a:t> </a:t>
            </a:r>
            <a:r>
              <a:rPr lang="en-US" sz="5400" b="1" dirty="0" err="1">
                <a:highlight>
                  <a:srgbClr val="FFFF00"/>
                </a:highlight>
              </a:rPr>
              <a:t>nhw</a:t>
            </a:r>
            <a:r>
              <a:rPr lang="en-US" sz="5400" b="1" dirty="0"/>
              <a:t>.</a:t>
            </a:r>
          </a:p>
        </p:txBody>
      </p:sp>
      <p:pic>
        <p:nvPicPr>
          <p:cNvPr id="12290" name="Picture 2" descr="Image result for children in class clipart">
            <a:extLst>
              <a:ext uri="{FF2B5EF4-FFF2-40B4-BE49-F238E27FC236}">
                <a16:creationId xmlns:a16="http://schemas.microsoft.com/office/drawing/2014/main" id="{3A027A16-5223-1E4F-A094-E450F7429F7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452"/>
          <a:stretch/>
        </p:blipFill>
        <p:spPr bwMode="auto">
          <a:xfrm>
            <a:off x="2634343" y="1255565"/>
            <a:ext cx="6392622" cy="4121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08449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A3453B-0506-2D47-A138-344F7B3AAE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2666" y="234643"/>
            <a:ext cx="11294534" cy="798290"/>
          </a:xfrm>
          <a:solidFill>
            <a:schemeClr val="tx1"/>
          </a:solidFill>
        </p:spPr>
        <p:txBody>
          <a:bodyPr/>
          <a:lstStyle/>
          <a:p>
            <a:r>
              <a:rPr lang="en-US" b="1" dirty="0">
                <a:solidFill>
                  <a:schemeClr val="bg1"/>
                </a:solidFill>
              </a:rPr>
              <a:t>Beth </a:t>
            </a:r>
            <a:r>
              <a:rPr lang="en-US" b="1" dirty="0" err="1">
                <a:solidFill>
                  <a:schemeClr val="bg1"/>
                </a:solidFill>
              </a:rPr>
              <a:t>sydd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ar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goll</a:t>
            </a:r>
            <a:r>
              <a:rPr lang="en-US" b="1" dirty="0">
                <a:solidFill>
                  <a:schemeClr val="bg1"/>
                </a:solidFill>
              </a:rPr>
              <a:t>?                          What’s missing?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33C1A07-341C-0F4E-B31A-5D52D9F9B2A7}"/>
              </a:ext>
            </a:extLst>
          </p:cNvPr>
          <p:cNvSpPr txBox="1"/>
          <p:nvPr/>
        </p:nvSpPr>
        <p:spPr>
          <a:xfrm>
            <a:off x="387927" y="1870364"/>
            <a:ext cx="11609631" cy="4678204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sz="2800" dirty="0"/>
          </a:p>
          <a:p>
            <a:r>
              <a:rPr lang="en-US" sz="3600" b="1" dirty="0" err="1"/>
              <a:t>Pwy</a:t>
            </a:r>
            <a:r>
              <a:rPr lang="en-US" sz="3600" b="1" dirty="0"/>
              <a:t> </a:t>
            </a:r>
            <a:r>
              <a:rPr lang="en-US" sz="3600" b="1" dirty="0" err="1"/>
              <a:t>ydy</a:t>
            </a:r>
            <a:r>
              <a:rPr lang="en-US" sz="3600" b="1" dirty="0"/>
              <a:t> …….?                     </a:t>
            </a:r>
            <a:r>
              <a:rPr lang="en-US" sz="3600" b="1" dirty="0" err="1"/>
              <a:t>Coblyn</a:t>
            </a:r>
            <a:r>
              <a:rPr lang="en-US" sz="3600" b="1" dirty="0"/>
              <a:t> </a:t>
            </a:r>
            <a:r>
              <a:rPr lang="en-US" sz="3600" b="1" dirty="0" err="1"/>
              <a:t>ydy</a:t>
            </a:r>
            <a:r>
              <a:rPr lang="en-US" sz="3600" b="1" dirty="0"/>
              <a:t> ….. .</a:t>
            </a:r>
          </a:p>
          <a:p>
            <a:endParaRPr lang="en-US" sz="3600" b="1" dirty="0"/>
          </a:p>
          <a:p>
            <a:endParaRPr lang="en-US" sz="3600" b="1" dirty="0"/>
          </a:p>
          <a:p>
            <a:r>
              <a:rPr lang="en-US" sz="3600" b="1" dirty="0" err="1"/>
              <a:t>Pwy</a:t>
            </a:r>
            <a:r>
              <a:rPr lang="en-US" sz="3600" b="1" dirty="0"/>
              <a:t> </a:t>
            </a:r>
            <a:r>
              <a:rPr lang="en-US" sz="3600" b="1" dirty="0" err="1"/>
              <a:t>ydy</a:t>
            </a:r>
            <a:r>
              <a:rPr lang="en-US" sz="3600" b="1" dirty="0"/>
              <a:t> …….?                    Pili Pala </a:t>
            </a:r>
            <a:r>
              <a:rPr lang="en-US" sz="3600" b="1" dirty="0" err="1"/>
              <a:t>ydy</a:t>
            </a:r>
            <a:r>
              <a:rPr lang="en-US" sz="3600" b="1" dirty="0"/>
              <a:t> ……   .</a:t>
            </a:r>
          </a:p>
          <a:p>
            <a:endParaRPr lang="en-US" sz="3600" b="1" dirty="0"/>
          </a:p>
          <a:p>
            <a:endParaRPr lang="en-US" sz="3600" b="1" dirty="0"/>
          </a:p>
          <a:p>
            <a:r>
              <a:rPr lang="en-US" sz="3600" b="1" dirty="0" err="1"/>
              <a:t>Pwy</a:t>
            </a:r>
            <a:r>
              <a:rPr lang="en-US" sz="3600" b="1" dirty="0"/>
              <a:t> </a:t>
            </a:r>
            <a:r>
              <a:rPr lang="en-US" sz="3600" b="1" dirty="0" err="1"/>
              <a:t>ydyn</a:t>
            </a:r>
            <a:r>
              <a:rPr lang="en-US" sz="3600" b="1" dirty="0"/>
              <a:t> …….. ?               </a:t>
            </a:r>
            <a:r>
              <a:rPr lang="en-US" sz="2800" b="1" dirty="0" err="1"/>
              <a:t>Sali</a:t>
            </a:r>
            <a:r>
              <a:rPr lang="en-US" sz="2800" b="1" dirty="0"/>
              <a:t> Mali a </a:t>
            </a:r>
            <a:r>
              <a:rPr lang="en-US" sz="2800" b="1" dirty="0" err="1"/>
              <a:t>Jac</a:t>
            </a:r>
            <a:r>
              <a:rPr lang="en-US" sz="2800" b="1" dirty="0"/>
              <a:t> y </a:t>
            </a:r>
            <a:r>
              <a:rPr lang="en-US" sz="2800" b="1" dirty="0" err="1"/>
              <a:t>Jwc</a:t>
            </a:r>
            <a:r>
              <a:rPr lang="en-US" sz="2800" b="1" dirty="0"/>
              <a:t> </a:t>
            </a:r>
            <a:r>
              <a:rPr lang="en-US" sz="2800" b="1" dirty="0" err="1"/>
              <a:t>ydyn</a:t>
            </a:r>
            <a:r>
              <a:rPr lang="en-US" sz="2800" b="1" dirty="0"/>
              <a:t> ……...</a:t>
            </a:r>
            <a:endParaRPr lang="en-US" sz="4000" b="1" dirty="0"/>
          </a:p>
          <a:p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5770629-C503-0C42-928C-FD3C4B9DE9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64630" y="3417716"/>
            <a:ext cx="1562100" cy="12954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A0A13B7-DFBC-5847-8101-D934C660B53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7922" b="26061"/>
          <a:stretch/>
        </p:blipFill>
        <p:spPr>
          <a:xfrm>
            <a:off x="4624195" y="1980711"/>
            <a:ext cx="1275773" cy="131716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3128CBF0-3919-0646-ADB4-62C7D30A3694}"/>
              </a:ext>
            </a:extLst>
          </p:cNvPr>
          <p:cNvSpPr txBox="1"/>
          <p:nvPr/>
        </p:nvSpPr>
        <p:spPr>
          <a:xfrm>
            <a:off x="2507673" y="2116071"/>
            <a:ext cx="942109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7923E98-6E3B-3549-A4B2-B545C0A62123}"/>
              </a:ext>
            </a:extLst>
          </p:cNvPr>
          <p:cNvSpPr txBox="1"/>
          <p:nvPr/>
        </p:nvSpPr>
        <p:spPr>
          <a:xfrm>
            <a:off x="9236344" y="2116071"/>
            <a:ext cx="942109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BEA293B-02D7-664C-B27B-5BCC2FC0D28B}"/>
              </a:ext>
            </a:extLst>
          </p:cNvPr>
          <p:cNvSpPr txBox="1"/>
          <p:nvPr/>
        </p:nvSpPr>
        <p:spPr>
          <a:xfrm>
            <a:off x="2639683" y="3803806"/>
            <a:ext cx="634695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hi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B054502-09A6-F944-A804-51B51657EBDC}"/>
              </a:ext>
            </a:extLst>
          </p:cNvPr>
          <p:cNvSpPr txBox="1"/>
          <p:nvPr/>
        </p:nvSpPr>
        <p:spPr>
          <a:xfrm>
            <a:off x="9133785" y="3803806"/>
            <a:ext cx="634695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/>
              <a:t>hi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4DC6ED3-5EDA-CA41-83E3-111540F4134E}"/>
              </a:ext>
            </a:extLst>
          </p:cNvPr>
          <p:cNvSpPr txBox="1"/>
          <p:nvPr/>
        </p:nvSpPr>
        <p:spPr>
          <a:xfrm>
            <a:off x="2767641" y="5391630"/>
            <a:ext cx="1013474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/>
              <a:t>nhw</a:t>
            </a:r>
            <a:endParaRPr lang="en-US" sz="2800" b="1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33A07CC-1404-2A47-8580-6F6E618152A4}"/>
              </a:ext>
            </a:extLst>
          </p:cNvPr>
          <p:cNvSpPr txBox="1"/>
          <p:nvPr/>
        </p:nvSpPr>
        <p:spPr>
          <a:xfrm>
            <a:off x="10749115" y="5422984"/>
            <a:ext cx="1013474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/>
              <a:t>nhw</a:t>
            </a:r>
            <a:endParaRPr lang="en-US" sz="2800" b="1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AA82A5-817D-4A46-8B98-CB046747826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5185" r="11191"/>
          <a:stretch/>
        </p:blipFill>
        <p:spPr>
          <a:xfrm>
            <a:off x="4624195" y="5092317"/>
            <a:ext cx="1402535" cy="1066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572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DB3170D-0798-0446-8C0D-9758BB8F24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44" y="6317250"/>
            <a:ext cx="2766236" cy="428572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4E5BCAB9-51A0-AD4D-B4FC-4845A0E70F21}"/>
              </a:ext>
            </a:extLst>
          </p:cNvPr>
          <p:cNvSpPr txBox="1">
            <a:spLocks/>
          </p:cNvSpPr>
          <p:nvPr/>
        </p:nvSpPr>
        <p:spPr>
          <a:xfrm>
            <a:off x="209862" y="271042"/>
            <a:ext cx="11527436" cy="693054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b="1">
                <a:solidFill>
                  <a:schemeClr val="bg1"/>
                </a:solidFill>
                <a:latin typeface="Segoe Print"/>
              </a:rPr>
              <a:t>Amser cofrestru             Registration time</a:t>
            </a:r>
            <a:r>
              <a:rPr lang="en-US" b="1">
                <a:latin typeface="Segoe Print"/>
              </a:rPr>
              <a:t> 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004D4A2-6F4E-914C-8B40-94EC0C311BD9}"/>
              </a:ext>
            </a:extLst>
          </p:cNvPr>
          <p:cNvSpPr txBox="1"/>
          <p:nvPr/>
        </p:nvSpPr>
        <p:spPr>
          <a:xfrm>
            <a:off x="2082017" y="1274164"/>
            <a:ext cx="8859786" cy="584775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/>
              <a:t>Ydych</a:t>
            </a:r>
            <a:r>
              <a:rPr lang="en-US" sz="3200" b="1" dirty="0"/>
              <a:t> </a:t>
            </a:r>
            <a:r>
              <a:rPr lang="en-US" sz="3200" b="1" dirty="0" err="1"/>
              <a:t>chi’n</a:t>
            </a:r>
            <a:r>
              <a:rPr lang="en-US" sz="3200" b="1" dirty="0"/>
              <a:t> </a:t>
            </a:r>
            <a:r>
              <a:rPr lang="en-US" sz="3200" b="1" dirty="0" err="1"/>
              <a:t>cofio</a:t>
            </a:r>
            <a:r>
              <a:rPr lang="en-US" sz="3200" b="1" dirty="0"/>
              <a:t>?      Do you remember?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DFEFBBA-5C00-B845-8EE0-986B073B7E3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71" t="13326"/>
          <a:stretch/>
        </p:blipFill>
        <p:spPr>
          <a:xfrm>
            <a:off x="4281055" y="2169007"/>
            <a:ext cx="3076347" cy="273394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77A886D-8851-9845-B1AB-2D5AAABE01C0}"/>
              </a:ext>
            </a:extLst>
          </p:cNvPr>
          <p:cNvSpPr txBox="1"/>
          <p:nvPr/>
        </p:nvSpPr>
        <p:spPr>
          <a:xfrm>
            <a:off x="299328" y="2596116"/>
            <a:ext cx="3981727" cy="9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Pwy</a:t>
            </a:r>
            <a:r>
              <a:rPr lang="en-US" sz="2800" b="1" dirty="0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 </a:t>
            </a:r>
            <a:r>
              <a:rPr lang="en-US" sz="2800" b="1" dirty="0" err="1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sy’n</a:t>
            </a:r>
            <a:r>
              <a:rPr lang="en-US" sz="2800" b="1" dirty="0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 </a:t>
            </a:r>
            <a:r>
              <a:rPr lang="en-US" sz="2800" b="1" dirty="0" err="1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absennol</a:t>
            </a:r>
            <a:r>
              <a:rPr lang="en-US" sz="2800" b="1" dirty="0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 </a:t>
            </a:r>
            <a:r>
              <a:rPr lang="en-US" sz="2800" b="1" dirty="0" err="1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heddiw</a:t>
            </a:r>
            <a:r>
              <a:rPr lang="en-US" sz="2800" b="1" dirty="0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56BD82A-E047-764E-9080-E97BE2C8CD02}"/>
              </a:ext>
            </a:extLst>
          </p:cNvPr>
          <p:cNvSpPr txBox="1"/>
          <p:nvPr/>
        </p:nvSpPr>
        <p:spPr>
          <a:xfrm>
            <a:off x="7176030" y="5116911"/>
            <a:ext cx="4163098" cy="5232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Pwy</a:t>
            </a:r>
            <a:r>
              <a:rPr lang="en-US" sz="2800" b="1" dirty="0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 </a:t>
            </a:r>
            <a:r>
              <a:rPr lang="en-US" sz="2800" b="1" dirty="0" err="1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sy’n</a:t>
            </a:r>
            <a:r>
              <a:rPr lang="en-US" sz="2800" b="1" dirty="0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 </a:t>
            </a:r>
            <a:r>
              <a:rPr lang="en-US" sz="2800" b="1" dirty="0" err="1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barod</a:t>
            </a:r>
            <a:r>
              <a:rPr lang="en-US" sz="2800" b="1" dirty="0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?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EC2A895-91D7-5E49-A46A-08D3BEE60DBE}"/>
              </a:ext>
            </a:extLst>
          </p:cNvPr>
          <p:cNvSpPr txBox="1"/>
          <p:nvPr/>
        </p:nvSpPr>
        <p:spPr>
          <a:xfrm>
            <a:off x="7574201" y="2596116"/>
            <a:ext cx="4374992" cy="9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Pwy</a:t>
            </a:r>
            <a:r>
              <a:rPr lang="en-US" sz="2800" b="1" dirty="0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 </a:t>
            </a:r>
            <a:r>
              <a:rPr lang="en-US" sz="2800" b="1" dirty="0" err="1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sy’n</a:t>
            </a:r>
            <a:r>
              <a:rPr lang="en-US" sz="2800" b="1" dirty="0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 </a:t>
            </a:r>
            <a:r>
              <a:rPr lang="en-US" sz="2800" b="1" dirty="0" err="1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eistedd</a:t>
            </a:r>
            <a:r>
              <a:rPr lang="en-US" sz="2800" b="1" dirty="0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 </a:t>
            </a:r>
            <a:r>
              <a:rPr lang="en-US" sz="2800" b="1" dirty="0" err="1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yn</a:t>
            </a:r>
            <a:r>
              <a:rPr lang="en-US" sz="2800" b="1" dirty="0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 smart?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9126358-9FF0-B740-B3D2-5D0CD81633B9}"/>
              </a:ext>
            </a:extLst>
          </p:cNvPr>
          <p:cNvSpPr txBox="1"/>
          <p:nvPr/>
        </p:nvSpPr>
        <p:spPr>
          <a:xfrm>
            <a:off x="7951987" y="5963486"/>
            <a:ext cx="2611185" cy="369332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Who’s ready?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E40DDB9-4541-044E-9CEA-FA10052423E1}"/>
              </a:ext>
            </a:extLst>
          </p:cNvPr>
          <p:cNvSpPr txBox="1"/>
          <p:nvPr/>
        </p:nvSpPr>
        <p:spPr>
          <a:xfrm>
            <a:off x="3262610" y="5961569"/>
            <a:ext cx="3327376" cy="646331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Who’s having school dinner today?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68373FA-4E5E-134A-A3E5-4442F1D68C19}"/>
              </a:ext>
            </a:extLst>
          </p:cNvPr>
          <p:cNvSpPr txBox="1"/>
          <p:nvPr/>
        </p:nvSpPr>
        <p:spPr>
          <a:xfrm>
            <a:off x="8330618" y="3811683"/>
            <a:ext cx="3078675" cy="369332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Who’s sitting smartly?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4060AF4-2E04-F548-85FA-1C801F94E847}"/>
              </a:ext>
            </a:extLst>
          </p:cNvPr>
          <p:cNvSpPr txBox="1"/>
          <p:nvPr/>
        </p:nvSpPr>
        <p:spPr>
          <a:xfrm>
            <a:off x="1204720" y="3811683"/>
            <a:ext cx="3076335" cy="369332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Who’s absent today?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D88521E-F9FA-8A4B-8D36-51216B523A09}"/>
              </a:ext>
            </a:extLst>
          </p:cNvPr>
          <p:cNvSpPr txBox="1"/>
          <p:nvPr/>
        </p:nvSpPr>
        <p:spPr>
          <a:xfrm>
            <a:off x="1091831" y="4870298"/>
            <a:ext cx="4341558" cy="95410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Pwy</a:t>
            </a:r>
            <a:r>
              <a:rPr lang="en-US" sz="2800" b="1" dirty="0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 </a:t>
            </a:r>
            <a:r>
              <a:rPr lang="en-US" sz="2800" b="1" dirty="0" err="1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sy’n</a:t>
            </a:r>
            <a:r>
              <a:rPr lang="en-US" sz="2800" b="1" dirty="0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 </a:t>
            </a:r>
            <a:r>
              <a:rPr lang="en-US" sz="2800" b="1" dirty="0" err="1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cael</a:t>
            </a:r>
            <a:r>
              <a:rPr lang="en-US" sz="2800" b="1" dirty="0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 </a:t>
            </a:r>
            <a:r>
              <a:rPr lang="en-US" sz="2800" b="1" dirty="0" err="1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cinio</a:t>
            </a:r>
            <a:r>
              <a:rPr lang="en-US" sz="2800" b="1" dirty="0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 </a:t>
            </a:r>
            <a:r>
              <a:rPr lang="en-US" sz="2800" b="1" dirty="0" err="1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heddiw</a:t>
            </a:r>
            <a:r>
              <a:rPr lang="en-US" sz="2800" b="1" dirty="0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97081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9" grpId="0" animBg="1"/>
      <p:bldP spid="14" grpId="0" animBg="1"/>
      <p:bldP spid="15" grpId="0" animBg="1"/>
      <p:bldP spid="17" grpId="0" animBg="1"/>
      <p:bldP spid="18" grpId="0" animBg="1"/>
      <p:bldP spid="1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DB3170D-0798-0446-8C0D-9758BB8F24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44" y="6317250"/>
            <a:ext cx="2766236" cy="428572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4E5BCAB9-51A0-AD4D-B4FC-4845A0E70F21}"/>
              </a:ext>
            </a:extLst>
          </p:cNvPr>
          <p:cNvSpPr txBox="1">
            <a:spLocks/>
          </p:cNvSpPr>
          <p:nvPr/>
        </p:nvSpPr>
        <p:spPr>
          <a:xfrm>
            <a:off x="209862" y="271042"/>
            <a:ext cx="11527436" cy="693054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 b="1">
                <a:solidFill>
                  <a:schemeClr val="bg1"/>
                </a:solidFill>
                <a:latin typeface="Segoe Print"/>
              </a:rPr>
              <a:t>Amser cofrestru             Registration time</a:t>
            </a:r>
            <a:r>
              <a:rPr lang="en-US" b="1">
                <a:latin typeface="Segoe Print"/>
              </a:rPr>
              <a:t> 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004D4A2-6F4E-914C-8B40-94EC0C311BD9}"/>
              </a:ext>
            </a:extLst>
          </p:cNvPr>
          <p:cNvSpPr txBox="1"/>
          <p:nvPr/>
        </p:nvSpPr>
        <p:spPr>
          <a:xfrm>
            <a:off x="2082017" y="1274164"/>
            <a:ext cx="8859786" cy="584775"/>
          </a:xfrm>
          <a:prstGeom prst="rect">
            <a:avLst/>
          </a:prstGeom>
          <a:solidFill>
            <a:schemeClr val="accent4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/>
              <a:t>Ydych</a:t>
            </a:r>
            <a:r>
              <a:rPr lang="en-US" sz="3200" b="1" dirty="0"/>
              <a:t> </a:t>
            </a:r>
            <a:r>
              <a:rPr lang="en-US" sz="3200" b="1" dirty="0" err="1"/>
              <a:t>chi’n</a:t>
            </a:r>
            <a:r>
              <a:rPr lang="en-US" sz="3200" b="1" dirty="0"/>
              <a:t> </a:t>
            </a:r>
            <a:r>
              <a:rPr lang="en-US" sz="3200" b="1" dirty="0" err="1"/>
              <a:t>cofio</a:t>
            </a:r>
            <a:r>
              <a:rPr lang="en-US" sz="3200" b="1" dirty="0"/>
              <a:t>?      Do you remember?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DFEFBBA-5C00-B845-8EE0-986B073B7E3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71" t="13326"/>
          <a:stretch/>
        </p:blipFill>
        <p:spPr>
          <a:xfrm>
            <a:off x="4281055" y="2169007"/>
            <a:ext cx="3076347" cy="273394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77A886D-8851-9845-B1AB-2D5AAABE01C0}"/>
              </a:ext>
            </a:extLst>
          </p:cNvPr>
          <p:cNvSpPr txBox="1"/>
          <p:nvPr/>
        </p:nvSpPr>
        <p:spPr>
          <a:xfrm>
            <a:off x="299328" y="2596116"/>
            <a:ext cx="3080825" cy="5232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Monday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56BD82A-E047-764E-9080-E97BE2C8CD02}"/>
              </a:ext>
            </a:extLst>
          </p:cNvPr>
          <p:cNvSpPr txBox="1"/>
          <p:nvPr/>
        </p:nvSpPr>
        <p:spPr>
          <a:xfrm>
            <a:off x="7574199" y="4386421"/>
            <a:ext cx="4163098" cy="5232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Dydd</a:t>
            </a:r>
            <a:r>
              <a:rPr lang="en-US" sz="2800" b="1" dirty="0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 </a:t>
            </a:r>
            <a:r>
              <a:rPr lang="en-US" sz="2800" b="1" dirty="0" err="1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Iau</a:t>
            </a:r>
            <a:r>
              <a:rPr lang="en-US" sz="2800" b="1" dirty="0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EC2A895-91D7-5E49-A46A-08D3BEE60DBE}"/>
              </a:ext>
            </a:extLst>
          </p:cNvPr>
          <p:cNvSpPr txBox="1"/>
          <p:nvPr/>
        </p:nvSpPr>
        <p:spPr>
          <a:xfrm>
            <a:off x="7574201" y="2596116"/>
            <a:ext cx="4374992" cy="5232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err="1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Dydd</a:t>
            </a:r>
            <a:r>
              <a:rPr lang="en-US" sz="2800" b="1" dirty="0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 </a:t>
            </a:r>
            <a:r>
              <a:rPr lang="en-US" sz="2800" b="1" dirty="0" err="1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Mercher</a:t>
            </a:r>
            <a:endParaRPr lang="en-US" sz="2800" b="1" dirty="0">
              <a:latin typeface="Bookman Old Style" panose="02050604050505020204" pitchFamily="18" charset="0"/>
              <a:ea typeface="Ayuthaya" pitchFamily="2" charset="-34"/>
              <a:cs typeface="Ayuthaya" pitchFamily="2" charset="-34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9126358-9FF0-B740-B3D2-5D0CD81633B9}"/>
              </a:ext>
            </a:extLst>
          </p:cNvPr>
          <p:cNvSpPr txBox="1"/>
          <p:nvPr/>
        </p:nvSpPr>
        <p:spPr>
          <a:xfrm>
            <a:off x="8456104" y="5193349"/>
            <a:ext cx="2611185" cy="369332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Thursday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E40DDB9-4541-044E-9CEA-FA10052423E1}"/>
              </a:ext>
            </a:extLst>
          </p:cNvPr>
          <p:cNvSpPr txBox="1"/>
          <p:nvPr/>
        </p:nvSpPr>
        <p:spPr>
          <a:xfrm>
            <a:off x="1371509" y="5191243"/>
            <a:ext cx="2304668" cy="369332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/>
              <a:t>Dydd</a:t>
            </a:r>
            <a:r>
              <a:rPr lang="en-US" b="1" dirty="0"/>
              <a:t> </a:t>
            </a:r>
            <a:r>
              <a:rPr lang="en-US" b="1" dirty="0" err="1"/>
              <a:t>Sadwrn</a:t>
            </a:r>
            <a:endParaRPr lang="en-US" b="1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68373FA-4E5E-134A-A3E5-4442F1D68C19}"/>
              </a:ext>
            </a:extLst>
          </p:cNvPr>
          <p:cNvSpPr txBox="1"/>
          <p:nvPr/>
        </p:nvSpPr>
        <p:spPr>
          <a:xfrm>
            <a:off x="8379025" y="3320406"/>
            <a:ext cx="2683498" cy="369331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Wednesday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4060AF4-2E04-F548-85FA-1C801F94E847}"/>
              </a:ext>
            </a:extLst>
          </p:cNvPr>
          <p:cNvSpPr txBox="1"/>
          <p:nvPr/>
        </p:nvSpPr>
        <p:spPr>
          <a:xfrm>
            <a:off x="1007403" y="3320405"/>
            <a:ext cx="1754593" cy="369332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/>
              <a:t>Dydd</a:t>
            </a:r>
            <a:r>
              <a:rPr lang="en-US" b="1" dirty="0"/>
              <a:t> </a:t>
            </a:r>
            <a:r>
              <a:rPr lang="en-US" b="1" dirty="0" err="1"/>
              <a:t>Llun</a:t>
            </a:r>
            <a:endParaRPr lang="en-US" b="1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D88521E-F9FA-8A4B-8D36-51216B523A09}"/>
              </a:ext>
            </a:extLst>
          </p:cNvPr>
          <p:cNvSpPr txBox="1"/>
          <p:nvPr/>
        </p:nvSpPr>
        <p:spPr>
          <a:xfrm>
            <a:off x="983431" y="4450993"/>
            <a:ext cx="3080825" cy="52322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latin typeface="Bookman Old Style" panose="02050604050505020204" pitchFamily="18" charset="0"/>
                <a:ea typeface="Ayuthaya" pitchFamily="2" charset="-34"/>
                <a:cs typeface="Ayuthaya" pitchFamily="2" charset="-34"/>
              </a:rPr>
              <a:t>Saturday</a:t>
            </a:r>
          </a:p>
        </p:txBody>
      </p:sp>
    </p:spTree>
    <p:extLst>
      <p:ext uri="{BB962C8B-B14F-4D97-AF65-F5344CB8AC3E}">
        <p14:creationId xmlns:p14="http://schemas.microsoft.com/office/powerpoint/2010/main" val="2864225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8" grpId="0" animBg="1"/>
      <p:bldP spid="9" grpId="0" animBg="1"/>
      <p:bldP spid="14" grpId="0" animBg="1"/>
      <p:bldP spid="15" grpId="0" animBg="1"/>
      <p:bldP spid="17" grpId="0" animBg="1"/>
      <p:bldP spid="18" grpId="0" animBg="1"/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2-Point Star 1">
            <a:extLst>
              <a:ext uri="{FF2B5EF4-FFF2-40B4-BE49-F238E27FC236}">
                <a16:creationId xmlns:a16="http://schemas.microsoft.com/office/drawing/2014/main" id="{405FF77B-E782-204A-B254-EF41014060FE}"/>
              </a:ext>
            </a:extLst>
          </p:cNvPr>
          <p:cNvSpPr/>
          <p:nvPr/>
        </p:nvSpPr>
        <p:spPr>
          <a:xfrm>
            <a:off x="6670269" y="2172394"/>
            <a:ext cx="3497578" cy="2593571"/>
          </a:xfrm>
          <a:prstGeom prst="star12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/>
              <a:t>Dydd</a:t>
            </a:r>
            <a:r>
              <a:rPr lang="en-US" sz="3200" b="1" dirty="0"/>
              <a:t> </a:t>
            </a:r>
            <a:r>
              <a:rPr lang="en-US" sz="3200" b="1" dirty="0" err="1"/>
              <a:t>Mercher</a:t>
            </a:r>
            <a:endParaRPr lang="en-US" sz="3200" b="1" dirty="0"/>
          </a:p>
        </p:txBody>
      </p:sp>
      <p:sp>
        <p:nvSpPr>
          <p:cNvPr id="5" name="12-Point Star 4">
            <a:extLst>
              <a:ext uri="{FF2B5EF4-FFF2-40B4-BE49-F238E27FC236}">
                <a16:creationId xmlns:a16="http://schemas.microsoft.com/office/drawing/2014/main" id="{D80E4F4B-0C5C-884E-B540-A6822B0A76A8}"/>
              </a:ext>
            </a:extLst>
          </p:cNvPr>
          <p:cNvSpPr/>
          <p:nvPr/>
        </p:nvSpPr>
        <p:spPr>
          <a:xfrm>
            <a:off x="4305993" y="4035830"/>
            <a:ext cx="3416533" cy="2593571"/>
          </a:xfrm>
          <a:prstGeom prst="star12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/>
              <a:t>Dydd</a:t>
            </a:r>
            <a:r>
              <a:rPr lang="en-US" sz="3200" b="1" dirty="0"/>
              <a:t> </a:t>
            </a:r>
            <a:r>
              <a:rPr lang="en-US" sz="3200" b="1" dirty="0" err="1"/>
              <a:t>Gwener</a:t>
            </a:r>
            <a:endParaRPr lang="en-US" sz="3200" b="1" dirty="0"/>
          </a:p>
        </p:txBody>
      </p:sp>
      <p:sp>
        <p:nvSpPr>
          <p:cNvPr id="6" name="12-Point Star 5">
            <a:extLst>
              <a:ext uri="{FF2B5EF4-FFF2-40B4-BE49-F238E27FC236}">
                <a16:creationId xmlns:a16="http://schemas.microsoft.com/office/drawing/2014/main" id="{D48911FE-809E-ED48-AA71-E7593AFFFD8B}"/>
              </a:ext>
            </a:extLst>
          </p:cNvPr>
          <p:cNvSpPr/>
          <p:nvPr/>
        </p:nvSpPr>
        <p:spPr>
          <a:xfrm>
            <a:off x="8962505" y="71352"/>
            <a:ext cx="3142211" cy="2593571"/>
          </a:xfrm>
          <a:prstGeom prst="star12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/>
              <a:t>Dydd</a:t>
            </a:r>
            <a:r>
              <a:rPr lang="en-US" sz="3200" b="1" dirty="0"/>
              <a:t> </a:t>
            </a:r>
            <a:r>
              <a:rPr lang="en-US" sz="3200" b="1" dirty="0" err="1"/>
              <a:t>Llun</a:t>
            </a:r>
            <a:endParaRPr lang="en-US" sz="3200" b="1" dirty="0"/>
          </a:p>
        </p:txBody>
      </p:sp>
      <p:sp>
        <p:nvSpPr>
          <p:cNvPr id="7" name="12-Point Star 6">
            <a:extLst>
              <a:ext uri="{FF2B5EF4-FFF2-40B4-BE49-F238E27FC236}">
                <a16:creationId xmlns:a16="http://schemas.microsoft.com/office/drawing/2014/main" id="{400DFC0C-71BD-2F43-8FB7-FCA8EDC17D29}"/>
              </a:ext>
            </a:extLst>
          </p:cNvPr>
          <p:cNvSpPr/>
          <p:nvPr/>
        </p:nvSpPr>
        <p:spPr>
          <a:xfrm>
            <a:off x="2322715" y="2101043"/>
            <a:ext cx="3142211" cy="2593571"/>
          </a:xfrm>
          <a:prstGeom prst="star12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/>
              <a:t>Dydd</a:t>
            </a:r>
            <a:r>
              <a:rPr lang="en-US" sz="3200" b="1" dirty="0"/>
              <a:t> </a:t>
            </a:r>
            <a:r>
              <a:rPr lang="en-US" sz="3200" b="1" dirty="0" err="1"/>
              <a:t>Mawrth</a:t>
            </a:r>
            <a:endParaRPr lang="en-US" sz="3200" b="1" dirty="0"/>
          </a:p>
        </p:txBody>
      </p:sp>
      <p:sp>
        <p:nvSpPr>
          <p:cNvPr id="8" name="12-Point Star 7">
            <a:extLst>
              <a:ext uri="{FF2B5EF4-FFF2-40B4-BE49-F238E27FC236}">
                <a16:creationId xmlns:a16="http://schemas.microsoft.com/office/drawing/2014/main" id="{80D97C35-1F61-A340-981F-E0F31FAA73F9}"/>
              </a:ext>
            </a:extLst>
          </p:cNvPr>
          <p:cNvSpPr/>
          <p:nvPr/>
        </p:nvSpPr>
        <p:spPr>
          <a:xfrm>
            <a:off x="3391593" y="71351"/>
            <a:ext cx="5570911" cy="2593571"/>
          </a:xfrm>
          <a:prstGeom prst="star12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err="1"/>
              <a:t>Dyddiau’r</a:t>
            </a:r>
            <a:r>
              <a:rPr lang="en-US" sz="4400" b="1" dirty="0"/>
              <a:t> </a:t>
            </a:r>
            <a:r>
              <a:rPr lang="en-US" sz="4400" b="1" dirty="0" err="1"/>
              <a:t>wythnos</a:t>
            </a:r>
            <a:endParaRPr lang="en-US" sz="4400" b="1" dirty="0"/>
          </a:p>
        </p:txBody>
      </p:sp>
      <p:sp>
        <p:nvSpPr>
          <p:cNvPr id="9" name="12-Point Star 8">
            <a:extLst>
              <a:ext uri="{FF2B5EF4-FFF2-40B4-BE49-F238E27FC236}">
                <a16:creationId xmlns:a16="http://schemas.microsoft.com/office/drawing/2014/main" id="{FB205E62-B154-7A4A-BE05-C6A9281E753D}"/>
              </a:ext>
            </a:extLst>
          </p:cNvPr>
          <p:cNvSpPr/>
          <p:nvPr/>
        </p:nvSpPr>
        <p:spPr>
          <a:xfrm>
            <a:off x="148938" y="4035830"/>
            <a:ext cx="3142211" cy="2593571"/>
          </a:xfrm>
          <a:prstGeom prst="star12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/>
              <a:t>Dydd</a:t>
            </a:r>
            <a:r>
              <a:rPr lang="en-US" sz="3200" b="1" dirty="0"/>
              <a:t> </a:t>
            </a:r>
            <a:r>
              <a:rPr lang="en-US" sz="3200" b="1" dirty="0" err="1"/>
              <a:t>Iau</a:t>
            </a:r>
            <a:endParaRPr lang="en-US" sz="3200" b="1" dirty="0"/>
          </a:p>
        </p:txBody>
      </p:sp>
      <p:sp>
        <p:nvSpPr>
          <p:cNvPr id="10" name="12-Point Star 9">
            <a:extLst>
              <a:ext uri="{FF2B5EF4-FFF2-40B4-BE49-F238E27FC236}">
                <a16:creationId xmlns:a16="http://schemas.microsoft.com/office/drawing/2014/main" id="{EBBCAEDF-96A8-2940-9166-7E769C59680B}"/>
              </a:ext>
            </a:extLst>
          </p:cNvPr>
          <p:cNvSpPr/>
          <p:nvPr/>
        </p:nvSpPr>
        <p:spPr>
          <a:xfrm>
            <a:off x="8927869" y="4035830"/>
            <a:ext cx="3142211" cy="2593571"/>
          </a:xfrm>
          <a:prstGeom prst="star12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/>
              <a:t>Dydd</a:t>
            </a:r>
            <a:r>
              <a:rPr lang="en-US" sz="3200" b="1" dirty="0"/>
              <a:t> </a:t>
            </a:r>
            <a:r>
              <a:rPr lang="en-US" sz="3200" b="1" dirty="0" err="1"/>
              <a:t>Sadwrn</a:t>
            </a:r>
            <a:endParaRPr lang="en-US" sz="3200" b="1" dirty="0"/>
          </a:p>
        </p:txBody>
      </p:sp>
      <p:sp>
        <p:nvSpPr>
          <p:cNvPr id="11" name="12-Point Star 10">
            <a:extLst>
              <a:ext uri="{FF2B5EF4-FFF2-40B4-BE49-F238E27FC236}">
                <a16:creationId xmlns:a16="http://schemas.microsoft.com/office/drawing/2014/main" id="{386D49A8-FD2F-094A-B7EE-67C55FDC9D74}"/>
              </a:ext>
            </a:extLst>
          </p:cNvPr>
          <p:cNvSpPr/>
          <p:nvPr/>
        </p:nvSpPr>
        <p:spPr>
          <a:xfrm>
            <a:off x="249382" y="166255"/>
            <a:ext cx="3142211" cy="2593571"/>
          </a:xfrm>
          <a:prstGeom prst="star12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/>
              <a:t>Dydd</a:t>
            </a:r>
            <a:r>
              <a:rPr lang="en-US" sz="3200" b="1" dirty="0"/>
              <a:t> Sul</a:t>
            </a:r>
          </a:p>
        </p:txBody>
      </p:sp>
    </p:spTree>
    <p:extLst>
      <p:ext uri="{BB962C8B-B14F-4D97-AF65-F5344CB8AC3E}">
        <p14:creationId xmlns:p14="http://schemas.microsoft.com/office/powerpoint/2010/main" val="948698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7" grpId="0" animBg="1"/>
      <p:bldP spid="9" grpId="0" animBg="1"/>
      <p:bldP spid="10" grpId="0" animBg="1"/>
      <p:bldP spid="11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A3453B-0506-2D47-A138-344F7B3AAE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2666" y="234643"/>
            <a:ext cx="11294534" cy="798290"/>
          </a:xfrm>
          <a:solidFill>
            <a:schemeClr val="tx1"/>
          </a:solidFill>
        </p:spPr>
        <p:txBody>
          <a:bodyPr/>
          <a:lstStyle/>
          <a:p>
            <a:r>
              <a:rPr lang="en-US" b="1" dirty="0" err="1">
                <a:solidFill>
                  <a:schemeClr val="bg1"/>
                </a:solidFill>
              </a:rPr>
              <a:t>Yn</a:t>
            </a:r>
            <a:r>
              <a:rPr lang="en-US" b="1" dirty="0">
                <a:solidFill>
                  <a:schemeClr val="bg1"/>
                </a:solidFill>
              </a:rPr>
              <a:t> y </a:t>
            </a:r>
            <a:r>
              <a:rPr lang="en-US" b="1" dirty="0" err="1">
                <a:solidFill>
                  <a:schemeClr val="bg1"/>
                </a:solidFill>
              </a:rPr>
              <a:t>dosbarth</a:t>
            </a:r>
            <a:r>
              <a:rPr lang="en-US" b="1" dirty="0">
                <a:solidFill>
                  <a:schemeClr val="bg1"/>
                </a:solidFill>
              </a:rPr>
              <a:t>…                    In the classroom …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33C1A07-341C-0F4E-B31A-5D52D9F9B2A7}"/>
              </a:ext>
            </a:extLst>
          </p:cNvPr>
          <p:cNvSpPr txBox="1"/>
          <p:nvPr/>
        </p:nvSpPr>
        <p:spPr>
          <a:xfrm>
            <a:off x="2585546" y="1371600"/>
            <a:ext cx="7441324" cy="132343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sz="1600" dirty="0"/>
          </a:p>
          <a:p>
            <a:pPr algn="ctr"/>
            <a:r>
              <a:rPr lang="en-US" sz="4400" b="1" i="1" dirty="0"/>
              <a:t>Which day is it today?                     </a:t>
            </a:r>
          </a:p>
          <a:p>
            <a:endParaRPr lang="en-US" sz="2000" b="1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50461FE-A75C-474A-9FE6-A6A238D989FA}"/>
              </a:ext>
            </a:extLst>
          </p:cNvPr>
          <p:cNvSpPr txBox="1"/>
          <p:nvPr/>
        </p:nvSpPr>
        <p:spPr>
          <a:xfrm>
            <a:off x="592666" y="3637205"/>
            <a:ext cx="10873047" cy="276998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sz="1600" dirty="0"/>
          </a:p>
          <a:p>
            <a:pPr algn="ctr"/>
            <a:r>
              <a:rPr lang="en-US" sz="4800" b="1" dirty="0"/>
              <a:t>Pa </a:t>
            </a:r>
            <a:r>
              <a:rPr lang="en-US" sz="4800" b="1" dirty="0" err="1">
                <a:solidFill>
                  <a:srgbClr val="FF0000"/>
                </a:solidFill>
              </a:rPr>
              <a:t>dd</a:t>
            </a:r>
            <a:r>
              <a:rPr lang="en-US" sz="4800" b="1" dirty="0" err="1"/>
              <a:t>iwrnod</a:t>
            </a:r>
            <a:r>
              <a:rPr lang="en-US" sz="4800" b="1" dirty="0"/>
              <a:t> </a:t>
            </a:r>
            <a:r>
              <a:rPr lang="en-US" sz="4800" b="1" dirty="0" err="1"/>
              <a:t>ydy</a:t>
            </a:r>
            <a:r>
              <a:rPr lang="en-US" sz="4800" b="1" dirty="0"/>
              <a:t> hi </a:t>
            </a:r>
            <a:r>
              <a:rPr lang="en-US" sz="4800" b="1" dirty="0" err="1"/>
              <a:t>heddiw</a:t>
            </a:r>
            <a:r>
              <a:rPr lang="en-US" sz="4800" b="1" dirty="0"/>
              <a:t>?</a:t>
            </a:r>
          </a:p>
          <a:p>
            <a:endParaRPr lang="en-US" sz="3600" b="1" dirty="0"/>
          </a:p>
          <a:p>
            <a:pPr algn="ctr"/>
            <a:r>
              <a:rPr lang="en-US" sz="4800" b="1" dirty="0"/>
              <a:t>Pa </a:t>
            </a:r>
            <a:r>
              <a:rPr lang="en-US" sz="4800" b="1" dirty="0" err="1">
                <a:solidFill>
                  <a:srgbClr val="FF0000"/>
                </a:solidFill>
              </a:rPr>
              <a:t>dd</a:t>
            </a:r>
            <a:r>
              <a:rPr lang="en-US" sz="4800" b="1" dirty="0" err="1"/>
              <a:t>ydd</a:t>
            </a:r>
            <a:r>
              <a:rPr lang="en-US" sz="4800" b="1" dirty="0"/>
              <a:t> </a:t>
            </a:r>
            <a:r>
              <a:rPr lang="en-US" sz="4800" b="1" dirty="0" err="1"/>
              <a:t>ydy</a:t>
            </a:r>
            <a:r>
              <a:rPr lang="en-US" sz="4800" b="1" dirty="0"/>
              <a:t> hi </a:t>
            </a:r>
            <a:r>
              <a:rPr lang="en-US" sz="4800" b="1" dirty="0" err="1"/>
              <a:t>heddiw</a:t>
            </a:r>
            <a:r>
              <a:rPr lang="en-US" sz="4800" b="1" dirty="0"/>
              <a:t>?</a:t>
            </a:r>
          </a:p>
          <a:p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296491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71462A-520B-F54F-A518-73E2C8A39E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724" y="97637"/>
            <a:ext cx="10859840" cy="719781"/>
          </a:xfrm>
          <a:solidFill>
            <a:schemeClr val="tx1"/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Pa + </a:t>
            </a:r>
            <a:r>
              <a:rPr lang="en-US" b="1" dirty="0" err="1">
                <a:solidFill>
                  <a:schemeClr val="bg1"/>
                </a:solidFill>
              </a:rPr>
              <a:t>treiglad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meddal</a:t>
            </a:r>
            <a:r>
              <a:rPr lang="en-US" b="1" dirty="0">
                <a:solidFill>
                  <a:schemeClr val="bg1"/>
                </a:solidFill>
              </a:rPr>
              <a:t>                    Pa + soft mutation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743BB6C-64A8-8E45-A357-99A31E6076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0851" y="1370403"/>
            <a:ext cx="7327899" cy="517401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809D059-FB6A-7F4E-9BFB-70615083B233}"/>
              </a:ext>
            </a:extLst>
          </p:cNvPr>
          <p:cNvSpPr txBox="1"/>
          <p:nvPr/>
        </p:nvSpPr>
        <p:spPr>
          <a:xfrm>
            <a:off x="6206837" y="914401"/>
            <a:ext cx="1219199" cy="58477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/>
              <a:t>Soft mutation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0E387A2-CF71-BD48-B2B6-588CD8CB425A}"/>
              </a:ext>
            </a:extLst>
          </p:cNvPr>
          <p:cNvSpPr txBox="1"/>
          <p:nvPr/>
        </p:nvSpPr>
        <p:spPr>
          <a:xfrm>
            <a:off x="7924801" y="931185"/>
            <a:ext cx="1219199" cy="584775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/>
              <a:t>Nasal mutation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33E29D5-FAEC-184A-993D-0A1E040E4F14}"/>
              </a:ext>
            </a:extLst>
          </p:cNvPr>
          <p:cNvSpPr txBox="1"/>
          <p:nvPr/>
        </p:nvSpPr>
        <p:spPr>
          <a:xfrm>
            <a:off x="9642765" y="914401"/>
            <a:ext cx="1219199" cy="584775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600" b="1" dirty="0"/>
              <a:t>Aspirate mutation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A20A0CCA-E1BC-C64D-A3C8-40FF23226B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244" y="6330129"/>
            <a:ext cx="2766236" cy="428572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0415BF8-47AB-9B48-A096-F7D01665D8F1}"/>
              </a:ext>
            </a:extLst>
          </p:cNvPr>
          <p:cNvSpPr/>
          <p:nvPr/>
        </p:nvSpPr>
        <p:spPr>
          <a:xfrm>
            <a:off x="353162" y="1954937"/>
            <a:ext cx="3587070" cy="3816429"/>
          </a:xfrm>
          <a:prstGeom prst="rect">
            <a:avLst/>
          </a:prstGeom>
          <a:solidFill>
            <a:srgbClr val="FFC000"/>
          </a:solidFill>
          <a:ln w="762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cy-GB" sz="3200" b="1" dirty="0"/>
              <a:t>‘Pa’ + treiglad meddal – </a:t>
            </a:r>
          </a:p>
          <a:p>
            <a:endParaRPr lang="cy-GB" sz="32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y-GB" sz="3200" b="1" dirty="0"/>
              <a:t>Pa </a:t>
            </a:r>
            <a:r>
              <a:rPr lang="cy-GB" sz="3200" b="1" dirty="0">
                <a:solidFill>
                  <a:srgbClr val="FF0000"/>
                </a:solidFill>
              </a:rPr>
              <a:t>r</a:t>
            </a:r>
            <a:r>
              <a:rPr lang="cy-GB" sz="3200" b="1" dirty="0"/>
              <a:t>if ...?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y-GB" sz="3200" b="1" dirty="0"/>
              <a:t>Pa </a:t>
            </a:r>
            <a:r>
              <a:rPr lang="cy-GB" sz="3200" b="1" dirty="0">
                <a:solidFill>
                  <a:srgbClr val="FF0000"/>
                </a:solidFill>
              </a:rPr>
              <a:t>l</a:t>
            </a:r>
            <a:r>
              <a:rPr lang="cy-GB" sz="3200" b="1" dirty="0"/>
              <a:t>iw...?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y-GB" sz="3200" b="1" dirty="0"/>
              <a:t>Pa </a:t>
            </a:r>
            <a:r>
              <a:rPr lang="cy-GB" sz="3200" b="1" dirty="0">
                <a:solidFill>
                  <a:srgbClr val="FF0000"/>
                </a:solidFill>
              </a:rPr>
              <a:t>l</a:t>
            </a:r>
            <a:r>
              <a:rPr lang="cy-GB" sz="3200" b="1" dirty="0"/>
              <a:t>un ...?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y-GB" sz="3200" b="1" dirty="0"/>
              <a:t>Pa </a:t>
            </a:r>
            <a:r>
              <a:rPr lang="cy-GB" sz="3200" b="1" dirty="0">
                <a:solidFill>
                  <a:srgbClr val="FF0000"/>
                </a:solidFill>
              </a:rPr>
              <a:t>a</a:t>
            </a:r>
            <a:r>
              <a:rPr lang="cy-GB" sz="3200" b="1" dirty="0"/>
              <a:t>ir ...?</a:t>
            </a:r>
          </a:p>
          <a:p>
            <a:endParaRPr lang="cy-GB" b="1" dirty="0"/>
          </a:p>
        </p:txBody>
      </p:sp>
    </p:spTree>
    <p:extLst>
      <p:ext uri="{BB962C8B-B14F-4D97-AF65-F5344CB8AC3E}">
        <p14:creationId xmlns:p14="http://schemas.microsoft.com/office/powerpoint/2010/main" val="39381013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A3453B-0506-2D47-A138-344F7B3AAE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2666" y="234643"/>
            <a:ext cx="11294534" cy="798290"/>
          </a:xfrm>
          <a:solidFill>
            <a:schemeClr val="tx1"/>
          </a:solidFill>
        </p:spPr>
        <p:txBody>
          <a:bodyPr/>
          <a:lstStyle/>
          <a:p>
            <a:r>
              <a:rPr lang="en-US" b="1" dirty="0" err="1">
                <a:solidFill>
                  <a:schemeClr val="bg1"/>
                </a:solidFill>
              </a:rPr>
              <a:t>Yn</a:t>
            </a:r>
            <a:r>
              <a:rPr lang="en-US" b="1" dirty="0">
                <a:solidFill>
                  <a:schemeClr val="bg1"/>
                </a:solidFill>
              </a:rPr>
              <a:t> y </a:t>
            </a:r>
            <a:r>
              <a:rPr lang="en-US" b="1" dirty="0" err="1">
                <a:solidFill>
                  <a:schemeClr val="bg1"/>
                </a:solidFill>
              </a:rPr>
              <a:t>dosbarth</a:t>
            </a:r>
            <a:r>
              <a:rPr lang="en-US" b="1" dirty="0">
                <a:solidFill>
                  <a:schemeClr val="bg1"/>
                </a:solidFill>
              </a:rPr>
              <a:t>…                    In the classroom …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33C1A07-341C-0F4E-B31A-5D52D9F9B2A7}"/>
              </a:ext>
            </a:extLst>
          </p:cNvPr>
          <p:cNvSpPr txBox="1"/>
          <p:nvPr/>
        </p:nvSpPr>
        <p:spPr>
          <a:xfrm>
            <a:off x="399011" y="1371600"/>
            <a:ext cx="10873047" cy="243143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sz="1600" dirty="0"/>
          </a:p>
          <a:p>
            <a:pPr algn="ctr"/>
            <a:r>
              <a:rPr lang="en-US" sz="4800" b="1" dirty="0"/>
              <a:t>Pa </a:t>
            </a:r>
            <a:r>
              <a:rPr lang="en-US" sz="4800" b="1" dirty="0" err="1">
                <a:solidFill>
                  <a:srgbClr val="FF0000"/>
                </a:solidFill>
              </a:rPr>
              <a:t>dd</a:t>
            </a:r>
            <a:r>
              <a:rPr lang="en-US" sz="4800" b="1" dirty="0" err="1"/>
              <a:t>ydd</a:t>
            </a:r>
            <a:r>
              <a:rPr lang="en-US" sz="4800" b="1" dirty="0"/>
              <a:t> </a:t>
            </a:r>
            <a:r>
              <a:rPr lang="en-US" sz="4800" b="1" dirty="0" err="1"/>
              <a:t>ydy</a:t>
            </a:r>
            <a:r>
              <a:rPr lang="en-US" sz="4800" b="1" dirty="0"/>
              <a:t> hi </a:t>
            </a:r>
            <a:r>
              <a:rPr lang="en-US" sz="4800" b="1" dirty="0" err="1"/>
              <a:t>heddiw</a:t>
            </a:r>
            <a:r>
              <a:rPr lang="en-US" sz="4800" b="1" dirty="0"/>
              <a:t>?</a:t>
            </a:r>
          </a:p>
          <a:p>
            <a:endParaRPr lang="en-US" sz="3600" b="1" dirty="0"/>
          </a:p>
          <a:p>
            <a:pPr algn="ctr"/>
            <a:r>
              <a:rPr lang="en-US" sz="3200" b="1" i="1" dirty="0"/>
              <a:t>Which day is it today?                     </a:t>
            </a:r>
          </a:p>
          <a:p>
            <a:endParaRPr lang="en-US" sz="2000" b="1" dirty="0"/>
          </a:p>
        </p:txBody>
      </p:sp>
      <p:sp>
        <p:nvSpPr>
          <p:cNvPr id="6" name="12-Point Star 5">
            <a:extLst>
              <a:ext uri="{FF2B5EF4-FFF2-40B4-BE49-F238E27FC236}">
                <a16:creationId xmlns:a16="http://schemas.microsoft.com/office/drawing/2014/main" id="{29F9712D-E078-5B46-92E8-7954EA1D8BA7}"/>
              </a:ext>
            </a:extLst>
          </p:cNvPr>
          <p:cNvSpPr/>
          <p:nvPr/>
        </p:nvSpPr>
        <p:spPr>
          <a:xfrm>
            <a:off x="750916" y="3938848"/>
            <a:ext cx="3142211" cy="2593571"/>
          </a:xfrm>
          <a:prstGeom prst="star12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/>
              <a:t>Dydd</a:t>
            </a:r>
            <a:r>
              <a:rPr lang="en-US" sz="3200" b="1" dirty="0"/>
              <a:t> </a:t>
            </a:r>
            <a:r>
              <a:rPr lang="en-US" sz="3200" b="1" dirty="0" err="1"/>
              <a:t>Mawrth</a:t>
            </a:r>
            <a:endParaRPr lang="en-US" sz="32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DB3127E-C1DA-BC44-A6AF-F80079AEEE22}"/>
              </a:ext>
            </a:extLst>
          </p:cNvPr>
          <p:cNvSpPr txBox="1"/>
          <p:nvPr/>
        </p:nvSpPr>
        <p:spPr>
          <a:xfrm>
            <a:off x="3893127" y="4821382"/>
            <a:ext cx="678872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b="1" dirty="0"/>
              <a:t>  </a:t>
            </a:r>
            <a:r>
              <a:rPr lang="en-US" sz="6600" b="1" dirty="0" err="1"/>
              <a:t>ydy</a:t>
            </a:r>
            <a:r>
              <a:rPr lang="en-US" sz="6600" b="1" dirty="0"/>
              <a:t> hi </a:t>
            </a:r>
            <a:r>
              <a:rPr lang="en-US" sz="6600" b="1" dirty="0" err="1"/>
              <a:t>heddiw</a:t>
            </a:r>
            <a:r>
              <a:rPr lang="en-US" sz="66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09766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A3453B-0506-2D47-A138-344F7B3AAE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2666" y="234643"/>
            <a:ext cx="11294534" cy="798290"/>
          </a:xfrm>
          <a:solidFill>
            <a:schemeClr val="tx1"/>
          </a:solidFill>
        </p:spPr>
        <p:txBody>
          <a:bodyPr/>
          <a:lstStyle/>
          <a:p>
            <a:r>
              <a:rPr lang="en-US" b="1" dirty="0" err="1">
                <a:solidFill>
                  <a:schemeClr val="bg1"/>
                </a:solidFill>
              </a:rPr>
              <a:t>Yn</a:t>
            </a:r>
            <a:r>
              <a:rPr lang="en-US" b="1" dirty="0">
                <a:solidFill>
                  <a:schemeClr val="bg1"/>
                </a:solidFill>
              </a:rPr>
              <a:t> y </a:t>
            </a:r>
            <a:r>
              <a:rPr lang="en-US" b="1" dirty="0" err="1">
                <a:solidFill>
                  <a:schemeClr val="bg1"/>
                </a:solidFill>
              </a:rPr>
              <a:t>dosbarth</a:t>
            </a:r>
            <a:r>
              <a:rPr lang="en-US" b="1" dirty="0">
                <a:solidFill>
                  <a:schemeClr val="bg1"/>
                </a:solidFill>
              </a:rPr>
              <a:t>…                    In the classroom …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50461FE-A75C-474A-9FE6-A6A238D989FA}"/>
              </a:ext>
            </a:extLst>
          </p:cNvPr>
          <p:cNvSpPr txBox="1"/>
          <p:nvPr/>
        </p:nvSpPr>
        <p:spPr>
          <a:xfrm>
            <a:off x="750916" y="1507413"/>
            <a:ext cx="10873047" cy="243143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sz="1600" dirty="0"/>
          </a:p>
          <a:p>
            <a:pPr algn="ctr"/>
            <a:r>
              <a:rPr lang="en-US" sz="4800" b="1" dirty="0"/>
              <a:t>Pa </a:t>
            </a:r>
            <a:r>
              <a:rPr lang="en-US" sz="4800" b="1" dirty="0" err="1">
                <a:solidFill>
                  <a:srgbClr val="FF0000"/>
                </a:solidFill>
              </a:rPr>
              <a:t>dd</a:t>
            </a:r>
            <a:r>
              <a:rPr lang="en-US" sz="4800" b="1" dirty="0" err="1"/>
              <a:t>iwrnod</a:t>
            </a:r>
            <a:r>
              <a:rPr lang="en-US" sz="4800" b="1" dirty="0"/>
              <a:t> </a:t>
            </a:r>
            <a:r>
              <a:rPr lang="en-US" sz="4800" b="1" dirty="0" err="1"/>
              <a:t>ydy</a:t>
            </a:r>
            <a:r>
              <a:rPr lang="en-US" sz="4800" b="1" dirty="0"/>
              <a:t> hi </a:t>
            </a:r>
            <a:r>
              <a:rPr lang="en-US" sz="4800" b="1" dirty="0" err="1"/>
              <a:t>heddiw</a:t>
            </a:r>
            <a:r>
              <a:rPr lang="en-US" sz="4800" b="1" dirty="0"/>
              <a:t>?</a:t>
            </a:r>
          </a:p>
          <a:p>
            <a:endParaRPr lang="en-US" sz="3600" b="1" dirty="0"/>
          </a:p>
          <a:p>
            <a:pPr algn="ctr"/>
            <a:r>
              <a:rPr lang="en-US" sz="3200" b="1" i="1" dirty="0"/>
              <a:t>Which day is it today?                     </a:t>
            </a:r>
          </a:p>
          <a:p>
            <a:endParaRPr lang="en-US" sz="2000" b="1" dirty="0"/>
          </a:p>
        </p:txBody>
      </p:sp>
      <p:sp>
        <p:nvSpPr>
          <p:cNvPr id="6" name="12-Point Star 5">
            <a:extLst>
              <a:ext uri="{FF2B5EF4-FFF2-40B4-BE49-F238E27FC236}">
                <a16:creationId xmlns:a16="http://schemas.microsoft.com/office/drawing/2014/main" id="{03A8279E-E418-2C43-B785-478ACD7D112F}"/>
              </a:ext>
            </a:extLst>
          </p:cNvPr>
          <p:cNvSpPr/>
          <p:nvPr/>
        </p:nvSpPr>
        <p:spPr>
          <a:xfrm>
            <a:off x="750916" y="4105102"/>
            <a:ext cx="3142211" cy="2593571"/>
          </a:xfrm>
          <a:prstGeom prst="star12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 err="1"/>
              <a:t>Dydd</a:t>
            </a:r>
            <a:r>
              <a:rPr lang="en-US" sz="3200" b="1" dirty="0"/>
              <a:t> </a:t>
            </a:r>
            <a:r>
              <a:rPr lang="en-US" sz="3200" b="1" dirty="0" err="1"/>
              <a:t>Mawrth</a:t>
            </a:r>
            <a:endParaRPr lang="en-US" sz="3200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BD582A4-6138-CF42-8E26-CF15171539BA}"/>
              </a:ext>
            </a:extLst>
          </p:cNvPr>
          <p:cNvSpPr txBox="1"/>
          <p:nvPr/>
        </p:nvSpPr>
        <p:spPr>
          <a:xfrm>
            <a:off x="3893127" y="4821382"/>
            <a:ext cx="678872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600" b="1" dirty="0"/>
              <a:t>  </a:t>
            </a:r>
            <a:r>
              <a:rPr lang="en-US" sz="6600" b="1" dirty="0" err="1"/>
              <a:t>ydy</a:t>
            </a:r>
            <a:r>
              <a:rPr lang="en-US" sz="6600" b="1" dirty="0"/>
              <a:t> hi </a:t>
            </a:r>
            <a:r>
              <a:rPr lang="en-US" sz="6600" b="1" dirty="0" err="1"/>
              <a:t>heddiw</a:t>
            </a:r>
            <a:r>
              <a:rPr lang="en-US" sz="66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412615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8C9E75C-E728-3F47-97DE-87FE9BE1AD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0410" y="254000"/>
            <a:ext cx="5053790" cy="6413500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  <p:sp>
        <p:nvSpPr>
          <p:cNvPr id="8" name="10-Point Star 7">
            <a:extLst>
              <a:ext uri="{FF2B5EF4-FFF2-40B4-BE49-F238E27FC236}">
                <a16:creationId xmlns:a16="http://schemas.microsoft.com/office/drawing/2014/main" id="{46EA709D-A153-084E-97CF-5400F32374E5}"/>
              </a:ext>
            </a:extLst>
          </p:cNvPr>
          <p:cNvSpPr/>
          <p:nvPr/>
        </p:nvSpPr>
        <p:spPr>
          <a:xfrm>
            <a:off x="7137400" y="1320800"/>
            <a:ext cx="4826000" cy="3625850"/>
          </a:xfrm>
          <a:prstGeom prst="star10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000" b="1" dirty="0">
                <a:solidFill>
                  <a:schemeClr val="tx1"/>
                </a:solidFill>
              </a:rPr>
              <a:t>GWAITH CARTREF:</a:t>
            </a:r>
          </a:p>
          <a:p>
            <a:pPr algn="ctr"/>
            <a:endParaRPr lang="en-US" sz="4000" b="1" dirty="0">
              <a:solidFill>
                <a:schemeClr val="tx1"/>
              </a:solidFill>
            </a:endParaRPr>
          </a:p>
          <a:p>
            <a:pPr algn="ctr"/>
            <a:r>
              <a:rPr lang="en-US" sz="4000" b="1" dirty="0" err="1">
                <a:solidFill>
                  <a:schemeClr val="tx1"/>
                </a:solidFill>
              </a:rPr>
              <a:t>Atebion</a:t>
            </a:r>
            <a:endParaRPr lang="en-US" sz="4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284946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C96BF0C-3BFE-4D6F-A967-CD172055EBB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8023" b="3306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2FF1FB8-90AA-134F-9B19-2DA4575790F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49388" y="3340359"/>
            <a:ext cx="3212386" cy="2752623"/>
          </a:xfrm>
        </p:spPr>
        <p:txBody>
          <a:bodyPr anchor="ctr">
            <a:normAutofit fontScale="90000"/>
          </a:bodyPr>
          <a:lstStyle/>
          <a:p>
            <a:r>
              <a:rPr lang="en-US" sz="3600" b="1" dirty="0">
                <a:solidFill>
                  <a:schemeClr val="tx1"/>
                </a:solidFill>
              </a:rPr>
              <a:t>Welsh Language Competency Framework for Teachers.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D0CB3F-C819-0E4B-ACE2-E68ED026DE7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310606" y="4012163"/>
            <a:ext cx="2228641" cy="1558305"/>
          </a:xfrm>
        </p:spPr>
        <p:txBody>
          <a:bodyPr anchor="ctr">
            <a:normAutofit/>
          </a:bodyPr>
          <a:lstStyle/>
          <a:p>
            <a:pPr algn="ctr"/>
            <a:r>
              <a:rPr lang="en-US" sz="2000" b="1" dirty="0">
                <a:solidFill>
                  <a:schemeClr val="tx1"/>
                </a:solidFill>
              </a:rPr>
              <a:t>Submission date: </a:t>
            </a:r>
          </a:p>
          <a:p>
            <a:pPr algn="ctr"/>
            <a:r>
              <a:rPr lang="en-US" sz="2000" b="1" dirty="0">
                <a:solidFill>
                  <a:schemeClr val="tx1"/>
                </a:solidFill>
              </a:rPr>
              <a:t>07.06.2021</a:t>
            </a:r>
          </a:p>
        </p:txBody>
      </p:sp>
    </p:spTree>
    <p:extLst>
      <p:ext uri="{BB962C8B-B14F-4D97-AF65-F5344CB8AC3E}">
        <p14:creationId xmlns:p14="http://schemas.microsoft.com/office/powerpoint/2010/main" val="156142160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0C9887-E256-4848-B0CB-21970D5D1D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to include?  Part 1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989DE128-91DB-AF47-9078-68C1D070FF07}"/>
              </a:ext>
            </a:extLst>
          </p:cNvPr>
          <p:cNvSpPr txBox="1">
            <a:spLocks/>
          </p:cNvSpPr>
          <p:nvPr/>
        </p:nvSpPr>
        <p:spPr>
          <a:xfrm>
            <a:off x="710184" y="2315497"/>
            <a:ext cx="10771632" cy="3993863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85000" lnSpcReduction="10000"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>
              <a:buFont typeface="Arial" panose="020B0604020202020204" pitchFamily="34" charset="0"/>
              <a:buNone/>
            </a:pPr>
            <a:r>
              <a:rPr lang="en-GB" b="1" dirty="0"/>
              <a:t>A complete pack focusing on the following and based on one lesson: </a:t>
            </a:r>
            <a:r>
              <a:rPr lang="en-US" b="1" dirty="0"/>
              <a:t>​</a:t>
            </a:r>
          </a:p>
          <a:p>
            <a:pPr fontAlgn="base"/>
            <a:r>
              <a:rPr lang="en-GB" dirty="0"/>
              <a:t>Film evidence - 10 minutes of a lesson which you present in school</a:t>
            </a:r>
            <a:r>
              <a:rPr lang="en-US" dirty="0"/>
              <a:t>​</a:t>
            </a:r>
          </a:p>
          <a:p>
            <a:pPr fontAlgn="base"/>
            <a:r>
              <a:rPr lang="en-GB" dirty="0"/>
              <a:t>Tutor notes / observation report measuring the student's skills against the </a:t>
            </a:r>
            <a:r>
              <a:rPr lang="en-GB" b="1" dirty="0"/>
              <a:t>Framework criteria</a:t>
            </a:r>
            <a:r>
              <a:rPr lang="en-GB" dirty="0"/>
              <a:t> </a:t>
            </a:r>
            <a:r>
              <a:rPr lang="en-US" dirty="0"/>
              <a:t>​</a:t>
            </a:r>
          </a:p>
          <a:p>
            <a:pPr fontAlgn="base"/>
            <a:r>
              <a:rPr lang="en-GB" dirty="0"/>
              <a:t>The lesson plan that focuses specifically on developing learners' literacy skills in Welsh -using the University template</a:t>
            </a:r>
            <a:r>
              <a:rPr lang="en-US" dirty="0"/>
              <a:t>​</a:t>
            </a:r>
          </a:p>
          <a:p>
            <a:pPr fontAlgn="base"/>
            <a:r>
              <a:rPr lang="en-GB" dirty="0"/>
              <a:t>Your written self-reflection (no more than 1000 words written in English or Welsh – depending on ability) showing response to the tutor’s notes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83578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0C9887-E256-4848-B0CB-21970D5D1D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to include?  Part 2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D887CCA8-7A7D-3647-8C59-D5CBB3C328BF}"/>
              </a:ext>
            </a:extLst>
          </p:cNvPr>
          <p:cNvSpPr txBox="1">
            <a:spLocks/>
          </p:cNvSpPr>
          <p:nvPr/>
        </p:nvSpPr>
        <p:spPr>
          <a:xfrm>
            <a:off x="1115568" y="2407885"/>
            <a:ext cx="10168128" cy="415904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/>
            <a:r>
              <a:rPr lang="en-GB" dirty="0"/>
              <a:t>Lesson plans or weekly plans that demonstrate the best example of you developing learners' literacy skills in Welsh and/or improving personal language skills </a:t>
            </a:r>
            <a:r>
              <a:rPr lang="en-US" dirty="0"/>
              <a:t>​</a:t>
            </a:r>
          </a:p>
          <a:p>
            <a:pPr fontAlgn="base"/>
            <a:r>
              <a:rPr lang="en-GB" dirty="0"/>
              <a:t>Original resources that show evidence of developing learners' literacy skills and differentiation (up to 3 examples)</a:t>
            </a:r>
            <a:r>
              <a:rPr lang="en-US" dirty="0"/>
              <a:t>​</a:t>
            </a:r>
          </a:p>
          <a:p>
            <a:pPr fontAlgn="base"/>
            <a:r>
              <a:rPr lang="en-GB" dirty="0"/>
              <a:t>Evidence of correcting a learner's work. 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176710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0C9887-E256-4848-B0CB-21970D5D1D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to submit?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B57DCD-5957-E94C-9885-34EBCD2F25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1936" y="2452740"/>
            <a:ext cx="10168128" cy="427703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 b="1" dirty="0"/>
              <a:t>You’ll receive more information on how to submit closer to the submission date.</a:t>
            </a:r>
          </a:p>
          <a:p>
            <a:r>
              <a:rPr lang="en-US" sz="2000" b="1" dirty="0"/>
              <a:t>Everything must  be uploaded as files or documents. </a:t>
            </a:r>
            <a:r>
              <a:rPr lang="en-US" sz="2000" b="1" dirty="0" err="1"/>
              <a:t>eg.</a:t>
            </a:r>
            <a:r>
              <a:rPr lang="en-US" sz="2000" b="1" dirty="0"/>
              <a:t> The self-reflection should be in a Word document etc.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43229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6AE734-F12A-304A-BC76-D84B7A2AE6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Submission date: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598398-774F-2F4B-B16D-56E2846D3A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000" b="1" dirty="0"/>
              <a:t>7th June 2021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sz="2000" b="1" dirty="0">
                <a:solidFill>
                  <a:schemeClr val="tx1"/>
                </a:solidFill>
              </a:rPr>
              <a:t>You should be collecting evidence already.  </a:t>
            </a:r>
          </a:p>
          <a:p>
            <a:pPr marL="0" indent="0">
              <a:buNone/>
            </a:pPr>
            <a:r>
              <a:rPr lang="en-GB" sz="2000" b="1" dirty="0">
                <a:solidFill>
                  <a:schemeClr val="tx1"/>
                </a:solidFill>
              </a:rPr>
              <a:t>Make an additional copy of any suitable resources and lesson plans and save them in a separate folder ‘Welsh Framework Portfolio’.</a:t>
            </a:r>
          </a:p>
          <a:p>
            <a:pPr marL="0" indent="0">
              <a:buNone/>
            </a:pPr>
            <a:r>
              <a:rPr lang="en-GB" sz="2000" b="1" dirty="0">
                <a:solidFill>
                  <a:schemeClr val="tx1"/>
                </a:solidFill>
              </a:rPr>
              <a:t>Being organised will save a lot of time! </a:t>
            </a:r>
          </a:p>
        </p:txBody>
      </p:sp>
    </p:spTree>
    <p:extLst>
      <p:ext uri="{BB962C8B-B14F-4D97-AF65-F5344CB8AC3E}">
        <p14:creationId xmlns:p14="http://schemas.microsoft.com/office/powerpoint/2010/main" val="237823312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5448D33-8CA6-F34B-B59C-ACF33CE518F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295" t="19828" r="7022" b="18484"/>
          <a:stretch/>
        </p:blipFill>
        <p:spPr>
          <a:xfrm>
            <a:off x="13607" y="0"/>
            <a:ext cx="12178393" cy="6858000"/>
          </a:xfrm>
          <a:prstGeom prst="rect">
            <a:avLst/>
          </a:prstGeom>
        </p:spPr>
      </p:pic>
      <p:sp>
        <p:nvSpPr>
          <p:cNvPr id="6" name="Title 2">
            <a:extLst>
              <a:ext uri="{FF2B5EF4-FFF2-40B4-BE49-F238E27FC236}">
                <a16:creationId xmlns:a16="http://schemas.microsoft.com/office/drawing/2014/main" id="{59B3278B-A476-8B49-8855-D5A9D7AF3E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4803" y="362248"/>
            <a:ext cx="11176000" cy="1143000"/>
          </a:xfrm>
        </p:spPr>
        <p:txBody>
          <a:bodyPr>
            <a:normAutofit/>
          </a:bodyPr>
          <a:lstStyle/>
          <a:p>
            <a:pPr algn="ctr"/>
            <a:r>
              <a:rPr lang="en-GB" sz="6000" b="1" dirty="0" err="1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Sut</a:t>
            </a:r>
            <a:r>
              <a:rPr lang="en-GB" sz="6000" b="1" dirty="0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 </a:t>
            </a:r>
            <a:r>
              <a:rPr lang="en-GB" sz="6000" b="1" dirty="0" err="1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mae'r</a:t>
            </a:r>
            <a:r>
              <a:rPr lang="en-GB" sz="6000" b="1" dirty="0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 </a:t>
            </a:r>
            <a:r>
              <a:rPr lang="en-GB" sz="6000" b="1" dirty="0" err="1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tywydd</a:t>
            </a:r>
            <a:r>
              <a:rPr lang="en-GB" sz="6000" b="1" dirty="0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 </a:t>
            </a:r>
            <a:r>
              <a:rPr lang="en-GB" sz="6000" b="1" dirty="0" err="1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heddiw</a:t>
            </a:r>
            <a:r>
              <a:rPr lang="en-GB" sz="6000" b="1" dirty="0">
                <a:solidFill>
                  <a:schemeClr val="tx1"/>
                </a:solidFill>
                <a:latin typeface="Segoe Print" panose="02000800000000000000" pitchFamily="2" charset="0"/>
              </a:rPr>
              <a:t>?</a:t>
            </a:r>
            <a:endParaRPr lang="en-US" sz="5400" b="1" dirty="0">
              <a:solidFill>
                <a:schemeClr val="tx1"/>
              </a:solidFill>
              <a:latin typeface="Segoe Print" panose="02000800000000000000" pitchFamily="2" charset="0"/>
              <a:cs typeface="Calibri Light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D21FE99-8AB0-3143-9174-5EB15DE4436D}"/>
              </a:ext>
            </a:extLst>
          </p:cNvPr>
          <p:cNvSpPr/>
          <p:nvPr/>
        </p:nvSpPr>
        <p:spPr>
          <a:xfrm>
            <a:off x="1274619" y="5599699"/>
            <a:ext cx="1019694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https://uwtsd.hosted.panopto.com/Panopto/Pages/Viewer.aspx?id=446223f1-0784-405f-bcd1-ac8301003e5b</a:t>
            </a:r>
            <a:endParaRPr lang="en-US" b="1" dirty="0"/>
          </a:p>
          <a:p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17199703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 descr="data:image/jpeg;base64,/9j/4AAQSkZJRgABAQAAAQABAAD/2wCEAAkGBxQTEhUUEhEWFhUWFhoXGRYYFBwcHRsZHiAaGBwcHh4ZHSggIBomIRgaITEiJSkrLi4uGB8zODMsNygtLisBCgoKDg0OGxAQGzckICQsNC8tLCw0LCwsMCwsLDQsLCwsLCwsLCwsLCwsLCwsLCwsLCwsLCwsLCwsLCwsLCwsLP/AABEIAQsAvQMBEQACEQEDEQH/xAAcAAACAgMBAQAAAAAAAAAAAAAABQMEAgYHAQj/xABIEAACAQIEAQULCgUDBAIDAAABAgMEEQAFEiExBhMiQVEUFTIzVGFxgZGTsRYjNEJSc7LR0vAHU3KCwSSUoWJ0kuFDsyVkg//EABsBAAIDAQEBAAAAAAAAAAAAAAAEAgMFAQYH/8QAPxEAAQMCAwMJBAkEAwEBAQAAAQACAwQREiExBUFRExQyNGFxgZGxFVJT8CIzQmNykqHR4SOCosFDYvEGRCT/2gAMAwEAAhEDEQA/ANjoKJXXcAWA6h2Y9C52EDJbO0NoGkLAGA3Ctd61/ajEeU7Fne3nfDCO9a/tRg5TsR7ed8MI71r+1GDlOxHt53wwjvWv7UYOU7Ee3nfDCO9a/tRg5TsR7ed8MI71r+1GDlOxHt53wwjvWv7UYOU7Ee3nfDCO9a/tRg5TsR7ed8MI71r+1GDlOxHt53wwjvWv7UYOU7Ee3nfDCO9a/tRg5TsR7ed8MI71r+1GDlOxHt53wwjvWv7UYOU7Ee3nfDCO9a/tRg5TsR7ed8MI71r+1GDlOxHt53wwjvWv7UYOU7Ee3nfDCO9a/tRg5TsR7ed8MI71r+1GDlOxHt53wwjvWv7UYOU7Ee3nfDCO9a/tRg5TsR7ed8MI71r+1GDlOxHt53wwjvWv7UYOU7Ee3nfDCpzU6qxFht5hi5lnC9lv0coqIWyFtrq5k/gez4Ypk0HcsDb/AEo+5UMsz9nqpaWaMRum6EMSJF7RcDe1jb09mOOZZocFgWRlGftUVM0ccY5mLYzaj0m4WAtbiG3vwAPWMDmYQCdSiyc1M6xozubKoLMewDc4hrkuLVKblPVzhpKWhDRA2BeQAtbjYXG/ov6cXGNrcnOzXU/yXNOfgErxtD4QZX2tp2JubdHY7kDgcVuFjbVCqZZyqp55BGjMGYMULIVD6djoJ48D7DjpjcMyiyeYguIwIRgQtWz/AJQ1VMZG7iUwoQBKZgLgkAHSLkbm2LWMa6wvmu5K5kGaVMzAzUgijZNauJQ1ybWFhuLgk+rEXtaNDdCe4guIwIRgQjAhGBCT53nRglpoxHq5+Tm76rad1F+Bv4XDbhiTW3BPBCcYihJ+T2dGp568YTmpmi8K+q3XwFvRvib24bdoXSE4xBcRgQjAhKqzw29XwGGouivc7J6mzx9VNk/geofDFMm7uWNt/pR9y1z+JFJpiSqRiksTBQw4lWuLX81/+T24nAbuwnQrz6ecl8sSnpo0TrUMxt4TMASf8DzAYqe4udcrqrcuwTQT6exSfRrW/wDxfEoumFxYZHK4y6A0qo782gAZrLe9nuR131evHHgcocS7klVFyumkpKipeGMIg0LYk3kJUdIE+D0wfbiZhAeG3XEu5PZtUSVFNonacHedeZASIHqB0ixA6xYXAG98SkY0NNxbgurMVFbLJXCOrZEpmkYDSCTYvpS/ECyHf0bHBZjQ241QoYM3rRFTVbVWpZZhFzWhQLAlSTbrOhvaMdLGXLbaDVAXSzhULi1v+If0Cb0x/wD2Ji6H6wIVTO62SKloTG5UtJAjW61KXIPm2wNaHOdftUlaqK6TvqkPOHmjTligO2q7i/p2HsxwNHJYt91waLX3z2pWCSmMrGqFWsKvtqKtuD6CVI9DDFgY0uDrZWugqejz2afuCFZGWQs/PkcSIzY3/qCn1kY4WNGInw8V1O8rrpDmNXEzkxokbKp4LdVJt7TitzQGAriR5dylmjypqhnMkvOFFZt7Xtv6hc+nFhiHK4QhQZlRTxz5caiqMrPMp0lQAh1R3sRxG4HAcMdaWlrsIsgpvXVdRU1z0sE5gjhQM7qoLMSFPX/UB1cDx2xABrWYiL3QvP4cKQtUC2oipYFrW1GwufXx9eOzajuQVuGKVxGBCMCEqrPDb1fAYai6K9zsnqbPH1U2T+B7PhimTd3LG2/0o+5UuUtGlXAYeeCXYHVp1cDfhcfHEY34XYlgJjTzoqqusHSoF/QLYghezTROpViCrAgg8CDsRjt0LU15LBAyQZjLFC17x2vx42Nxbs4XPXfFvLXzcLlCcQZRSrSmlB+bIIJJ6RJ31XtbVcA8LbDEDI4uxIVfKMseFk1Zg8kUYskWgKLWKgMQSWAvsPMOzHXPB+yhFHk6RmsPdAPdd/qW0X5z/q6XjPNwwGS+HsQqz8m4zRxU3dNmikMiyBOslzut/wDr7erHeV+mXW1QtgoZgiKsk/OuOLlQuo3J4DYdlvNiskXyQqvKGmSqp3h50Jq09LTqtpYNwuOy3HHWPwuuhV82yqKemjgM2kx6NMgG4ZBpBtfsvtfr4462QtddC1/K4ebzUa6gztzBLyMLWY7AWHAW07efFzjeLS2aE7myOFq5aznbEAEpp2LAaQ1/Rba3FRirlDgwIXuVZJDBVTVIluZL2XTbRqOpt773I7BYYHSFzQ07kKDOclR5nqErGg1x6ZtK+EoHaSNOyjffh6cdbJlhIvwQlvJGhinywwzNpDyMQRxBFrEesEe3E5XlstwhZtyRvoZsykMkZXm2KXCBdwApY73tvfq4HHBMBkG5FCu5lydV5RNFWvDKUCSOouXAAW+xFmIAvuRsOvEWy2GEi6FY5L5AKWR+bqmeNhfmioG+w1FhxO1uA44HyY9RmjctmxWuIwIRgQlVZ4ber4DDUXRXudk9TZ4+qmyfwPUPhimTd3LG2/0o+5X74rXn0XwIRfAhF8CEXwIRfAhF8CEXwIRfAhF8CFUzPLknTm5QStw2zFSCOBBBvjoJBuEXVfKMihpizRKdT+E7MWY+tjwx1z3O1XbpnfEVxF8CEnzXk1BUOXkD6iAraZGUMBwBANsSa9zdF26ZUdMkSLHGoVFFgo6v3244STmVxTXxxCL4EIwIRgQjAhGBCVVnht6vgMNRdFe52T1Nnj6qXKT0D6B8MUv3LI240ukiaN4/2oZOUdMpKtPGCDYgyICD2EFuOO8i9Z7tmuacLpGA9/8ACx+U9L5RH7xP1YOReo+z/vWfm/hHynpfKI/eJ+rByL0ez/vWfm/hSLyhpypYTIVW2pg62F9hc3sL4ORepjZby0uEjbDff+FH8p6XyiP3ifqwci9Q9n/es/N/CPlPS+UR+8T9WDkXo9n/AHrPzfwj5T0vlEfvE/Vg5F6PZ/3rPzfws5eUNOuktMi6hqW7qNQ7Rc7jzjByL1N2y3tsXSNF8xmsPlPS+UR+8T9WDkXqHs/71n5v4R8p6XyiP3ifqwci9Hs/71n5v4WUXKOmYhVnRmOwAdST6AGwci9SZs1zyGtkaT3/AMLx+UtKCQZ4wQbEGRLgjiPCwci9cOziDYyM/N/C8+U9L5RH7xP1YOReuez/AL1n5v4R8p6XyiP3ifqwci9Hs/71n5v4WacoachmEyFVtqIdSFvsLm+1/Pg5F6mNmOILhI2w1N/JYfKel8oj94n6sHIvUPZ/3rPzfwj5T0vlEfvE/Vg5F6PZ/wB6z838I+U9L5RH7xP1YORej2f96z838KSTlDTqFLTIAwupLqAw7Rc7j0YORepu2W9oBdI0X0zUfynpfKI/eJ+rByL1D2f96z838IHKel490R7beMT9XmxzknBd9nH4jPP+FJBygp3YKkyMx4KrqSevgDjpheF1uzXONmyNJ7D/AAvKzw29XwGLYuivT7J6ozx9VJlfiz6B8MUv+ysvbH18PzvC5xnWRvM7OrLcySABuiLBpSemTYkc2xIsLAri3nDWOII+e5ZW0GE1D+8qk3JGfogFLsGJu4Gko2lhvx2s3nBNr2x0VkfApPkSsfkjU2vpQDUF3kXix0qQL3IJ4EX4jHeeRfIXORcrkuWtBSVSMQb8wwI4EFreoggi3mxKOUSWIWlC3DRTDtb6rVgMXnRY6btlsJWTm5WZo11E6RoPbbrxnc6na5vKNADja28JXlpQ5uNoAJtrn4pRjSTS3eSalWGHulCzGkj5ux4G48xt5/N6wycolLv6Z71tVxaI4cXuBa/l3J2aaGSaNDoj47E9YAtYb33G19weGLJKhsbg06lZTYy4EhPeQfJcVTqG5st0nAM0bBkA0FWjBMikMysG0kcQbbXWrKkx3t8nv00V0MWLVVUyoU9dAqkFQ+gtz0blnW4disbHQL3sp3sN97gXxSmRpJ+eHf3piiZhq4+9a9mvjpfvH/EcMDRKVX17/wAR9U1zbk8YKaKQhzI1mkG2mMNfQp+trPHzWPmxUyXE8gaKojJIcXqCd5T9DrfRD+M4gdQtSj6nP/b6pIcTWWtozvIaenTfuovzasHEa81qYXCl9uv1748xs7a9XWS5YA3ERbEcdgdQPkLTnpYom7728Fq+PTrMT3lD4ij+5P8AjEG6la20PqIPwpGo334eYX/468SN7ZLKGq7BR5RAKcWVAAoHDfrYm5ZiLMz7ajpuR1Y+QVe063np+kb3/wDMgBrYbhfW2a9lTww8kG2uCMz8nJaHyeiVMyVVFgGcAWIt0W7ST6zxx9Uge59M1z9SM1i0TWtriG6Z+i6VW+G3q+Ax2Lohej2T1Rnj6qTK/Fn0D4Ypf9lZe1+sQfO8LjnKIf6qf7xvjh9uixdon/8Aqf3q1l+XUhiV56hkLEjSqXIIJ3tbwbad+0n1rvklx4WNuqGtZhuSl2YQRKwEMnOLpBLFCvS3uLEeg9fHibXxdGXEfSFlW+w0KZ5aP9BV/wBUP4sB6S06fqM3e31SQDEybLJTuo5pYTHFOu+7nS2pyOA4WC4yo+XfPyksZ4DSw7e9JM5V0uKRh4DSw7e9I8aydTzlMbR0h/8A1kxW3etbaIuyEf8AQKtaohWePdVQ6JluuxY6bHfe+gja/Dz4gRE9zXak6a7lnDGAQEZNnj05soBUtqZdgX6LIoY2uVXUSBwuScE0DZNdfTwQyQtVnJ615qyBpDqYFVLW3bSLAsetrWFzvsMSwBjbBN7PcXVcd+KpVM2iqZyoYLOW0ng1nJsfMbWxO122S9Uf67/xH1WxZjyninpajXCizSSIdOpzewtrudrrsLcMLthLXixyVVxZajFEWYKoLMxACgXJJ2AAHE4ZJsLlRAucltdRkFRR09WlRGULJAym9wQXNwCNiRwI6j5iCV452S2LCtenjcyknB4N9VqOGT2LI3rdlzOOOOYtmDVKPTmKOBlcG5FlLA7Lp7Rxv6L+KdQzTTRBlKInNkDnSAi1r5gEZm/Ba4mYxjryYgRYBaTj2qyE95Q+Jo/uT8RitupWrtAXhg/CqFVk88bvG0EmpG0MBGx3vpFiBvqPgn63VfHGzRuAIKzTG4G1kzegro43XS+iNzEQDcXUlGVR9ZbyEG17k78MJOio5JA8gYjnfy/XIdyYbJO1uEHL5/deckadkrIdaMt9dtSkXGlu0Ydc4Fpsr9lgipF+B9F0+t8NvV8BimLohep2T1Rnj6qTK/Fn0D4Ypf8AZWXtf6+D53hcpz3Kp2qJmWCUqZGIIjYgi/EG2HmuFlm19FUPqXuawkX4Kj3lqPJ5fdt+WO4glOYVPwz5FHeWo8ml9035YMQRzCp+GfIpxQZbMKOpUwyBmaLSuhrmzXNha5tiNxiutKCknFHK0sNyW2Fs9Un7y1Hk8vu2/LEsQWbzCp+GfIo7zVHk8vu2/LBiCOYVPwz5FHeWo8ml9235YMQRzCp+GfIrZKmOaNqSRKeRylNoYBWBUsrIbMoukg1XB4ggHFD2h7S0my1aynmLYcLCbMAOWitnlBVdL/8AHSdKUy//ACWDFmYnwfD6bAPxGmP7O63Mm+9uSfIVPwj5FLs4rqueIxGidA0vOErG3S2sNV1uX28O4v1jF0VO2N2LFfKyg+lqnC3JnyVHk9lU61MLNBIqhwSTGwAG/EkYYc4WV2z6OdlSxzmEC/BV8xyiczSkU8pBkcgiNtxqO/DEg4WVNTRVDpnkMNrnceKr95ajyeX3bflgxBU8wqfhnyK2f+Hkz0VWss9DI6kadfNOWiv9dRbfsPXbh1gqVkRmjwtPhxV8FJUMdnGfIrtue5RDXUzRSbpILhlO4PEMp7QQPMeBxgxSvhfcapl7TYsOXFfPnKDkbVUszRNC8g4rIiMVdeoi17HtXiD2ixPo4KlkrcQ8uCzuZzEnA0m3BLjktT5NN7pvyxdjHFd5hU/DPkUd5ajyaX3bflgxBHMKn4Z8inOeZbM0NIFhkJWKzAIxKm42O2x9OIAjNadbSzuhhDWEkNzyUj5tmZ4pLuSxHc+xuSxBGmxB1cD2DsxRzWDh+qS5tWfDPkV7Jm+Ztxjk3Oq/cwBvq5y+yfb6XmwClgG79V3m9Z7h8lLkxq5a2KWpjk6KsupoioAs5A2AHFj7cTDGRsLWJugp6gVAdIwgAHUdhW+1vht6vgMRi6IW/snqjPH1UmV+LPoHwxS/7Ky9r/XwfO8LkufV0oqZgJZABI1gHYAb+Y4eaBZZVfUStqXgOOvErLK+dkuzTyheG0jXJ9dxbGfWVnJHAwZ9q5A6Z4xF5t3lXZ6Zyo0VEoYdZkYg+nfb1ezCce0ZA67xcK5wkIyeR4lY0tRKKOr1SvqR4hfWxI6VjY3vY42I3h4DhoVbFLKKOa7jcEZ37Uj74zfzpPeN+eLrBZPOpvfPmUd8Zv50nvG/PBYI51N758yjvjN/Ok94354LBHOpvfPmVtE8M0xpFSSQDuZXkIc30jwm24tvbrO+EKyrjpYjI/uHfuW3UGaTkGscRdovnZVc/hZF56GokRC2kRPK+q/XpJPSUefhjP2NtR1U0RyMOIausMP/AKq9q009FJhMt94sTdIe+M386T3jfnjfsFkc6m98+ZTHk7XStUwhpZCC4uC7EH1E4i8Cyd2dUSuqWAuOvFVsyr5RNKBNIAJHAAkbhqPnx0AWVNVUzCZ4Djqd/aq/fGb+dJ7xvzx2wVHOpvfPmUd8Zv50nvG/PBYI51N758yt/wD4Zcsnpkn7okeSBWi2N2KF2KllvuRwJUdhsLnfPraQSfSbqn6S8kUkjz0bfqbLs9RGjAMyg6OmLjgQDvvwOMFpINhvVuIgZL5ZOaTN0uek338Y3Xv249aGAABZhqZgekfMo74zfzpPeN+eO2C5zqb3z5lOs+rJBDSESOCYiSQ7C5uNzY7nEGjMrUr55GwwkOObeKS98Zv50nvG/PE7BZfOpvfPmUd8Zv50nvG/PBYI51N758ynPJCtkariDSuwOrYuxHgt1E4g8DCVobMnlfUAOcSLHf2Lplb4ber4DFEXRC9LsnqjPH1UmV+LPoHwxS/csva/WIPneFx3lF9Km+8b44fZosTaPWpO9VIqp0BCsQONvPimWmikOJwuUuyV7RYFNs/fmZFSKoaQc2hYm1wxFyLaBbiNjc9vZjF2Qw1UTnzx4fpG2treefenKuQxuAY6+S9y83oau/24fxY3g0NIAVsBJoZieLfVVMpgjdZdQJdY3Zd7AWHHY3JueHDFoSUDGODrjOy9ySnjcuHBLaGKi9hsCbm29+GAIpmMcSHcEsxxLJ9yhchKMgkEUyWIxW3UrX2iSGQke4FWzCsaoCs7i6KFtaw7ST5zxJ+GFqWmbTlwYMnOLvEpZ4EzcRdmBbySt1sbYdSTmkGyZcmfpUP9Y/ziL9E7szrTO9Vs08fL94/4jjo0VNX9e/vPqn3JvLUamknNK1VIJliEQZhpUgHWdG+97dgt6cee2rWStqmwCXkm4S7FYG5BtYXVQCocr8uSnq5IowQg0kAm9rqGtfr44e2NVSVVG2WTM5i/GxUVY5PVLxU1XJG2l15gqwtcHWdxfrw/I0OsHaLUoiRSTkf9fVUqrlFVyeHWVDA9Rme3svbHG08Q0aPJZxled6uclsvSVZvmhLMqqY42YqpF7MSQRuNrAn/0SOItms2umdEWXdhaT9IgXPYq/KmjjinKRDTZV1rckK53IUtuRw38+JRkkZqyhkfJCHPzzNjxG64UvKHxFH9yfiMDdSvQbQ+og/CksTAEEjUAeHb7MScCRks2JzWvDnC4G7imVYI+YVuaCM7dGzE9EcTv59vXhaPHyhGK4C26wU/MWyiIMc85WJP0Rqc+1T8i/pkX9/4GwxJ0SktldZHcfRdTrfDb1fAYXi6IXqtk9UZ4+qkyvxZ9A+GKX7ll7X6xB87wudNydaolrZb9GMy6QL3MgGoX6JUJuLlit77deLZajk8LeNvJZVbFiqZD2qLMuRUsakhl+bhLyXDgFg1TqCXjFl0U/hPpBJFidQxBla1xsRqezQ27e3RLGA7ik+fZO9LLzUjoz2udDEgG5BBJA3up9owzBK2Rl2iw0VEjC05q3l30Cr/qh/FiR6S06bqM3e31S7LqoR85cE6onQW7WtY+jFoWfFIGXvvFl7ldWI3LEEgoy7ecW68cCIZBG654KngVS2qroBO1DE0qx6qYWZrW1WJVdyBdiAo34kYXfJybS611sV7cTYB/0Cnr+S9OrKprEiIRdWoC7E6btZpQbHUbAC1o2uQbalo6uQ54b3+eCRMLeNkizjKlhSF0mEizJqFgBpIC3U2Y9IFipGxBXDUMxeXAi1lTJHhAN9V5yZ+lQ/1j/OLX6JnZnWmd6rZp4+X7x/xHHRoqav69/efVRQVLpfm5HS4sSjlbjz6TiuWCOUWe0O4XF1QDZX+U2ZrU1LzKpVW0gA2uNKqvVt1YV2ZRupKYQuNyL6dpuhT5T9DrfRD+M4cPSC06Pqc/9vqkmJrLTnJs1jjilhlWTRKVOqJgHBXq32K/++3at7CSCEpUQPfIySMi7b5O0zUXKHNFndCisFSNYwXN3YC+7Ht3wRswjNSpIDC0hxuSb5aC/BWeUPiKP7k/EYG6lb+0PqIPwpGMWLKFr5q1mVUJGGkEIqhVB6gP8/8ArFMMZYM9SblP7SrBUyDALNaAGjgAmHIv6ZF/f+BsTk6JUtk9ZHcfRdUrfDb1fAYXi6IXqtk9UZ4+qkyvxZ9A+GKX/ZWXtf6+H53hcyzemp+fmJrWRmdtSiBzY77XDWPEj14dGYGSTrYaY1Dy6axvphJ/2qjU1MeOYOb7b078ONvC8w9mAC32UtyFL8c/lP7rw0NMx+nMx4D/AEzk7cB4WOjLQLnN6Q/8/wDif3TOipKcUlQBVEoWj1PzDDTZtuje5ufZjhJxLQghpxSStEmVxc4Tl4XSruCk8uP+2f8AViVzwWfzak+N/if3R3BSeXH/AGz/AKsFzwRzak+N/if3R3BSeXH/AGz/AKsFzwXObUfxv8T+6cZtFCBSnuxoisChHWJ7leGrosCt+zFYF7gi60q2KnLYsUtrNy+iTft1ySqWmpmOp8wdj2tTuTtsNy1+G2Jj6OQFlnGnpDmZ/wDE/uiSmpmtqzB20jSL07myjgBdth5hgGWgQaekP/P/AIn91byKjphURFKsuwcWXudluey5O2OOJtomqGClbUMLZbm+mEj9bqCvoaUyyFq0gl2uO52Njc3F9W9u3HQTbRVVFPSmVxM1jc5YTx71B3BSeXH/AGz/AKsdueCp5tR/G/xP7r2PLKZmCrWMSeH+nbf2timWfkmF7hkNUc3pfi/4/wApnl1FCKaqAqW0MItTmBhp6RIOkm7XO23DA2UPOXqtCmggFPMBJkbXNtM+F80r7gpPLj/tn/Vi654LP5tR/G/xP7oGX0vlx/2z/qxxzy0XIXRS0hNhN/if3V+t5LxxC8tQ6gG29M3G5W3hbm46urfhhGn2pT1D8EbgTw8L/PamH7MhY3E6U244T+6nzmkpzFTBqoqBFZTzDHUNt7A9H0HDjSbpishpzDEHSWGHLIm/65JR3DSeXH/bP+rE7ngs/m1J8b/E/uve4aTy4/7Z/wBWC54I5tSfG/xP7pryXpKdaqMx1RkbpWXmGW/RN9ybDa59WIPvh0Tmz4adswLJMRscsNt3euhVvht6vgMUxdFb2yeqM8fVSZX4s+gfDFL9yy9r9Yg+d4XHeUX0qb7xvjh9mixNo9ak717JllqcS3uT0iOoKTpH919/QRiQBtcpG4vZXOS8a/ONxksFQdga+pvTbb1nHWtxOF9AhxsFbnpubpq1OxoLjsJYEj1XxW4tL/orVpDegmPa31SbIqFJpljkk5tWIF7XJJIAVfOb9e3HA9xaLhYlTK+KIvY3ER83ViiybnKtoAxCI76nNto0JBJ6r7D1nHHPs26rkquTpxMdSBYcSdAqeb0nNTOgVgAejqILaTuCdO2439eJMNxdXwycpGHX77aX32THlJ4uk/7ZMRbqVtbS+rh/AFlySyOKqaRZJyhVGZUUdJiFZr3IKhRp369xwxj7a2pPQtY6KPEC4Ak6C5A7yTfJJU0LZL3KscncgimpWqJVqnIm5oJTIrnwA+ohhw3te/Zijam1p6esbSxFguzFeQkDW1rjsVsMDXMxm5ztkqWTqgroxFr0CWy84AHt/wBQXa/oxtxOkdCHS2xEZ4ej4dinQACsZbil+aePl+8f8RxeNEtV/Xv7z6qrjqXTjIwpKglQ4dGW44gF9QB9ePP7aMrQXAEtsQbaC9rEq1uivQzh6WtIWwHMqBe+wc9uG9mwGKNuI3Ls/MLTp+pz/wBvqtZxqrHTTkzVrFUxu/AHiL3HZYKwuerc23N74zdrU8lRRvjj1I7P9g/pmmaN7WTNc7Rb/wAp85p+5yFdWJUg2YkG+pb3XfSSpFx2+fHz3YmyK1tY1zmkAG+fn3bwbL01VWR8i65BuMvnwstWq8uadKJF/kEmwuQoIuQOvH0SsrWUkZkd3DvWbUQuljgaPdQhqQrxQQRmMoVMeqN5COtmCtq19e2w7MYXKbPfIyWeY4wQQ7MNH/UXFsPG+qpLahrS1jPo2tbInv43UGXRVlPG6iFUVmGppgi3sPBvIQCN9wMM182zKmVr5JSSBkGl2V9/0QbHgq4GVUbSGt142/2mGRZYVqYZhHoRiwKggqG0N4LAkFT6bjr7cMUW0WSONPjxEC4O8jtG4jfxTlHTltQJMNsjceBW+Vvht6vgMaMXRC3dk9UZ4+qkyvxZ9A+GKX7ll7X6xB87wuVV+UzT1kixRs2qcpq0nSCWA6TAWAGtb/1DtGGzKyNt3FY9ewuqn24qk2W1OkgQzlBZ/FyabG9nsVGxCsQSBwPYcAmjP2h5pMxu4KkweNiDqR1JUjdSCNiCOII4WxaCCLhQ0TnLvoNX/VD+LEPtBatN1Gbvb6pblEwSeF2NlWVGJ7AGBPDEnC4KxJ2l8TmjUg+iZx58InqtMSSpO7bsWF0JYgbWNjfhiBjJAzSxo+UZFicWlgGltbLDldmEc0+qIDSFUagCNRsOOrs4YImkDNdoIHww4XnO59f9rLlJ4uk/7ZMSbqV6PaX1cP4AjkbXxwVBeVtK81Kt7E7spAHRBPHGRt6kmqaQRwi5xtPgDcpKlkax93cCrPJiZFiA76SUpEgd4wjlWAtZlKGxbiCCN9ttt1trxyumNqQTAts11xcE3uCDu0sQrIHNA6ds1nLmCVGbc9ELI8wK3FuChb285BPrw7smkkpKCOCU3c0Z+d7eCYpXh9e1zdLpdmOTzMzSpEzrJPKilFLdJWuQbDY2Nx22PZjQ5ZgJaTayVqozyzz/ANj6rGHk5UsFPMuAwlPSVhZYlVnY3Gy9IAHrO2IuqohfP5OSpbC4qOShngJZoZF5skF9B0gg6TuVtxYD+4duISNiqGljiCHbkWLdQrmWPejrf/4n2ucWtjDMIGgyWjSm9JP/AG+qULSsU5wDoaxHe48MjUBbjwHHEzI0Ow3ztfwWWGEi6xqoGjdo3FnRmRhcGzKdJFxsd+zHWuDhiCC0jJRXxJcuVtdXOqx0ockJJSyRMQL2VxpvbrsSDbzYy9o0rqiEhnSBDh3g3t46LellEbIC7QsIPilmW0Bpp0nlnhPNWdUjYln26AAsNKm4uWtsTxvjz5p5qtphEbhfIlwsAN+e+262pUOVZEcWIZcNf4Ub/PwxpzqJJEZBaQ6QyyEMSrWsGuLEG1wePUXa6ifDO6WNhc1wA+jmQWi2mtrb+Kpgna9ga42I49vanPJECGSGASK7NK8rlDdB82UVQdtR2JJ4bgb2vizZ1LJyjqiRpb9HCAddbk23cE7Syt5ZsbTfUm34SuhVvht6vgMbEXRC2dk9UZ4+qkyvxZ9A+GKX/ZWXtf6+D53haCuZz089QFppZFabWOj0bq6SBgebLG5iQGzAEdV7EWywCSxvb57+1I1cc3OH2YSL8ClcdfXXTWs7KhG3MgE2V0uSYmBOmVwSwa+re9haRp4rGw1Sgiqb5sPkVRzGnnmmllNPIDJI8hAjewLMWIG3DfFzA1jQ0HRVOpZ3G+A+RTHL6GUUVUpikDForLoa5s29ha5tgJ+ktKnp5RRStwm5LcrdqTd7Jv5Evum/LE8QWXzSf3D5FHeyb+RL7pvywXHFHNJ/cPkUd7Jv5Evum/LBiHFHNJ/cPkU55Q0MrJS6YpDpp0BsjGx7DYbHEGkXK1NoU8rmQgNOTBuSbvZN/Il9035YniCy+aT+4fIo72TfyJfdN+WDEEc0n9w+RTHk7QSrUwloZAA4JJjYAesjEXkWTuzqaZtSwuYQL8CrT11dE8iwiVU52RhaG/hEgm5Q8QfYcVOhifm4ZqNRFUiV+Fhtc7jxUaZpmIXSBLaxFu5lNwVWPcmO5OhVW53sAL2xzm0N72/Uqrk6r3D5FRVdXXyo0cgmZGbUy8zYFizSX2QfWdm9fmGJNhiacQGfyFEw1JFsB8ipsroZRS1gMUgLCHSCjXNnJNha5t5sTJFwnqWnlbSzNLTc4bZHirtLn9WkcUYo2IiFlOmcG2hozbSw0MQ1yyWJNyeOFXUjHOLsWvd3pUR1AAHJnyKlPKas1Kwo7WkeS3NSkXfnr2DEhT/qHOoC5sl7235zJliC7db58kYKj4Z8itaqqOokd3aCXU7M5+bfixLHq7ThxuFoAG5UOpagm+A+RW208KBIFqKcuppWW5idtD7FdljY3J2sbbX3wrOHkXYc7rYqYZOShGEmzeGihzjMleSYrlhkLM+mVobXuWs2kxXvYqLE7c2pABLXhHTvAAx27M/3SDoZfhnyKUcpqTXPqpqV0j0L0VhcDVa7WuikgE2vpF7YYpsTWWec7qmWlmJyYfIrPkhQyrVxFopFA1blGA8FusjFjyMJTmzKeVlQC5pAsdx4Lplb4ber4DFEXRC9JsnqjPH1UmV+LPoHwxS/7Ky9r/XwfO8LlOd5lMKmZVnlCq7bLI2yg9QvidTOImC1sRyF9Lqv+vLWSDG7A03dhOYHYCVQObz9VTN1/wDyNvwt17deKS+pZ/UcAG5XHujPEctd1lAVEcn9Nkry7OxBP0iSMGR0330XvfaovbuiW97W51uPtwzzqLkuV3WvbfpwS2Gu5fkC83vbpZXvbXTsTXLsymNHVM0smtXiAbW1xdrGxvcX4YnE7HYphss7KWbE84mkDXMZ55qnl89ZMSsU0zEAsQJWvYAnhfzW9JHbicj2R5uWY2rqnaPPmVNk2YzGYCSqNlO6SSzWfq0Awhm1G+xA4248MQmNmXaPEfypR1dQXWMh8yt05X5f3PDGUrd2j0ankm6BV2a3zakGZtWi8hXaFrLx0Z9LO97zlvvYWz/juTEk8zW5SHzK1PP8xmVKXTNIC1OrGzsLnrJsdz58abbZq7aFTM1kWF5F2C+ZWeUUtZLuZprW2+dbf2HFb5WjIJBtVUn/AJD5lMarKatRvNL7xh8D8cQErToV3nVSNXnzKTZJXT91xJJNKRrsQXaxG/UTuMXmxbcJigqp3VLGueSL8SoKqvqWnkSOaU/OOAokbgCfPYAY6S1rbuXHS1ctS6OJzibmwBPFRVNZVxkB5phfh86xv6CDbHGvjcLhcqef0xDZXOF9M9e6ywqMwqkIDzzAkXsZW4e3zY6wtcLhVzy1sDg2VzgSL6nRM8szGY0tWxmkLKIdJLtcXcg2N9r4CBcJqlqpnUszi83GG2ZyzSjvxUeUS+9b88TwhZ3Pan4h8ytsyzIp5IxI2aiMEKSpke41AHrYX49V8Ivqg11sCabLUkX5U+ZSHOnqqaTm3qnbYMGSZyCpuAd7HqOxwzE9sjcQCofVVLDblD5lWs9zGVYaUrNIC0RLEOwudtzvucSaLlaFdUzNhhLXkXbnmc1SqpK6NI5JHnVZb82TI12ta9he/WLXG99r4iySJxIadNVm89qfiHzKt5jQZlBHzsxnRNrnnr2vw1AMSvEcQOOIR1EL3YWm5XOfVHxD5le8kcxmerjV5pGU6rhnYg9FjwJxa8ANKf2bVTPnDXvJFjqTwXSq3w29XwGKIuiF6PZPVGePqpMr8WfQPhil/wBlZe1/r4PneFxzlF9Kn4W5xvSLHtxaYHOka8OyGo3H54pCsqWskmjLASTk7Qj+OxL8NkAixWOCQbhZB9rdVrf59uEBs9mMPucnF3mLW7gtP2rJyTo7CxaG+RvfvJ3p1l30Gr/qh/Fhw9IBSp86Gbvb6qpk+dTUxYwuV1Ag+sEcOHXf1W4XBjLCyUfS3LMZIWaKslc6y86rkSXLagdwTfe536+OJmNpbhIyXMRvdTT5tIyhNVlEQiIHBlDtINV+JDOTfEWwNab9t+5SMjiLJzm0pVaQi30ZNuv/ANjzDEcrm60to3wQ/gCc5HymWK1wL4XkiD9Ei1+FNM35arIu4HZwxXHTBp1UnS33LU6Gt5yqiKgeMG+3/F/8YaLQBlqraC5qmW4pROjmplEd9TSSDbsLG9/Nix5aGXdorGMqH1jmQXxEkZcL537FnmTFBHGt7R3OuxF3JudN+odWKoQHEvO/d2JraTnU7IoGXtHnisRd2uV9wUecsSYiTcmCMk+ffHabIOHaqtsOLnROdqY2kq3lP0Ot9EP4zi49IKuj6nP/AG+qtcmsmjkQvI6ElrBS3ADrKjfc9vZ58LzyuabNSsEbSLlb+MkiMcfQHghSVO1gBYjcccZnKG5zTgyySjl1ktMIJJNQWdbBAzWuoN7AdbEE7YZpZZMYbbJUTtaRfetP5ReIo/uT/jGi3Uq/aH1EH4UyzTMpO5MtndjI6TTNdje+iRLAnssoGEo428tKxuQsP1Cyd5TGavppqXNJoBOHl5l5Od02BL2CppJ28Lj1aQOGKRHIyWJj7WF7WRnktb5F/TIv7/wNjUk6JWlsnrI7j6Lqdb4ber4DC8XRC9VsnqjPH1UmV+LPoHwxS/7Ky9r9Yg+d4WjZc1KtVM84USR1IdWdwBpEkRI06wSQqynwSDe176Qe1PKkAM0I3ePYsyrw85kJ4pStbQvpHcj6mC62eY7HTLrYF5gpbWYjdiAQrbLfeeCoaD9Luy/hJ4oydEmzYRieYQ+K51+b3J+b1HRud/Btx3w1FiLBi1tmqH2vkty/h/yVeupapAxiDNHpkKalJU6iOI39HC+E6qrEDhlfsWlSm9M+P3iP0VOuSlpGNHVwtM9PK55yMlQwdUIHhg24E3H1bA7443lZf6sZsCND/wCJVwaz6Ltywps9oEVQKWQMoltbcB5URCelLdraSRfYAgWJ6WB9PO4n6Qzt+nguiSMblQzWvo3STmqZ1lZ2ZXLGyqZC1tOsi4Sy+ksey1sUczXDE7IbvDu4qt7mEZDNXZ6BZ3oYnk5sPTKAx+1YlV37TZfXickhjaXAXWlXtDmwg+4FZr+T9LGyoavmbKuocS5IW72L9YY2AFgIiCbsMKMqJXXOG/zpokXRtG9Is6y5YUgkjmLiaPV2FbBbqbHiGLL/AG4ahkLy5rm2sqpGhoBBWHJtyauC5J6Y4n04ucLNyTOzTeqj71Xr5WWeUqxU84+4JH1j2YMIc2xUJppIqh7oyQbnTvVeaodvCdmt9pifjjrWNboLKqWqml+seT3m6weQm1yTYWFzwHUB5sdAAVbpHOtiN7ZeCc5R9DrfRD+M4i7pBaNH1Sf+31TCjhoDTxK8o1ltb31A6tD9AkQtpj12G2u/Ha+ybzUcoSBlaw89ddbJVojwjNMZ6+lLm2YTojzSkiNnACEzMi6ebGlBaAA6js77LbaoNlDegNN/h296niZ7y0qucGRyrMy6jpLm7FbnTc2Fza3UPQMaLAQ0XFilHG5TblD4ij+5PxGBupWptD6iD8KTPUOVVC7FFvpUsSq33NhwF+u3HHQ0A3tmslCTsFZQ7BWtqUMQGtuNQGxsdxfhgLQTeyE45F/TIv7/AMDY5J0StLZPWR3H0XU63w29XwGF4uiF6rZPVGePqpMr8WfQPhil/wBlZe1/r4fneFzLOcxgWeUNRqxDsCxlcXN+Nhww60G2RSlbVQNqHh0IJvrcql31p/IE98+O4XcUrzym+APMrYuQtLRVtSIZoEiuCVHOOTIR9UG4ANt+2wNsK1kkkUeJuf8ApTZPTSXAiAPeVvnKXlpBS08sVCqnufRGwXZE1HTpUjiw6+w+e9s6mo3SnHLv/VMR4BE+W1wy2XG65vUZtDOzVFXTKDJbpa2ZpCoC3C3AsABc7C/bhmSWVn9ClF3DW/Rbfidc9wVYnpi3HJEB4kkqs1bQ88FFOphuLy3kuBbfocSQdvPibX1nNC5zRytj9HdfdnuBUTUUeO3JC3HP0Wc0tKULw0qyBfCBd1Zd7A2BIK+cH0gYhBUVDXCKqADjoRm09meh7N+5TMtLhxMiBtrmQfJW8wrFHcuijMjtApRUeTUoIPRGjc7deHJHMY0ukcABvOQ/VM1k8QbF/SvduWZy7FQMweQr3rdpALsuqZnA2FyLagOA382K+dU7Iw/lWhu43FvNJc4hJtzfPvKxrqtU08/lrJtZeceVdh1LrHAXGw4XxKCaGa/IvDuOEg+dlx9TC3pQfqVJkeYwNURBaNUYuLMJXNvPY7HFzgbaq+hqoHVDA2IA31uVBX5nTiWQGiQkOwLGVxc3Nz68dANtVVPVU4lcDCDmd54rCevhRir5eqsOIMrg7i/wIwN+kLgqs1dONYB5lerWQlSwy4FR185JbrPwBPqxw5G2JHOqfXkB5lX8ur4TTVTCkVVURal5xjruxAuTuLcdsBBuM09TVMBp5XCIADDcXOeaV99afyBPfPiWE8Vn88pvgDzKnoquGV1jSgj1MbAGdhc9l2IF/XiipmEERlechqrIqinkcGiAeZT/ADbI44YzJ3JE4W/CVxtc79K21rHr3NvPjz9B/wDSwVU/I2IJ08v3/TNac1JFHHj5IZai5+dEvzmvhWKmLUqsGiuqmRhpG223H149KAbqmsqIWxRF0QILcszklrV0IGo5cAp+sZJLe3hiWF3FImpgAuaf9Sg10OnV3uGn7XOSW9vDBhdxRzmC1+b5d5THkxXwvUxqlIsbHVZxIxt0SeB234evEXg21TVBUwvmAZEGmxzueC6DW+G3q+AxTF0Qt3ZPVGePqpMr8WfQPhil+5Ze1+sQfO8LnIrglTPHHRxz1ElRZDKutQu91CdRv9a/C/ZiyaMkYnOs0Dd+6xdo9ak7ynAgo0qMxEfcalOYEQqbGJWuRMF67A7bcDbqwoXSlkZdfO+mp4JHMgf6Wp8qYJYqkiSOGJgFZe5xpjI+q6em3HtGH6VzHxZEkduviu33hZ5b9Aq/6ofxYtd0lq0/UZu9vqseUWcmN10xxKpiiaMtErXUqC27g8H1LYWtY+vxcTJBja6R1w517EjfkcuIsUy4sNiGixAtkmYaOyA0cXPmlaXRobxtjoGgNaxUatFuvHQ+s5u6TlnYRIG3y6O83tfXK91HDDygbgFyL+PclvJvODJUgGOJowrs5EKqVRVYk3jAsL2FjcHUBvfEKlsvJYWvdckWuSbkkW1/0pMwh1y0Za5dicPV1CmljpARJPSLH0R0gCdR0txThu21hv1Aj0W0KejdEJKzNsZvmcie0fa7lGsc+0IZqWBHKPMJZKmmp6aod5441p3nSRgZJCRcFlNyinrPn7MZOy6SGGkmqqmICNzi9rCB9FoGWR0JScz3GRrGHPS6qfxBzDXULArs6UqCEMzaizi3OMSd7lgAf6MNf/MUfJUpqHNDXSnHYCwA+yLdg9VXWyXfhvolXJn6VD/WP849E/Rd2Z1pnem+QrEaycS6yC0msaEMfM6jzhkLupUAcCu99NrmwKtUXYBbw1vfs/ldfbnD78T6px/EdKcauZMmkspLBF3m0gWlZmEg+b06Rp02LWudVlqEyZXt/F927W6jPhtktYoOUTRUslOI0IkNyxVb8D2rvvbjfhbss4+mDpA++iobLZuFGU/Q630Q/jOLjqE9R9Tn/t9UkxNZavZLmBgmWRerquQCDtY6SCR12vvbCdfSNq4HQu3/AD4d6vp5jFIHjcttz3lwksWiNGG1gTsQLsOI+sLKesWJGPI7L/8Ak301SJZHAgH/AFf9xx0K2Z9qsdGWsGZ+f2SHlD4ij+5PxGPbN1KWr/qIPwqSmqC8MwaR2k5u7o9wFUHcj/qA9G+LQqY3lzHAm5tof9K1JKxqZo2J5oQkafqhQq2IHr446rLkyuadLf6VDkX9Mi/v/A2Kn9EqGyusjuPoup1vht6vgMLxdEL1WyeqM8fVSZX4s+gfDFL9yy9r9Yg+d4XPYuUMdJUVV6XnJHkdedExjZUOxVSFJBO/SBB4dmLJqZ01vpWA3WusTaWdU/vSqLNKMFw2XAxsVKjulw6ECx+ctup42sPXYWmYZrC0mfdl5JO6rcoc4NVLzmgRqEWNEU3CovAX6+J38+J08PJMw3vnfzXFZy76DV/1Q/ixM9Ja1N1Gbvb6ptS5NVpErQVSCIxJLZnsVdo4pGUAoQDeUWINrWuQcZU8NHNJimju4G1+zQbxfxVDHSxizHZKebkRKDJI05LqqtqGq5l0q77lQQOlZb2YkcNsTbVRhgjawYdLbrcLeqiYiTixZpVylhqokVZ6lJFkJ2Rr6tOk3boi+zKRf7Q89u0dJRtkL4Y7Eb+Hdcm3guTSzFtnOyVmqzualWmaBwpakRSSitdeNumDidbsynr24KgXANxmRn4J+umfGyEt9wJY3KmpMsc2teciDBGEMYtq2OwWxNusjFTdh0YgdBhOF1rgucdO26zOcyYg7eFY5B5QtZXxRTAtG2tpOkQSArHiDfdtO9+vDtVJyEF2ZWsAuQNxvzXZazkLTRRg0dLCsisDqcF20/WCs5JD9h+F7jGjrHl45VxstamayOVrtLFcYTJDO1aVYK8LsQjbavHM68NmtGbXsL7EjG0+cMwXzB3/AD3rPmZjlkIO8+qZS8jKh+eaSeN5EZUupdgSFRm1WjvcIwAABZjsAeOFxWRtsA3LP5Hjqo8iXXuVBmHIl0eQJNFoTUbyMVOlWk3sFI8GJ22/lv5gZsrgQLg+Hz2qJg4FL8o+h1vog/GcNnUJuk6pP/b6qHKcjknSR12VFbTuCXcFOgq6gx8YtyAQNS34jFcs7YyAs9kZcLqxW8lp0AIAf5vW1nTZhzhZFs55xlWMsdF7C+22IMq43edt/n2aqZgcNEuzTLJad+bmTQ9gdOpTsbj6pI6jti6OVsgu1VOYWmxTLlAfmaP7n/IwN1K1NofUQfhS+bN5nUq0hIIsdhcjsJAucW3SBqZCLErx81lKaDIdNrcBcjsJtcj145coNRIW4Sclf5F/TIv7/wALYhJ0Sm9k9ZHcfRdTrfDb1fAYXi6IXqtk9UZ4+qkyvxZ9A+GKX/ZWXtf6+H53hcyznLIWnlZqyNCXYlSjXBvw2w60kDRKVlHC+d5dMAb6WK8quSojRXkqlVH3VjG9j1+r14XhroppHxxm7m6jgqHbOhba8wz0yKqd6IPLo/8Awf8ALDOI8FHmNP8AHHkU1osuiFJUKKpCrNHd9LWWzXFxx34bYgSb6J+GliFJI0Sgg2z4ZpT3ng8ui92/5YniPBIcyg+OPIo7ywce7Yvdv+WOYzpZd5lB8ceRR3ng8ui92/5Y7iPBc5lB8ceRTbO8uiZKYNVImmBVBKt0h9oW4DEQSDotCtpYnsiDpQLNy7e1Ku9EHl0f/g/5YliPBZ/Maf448iruUhaZnaDMY1d4zFrCPqVWKklT1N0bX6gTbexFUrBIAHDIG6mykhZpOPIrrfITllHOqU81THJUAWDKCvOAddiLa7cQONiR1gYtZSGI4mj6PorXYG2DXh3cqX8SuQMdUDVRssUqgmQkdF1A4nhZwB4XWBY9VpUVYYzybsxu7P4VD4GSHM27VyPvPB5dF7t/yxuYjwRzKD448ijvPB5dF7t/ywYjwXOZQfHHkU1y7LohTVSiqRgwi1MFayWYkX6zfhtjhcb6J+npYW08rRKCDa54ZqtSRiJWSPNAit4SqJAD1dXoHsHYMRexrzdzbpIUsIFhOPIqeeodwwbN7hhpa/ObgX2Pm6Te09uIiGMaMUjTRH/9A8iqdXRRysXkzFGY8WKPc/8AGLGAMFmtsoOo4XHOceRTDOcuiaKmDVSKFjsCVbpDbcW4D0440m6frKWJ0UQMoFhl2pT3ng8uj/8AB/yxPEeCz+Y0/wAceRR3og8uj/8AB/ywYjwRzGn+OPIpryYy6JKmNlqkkI1WQKwJ6LDr28/qxF7iRonKClijmDmyhxsch3LoFb4ber4DFMXRW5snqjPH1UmV+LPoHwxS/csva/WIPneFymsq0irpnkhEoEjdEtbe+x4G9uw4uqIZZYsMT8B4gXy4fysmre1lY8uF808hzuPm3mEjO3AU7C926rgC2gC+/mtjynsSWOtDS84CCS8ZHu11JWvPtaOekETIRcEDjlbUdq0ysmLuzFVUsb6VXSo8wHUMexhjEcYYCSBxNz4leZeSTcpvlo/0NX/VD+LHT0lp03UZu9vqveT+TxyOOck2vw/fViuWR1slmtaL5rdcy5MUqx6llUkjcYUZM8m1lc6NoF7rm9dSc2xAYMB8MaDXX1S5CZcpPF0n/bJgbqVqbS+rh/AFa5J5PLzwZoUYaCQsgVuw30m/VfiMLVMzcNgfJJwxG9yFt+YRmdHjehgChCQFWxDAbEENsfRbz33wix2BwOIppzARay0TJaSSGuhSRSjh1NjxG1wdsapc17CRmFXQMtVMa4b015Z8uKmqXuZyFjjZg2nbnSrHSW9AA2G17nsAXgoo4nYx/wCKFXKeUcwaAn1SvKKSKRbGF7AHXNrsFIF9hw7PbhernlidcPGos22qxqiV8ZuHDsbbVY5NSRyAAws3HXLrsF4kWHo7cFZNLEbh4HBtteK7UyPjzDgODbarLLAO5K6xuPmbHtGs40QScN1v0fU57/8AX1UHJ+ONnKtTPUOR83GsmgXFyxYjfYb7dhv5ktpPlZGHNlEbR0nEX7rBZrU1zajoqapkDxuwESMIBJsJW8JGkG9lFjcX4nzA5tHPtCspWljgCXEF9vsjQhulz4LuSo8q6CKJ4jErR87AkrRMxYxlr7XO9tuvfj6MObIqpp2SCUh2F5aHDIOt2LhXvKHxFH9yfiMabdStTaH1EH4VQoKON7a5tDM2lVCFjfqv2DfFFRUSRXwsuALk3ssKWV7Oi24Ave9lLSZQXmaIuq6SQTxuRfgOvh6sQlrhHC2UNvdckqAyMSWvdWeRf0yL+/8AC2Gn9BbeyusjuPoup1vht6vgMURdEL1OyeqM8fVSZX4s+gfDFL9yy9r9Yg+d4XIeUcDc/NJboGZ01dWodIj2EH14dY4dHesXaLTzl57VXoaeVtPNqWDyCIDqMh3C+nEZDHf6W4X8FTE+RumiwqJjqsyDgNj2Wv8A5xNpBGSlLNiOYTPLRehq7fbh2/uxx1sQTlP1Gbvb6o7y1SFroVKQd0PdHGhdLNZzpushCGwPE9eKRLE7TebD54JDknXUM3dY1BoZRoXUwMcg0qb2Zr8F2O522PZiQMe5yjhdwSt5CcXgWVZK2HNkJFGVQPoplkKngVQF2v5rKb4qJABubbvNa+0B9CH8ATfIuWKtL0qceCz3Q3PRUux33sApPXwwnLS2GTkqyoucwnFfy2ihVSsUxEnziE2ANyH62vbcdXA+rFTKUvNrjLIqT5g0aLVRnjVmYQSuiqdSrtxIF92O1zv2Dqw9HCImYQpUMmOsYTxSDNPHy/eP+I4Ybolar69/4j6q7ltbDEVe0odRuoYaWPC56wPNjNqaeeYFl24SdbG4HYs2aKWQFuVjvzuEUFbChWQiVXUkkKRpY+vcDqtgnp53tMYwkEam9x86omileCwEWPHUKfL5NVLXta1+ZNuy8jG2HmtwhreC3aIWo5x2N9VSymSnGoVAmBNtEkLLdbXuCrWBB7b9WFq1lUcJpy3tDgbHxHBZwNk+Of0klSss0UzJDEkcYIVmdludct2FzuNrm/X2YxvZddFSuihc0Oe4l1rgAHc3v3oukfKGrjllMkbzOX3dpggN+AACEjSBYerGvs2GWCHkpGtaBoG3PnfeuFWuUPiKP7k/4w43UrV2h9RB+FRZJ0LOs8Sm/TV9jpHYSN/VbCFd9O7HMJ4Ece35K8/U2cMLmE8COPb/ADdFHNGK3UpAj1sQSdt1brPn+OCZkposJH0rDLuK5KyQ0uE5usPVScjPpkX9/wCFsPv6C3tldZHcfRdTrfDb1fAYoi6IXqdk9UZ4+qkyvxZ9A+GKX/ZWXtf6+D53hc+mzKrglmWKAtG05l3hdgWDRsp2NjYxLb0t24ufTsksSc7W+fNIVkdRzh+FhIvwKyh5T5gtv9MTZiwJhmvcuZfqsNr7ecCzXBN4Ghi4+n7JcR1Q/wCM+RVSqzeueJojTsFddJtA9wLKNib9Qf30vaLTZSxNIIOnz89wUTFVEW5M+RXmUU08dLOVjkWQSQOnzZvdXDAgEb2tfhi54DjY6J6mgmbRyjCb3bYW7Vmc7r9x3OQCukAUpGkWZbrts2lyL9gHnvQKSLj+qR5Kq+GfIqKpzSvdZEMLhJBZlWnZRxkYkaQNyZZCb3B1nsFutpYmkEbvn/S4Yqo/YPkUl71z+Ty+6f8ALDVwquaVHuHyK2apkqIDSSQROXSl0H5tjpLKVN9O4YA4ofG2QFrlrVsM2GHCwmzM8l4eUdfYjuXYoyae55bWYEHYHfY9dwbAkEgHFPMouJ8/4SHJ1Pwz5FZS8pswZ9fcu9mHiJSOlzd76mP8pPRv2nAKKIC1/wBR+3aumOp+GfIpdlNPO1akssMgLSl2JjYAEkk8RsN8M2DWYRuVtDTziqY5zCM+BVHMstmM0pEEpBkcgiNtxqPmxMEWVFTSTmZ5DDqdx4qt3qn8nl90/wCWO3Cp5nUe4fIr3vVP5PL7pvywXCOaVHuHyKb5XQSilrFMMgLCHSDGwJs5JsLb2xAkXC0aWnlFLM0tNzhtkeKUd6p/J5fdP+WJ3CzuZ1HuHyK871T+Ty+6f8sFwjmdR7h8ivVymckAU8xJ2A5puPsxwuAFyVzmk41YfIruAyuKhynTVQCd+bVWjC6tb/VQWF7KT4Q4btjBMr6ioGA24futR2OSNrcN8ItYLh5yufyeUebmn/yL437jisw0k5+wfIrzvVP5PL7p/wAsFwjmdR7h8inPJCglWrjZ4ZFA1XLRsB4LDiRiDyMJWhsymmZUAuYQLHUHgul1vht6vgMURdEL0eyeqM8fVSZX4s+gfDFL/srL2v8AXwfO8LlOd5hMKmVVnkA5wgASsAN7DrsBh0WDblZ1ZUTmrcxjyPpWGZA9VhM1UouKp36QU6J2NidgDv27YrbMwmxFt+aumpa6NmNsuLMA4XE2J0BRUmqRSxqnOm2oLOxK34XF8DZmONgNV2opK+CNzzLfD0gHEkd6t0GYSmiqmM0hZWisxka4u29je4viwj6SjT1MxopXF5uC3O54pN32n8ol96354nhCzOe1HxD5lNaATuup6qYXsQBK17dvHGVU7QwPwxjTW6cifUOF3SO8yscxM6AstVKVFtjK1xew7bHc+bEqWuEjgx4z/RcmkqGjEJDbvKm5QZhKqUpWaQaqdSSHYXPabHc+fGg0ZlM7QqZmshwvIuwXzKxyqmqp1DCtCam0KJKplZm22AFz1jjbiMZldtaKkeWOjc6wuS1twB2n9rpWF1VKLiUjvcVJSZbWvq1VRiCy8zeWpZQ0n2VtfUf+MVVG3aWK2Frn3bjswXs3ieCmwVjr3kIztm46rDK5qmOtSGaWS6yaWUyMR8bEHjjSgniqIGzRZtcLhTo5qhtW2OR51zFyqGZZpOJpQJ5QBI4AEjWA1HbjhgAWS1TVziZ4Dzqd54qt32n8ol963547hCo57UfEPmUwyIz1Eqo9XPHGzBOcDObMVdgt9VtR07X7DxtjLrppIibWtbxvdO0080gH03XvxKaSTTRpmCmSS8TRhCWkB062AZdZ1AOtj6COOG4HY42OO9NRzzCCe7jcYbZnLPdmkkNVUsjyd0yBUsCTK+5PAC3E/nhnCFmtqKlzS7lDYdpWVNNVujyCeXSgJJMr9W5A33ODCEMnqnNLg82HaVsH8OOVy01SxrJXaFozYtrkKyAgqQNyNiwuO0YSroHSMHJ63/RdhrJCf6jie83Tv+IebSVjRPRvK0fMllCEoQSy7ldQLEgEAAE+bFNLGKcfTyJPemqjlI2MdGSMQJyPloufyVlUpIMtQLXB6b7WBJ6+oAn0DGiCw6JHnVV77vMqSaSsQXaSoAuq7yP4TKJALXvfSQbefEQ+M6Ecf1sumpqh9t3mVf5JV8zVcavLIw6V1Z2I2VuIJ7RjrwMNwndm1Mz6gNe8kWOpPBdKrfDb1fAYoi6IXo9k9UZ4+qkyvxZ9A+GKX7ll7X6xB87wuP56mqrlFwLysLk2HHrPZh4OwsusisjMla5gNru36K3KrRwHUixlXQrYj5wg9e5vbjxwm0iSQWNwQfDuW3I2SnojjaGFrmkWI+mRx1OWqwNUrw1BWPQToLHUTclvONuv24lybmvYCbhVmsiqKSoe1mEmxOd7knd871ll30Gr/qh/Fhk9ILNp+ozd7fVI2UjiLcD6juPaDfE7rJITXJGJljWV5EhG7EfVSxIO4Isdu3jsDjI2pHgp3yQsBk3d9/n/AGnaZ7sYa42aqNVVMxI1sVubXPVfa+HaelbG1pc2zrZ9+9UyylxIvkmvKTxdJ/2yYYbqU/tL6uH8AV7kZl0upJkpoZ0LgElxqi0nwrE9E76hcHwRw2v5j/6CrgLHU75XRuAJFhk+40vbMbjmNVGgieCHhocL+SmkziNZ2p3j7pQVZkjkMpUhmbe+kWdbknqv6LWpbsyZ1M2rY7knGLC9obfIDdfQqZqWCQxkYhiuCsK43zk/fj/hQMamwG4dlwg+7/tTjN9pDvWt5p4+X71/xHG2NFm1X17+8+qq46l1uv8ADYGOqVnnhjiDKz654RwD2Iu2q+5Ww6nN+Atj7TaZcOBpNidx4LRo3BgcDvCbcu0Vmr5op0mjkjpbFZUfSQxUoApuALA7j6xxdQkhgYRY3O5NtcObz2Oob6rXMqqYmRY1LjTE5YaRYsR0mvfiN7Y1LpaF8ZaGjcCleU8Ki3DmHt7V/wDWOBLQHpjdYpXjiVWz5pmMkUFLzb6dUO/RU8CCCNQNiDuCLEYoMTXn6S2K55bBBb3VZoqjNJohIsp5tucsbxLqJYKw4XuXbSL242G1sLPZSsdhtn4pEGQi6q5zm1dFLEKp7lSs6ACHcbqCGjUi1gwsbjtGJxQwPaeTGuW9Rc94P0lHyZqTLmIkIAMjyuQOALB2NvNvhgtwx4eATmyzeqB7D6Lptb4ber4DFMXRC9RsnqjPH1UmV+LPoHwxS/csva/WIPneFx3lF9Km+8b44fZosTaPWpO9LsSSd7owLl08y76DV/1Q/ixWekFrU/UZu9vqpxyjiKKHoYndYUi1ta5CxxRAmy3v82xBvcagAbDdbmz7kh9s770jywOoV5+WkdnAolXWgS4dfBVVRRtENl0kgCwux2xXzF2X0/nzUucDgked5rHMEEdLFBpJJ0AdK9rfVFgDq2/6gPqjDUMLoybuJVT3h2gsp+Uni6T/ALZMWN1K0dpfVw/gCR2xOyyrowLiZ8mfpUH9Y/ziLtE9s3rbO9OIKykQVCTK+uSYq9gSTEJ4ZdKkOFXoxyDdb3ZdwL4UkbMXgt0Gnfay7M5glff3j6rOtr8vfd0diFiQaFdbKixR2TVKQB0JT09RIdNwQcRZHUDQ8e3W/Z3aKpz4itfzp4TMxp00RbaRdj1C56e+5vhqEPwDlNVQ/Df6Oiu5R9DrfRB+M4kekFo0fVJ/7fVJMTWXdGBCMCE95Q+Io/uT8RiDdStbaH1EH4Uo7qfQI9XQDFgAAOkRYkkC5NhbfhgwNxYrZrLxG1lEWxICyiTdO+Rf0yL+/wDA2IydErS2T1kdx9F1Ot8NvV8BheLoheq2T1Rnj6qXKR0D6B8MUv3LH244tkicNw/2oZOTtMxJaFCTuSUUkntJtjvLPSDtpOeS50bbnsXnyZpfJ4/dr+nByz1H2h92z8oR8maXyeP3a/pwcs9HtD7tn5Qs15P04UqIkCta66Fsbbi4tvbByzlMbUeGloY2x3WWHyZpfJ4/dp+nByz+Kh7Q+7b+VHyZpfJ4/dr+nByz0e0Pu2flCPkzS+Tx+7X9ODlno9ofdt/Ks5OT9OwAaJSFGlbopsOwXGw82DlnKbtqPcAHMabaZLD5M0vk8fu1/Tg5Z6h7Q+7Z+UI+TNL5PH7tf04OWej2h92z8oWUXJ2mUhlhRSNwQigj0EDByz1Ju0nMOJsbQe5eNybpiSTAhJNySi7k8Twwcs9cO0STcxt/KvPkzS+Tx+7X9ODlnrntD7tv5Qj5M0vk8fu1/Tg5Z6PaH3bfyhZpyfpwGURKFa2oBVsbbi4tvbByz1MbUe0EBjbHXJYfJml8nj92v6cHLPUPaH3bPyo+TNL5PH7tf04OWej2h92z8oR8maXyeP3a/pwcs9HtD7tn5Qs5Mgp2CholIUWUFFNh2DbYYOWcpu2m9wAcxptplp3LD5M0vk8fu1/Tg5Z6h7Q+7Z+UI+TNL5PH7tf04OWej2h92z8oWcHJ+nRgyRIrDgVRQfaBgMzipN2m5pu1jQewWXlZ4ber4DFsXRC9PsnqjPH1U2T+B6h8MUybu5Y23+lH3K/itefRgQjAhGBCMCEYEIwIRgQjAhGBCMCEYEIwIRgQjAhGBCMCEYEIwIRgQjAhGBCVVnht6vgMNRdFe52T1Nnj6qbJ/A9Q+GKZN3csbb/Sj7lfxWvPowIRgQjAhGBCMCEYEIwIRgQjAhGBCMCEYEIwIRgQjAhGBCMCEYEIwIRgQjAhKqzw29XwGGouivc7J6mzx9VNk/geofDFMm7uWNt/pR9yv4rXn0YEIwIRgQjAhGBCMCEYEIwIRgQjAhGBCMCEYEIwIRgQjAhGBCMCEYEIwIRgQlVZ4ber4DDUXRXudk9TZ4+qggYhRYkbDgcDQCBdN8lG8AvaDlvF1nzjfaPtOJYW8FzmsHuDyCOcb7R9pwYW8Ec1g9weQRzjfaPtODC3gjmsHuDyCOcb7R9pwYW8Ec1g9weQRzjfaPtODC3gjmsHuDyCOcb7R9pwYW8Ec1g9weQRzjfaPtODC3gjmsHuDyCOcb7R9pwYW8Ec1g9weQRzjfaPtODC3gjmsHuDyCOcb7R9pwYW8Ec1g9weQRzjfaPtODC3gjmsHuDyCOcb7R9pwYW8Ec1g9weQRzjfaPtODC3gjmsHuDyCOcb7R9pwYW8Ec1g9weQRzjfaPtODC3gjmsHuDyCOcb7R9pwYW8Ec1g9weQRzjfaPtODC3gjmsHuDyCOcb7R9pwYW8Ec1g9weQRzjfaPtODC3gjmsHuDyCOcb7R9pwYW8Ec1g9weQRzjfaPtODC3gjmsHuDyCOcb7R9pwYW8Ec1g9weQXhOO6K5rGtFmiwX//2Q=="/>
          <p:cNvSpPr/>
          <p:nvPr/>
        </p:nvSpPr>
        <p:spPr>
          <a:xfrm>
            <a:off x="1679576" y="-144466"/>
            <a:ext cx="304796" cy="304796"/>
          </a:xfrm>
          <a:prstGeom prst="rect">
            <a:avLst/>
          </a:prstGeom>
          <a:noFill/>
          <a:ln>
            <a:noFill/>
            <a:prstDash val="solid"/>
          </a:ln>
        </p:spPr>
        <p:txBody>
          <a:bodyPr vert="horz" wrap="square" lIns="91440" tIns="45720" rIns="91440" bIns="45720" anchor="t" anchorCtr="0" compatLnSpc="1"/>
          <a:lstStyle/>
          <a:p>
            <a:pPr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>
              <a:solidFill>
                <a:srgbClr val="000000"/>
              </a:solidFill>
              <a:latin typeface="Calibri"/>
              <a:ea typeface=""/>
              <a:cs typeface=""/>
            </a:endParaRPr>
          </a:p>
        </p:txBody>
      </p:sp>
      <p:pic>
        <p:nvPicPr>
          <p:cNvPr id="3" name="Picture 8" descr="http://www.little-linguist.co.uk/user/products/large/5344-Welsh-Weather-Poster.jpg"/>
          <p:cNvPicPr>
            <a:picLocks noChangeAspect="1"/>
          </p:cNvPicPr>
          <p:nvPr/>
        </p:nvPicPr>
        <p:blipFill rotWithShape="1">
          <a:blip r:embed="rId2"/>
          <a:srcRect l="15011" r="14963"/>
          <a:stretch/>
        </p:blipFill>
        <p:spPr>
          <a:xfrm>
            <a:off x="658516" y="43498"/>
            <a:ext cx="4771900" cy="6814502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565302A-3391-9C4D-938B-861AA688A3CA}"/>
              </a:ext>
            </a:extLst>
          </p:cNvPr>
          <p:cNvSpPr txBox="1"/>
          <p:nvPr/>
        </p:nvSpPr>
        <p:spPr>
          <a:xfrm>
            <a:off x="5617028" y="466530"/>
            <a:ext cx="6270172" cy="5693866"/>
          </a:xfrm>
          <a:prstGeom prst="rect">
            <a:avLst/>
          </a:prstGeom>
          <a:solidFill>
            <a:schemeClr val="bg1"/>
          </a:solidFill>
          <a:ln w="76200">
            <a:solidFill>
              <a:schemeClr val="bg2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US" sz="2800" b="1" u="sng" dirty="0" err="1">
                <a:latin typeface="Segoe Print" panose="02000800000000000000" pitchFamily="2" charset="0"/>
              </a:rPr>
              <a:t>Enwau</a:t>
            </a:r>
            <a:r>
              <a:rPr lang="en-US" sz="2800" b="1" u="sng" dirty="0">
                <a:latin typeface="Segoe Print" panose="02000800000000000000" pitchFamily="2" charset="0"/>
              </a:rPr>
              <a:t> </a:t>
            </a:r>
            <a:r>
              <a:rPr lang="en-US" sz="2800" b="1" u="sng" dirty="0" err="1">
                <a:latin typeface="Segoe Print" panose="02000800000000000000" pitchFamily="2" charset="0"/>
              </a:rPr>
              <a:t>defnyddiol</a:t>
            </a:r>
            <a:r>
              <a:rPr lang="en-US" sz="2800" b="1" u="sng" dirty="0">
                <a:latin typeface="Segoe Print" panose="02000800000000000000" pitchFamily="2" charset="0"/>
              </a:rPr>
              <a:t> / Useful nouns:</a:t>
            </a:r>
          </a:p>
          <a:p>
            <a:endParaRPr lang="en-US" sz="2800" b="1" dirty="0"/>
          </a:p>
          <a:p>
            <a:r>
              <a:rPr lang="en-US" sz="2800" b="1" dirty="0" err="1"/>
              <a:t>enfys</a:t>
            </a:r>
            <a:r>
              <a:rPr lang="en-US" sz="2800" b="1" dirty="0"/>
              <a:t> = </a:t>
            </a:r>
            <a:r>
              <a:rPr lang="en-US" sz="2800" i="1" dirty="0"/>
              <a:t>rainbow</a:t>
            </a:r>
          </a:p>
          <a:p>
            <a:r>
              <a:rPr lang="en-US" sz="2800" b="1" dirty="0" err="1"/>
              <a:t>gwynt</a:t>
            </a:r>
            <a:r>
              <a:rPr lang="en-US" sz="2800" b="1" dirty="0"/>
              <a:t> = </a:t>
            </a:r>
            <a:r>
              <a:rPr lang="en-US" sz="2800" i="1" dirty="0"/>
              <a:t>wind</a:t>
            </a:r>
          </a:p>
          <a:p>
            <a:r>
              <a:rPr lang="en-US" sz="2800" b="1" dirty="0" err="1"/>
              <a:t>cwmwl</a:t>
            </a:r>
            <a:r>
              <a:rPr lang="en-US" sz="2800" b="1" dirty="0"/>
              <a:t> = </a:t>
            </a:r>
            <a:r>
              <a:rPr lang="en-US" sz="2800" i="1" dirty="0"/>
              <a:t>cloud</a:t>
            </a:r>
          </a:p>
          <a:p>
            <a:r>
              <a:rPr lang="en-US" sz="2800" b="1" dirty="0" err="1"/>
              <a:t>cymylau</a:t>
            </a:r>
            <a:r>
              <a:rPr lang="en-US" sz="2800" b="1" dirty="0"/>
              <a:t> = </a:t>
            </a:r>
            <a:r>
              <a:rPr lang="en-US" sz="2800" i="1" dirty="0"/>
              <a:t>clouds</a:t>
            </a:r>
          </a:p>
          <a:p>
            <a:r>
              <a:rPr lang="en-US" sz="2800" b="1" dirty="0" err="1"/>
              <a:t>mellt</a:t>
            </a:r>
            <a:r>
              <a:rPr lang="en-US" sz="2800" b="1" dirty="0"/>
              <a:t> a </a:t>
            </a:r>
            <a:r>
              <a:rPr lang="en-US" sz="2800" b="1" dirty="0" err="1"/>
              <a:t>tharanau</a:t>
            </a:r>
            <a:r>
              <a:rPr lang="en-US" sz="2800" b="1" dirty="0"/>
              <a:t> = </a:t>
            </a:r>
            <a:r>
              <a:rPr lang="en-US" sz="2800" i="1" dirty="0"/>
              <a:t>thunder and lightning</a:t>
            </a:r>
          </a:p>
          <a:p>
            <a:r>
              <a:rPr lang="en-US" sz="2800" b="1" dirty="0" err="1"/>
              <a:t>niwl</a:t>
            </a:r>
            <a:r>
              <a:rPr lang="en-US" sz="2800" b="1" dirty="0"/>
              <a:t> = </a:t>
            </a:r>
            <a:r>
              <a:rPr lang="en-US" sz="2800" i="1" dirty="0"/>
              <a:t>fog</a:t>
            </a:r>
          </a:p>
          <a:p>
            <a:r>
              <a:rPr lang="en-US" sz="2800" b="1" dirty="0" err="1"/>
              <a:t>iâ</a:t>
            </a:r>
            <a:r>
              <a:rPr lang="en-US" sz="2800" b="1" dirty="0"/>
              <a:t> = </a:t>
            </a:r>
            <a:r>
              <a:rPr lang="en-US" sz="2800" i="1" dirty="0"/>
              <a:t>ice</a:t>
            </a:r>
          </a:p>
          <a:p>
            <a:r>
              <a:rPr lang="en-US" sz="2800" b="1" dirty="0"/>
              <a:t>haul = </a:t>
            </a:r>
            <a:r>
              <a:rPr lang="en-US" sz="2800" i="1" dirty="0"/>
              <a:t>sun</a:t>
            </a:r>
          </a:p>
          <a:p>
            <a:r>
              <a:rPr lang="en-US" sz="2800" b="1" dirty="0" err="1"/>
              <a:t>glaw</a:t>
            </a:r>
            <a:r>
              <a:rPr lang="en-US" sz="2800" b="1" dirty="0"/>
              <a:t> = </a:t>
            </a:r>
            <a:r>
              <a:rPr lang="en-US" sz="2800" i="1" dirty="0"/>
              <a:t>rain</a:t>
            </a:r>
          </a:p>
          <a:p>
            <a:r>
              <a:rPr lang="en-US" sz="2800" b="1" dirty="0" err="1"/>
              <a:t>eira</a:t>
            </a:r>
            <a:r>
              <a:rPr lang="en-US" sz="2800" b="1" dirty="0"/>
              <a:t> = </a:t>
            </a:r>
            <a:r>
              <a:rPr lang="en-US" sz="2800" i="1" dirty="0"/>
              <a:t>snow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342323515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E6094012-F251-174A-90DE-B3FC91762B94}"/>
              </a:ext>
            </a:extLst>
          </p:cNvPr>
          <p:cNvSpPr txBox="1">
            <a:spLocks/>
          </p:cNvSpPr>
          <p:nvPr/>
        </p:nvSpPr>
        <p:spPr>
          <a:xfrm>
            <a:off x="1978089" y="215387"/>
            <a:ext cx="8714792" cy="86696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b="1" dirty="0" err="1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Sut</a:t>
            </a:r>
            <a:r>
              <a:rPr lang="en-GB" sz="4400" b="1" dirty="0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 </a:t>
            </a:r>
            <a:r>
              <a:rPr lang="en-GB" sz="4400" b="1" dirty="0" err="1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mae'r</a:t>
            </a:r>
            <a:r>
              <a:rPr lang="en-GB" sz="4400" b="1" dirty="0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 </a:t>
            </a:r>
            <a:r>
              <a:rPr lang="en-GB" sz="4400" b="1" dirty="0" err="1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tywydd</a:t>
            </a:r>
            <a:r>
              <a:rPr lang="en-GB" sz="4400" b="1" dirty="0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 </a:t>
            </a:r>
            <a:r>
              <a:rPr lang="en-GB" sz="4400" b="1" dirty="0" err="1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heddiw</a:t>
            </a:r>
            <a:r>
              <a:rPr lang="en-GB" sz="4400" b="1" dirty="0">
                <a:solidFill>
                  <a:schemeClr val="tx1"/>
                </a:solidFill>
                <a:latin typeface="Segoe Print" panose="02000800000000000000" pitchFamily="2" charset="0"/>
              </a:rPr>
              <a:t>?</a:t>
            </a:r>
            <a:endParaRPr lang="en-US" sz="4000" b="1" dirty="0">
              <a:solidFill>
                <a:schemeClr val="tx1"/>
              </a:solidFill>
              <a:latin typeface="Segoe Print" panose="02000800000000000000" pitchFamily="2" charset="0"/>
              <a:cs typeface="Calibri Light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2221CF4-2693-C341-8A0E-72EA83F54485}"/>
              </a:ext>
            </a:extLst>
          </p:cNvPr>
          <p:cNvSpPr txBox="1">
            <a:spLocks/>
          </p:cNvSpPr>
          <p:nvPr/>
        </p:nvSpPr>
        <p:spPr>
          <a:xfrm>
            <a:off x="2397967" y="5001208"/>
            <a:ext cx="7875036" cy="1623527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b="1" dirty="0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Mae </a:t>
            </a:r>
            <a:r>
              <a:rPr lang="en-GB" sz="4400" b="1" dirty="0" err="1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hi’n</a:t>
            </a:r>
            <a:r>
              <a:rPr lang="en-GB" sz="4400" b="1" dirty="0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 </a:t>
            </a:r>
            <a:r>
              <a:rPr lang="en-GB" sz="4400" b="1" dirty="0" err="1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heulog</a:t>
            </a:r>
            <a:r>
              <a:rPr lang="en-GB" sz="4400" b="1" dirty="0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 </a:t>
            </a:r>
            <a:r>
              <a:rPr lang="en-GB" sz="4400" b="1" dirty="0" err="1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heddiw</a:t>
            </a:r>
            <a:r>
              <a:rPr lang="en-GB" sz="4400" b="1" dirty="0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.</a:t>
            </a:r>
          </a:p>
          <a:p>
            <a:pPr algn="ctr"/>
            <a:endParaRPr lang="en-GB" sz="1800" b="1" dirty="0">
              <a:solidFill>
                <a:schemeClr val="bg1"/>
              </a:solidFill>
              <a:latin typeface="Segoe Print" panose="02000800000000000000" pitchFamily="2" charset="0"/>
              <a:cs typeface="Calibri"/>
            </a:endParaRPr>
          </a:p>
          <a:p>
            <a:pPr algn="ctr"/>
            <a:r>
              <a:rPr lang="en-GB" sz="2600" i="1" dirty="0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It is sunny today.</a:t>
            </a:r>
            <a:endParaRPr lang="en-US" sz="2200" i="1" dirty="0">
              <a:solidFill>
                <a:schemeClr val="bg1"/>
              </a:solidFill>
              <a:latin typeface="Segoe Print" panose="02000800000000000000" pitchFamily="2" charset="0"/>
              <a:cs typeface="Calibri Ligh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76C1667-7204-ED4F-B186-20028529B7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3582" y="1286901"/>
            <a:ext cx="4758613" cy="3450902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50399400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E6094012-F251-174A-90DE-B3FC91762B94}"/>
              </a:ext>
            </a:extLst>
          </p:cNvPr>
          <p:cNvSpPr txBox="1">
            <a:spLocks/>
          </p:cNvSpPr>
          <p:nvPr/>
        </p:nvSpPr>
        <p:spPr>
          <a:xfrm>
            <a:off x="1978089" y="215387"/>
            <a:ext cx="8714792" cy="86696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b="1" dirty="0" err="1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Sut</a:t>
            </a:r>
            <a:r>
              <a:rPr lang="en-GB" sz="4400" b="1" dirty="0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 </a:t>
            </a:r>
            <a:r>
              <a:rPr lang="en-GB" sz="4400" b="1" dirty="0" err="1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mae'r</a:t>
            </a:r>
            <a:r>
              <a:rPr lang="en-GB" sz="4400" b="1" dirty="0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 </a:t>
            </a:r>
            <a:r>
              <a:rPr lang="en-GB" sz="4400" b="1" dirty="0" err="1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tywydd</a:t>
            </a:r>
            <a:r>
              <a:rPr lang="en-GB" sz="4400" b="1" dirty="0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 </a:t>
            </a:r>
            <a:r>
              <a:rPr lang="en-GB" sz="4400" b="1" dirty="0" err="1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heddiw</a:t>
            </a:r>
            <a:r>
              <a:rPr lang="en-GB" sz="4400" b="1" dirty="0">
                <a:solidFill>
                  <a:schemeClr val="tx1"/>
                </a:solidFill>
                <a:latin typeface="Segoe Print" panose="02000800000000000000" pitchFamily="2" charset="0"/>
              </a:rPr>
              <a:t>?</a:t>
            </a:r>
            <a:endParaRPr lang="en-US" sz="4000" b="1" dirty="0">
              <a:solidFill>
                <a:schemeClr val="tx1"/>
              </a:solidFill>
              <a:latin typeface="Segoe Print" panose="02000800000000000000" pitchFamily="2" charset="0"/>
              <a:cs typeface="Calibri Light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2221CF4-2693-C341-8A0E-72EA83F54485}"/>
              </a:ext>
            </a:extLst>
          </p:cNvPr>
          <p:cNvSpPr txBox="1">
            <a:spLocks/>
          </p:cNvSpPr>
          <p:nvPr/>
        </p:nvSpPr>
        <p:spPr>
          <a:xfrm>
            <a:off x="2397967" y="5001208"/>
            <a:ext cx="7875036" cy="1623527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b="1" dirty="0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Mae </a:t>
            </a:r>
            <a:r>
              <a:rPr lang="en-GB" sz="4400" b="1" dirty="0" err="1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hi’n</a:t>
            </a:r>
            <a:r>
              <a:rPr lang="en-GB" sz="4400" b="1" dirty="0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 </a:t>
            </a:r>
            <a:r>
              <a:rPr lang="en-GB" sz="4400" b="1" dirty="0" err="1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braf</a:t>
            </a:r>
            <a:r>
              <a:rPr lang="en-GB" sz="4400" b="1" dirty="0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 </a:t>
            </a:r>
            <a:r>
              <a:rPr lang="en-GB" sz="4400" b="1" dirty="0" err="1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heddiw</a:t>
            </a:r>
            <a:r>
              <a:rPr lang="en-GB" sz="4400" b="1" dirty="0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.</a:t>
            </a:r>
          </a:p>
          <a:p>
            <a:pPr algn="ctr"/>
            <a:endParaRPr lang="en-GB" sz="1800" b="1" dirty="0">
              <a:solidFill>
                <a:schemeClr val="bg1"/>
              </a:solidFill>
              <a:latin typeface="Segoe Print" panose="02000800000000000000" pitchFamily="2" charset="0"/>
              <a:cs typeface="Calibri"/>
            </a:endParaRPr>
          </a:p>
          <a:p>
            <a:pPr algn="ctr"/>
            <a:r>
              <a:rPr lang="en-GB" sz="2600" i="1" dirty="0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It is nice today.</a:t>
            </a:r>
            <a:endParaRPr lang="en-US" sz="2200" i="1" dirty="0">
              <a:solidFill>
                <a:schemeClr val="bg1"/>
              </a:solidFill>
              <a:latin typeface="Segoe Print" panose="02000800000000000000" pitchFamily="2" charset="0"/>
              <a:cs typeface="Calibri Ligh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76C1667-7204-ED4F-B186-20028529B7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3582" y="1286901"/>
            <a:ext cx="4758613" cy="3450902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38386199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E6094012-F251-174A-90DE-B3FC91762B94}"/>
              </a:ext>
            </a:extLst>
          </p:cNvPr>
          <p:cNvSpPr txBox="1">
            <a:spLocks/>
          </p:cNvSpPr>
          <p:nvPr/>
        </p:nvSpPr>
        <p:spPr>
          <a:xfrm>
            <a:off x="1978089" y="215387"/>
            <a:ext cx="8714792" cy="86696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b="1" dirty="0" err="1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Sut</a:t>
            </a:r>
            <a:r>
              <a:rPr lang="en-GB" sz="4400" b="1" dirty="0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 </a:t>
            </a:r>
            <a:r>
              <a:rPr lang="en-GB" sz="4400" b="1" dirty="0" err="1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mae'r</a:t>
            </a:r>
            <a:r>
              <a:rPr lang="en-GB" sz="4400" b="1" dirty="0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 </a:t>
            </a:r>
            <a:r>
              <a:rPr lang="en-GB" sz="4400" b="1" dirty="0" err="1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tywydd</a:t>
            </a:r>
            <a:r>
              <a:rPr lang="en-GB" sz="4400" b="1" dirty="0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 </a:t>
            </a:r>
            <a:r>
              <a:rPr lang="en-GB" sz="4400" b="1" dirty="0" err="1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heddiw</a:t>
            </a:r>
            <a:r>
              <a:rPr lang="en-GB" sz="4400" b="1" dirty="0">
                <a:solidFill>
                  <a:schemeClr val="tx1"/>
                </a:solidFill>
                <a:latin typeface="Segoe Print" panose="02000800000000000000" pitchFamily="2" charset="0"/>
              </a:rPr>
              <a:t>?</a:t>
            </a:r>
            <a:endParaRPr lang="en-US" sz="4000" b="1" dirty="0">
              <a:solidFill>
                <a:schemeClr val="tx1"/>
              </a:solidFill>
              <a:latin typeface="Segoe Print" panose="02000800000000000000" pitchFamily="2" charset="0"/>
              <a:cs typeface="Calibri Light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2221CF4-2693-C341-8A0E-72EA83F54485}"/>
              </a:ext>
            </a:extLst>
          </p:cNvPr>
          <p:cNvSpPr txBox="1">
            <a:spLocks/>
          </p:cNvSpPr>
          <p:nvPr/>
        </p:nvSpPr>
        <p:spPr>
          <a:xfrm>
            <a:off x="2397967" y="5001208"/>
            <a:ext cx="7875036" cy="1623527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b="1" dirty="0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Mae </a:t>
            </a:r>
            <a:r>
              <a:rPr lang="en-GB" sz="4400" b="1" dirty="0" err="1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hi’n</a:t>
            </a:r>
            <a:r>
              <a:rPr lang="en-GB" sz="4400" b="1" dirty="0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 </a:t>
            </a:r>
            <a:r>
              <a:rPr lang="en-GB" sz="4400" b="1" dirty="0" err="1">
                <a:solidFill>
                  <a:srgbClr val="FF0000"/>
                </a:solidFill>
                <a:latin typeface="Segoe Print" panose="02000800000000000000" pitchFamily="2" charset="0"/>
                <a:cs typeface="Calibri"/>
              </a:rPr>
              <a:t>b</a:t>
            </a:r>
            <a:r>
              <a:rPr lang="en-GB" sz="4400" b="1" dirty="0" err="1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oeth</a:t>
            </a:r>
            <a:r>
              <a:rPr lang="en-GB" sz="4400" b="1" dirty="0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 </a:t>
            </a:r>
            <a:r>
              <a:rPr lang="en-GB" sz="4400" b="1" dirty="0" err="1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heddiw</a:t>
            </a:r>
            <a:r>
              <a:rPr lang="en-GB" sz="4400" b="1" dirty="0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.</a:t>
            </a:r>
          </a:p>
          <a:p>
            <a:pPr algn="ctr"/>
            <a:endParaRPr lang="en-GB" sz="1800" b="1" dirty="0">
              <a:solidFill>
                <a:schemeClr val="bg1"/>
              </a:solidFill>
              <a:latin typeface="Segoe Print" panose="02000800000000000000" pitchFamily="2" charset="0"/>
              <a:cs typeface="Calibri"/>
            </a:endParaRPr>
          </a:p>
          <a:p>
            <a:pPr algn="ctr"/>
            <a:r>
              <a:rPr lang="en-GB" sz="2600" i="1" dirty="0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It is hot today.</a:t>
            </a:r>
            <a:endParaRPr lang="en-US" sz="2200" i="1" dirty="0">
              <a:solidFill>
                <a:schemeClr val="bg1"/>
              </a:solidFill>
              <a:latin typeface="Segoe Print" panose="02000800000000000000" pitchFamily="2" charset="0"/>
              <a:cs typeface="Calibri Light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D483321-337A-3849-8FC1-C05AF37164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3501" y="1280753"/>
            <a:ext cx="4683967" cy="352205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61051082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E6094012-F251-174A-90DE-B3FC91762B94}"/>
              </a:ext>
            </a:extLst>
          </p:cNvPr>
          <p:cNvSpPr txBox="1">
            <a:spLocks/>
          </p:cNvSpPr>
          <p:nvPr/>
        </p:nvSpPr>
        <p:spPr>
          <a:xfrm>
            <a:off x="1978089" y="215387"/>
            <a:ext cx="8714792" cy="86696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b="1" dirty="0" err="1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Sut</a:t>
            </a:r>
            <a:r>
              <a:rPr lang="en-GB" sz="4400" b="1" dirty="0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 </a:t>
            </a:r>
            <a:r>
              <a:rPr lang="en-GB" sz="4400" b="1" dirty="0" err="1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mae'r</a:t>
            </a:r>
            <a:r>
              <a:rPr lang="en-GB" sz="4400" b="1" dirty="0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 </a:t>
            </a:r>
            <a:r>
              <a:rPr lang="en-GB" sz="4400" b="1" dirty="0" err="1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tywydd</a:t>
            </a:r>
            <a:r>
              <a:rPr lang="en-GB" sz="4400" b="1" dirty="0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 </a:t>
            </a:r>
            <a:r>
              <a:rPr lang="en-GB" sz="4400" b="1" dirty="0" err="1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heddiw</a:t>
            </a:r>
            <a:r>
              <a:rPr lang="en-GB" sz="4400" b="1" dirty="0">
                <a:solidFill>
                  <a:schemeClr val="tx1"/>
                </a:solidFill>
                <a:latin typeface="Segoe Print" panose="02000800000000000000" pitchFamily="2" charset="0"/>
              </a:rPr>
              <a:t>?</a:t>
            </a:r>
            <a:endParaRPr lang="en-US" sz="4000" b="1" dirty="0">
              <a:solidFill>
                <a:schemeClr val="tx1"/>
              </a:solidFill>
              <a:latin typeface="Segoe Print" panose="02000800000000000000" pitchFamily="2" charset="0"/>
              <a:cs typeface="Calibri Light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2221CF4-2693-C341-8A0E-72EA83F54485}"/>
              </a:ext>
            </a:extLst>
          </p:cNvPr>
          <p:cNvSpPr txBox="1">
            <a:spLocks/>
          </p:cNvSpPr>
          <p:nvPr/>
        </p:nvSpPr>
        <p:spPr>
          <a:xfrm>
            <a:off x="2397967" y="5001208"/>
            <a:ext cx="7875036" cy="1623527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b="1" dirty="0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Mae </a:t>
            </a:r>
            <a:r>
              <a:rPr lang="en-GB" sz="4400" b="1" dirty="0" err="1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hi’n</a:t>
            </a:r>
            <a:r>
              <a:rPr lang="en-GB" sz="4400" b="1" dirty="0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 </a:t>
            </a:r>
            <a:r>
              <a:rPr lang="en-GB" sz="4400" b="1" dirty="0" err="1">
                <a:solidFill>
                  <a:srgbClr val="FF0000"/>
                </a:solidFill>
                <a:latin typeface="Segoe Print" panose="02000800000000000000" pitchFamily="2" charset="0"/>
                <a:cs typeface="Calibri"/>
              </a:rPr>
              <a:t>g</a:t>
            </a:r>
            <a:r>
              <a:rPr lang="en-GB" sz="4400" b="1" dirty="0" err="1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ymylog</a:t>
            </a:r>
            <a:r>
              <a:rPr lang="en-GB" sz="4400" b="1" dirty="0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 </a:t>
            </a:r>
            <a:r>
              <a:rPr lang="en-GB" sz="4400" b="1" dirty="0" err="1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heddiw</a:t>
            </a:r>
            <a:r>
              <a:rPr lang="en-GB" sz="4400" b="1" dirty="0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.</a:t>
            </a:r>
          </a:p>
          <a:p>
            <a:pPr algn="ctr"/>
            <a:endParaRPr lang="en-GB" sz="1800" b="1" dirty="0">
              <a:solidFill>
                <a:schemeClr val="bg1"/>
              </a:solidFill>
              <a:latin typeface="Segoe Print" panose="02000800000000000000" pitchFamily="2" charset="0"/>
              <a:cs typeface="Calibri"/>
            </a:endParaRPr>
          </a:p>
          <a:p>
            <a:pPr algn="ctr"/>
            <a:r>
              <a:rPr lang="en-GB" sz="2600" i="1" dirty="0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It is cloudy today.</a:t>
            </a:r>
            <a:endParaRPr lang="en-US" sz="2200" i="1" dirty="0">
              <a:solidFill>
                <a:schemeClr val="bg1"/>
              </a:solidFill>
              <a:latin typeface="Segoe Print" panose="02000800000000000000" pitchFamily="2" charset="0"/>
              <a:cs typeface="Calibri Ligh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EC19581-656A-E142-BDB1-8F1E32065D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7600" y="1329545"/>
            <a:ext cx="5337110" cy="3455682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7133591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E6094012-F251-174A-90DE-B3FC91762B94}"/>
              </a:ext>
            </a:extLst>
          </p:cNvPr>
          <p:cNvSpPr txBox="1">
            <a:spLocks/>
          </p:cNvSpPr>
          <p:nvPr/>
        </p:nvSpPr>
        <p:spPr>
          <a:xfrm>
            <a:off x="1978089" y="215387"/>
            <a:ext cx="8714792" cy="86696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b="1" dirty="0" err="1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Sut</a:t>
            </a:r>
            <a:r>
              <a:rPr lang="en-GB" sz="4400" b="1" dirty="0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 </a:t>
            </a:r>
            <a:r>
              <a:rPr lang="en-GB" sz="4400" b="1" dirty="0" err="1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mae'r</a:t>
            </a:r>
            <a:r>
              <a:rPr lang="en-GB" sz="4400" b="1" dirty="0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 </a:t>
            </a:r>
            <a:r>
              <a:rPr lang="en-GB" sz="4400" b="1" dirty="0" err="1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tywydd</a:t>
            </a:r>
            <a:r>
              <a:rPr lang="en-GB" sz="4400" b="1" dirty="0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 </a:t>
            </a:r>
            <a:r>
              <a:rPr lang="en-GB" sz="4400" b="1" dirty="0" err="1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heddiw</a:t>
            </a:r>
            <a:r>
              <a:rPr lang="en-GB" sz="4400" b="1" dirty="0">
                <a:solidFill>
                  <a:schemeClr val="tx1"/>
                </a:solidFill>
                <a:latin typeface="Segoe Print" panose="02000800000000000000" pitchFamily="2" charset="0"/>
              </a:rPr>
              <a:t>?</a:t>
            </a:r>
            <a:endParaRPr lang="en-US" sz="4000" b="1" dirty="0">
              <a:solidFill>
                <a:schemeClr val="tx1"/>
              </a:solidFill>
              <a:latin typeface="Segoe Print" panose="02000800000000000000" pitchFamily="2" charset="0"/>
              <a:cs typeface="Calibri Light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2221CF4-2693-C341-8A0E-72EA83F54485}"/>
              </a:ext>
            </a:extLst>
          </p:cNvPr>
          <p:cNvSpPr txBox="1">
            <a:spLocks/>
          </p:cNvSpPr>
          <p:nvPr/>
        </p:nvSpPr>
        <p:spPr>
          <a:xfrm>
            <a:off x="2397967" y="5001208"/>
            <a:ext cx="7875036" cy="1623527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>
            <a:normAutofit fontScale="92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b="1" dirty="0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Mae </a:t>
            </a:r>
            <a:r>
              <a:rPr lang="en-GB" sz="4400" b="1" dirty="0" err="1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hi’n</a:t>
            </a:r>
            <a:r>
              <a:rPr lang="en-GB" sz="4400" b="1" dirty="0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 </a:t>
            </a:r>
            <a:r>
              <a:rPr lang="en-GB" sz="4400" b="1" dirty="0" err="1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bwrw</a:t>
            </a:r>
            <a:r>
              <a:rPr lang="en-GB" sz="4400" b="1" dirty="0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 </a:t>
            </a:r>
            <a:r>
              <a:rPr lang="en-GB" sz="4400" b="1" dirty="0" err="1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glaw</a:t>
            </a:r>
            <a:r>
              <a:rPr lang="en-GB" sz="4400" b="1" dirty="0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 </a:t>
            </a:r>
            <a:r>
              <a:rPr lang="en-GB" sz="4400" b="1" dirty="0" err="1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heddiw</a:t>
            </a:r>
            <a:r>
              <a:rPr lang="en-GB" sz="4400" b="1" dirty="0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.</a:t>
            </a:r>
          </a:p>
          <a:p>
            <a:pPr algn="ctr"/>
            <a:endParaRPr lang="en-GB" sz="1800" b="1" dirty="0">
              <a:solidFill>
                <a:schemeClr val="bg1"/>
              </a:solidFill>
              <a:latin typeface="Segoe Print" panose="02000800000000000000" pitchFamily="2" charset="0"/>
              <a:cs typeface="Calibri"/>
            </a:endParaRPr>
          </a:p>
          <a:p>
            <a:pPr algn="ctr"/>
            <a:r>
              <a:rPr lang="en-GB" sz="2600" i="1" dirty="0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It is raining today.</a:t>
            </a:r>
            <a:endParaRPr lang="en-US" sz="2200" i="1" dirty="0">
              <a:solidFill>
                <a:schemeClr val="bg1"/>
              </a:solidFill>
              <a:latin typeface="Segoe Print" panose="02000800000000000000" pitchFamily="2" charset="0"/>
              <a:cs typeface="Calibri Light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7743BDC-C0EA-0C49-9CA4-62CAFE8B4FE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364" b="7179"/>
          <a:stretch/>
        </p:blipFill>
        <p:spPr>
          <a:xfrm>
            <a:off x="4348066" y="1268878"/>
            <a:ext cx="3545632" cy="359301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02290663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E6094012-F251-174A-90DE-B3FC91762B94}"/>
              </a:ext>
            </a:extLst>
          </p:cNvPr>
          <p:cNvSpPr txBox="1">
            <a:spLocks/>
          </p:cNvSpPr>
          <p:nvPr/>
        </p:nvSpPr>
        <p:spPr>
          <a:xfrm>
            <a:off x="1978089" y="215387"/>
            <a:ext cx="8714792" cy="86696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b="1" dirty="0" err="1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Sut</a:t>
            </a:r>
            <a:r>
              <a:rPr lang="en-GB" sz="4400" b="1" dirty="0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 </a:t>
            </a:r>
            <a:r>
              <a:rPr lang="en-GB" sz="4400" b="1" dirty="0" err="1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mae'r</a:t>
            </a:r>
            <a:r>
              <a:rPr lang="en-GB" sz="4400" b="1" dirty="0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 </a:t>
            </a:r>
            <a:r>
              <a:rPr lang="en-GB" sz="4400" b="1" dirty="0" err="1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tywydd</a:t>
            </a:r>
            <a:r>
              <a:rPr lang="en-GB" sz="4400" b="1" dirty="0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 </a:t>
            </a:r>
            <a:r>
              <a:rPr lang="en-GB" sz="4400" b="1" dirty="0" err="1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heddiw</a:t>
            </a:r>
            <a:r>
              <a:rPr lang="en-GB" sz="4400" b="1" dirty="0">
                <a:solidFill>
                  <a:schemeClr val="tx1"/>
                </a:solidFill>
                <a:latin typeface="Segoe Print" panose="02000800000000000000" pitchFamily="2" charset="0"/>
              </a:rPr>
              <a:t>?</a:t>
            </a:r>
            <a:endParaRPr lang="en-US" sz="4000" b="1" dirty="0">
              <a:solidFill>
                <a:schemeClr val="tx1"/>
              </a:solidFill>
              <a:latin typeface="Segoe Print" panose="02000800000000000000" pitchFamily="2" charset="0"/>
              <a:cs typeface="Calibri Light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2221CF4-2693-C341-8A0E-72EA83F54485}"/>
              </a:ext>
            </a:extLst>
          </p:cNvPr>
          <p:cNvSpPr txBox="1">
            <a:spLocks/>
          </p:cNvSpPr>
          <p:nvPr/>
        </p:nvSpPr>
        <p:spPr>
          <a:xfrm>
            <a:off x="2397967" y="5001208"/>
            <a:ext cx="7875036" cy="1623527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b="1" dirty="0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Mae </a:t>
            </a:r>
            <a:r>
              <a:rPr lang="en-GB" sz="4400" b="1" dirty="0" err="1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hi’n</a:t>
            </a:r>
            <a:r>
              <a:rPr lang="en-GB" sz="4400" b="1" dirty="0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 </a:t>
            </a:r>
            <a:r>
              <a:rPr lang="en-GB" sz="4400" b="1" dirty="0" err="1">
                <a:solidFill>
                  <a:srgbClr val="FF0000"/>
                </a:solidFill>
                <a:latin typeface="Segoe Print" panose="02000800000000000000" pitchFamily="2" charset="0"/>
                <a:cs typeface="Calibri"/>
              </a:rPr>
              <a:t>w</a:t>
            </a:r>
            <a:r>
              <a:rPr lang="en-GB" sz="4400" b="1" dirty="0" err="1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lyb</a:t>
            </a:r>
            <a:r>
              <a:rPr lang="en-GB" sz="4400" b="1" dirty="0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 </a:t>
            </a:r>
            <a:r>
              <a:rPr lang="en-GB" sz="4400" b="1" dirty="0" err="1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heddiw</a:t>
            </a:r>
            <a:r>
              <a:rPr lang="en-GB" sz="4400" b="1" dirty="0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.</a:t>
            </a:r>
          </a:p>
          <a:p>
            <a:pPr algn="ctr"/>
            <a:endParaRPr lang="en-GB" sz="1800" b="1" dirty="0">
              <a:solidFill>
                <a:schemeClr val="bg1"/>
              </a:solidFill>
              <a:latin typeface="Segoe Print" panose="02000800000000000000" pitchFamily="2" charset="0"/>
              <a:cs typeface="Calibri"/>
            </a:endParaRPr>
          </a:p>
          <a:p>
            <a:pPr algn="ctr"/>
            <a:r>
              <a:rPr lang="en-GB" sz="2600" i="1" dirty="0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It is wet today.</a:t>
            </a:r>
            <a:endParaRPr lang="en-US" sz="2200" i="1" dirty="0">
              <a:solidFill>
                <a:schemeClr val="bg1"/>
              </a:solidFill>
              <a:latin typeface="Segoe Print" panose="02000800000000000000" pitchFamily="2" charset="0"/>
              <a:cs typeface="Calibri Ligh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1DBBD3A-425D-B148-8842-A5978C67C54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9566"/>
          <a:stretch/>
        </p:blipFill>
        <p:spPr>
          <a:xfrm>
            <a:off x="4973215" y="1143740"/>
            <a:ext cx="2724539" cy="379607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93965627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E6094012-F251-174A-90DE-B3FC91762B94}"/>
              </a:ext>
            </a:extLst>
          </p:cNvPr>
          <p:cNvSpPr txBox="1">
            <a:spLocks/>
          </p:cNvSpPr>
          <p:nvPr/>
        </p:nvSpPr>
        <p:spPr>
          <a:xfrm>
            <a:off x="1978089" y="215387"/>
            <a:ext cx="8714792" cy="86696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b="1" dirty="0" err="1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Sut</a:t>
            </a:r>
            <a:r>
              <a:rPr lang="en-GB" sz="4400" b="1" dirty="0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 </a:t>
            </a:r>
            <a:r>
              <a:rPr lang="en-GB" sz="4400" b="1" dirty="0" err="1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mae'r</a:t>
            </a:r>
            <a:r>
              <a:rPr lang="en-GB" sz="4400" b="1" dirty="0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 </a:t>
            </a:r>
            <a:r>
              <a:rPr lang="en-GB" sz="4400" b="1" dirty="0" err="1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tywydd</a:t>
            </a:r>
            <a:r>
              <a:rPr lang="en-GB" sz="4400" b="1" dirty="0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 </a:t>
            </a:r>
            <a:r>
              <a:rPr lang="en-GB" sz="4400" b="1" dirty="0" err="1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heddiw</a:t>
            </a:r>
            <a:r>
              <a:rPr lang="en-GB" sz="4400" b="1" dirty="0">
                <a:solidFill>
                  <a:schemeClr val="tx1"/>
                </a:solidFill>
                <a:latin typeface="Segoe Print" panose="02000800000000000000" pitchFamily="2" charset="0"/>
              </a:rPr>
              <a:t>?</a:t>
            </a:r>
            <a:endParaRPr lang="en-US" sz="4000" b="1" dirty="0">
              <a:solidFill>
                <a:schemeClr val="tx1"/>
              </a:solidFill>
              <a:latin typeface="Segoe Print" panose="02000800000000000000" pitchFamily="2" charset="0"/>
              <a:cs typeface="Calibri Light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2221CF4-2693-C341-8A0E-72EA83F54485}"/>
              </a:ext>
            </a:extLst>
          </p:cNvPr>
          <p:cNvSpPr txBox="1">
            <a:spLocks/>
          </p:cNvSpPr>
          <p:nvPr/>
        </p:nvSpPr>
        <p:spPr>
          <a:xfrm>
            <a:off x="2397967" y="5001208"/>
            <a:ext cx="7875036" cy="1623527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>
            <a:normAutofit fontScale="92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b="1" dirty="0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Mae </a:t>
            </a:r>
            <a:r>
              <a:rPr lang="en-GB" sz="4400" b="1" dirty="0" err="1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hi’n</a:t>
            </a:r>
            <a:r>
              <a:rPr lang="en-GB" sz="4400" b="1" dirty="0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 </a:t>
            </a:r>
            <a:r>
              <a:rPr lang="en-GB" sz="4400" b="1" dirty="0" err="1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bwrw</a:t>
            </a:r>
            <a:r>
              <a:rPr lang="en-GB" sz="4400" b="1" dirty="0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 </a:t>
            </a:r>
            <a:r>
              <a:rPr lang="en-GB" sz="4400" b="1" dirty="0" err="1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eira</a:t>
            </a:r>
            <a:r>
              <a:rPr lang="en-GB" sz="4400" b="1" dirty="0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 </a:t>
            </a:r>
            <a:r>
              <a:rPr lang="en-GB" sz="4400" b="1" dirty="0" err="1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heddiw</a:t>
            </a:r>
            <a:r>
              <a:rPr lang="en-GB" sz="4400" b="1" dirty="0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.</a:t>
            </a:r>
          </a:p>
          <a:p>
            <a:pPr algn="ctr"/>
            <a:endParaRPr lang="en-GB" sz="1800" b="1" dirty="0">
              <a:solidFill>
                <a:schemeClr val="bg1"/>
              </a:solidFill>
              <a:latin typeface="Segoe Print" panose="02000800000000000000" pitchFamily="2" charset="0"/>
              <a:cs typeface="Calibri"/>
            </a:endParaRPr>
          </a:p>
          <a:p>
            <a:pPr algn="ctr"/>
            <a:r>
              <a:rPr lang="en-GB" sz="2600" i="1" dirty="0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It is snowing today.</a:t>
            </a:r>
            <a:endParaRPr lang="en-US" sz="2200" i="1" dirty="0">
              <a:solidFill>
                <a:schemeClr val="bg1"/>
              </a:solidFill>
              <a:latin typeface="Segoe Print" panose="02000800000000000000" pitchFamily="2" charset="0"/>
              <a:cs typeface="Calibri Light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4FBCCDA-A06C-0341-9A2E-39AC976072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25550" y="1267840"/>
            <a:ext cx="5019870" cy="3547878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93259148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E6094012-F251-174A-90DE-B3FC91762B94}"/>
              </a:ext>
            </a:extLst>
          </p:cNvPr>
          <p:cNvSpPr txBox="1">
            <a:spLocks/>
          </p:cNvSpPr>
          <p:nvPr/>
        </p:nvSpPr>
        <p:spPr>
          <a:xfrm>
            <a:off x="1978089" y="215387"/>
            <a:ext cx="8714792" cy="86696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b="1" dirty="0" err="1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Sut</a:t>
            </a:r>
            <a:r>
              <a:rPr lang="en-GB" sz="4400" b="1" dirty="0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 </a:t>
            </a:r>
            <a:r>
              <a:rPr lang="en-GB" sz="4400" b="1" dirty="0" err="1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mae'r</a:t>
            </a:r>
            <a:r>
              <a:rPr lang="en-GB" sz="4400" b="1" dirty="0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 </a:t>
            </a:r>
            <a:r>
              <a:rPr lang="en-GB" sz="4400" b="1" dirty="0" err="1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tywydd</a:t>
            </a:r>
            <a:r>
              <a:rPr lang="en-GB" sz="4400" b="1" dirty="0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 </a:t>
            </a:r>
            <a:r>
              <a:rPr lang="en-GB" sz="4400" b="1" dirty="0" err="1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heddiw</a:t>
            </a:r>
            <a:r>
              <a:rPr lang="en-GB" sz="4400" b="1" dirty="0">
                <a:solidFill>
                  <a:schemeClr val="tx1"/>
                </a:solidFill>
                <a:latin typeface="Segoe Print" panose="02000800000000000000" pitchFamily="2" charset="0"/>
              </a:rPr>
              <a:t>?</a:t>
            </a:r>
            <a:endParaRPr lang="en-US" sz="4000" b="1" dirty="0">
              <a:solidFill>
                <a:schemeClr val="tx1"/>
              </a:solidFill>
              <a:latin typeface="Segoe Print" panose="02000800000000000000" pitchFamily="2" charset="0"/>
              <a:cs typeface="Calibri Light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2221CF4-2693-C341-8A0E-72EA83F54485}"/>
              </a:ext>
            </a:extLst>
          </p:cNvPr>
          <p:cNvSpPr txBox="1">
            <a:spLocks/>
          </p:cNvSpPr>
          <p:nvPr/>
        </p:nvSpPr>
        <p:spPr>
          <a:xfrm>
            <a:off x="2397967" y="5001208"/>
            <a:ext cx="7875036" cy="1623527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b="1" dirty="0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Mae </a:t>
            </a:r>
            <a:r>
              <a:rPr lang="en-GB" sz="4400" b="1" dirty="0" err="1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hi’n</a:t>
            </a:r>
            <a:r>
              <a:rPr lang="en-GB" sz="4400" b="1" dirty="0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 </a:t>
            </a:r>
            <a:r>
              <a:rPr lang="en-GB" sz="4400" b="1" dirty="0" err="1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rhewi</a:t>
            </a:r>
            <a:r>
              <a:rPr lang="en-GB" sz="4400" b="1" dirty="0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 </a:t>
            </a:r>
            <a:r>
              <a:rPr lang="en-GB" sz="4400" b="1" dirty="0" err="1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heddiw</a:t>
            </a:r>
            <a:r>
              <a:rPr lang="en-GB" sz="4400" b="1" dirty="0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.</a:t>
            </a:r>
          </a:p>
          <a:p>
            <a:pPr algn="ctr"/>
            <a:endParaRPr lang="en-GB" sz="1800" b="1" dirty="0">
              <a:solidFill>
                <a:schemeClr val="bg1"/>
              </a:solidFill>
              <a:latin typeface="Segoe Print" panose="02000800000000000000" pitchFamily="2" charset="0"/>
              <a:cs typeface="Calibri"/>
            </a:endParaRPr>
          </a:p>
          <a:p>
            <a:pPr algn="ctr"/>
            <a:r>
              <a:rPr lang="en-GB" sz="2600" i="1" dirty="0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It is freezing today.</a:t>
            </a:r>
            <a:endParaRPr lang="en-US" sz="2200" i="1" dirty="0">
              <a:solidFill>
                <a:schemeClr val="bg1"/>
              </a:solidFill>
              <a:latin typeface="Segoe Print" panose="02000800000000000000" pitchFamily="2" charset="0"/>
              <a:cs typeface="Calibri Light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9A108CE-7AA5-DD42-B6DD-A85E6D365D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5469" y="1197798"/>
            <a:ext cx="4105469" cy="368796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37345351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E6094012-F251-174A-90DE-B3FC91762B94}"/>
              </a:ext>
            </a:extLst>
          </p:cNvPr>
          <p:cNvSpPr txBox="1">
            <a:spLocks/>
          </p:cNvSpPr>
          <p:nvPr/>
        </p:nvSpPr>
        <p:spPr>
          <a:xfrm>
            <a:off x="1978089" y="215387"/>
            <a:ext cx="8714792" cy="86696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b="1" dirty="0" err="1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Sut</a:t>
            </a:r>
            <a:r>
              <a:rPr lang="en-GB" sz="4400" b="1" dirty="0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 </a:t>
            </a:r>
            <a:r>
              <a:rPr lang="en-GB" sz="4400" b="1" dirty="0" err="1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mae'r</a:t>
            </a:r>
            <a:r>
              <a:rPr lang="en-GB" sz="4400" b="1" dirty="0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 </a:t>
            </a:r>
            <a:r>
              <a:rPr lang="en-GB" sz="4400" b="1" dirty="0" err="1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tywydd</a:t>
            </a:r>
            <a:r>
              <a:rPr lang="en-GB" sz="4400" b="1" dirty="0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 </a:t>
            </a:r>
            <a:r>
              <a:rPr lang="en-GB" sz="4400" b="1" dirty="0" err="1">
                <a:solidFill>
                  <a:schemeClr val="tx1"/>
                </a:solidFill>
                <a:latin typeface="Segoe Print" panose="02000800000000000000" pitchFamily="2" charset="0"/>
                <a:cs typeface="Calibri"/>
              </a:rPr>
              <a:t>heddiw</a:t>
            </a:r>
            <a:r>
              <a:rPr lang="en-GB" sz="4400" b="1" dirty="0">
                <a:solidFill>
                  <a:schemeClr val="tx1"/>
                </a:solidFill>
                <a:latin typeface="Segoe Print" panose="02000800000000000000" pitchFamily="2" charset="0"/>
              </a:rPr>
              <a:t>?</a:t>
            </a:r>
            <a:endParaRPr lang="en-US" sz="4000" b="1" dirty="0">
              <a:solidFill>
                <a:schemeClr val="tx1"/>
              </a:solidFill>
              <a:latin typeface="Segoe Print" panose="02000800000000000000" pitchFamily="2" charset="0"/>
              <a:cs typeface="Calibri Light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2221CF4-2693-C341-8A0E-72EA83F54485}"/>
              </a:ext>
            </a:extLst>
          </p:cNvPr>
          <p:cNvSpPr txBox="1">
            <a:spLocks/>
          </p:cNvSpPr>
          <p:nvPr/>
        </p:nvSpPr>
        <p:spPr>
          <a:xfrm>
            <a:off x="2397967" y="5001208"/>
            <a:ext cx="7875036" cy="1623527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2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4400" b="1" dirty="0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Mae </a:t>
            </a:r>
            <a:r>
              <a:rPr lang="en-GB" sz="4400" b="1" dirty="0" err="1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hi’n</a:t>
            </a:r>
            <a:r>
              <a:rPr lang="en-GB" sz="4400" b="1" dirty="0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 </a:t>
            </a:r>
            <a:r>
              <a:rPr lang="en-GB" sz="4400" b="1" dirty="0" err="1">
                <a:solidFill>
                  <a:srgbClr val="FF0000"/>
                </a:solidFill>
                <a:latin typeface="Segoe Print" panose="02000800000000000000" pitchFamily="2" charset="0"/>
                <a:cs typeface="Calibri"/>
              </a:rPr>
              <a:t>w</a:t>
            </a:r>
            <a:r>
              <a:rPr lang="en-GB" sz="4400" b="1" dirty="0" err="1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yntog</a:t>
            </a:r>
            <a:r>
              <a:rPr lang="en-GB" sz="4400" b="1" dirty="0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 </a:t>
            </a:r>
            <a:r>
              <a:rPr lang="en-GB" sz="4400" b="1" dirty="0" err="1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heddiw</a:t>
            </a:r>
            <a:r>
              <a:rPr lang="en-GB" sz="4400" b="1" dirty="0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.</a:t>
            </a:r>
          </a:p>
          <a:p>
            <a:pPr algn="ctr"/>
            <a:endParaRPr lang="en-GB" sz="1800" b="1" dirty="0">
              <a:solidFill>
                <a:schemeClr val="bg1"/>
              </a:solidFill>
              <a:latin typeface="Segoe Print" panose="02000800000000000000" pitchFamily="2" charset="0"/>
              <a:cs typeface="Calibri"/>
            </a:endParaRPr>
          </a:p>
          <a:p>
            <a:pPr algn="ctr"/>
            <a:r>
              <a:rPr lang="en-GB" sz="2600" i="1" dirty="0">
                <a:solidFill>
                  <a:schemeClr val="bg1"/>
                </a:solidFill>
                <a:latin typeface="Segoe Print" panose="02000800000000000000" pitchFamily="2" charset="0"/>
                <a:cs typeface="Calibri"/>
              </a:rPr>
              <a:t>It is windy today.</a:t>
            </a:r>
            <a:endParaRPr lang="en-US" sz="2200" i="1" dirty="0">
              <a:solidFill>
                <a:schemeClr val="bg1"/>
              </a:solidFill>
              <a:latin typeface="Segoe Print" panose="02000800000000000000" pitchFamily="2" charset="0"/>
              <a:cs typeface="Calibri Light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651E3E5-D22E-0D4B-BE5B-D5AE9A9C7D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86807" y="1257115"/>
            <a:ext cx="4497355" cy="356932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3018810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62335" y="226909"/>
            <a:ext cx="6512511" cy="1143000"/>
          </a:xfr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GB" b="1" u="sng" dirty="0">
                <a:solidFill>
                  <a:schemeClr val="tx1"/>
                </a:solidFill>
              </a:rPr>
              <a:t>Y </a:t>
            </a:r>
            <a:r>
              <a:rPr lang="en-GB" b="1" u="sng" dirty="0" err="1">
                <a:solidFill>
                  <a:schemeClr val="tx1"/>
                </a:solidFill>
              </a:rPr>
              <a:t>Tywydd</a:t>
            </a:r>
            <a:br>
              <a:rPr lang="en-GB" b="1" dirty="0">
                <a:solidFill>
                  <a:schemeClr val="tx1"/>
                </a:solidFill>
              </a:rPr>
            </a:br>
            <a:r>
              <a:rPr lang="en-GB" sz="2700" b="1" dirty="0">
                <a:solidFill>
                  <a:schemeClr val="tx1"/>
                </a:solidFill>
              </a:rPr>
              <a:t>(#She’ll be Coming Round the Mountain)</a:t>
            </a:r>
            <a:endParaRPr lang="en-GB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7788" y="1624946"/>
            <a:ext cx="6475446" cy="486916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500" b="1" dirty="0"/>
              <a:t>Mae </a:t>
            </a:r>
            <a:r>
              <a:rPr lang="en-GB" sz="2500" b="1" dirty="0" err="1"/>
              <a:t>hi’n</a:t>
            </a:r>
            <a:r>
              <a:rPr lang="en-GB" sz="2500" b="1" dirty="0"/>
              <a:t> </a:t>
            </a:r>
            <a:r>
              <a:rPr lang="en-GB" sz="2500" b="1" dirty="0" err="1"/>
              <a:t>heulog</a:t>
            </a:r>
            <a:r>
              <a:rPr lang="en-GB" sz="2500" b="1" dirty="0"/>
              <a:t> </a:t>
            </a:r>
            <a:r>
              <a:rPr lang="en-GB" sz="2500" b="1" dirty="0" err="1"/>
              <a:t>heddiw</a:t>
            </a:r>
            <a:r>
              <a:rPr lang="en-GB" sz="2500" b="1" dirty="0"/>
              <a:t>, hip-</a:t>
            </a:r>
            <a:r>
              <a:rPr lang="en-GB" sz="2500" b="1" dirty="0" err="1"/>
              <a:t>hwre</a:t>
            </a:r>
            <a:r>
              <a:rPr lang="en-GB" sz="2500" b="1" dirty="0"/>
              <a:t>!</a:t>
            </a:r>
            <a:br>
              <a:rPr lang="en-GB" sz="2500" b="1" dirty="0"/>
            </a:br>
            <a:r>
              <a:rPr lang="en-GB" sz="2500" b="1" dirty="0"/>
              <a:t>Mae </a:t>
            </a:r>
            <a:r>
              <a:rPr lang="en-GB" sz="2500" b="1" dirty="0" err="1"/>
              <a:t>hi’n</a:t>
            </a:r>
            <a:r>
              <a:rPr lang="en-GB" sz="2500" b="1" dirty="0"/>
              <a:t> </a:t>
            </a:r>
            <a:r>
              <a:rPr lang="en-GB" sz="2500" b="1" dirty="0" err="1"/>
              <a:t>heulog</a:t>
            </a:r>
            <a:r>
              <a:rPr lang="en-GB" sz="2500" b="1" dirty="0"/>
              <a:t> </a:t>
            </a:r>
            <a:r>
              <a:rPr lang="en-GB" sz="2500" b="1" dirty="0" err="1"/>
              <a:t>heddiw</a:t>
            </a:r>
            <a:r>
              <a:rPr lang="en-GB" sz="2500" b="1" dirty="0"/>
              <a:t>, hip-</a:t>
            </a:r>
            <a:r>
              <a:rPr lang="en-GB" sz="2500" b="1" dirty="0" err="1"/>
              <a:t>hwre</a:t>
            </a:r>
            <a:r>
              <a:rPr lang="en-GB" sz="2500" b="1" dirty="0"/>
              <a:t>!</a:t>
            </a:r>
            <a:br>
              <a:rPr lang="en-GB" sz="2500" b="1" dirty="0"/>
            </a:br>
            <a:r>
              <a:rPr lang="en-GB" sz="2500" b="1" dirty="0"/>
              <a:t>Mae </a:t>
            </a:r>
            <a:r>
              <a:rPr lang="en-GB" sz="2500" b="1" dirty="0" err="1"/>
              <a:t>hi’n</a:t>
            </a:r>
            <a:r>
              <a:rPr lang="en-GB" sz="2500" b="1" dirty="0"/>
              <a:t> </a:t>
            </a:r>
            <a:r>
              <a:rPr lang="en-GB" sz="2500" b="1" dirty="0" err="1"/>
              <a:t>heulog</a:t>
            </a:r>
            <a:r>
              <a:rPr lang="en-GB" sz="2500" b="1" dirty="0"/>
              <a:t> </a:t>
            </a:r>
            <a:r>
              <a:rPr lang="en-GB" sz="2500" b="1" dirty="0" err="1"/>
              <a:t>heddiw</a:t>
            </a:r>
            <a:r>
              <a:rPr lang="en-GB" sz="2500" b="1" dirty="0"/>
              <a:t>, </a:t>
            </a:r>
            <a:br>
              <a:rPr lang="en-GB" sz="2500" b="1" dirty="0"/>
            </a:br>
            <a:r>
              <a:rPr lang="en-GB" sz="2500" b="1" dirty="0" err="1"/>
              <a:t>Heulog</a:t>
            </a:r>
            <a:r>
              <a:rPr lang="en-GB" sz="2500" b="1" dirty="0"/>
              <a:t> </a:t>
            </a:r>
            <a:r>
              <a:rPr lang="en-GB" sz="2500" b="1" dirty="0" err="1"/>
              <a:t>heddiw</a:t>
            </a:r>
            <a:r>
              <a:rPr lang="en-GB" sz="2500" b="1" dirty="0"/>
              <a:t>,</a:t>
            </a:r>
            <a:br>
              <a:rPr lang="en-GB" sz="2500" b="1" dirty="0"/>
            </a:br>
            <a:r>
              <a:rPr lang="en-GB" sz="2500" b="1" dirty="0" err="1"/>
              <a:t>Heulog</a:t>
            </a:r>
            <a:r>
              <a:rPr lang="en-GB" sz="2500" b="1" dirty="0"/>
              <a:t> Heddiw, hip-</a:t>
            </a:r>
            <a:r>
              <a:rPr lang="en-GB" sz="2500" b="1" dirty="0" err="1"/>
              <a:t>hwre</a:t>
            </a:r>
            <a:r>
              <a:rPr lang="en-GB" sz="2500" b="1" dirty="0"/>
              <a:t>!</a:t>
            </a:r>
          </a:p>
          <a:p>
            <a:pPr marL="0" indent="0">
              <a:buNone/>
            </a:pPr>
            <a:endParaRPr lang="en-GB" sz="2500" b="1" dirty="0"/>
          </a:p>
          <a:p>
            <a:pPr marL="0" indent="0">
              <a:buNone/>
            </a:pPr>
            <a:r>
              <a:rPr lang="en-GB" sz="2500" b="1" dirty="0"/>
              <a:t>Mae </a:t>
            </a:r>
            <a:r>
              <a:rPr lang="en-GB" sz="2500" b="1" dirty="0" err="1"/>
              <a:t>hi’n</a:t>
            </a:r>
            <a:r>
              <a:rPr lang="en-GB" sz="2500" b="1" dirty="0"/>
              <a:t> </a:t>
            </a:r>
            <a:r>
              <a:rPr lang="en-GB" sz="2500" b="1" dirty="0" err="1"/>
              <a:t>bwrw</a:t>
            </a:r>
            <a:r>
              <a:rPr lang="en-GB" sz="2500" b="1" dirty="0"/>
              <a:t> </a:t>
            </a:r>
            <a:r>
              <a:rPr lang="en-GB" sz="2500" b="1" dirty="0" err="1"/>
              <a:t>glaw</a:t>
            </a:r>
            <a:r>
              <a:rPr lang="en-GB" sz="2500" b="1" dirty="0"/>
              <a:t> </a:t>
            </a:r>
            <a:r>
              <a:rPr lang="en-GB" sz="2500" b="1" dirty="0" err="1"/>
              <a:t>heddiw</a:t>
            </a:r>
            <a:r>
              <a:rPr lang="en-GB" sz="2500" b="1" dirty="0"/>
              <a:t>, </a:t>
            </a:r>
            <a:r>
              <a:rPr lang="en-GB" sz="2500" b="1" dirty="0" err="1"/>
              <a:t>ych</a:t>
            </a:r>
            <a:r>
              <a:rPr lang="en-GB" sz="2500" b="1" dirty="0"/>
              <a:t>-a-fi!</a:t>
            </a:r>
            <a:br>
              <a:rPr lang="en-GB" sz="2500" b="1" dirty="0"/>
            </a:br>
            <a:r>
              <a:rPr lang="en-GB" sz="2500" b="1" dirty="0"/>
              <a:t>Mae </a:t>
            </a:r>
            <a:r>
              <a:rPr lang="en-GB" sz="2500" b="1" dirty="0" err="1"/>
              <a:t>hi’n</a:t>
            </a:r>
            <a:r>
              <a:rPr lang="en-GB" sz="2500" b="1" dirty="0"/>
              <a:t> </a:t>
            </a:r>
            <a:r>
              <a:rPr lang="en-GB" sz="2500" b="1" dirty="0" err="1"/>
              <a:t>bwrw</a:t>
            </a:r>
            <a:r>
              <a:rPr lang="en-GB" sz="2500" b="1" dirty="0"/>
              <a:t> </a:t>
            </a:r>
            <a:r>
              <a:rPr lang="en-GB" sz="2500" b="1" dirty="0" err="1"/>
              <a:t>glaw</a:t>
            </a:r>
            <a:r>
              <a:rPr lang="en-GB" sz="2500" b="1" dirty="0"/>
              <a:t> </a:t>
            </a:r>
            <a:r>
              <a:rPr lang="en-GB" sz="2500" b="1" dirty="0" err="1"/>
              <a:t>heddiw</a:t>
            </a:r>
            <a:r>
              <a:rPr lang="en-GB" sz="2500" b="1" dirty="0"/>
              <a:t>, </a:t>
            </a:r>
            <a:r>
              <a:rPr lang="en-GB" sz="2500" b="1" dirty="0" err="1"/>
              <a:t>ych</a:t>
            </a:r>
            <a:r>
              <a:rPr lang="en-GB" sz="2500" b="1" dirty="0"/>
              <a:t>-a-fi!</a:t>
            </a:r>
            <a:br>
              <a:rPr lang="en-GB" sz="2500" b="1" dirty="0"/>
            </a:br>
            <a:r>
              <a:rPr lang="en-GB" sz="2500" b="1" dirty="0"/>
              <a:t>Mae </a:t>
            </a:r>
            <a:r>
              <a:rPr lang="en-GB" sz="2500" b="1" dirty="0" err="1"/>
              <a:t>hi’n</a:t>
            </a:r>
            <a:r>
              <a:rPr lang="en-GB" sz="2500" b="1" dirty="0"/>
              <a:t> </a:t>
            </a:r>
            <a:r>
              <a:rPr lang="en-GB" sz="2500" b="1" dirty="0" err="1"/>
              <a:t>bwrw</a:t>
            </a:r>
            <a:r>
              <a:rPr lang="en-GB" sz="2500" b="1" dirty="0"/>
              <a:t> </a:t>
            </a:r>
            <a:r>
              <a:rPr lang="en-GB" sz="2500" b="1" dirty="0" err="1"/>
              <a:t>glaw</a:t>
            </a:r>
            <a:r>
              <a:rPr lang="en-GB" sz="2500" b="1" dirty="0"/>
              <a:t> </a:t>
            </a:r>
            <a:r>
              <a:rPr lang="en-GB" sz="2500" b="1" dirty="0" err="1"/>
              <a:t>heddiw</a:t>
            </a:r>
            <a:r>
              <a:rPr lang="en-GB" sz="2500" b="1" dirty="0"/>
              <a:t>, </a:t>
            </a:r>
            <a:br>
              <a:rPr lang="en-GB" sz="2500" b="1" dirty="0"/>
            </a:br>
            <a:r>
              <a:rPr lang="en-GB" sz="2500" b="1" dirty="0" err="1"/>
              <a:t>Bwrw</a:t>
            </a:r>
            <a:r>
              <a:rPr lang="en-GB" sz="2500" b="1" dirty="0"/>
              <a:t> </a:t>
            </a:r>
            <a:r>
              <a:rPr lang="en-GB" sz="2500" b="1" dirty="0" err="1"/>
              <a:t>glaw</a:t>
            </a:r>
            <a:r>
              <a:rPr lang="en-GB" sz="2500" b="1" dirty="0"/>
              <a:t> </a:t>
            </a:r>
            <a:r>
              <a:rPr lang="en-GB" sz="2500" b="1" dirty="0" err="1"/>
              <a:t>heddiw</a:t>
            </a:r>
            <a:br>
              <a:rPr lang="en-GB" sz="2500" b="1" dirty="0"/>
            </a:br>
            <a:r>
              <a:rPr lang="en-GB" sz="2500" b="1" dirty="0" err="1"/>
              <a:t>Bwrw</a:t>
            </a:r>
            <a:r>
              <a:rPr lang="en-GB" sz="2500" b="1" dirty="0"/>
              <a:t> </a:t>
            </a:r>
            <a:r>
              <a:rPr lang="en-GB" sz="2500" b="1" dirty="0" err="1"/>
              <a:t>glaw</a:t>
            </a:r>
            <a:r>
              <a:rPr lang="en-GB" sz="2500" b="1" dirty="0"/>
              <a:t> </a:t>
            </a:r>
            <a:r>
              <a:rPr lang="en-GB" sz="2500" b="1" dirty="0" err="1"/>
              <a:t>heddiw</a:t>
            </a:r>
            <a:r>
              <a:rPr lang="en-GB" sz="2500" b="1" dirty="0"/>
              <a:t>, </a:t>
            </a:r>
            <a:r>
              <a:rPr lang="en-GB" sz="2500" b="1" dirty="0" err="1"/>
              <a:t>ych</a:t>
            </a:r>
            <a:r>
              <a:rPr lang="en-GB" sz="2500" b="1" dirty="0"/>
              <a:t>-a-fi!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0C6E7F1-E6D4-C341-9DA7-EED10E4522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7253" y="2743200"/>
            <a:ext cx="4550394" cy="210871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2F328C5-B707-F746-9DEB-14D42C6A2DCC}"/>
              </a:ext>
            </a:extLst>
          </p:cNvPr>
          <p:cNvSpPr/>
          <p:nvPr/>
        </p:nvSpPr>
        <p:spPr>
          <a:xfrm>
            <a:off x="7818836" y="5558326"/>
            <a:ext cx="3655168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b="1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https://youtu.be/rFDedewekhA</a:t>
            </a:r>
            <a:endParaRPr lang="en-US" b="1" dirty="0"/>
          </a:p>
          <a:p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71469302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38197" y="290059"/>
            <a:ext cx="6512511" cy="1143000"/>
          </a:xfr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GB" b="1" u="sng" dirty="0" err="1">
                <a:solidFill>
                  <a:schemeClr val="tx1"/>
                </a:solidFill>
              </a:rPr>
              <a:t>Bwrw</a:t>
            </a:r>
            <a:r>
              <a:rPr lang="en-GB" b="1" u="sng" dirty="0">
                <a:solidFill>
                  <a:schemeClr val="tx1"/>
                </a:solidFill>
              </a:rPr>
              <a:t> </a:t>
            </a:r>
            <a:r>
              <a:rPr lang="en-GB" b="1" u="sng" dirty="0" err="1">
                <a:solidFill>
                  <a:schemeClr val="tx1"/>
                </a:solidFill>
              </a:rPr>
              <a:t>Glaw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(#</a:t>
            </a:r>
            <a:r>
              <a:rPr lang="en-GB" dirty="0" err="1">
                <a:solidFill>
                  <a:schemeClr val="tx1"/>
                </a:solidFill>
              </a:rPr>
              <a:t>Heno</a:t>
            </a:r>
            <a:r>
              <a:rPr lang="en-GB" dirty="0">
                <a:solidFill>
                  <a:schemeClr val="tx1"/>
                </a:solidFill>
              </a:rPr>
              <a:t>, </a:t>
            </a:r>
            <a:r>
              <a:rPr lang="en-GB" dirty="0" err="1">
                <a:solidFill>
                  <a:schemeClr val="tx1"/>
                </a:solidFill>
              </a:rPr>
              <a:t>Heno</a:t>
            </a:r>
            <a:r>
              <a:rPr lang="en-GB" dirty="0">
                <a:solidFill>
                  <a:schemeClr val="tx1"/>
                </a:solidFill>
              </a:rPr>
              <a:t>, Hen </a:t>
            </a:r>
            <a:r>
              <a:rPr lang="en-GB" dirty="0" err="1">
                <a:solidFill>
                  <a:schemeClr val="tx1"/>
                </a:solidFill>
              </a:rPr>
              <a:t>Blant</a:t>
            </a:r>
            <a:r>
              <a:rPr lang="en-GB" dirty="0">
                <a:solidFill>
                  <a:schemeClr val="tx1"/>
                </a:solidFill>
              </a:rPr>
              <a:t> Bach)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0730" y="1841889"/>
            <a:ext cx="11047444" cy="474273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b="1" dirty="0" err="1"/>
              <a:t>Bwrw</a:t>
            </a:r>
            <a:r>
              <a:rPr lang="en-GB" sz="2400" b="1" dirty="0"/>
              <a:t>, </a:t>
            </a:r>
            <a:r>
              <a:rPr lang="en-GB" sz="2400" b="1" dirty="0" err="1"/>
              <a:t>bwrw</a:t>
            </a:r>
            <a:r>
              <a:rPr lang="en-GB" sz="2400" b="1" dirty="0"/>
              <a:t>, </a:t>
            </a:r>
            <a:r>
              <a:rPr lang="en-GB" sz="2400" b="1" dirty="0" err="1"/>
              <a:t>bwrw</a:t>
            </a:r>
            <a:r>
              <a:rPr lang="en-GB" sz="2400" b="1" dirty="0"/>
              <a:t> </a:t>
            </a:r>
            <a:r>
              <a:rPr lang="en-GB" sz="2400" b="1" dirty="0" err="1"/>
              <a:t>glaw</a:t>
            </a:r>
            <a:r>
              <a:rPr lang="en-GB" sz="2400" b="1" dirty="0"/>
              <a:t> </a:t>
            </a:r>
            <a:br>
              <a:rPr lang="en-GB" sz="2400" b="1" dirty="0"/>
            </a:br>
            <a:r>
              <a:rPr lang="en-GB" sz="2400" b="1" dirty="0" err="1"/>
              <a:t>Bwrw</a:t>
            </a:r>
            <a:r>
              <a:rPr lang="en-GB" sz="2400" b="1" dirty="0"/>
              <a:t>, </a:t>
            </a:r>
            <a:r>
              <a:rPr lang="en-GB" sz="2400" b="1" dirty="0" err="1"/>
              <a:t>bwrw</a:t>
            </a:r>
            <a:r>
              <a:rPr lang="en-GB" sz="2400" b="1" dirty="0"/>
              <a:t>, </a:t>
            </a:r>
            <a:r>
              <a:rPr lang="en-GB" sz="2400" b="1" dirty="0" err="1"/>
              <a:t>bwrw</a:t>
            </a:r>
            <a:r>
              <a:rPr lang="en-GB" sz="2400" b="1" dirty="0"/>
              <a:t> </a:t>
            </a:r>
            <a:r>
              <a:rPr lang="en-GB" sz="2400" b="1" dirty="0" err="1"/>
              <a:t>glaw</a:t>
            </a:r>
            <a:r>
              <a:rPr lang="en-GB" sz="2400" b="1" dirty="0"/>
              <a:t> </a:t>
            </a:r>
            <a:br>
              <a:rPr lang="en-GB" sz="2400" b="1" dirty="0"/>
            </a:br>
            <a:r>
              <a:rPr lang="en-GB" sz="2400" b="1" dirty="0" err="1"/>
              <a:t>Gwisgo</a:t>
            </a:r>
            <a:r>
              <a:rPr lang="en-GB" sz="2400" b="1" dirty="0"/>
              <a:t> het a </a:t>
            </a:r>
            <a:r>
              <a:rPr lang="en-GB" sz="2400" b="1" dirty="0" err="1"/>
              <a:t>welis</a:t>
            </a:r>
            <a:r>
              <a:rPr lang="en-GB" sz="2400" b="1" dirty="0"/>
              <a:t>, </a:t>
            </a:r>
            <a:r>
              <a:rPr lang="en-GB" sz="2400" b="1" dirty="0" err="1"/>
              <a:t>bwrw</a:t>
            </a:r>
            <a:r>
              <a:rPr lang="en-GB" sz="2400" b="1" dirty="0"/>
              <a:t> </a:t>
            </a:r>
            <a:r>
              <a:rPr lang="en-GB" sz="2400" b="1" dirty="0" err="1"/>
              <a:t>glaw</a:t>
            </a:r>
            <a:r>
              <a:rPr lang="en-GB" sz="2400" b="1" dirty="0"/>
              <a:t> </a:t>
            </a:r>
            <a:br>
              <a:rPr lang="en-GB" sz="2400" b="1" dirty="0"/>
            </a:br>
            <a:r>
              <a:rPr lang="en-GB" sz="2400" b="1" dirty="0" err="1"/>
              <a:t>Gwisgo</a:t>
            </a:r>
            <a:r>
              <a:rPr lang="en-GB" sz="2400" b="1" dirty="0"/>
              <a:t> het a </a:t>
            </a:r>
            <a:r>
              <a:rPr lang="en-GB" sz="2400" b="1" dirty="0" err="1"/>
              <a:t>welis</a:t>
            </a:r>
            <a:r>
              <a:rPr lang="en-GB" sz="2400" b="1" dirty="0"/>
              <a:t>, </a:t>
            </a:r>
            <a:r>
              <a:rPr lang="en-GB" sz="2400" b="1" dirty="0" err="1"/>
              <a:t>bwrw</a:t>
            </a:r>
            <a:r>
              <a:rPr lang="en-GB" sz="2400" b="1" dirty="0"/>
              <a:t> </a:t>
            </a:r>
            <a:r>
              <a:rPr lang="en-GB" sz="2400" b="1" dirty="0" err="1"/>
              <a:t>glaw</a:t>
            </a:r>
            <a:r>
              <a:rPr lang="en-GB" sz="2400" b="1" dirty="0"/>
              <a:t>. </a:t>
            </a:r>
            <a:br>
              <a:rPr lang="en-GB" sz="2400" b="1" dirty="0"/>
            </a:br>
            <a:endParaRPr lang="en-GB" sz="2400" b="1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4294967295"/>
          </p:nvPr>
        </p:nvSpPr>
        <p:spPr>
          <a:xfrm>
            <a:off x="6467476" y="1844675"/>
            <a:ext cx="4859887" cy="160516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400" b="1" dirty="0" err="1"/>
              <a:t>Bwrw</a:t>
            </a:r>
            <a:r>
              <a:rPr lang="en-GB" sz="2400" b="1" dirty="0"/>
              <a:t>, </a:t>
            </a:r>
            <a:r>
              <a:rPr lang="en-GB" sz="2400" b="1" dirty="0" err="1"/>
              <a:t>bwrw</a:t>
            </a:r>
            <a:r>
              <a:rPr lang="en-GB" sz="2400" b="1" dirty="0"/>
              <a:t>, </a:t>
            </a:r>
            <a:r>
              <a:rPr lang="en-GB" sz="2400" b="1" dirty="0" err="1"/>
              <a:t>bwrw</a:t>
            </a:r>
            <a:r>
              <a:rPr lang="en-GB" sz="2400" b="1" dirty="0"/>
              <a:t> </a:t>
            </a:r>
            <a:r>
              <a:rPr lang="en-GB" sz="2400" b="1" dirty="0" err="1"/>
              <a:t>glaw</a:t>
            </a:r>
            <a:br>
              <a:rPr lang="en-GB" sz="2400" b="1" dirty="0"/>
            </a:br>
            <a:r>
              <a:rPr lang="en-GB" sz="2400" b="1" dirty="0" err="1"/>
              <a:t>Bwrw</a:t>
            </a:r>
            <a:r>
              <a:rPr lang="en-GB" sz="2400" b="1" dirty="0"/>
              <a:t>, </a:t>
            </a:r>
            <a:r>
              <a:rPr lang="en-GB" sz="2400" b="1" dirty="0" err="1"/>
              <a:t>bwrw</a:t>
            </a:r>
            <a:r>
              <a:rPr lang="en-GB" sz="2400" b="1" dirty="0"/>
              <a:t>, </a:t>
            </a:r>
            <a:r>
              <a:rPr lang="en-GB" sz="2400" b="1" dirty="0" err="1"/>
              <a:t>bwrw</a:t>
            </a:r>
            <a:r>
              <a:rPr lang="en-GB" sz="2400" b="1" dirty="0"/>
              <a:t> </a:t>
            </a:r>
            <a:r>
              <a:rPr lang="en-GB" sz="2400" b="1" dirty="0" err="1"/>
              <a:t>glaw</a:t>
            </a:r>
            <a:r>
              <a:rPr lang="en-GB" sz="2400" b="1" dirty="0"/>
              <a:t> </a:t>
            </a:r>
            <a:br>
              <a:rPr lang="en-GB" sz="2400" b="1" dirty="0"/>
            </a:br>
            <a:r>
              <a:rPr lang="en-GB" sz="2400" b="1" dirty="0" err="1"/>
              <a:t>Neidio</a:t>
            </a:r>
            <a:r>
              <a:rPr lang="en-GB" sz="2400" b="1" dirty="0"/>
              <a:t> </a:t>
            </a:r>
            <a:r>
              <a:rPr lang="en-GB" sz="2400" b="1" dirty="0" err="1"/>
              <a:t>yn</a:t>
            </a:r>
            <a:r>
              <a:rPr lang="en-GB" sz="2400" b="1" dirty="0"/>
              <a:t> y </a:t>
            </a:r>
            <a:r>
              <a:rPr lang="en-GB" sz="2400" b="1" dirty="0" err="1"/>
              <a:t>pyllau</a:t>
            </a:r>
            <a:r>
              <a:rPr lang="en-GB" sz="2400" b="1" dirty="0"/>
              <a:t>, </a:t>
            </a:r>
            <a:r>
              <a:rPr lang="en-GB" sz="2400" b="1" dirty="0" err="1"/>
              <a:t>bwrw</a:t>
            </a:r>
            <a:r>
              <a:rPr lang="en-GB" sz="2400" b="1" dirty="0"/>
              <a:t> </a:t>
            </a:r>
            <a:r>
              <a:rPr lang="en-GB" sz="2400" b="1" dirty="0" err="1"/>
              <a:t>glaw</a:t>
            </a:r>
            <a:r>
              <a:rPr lang="en-GB" sz="2400" b="1" dirty="0"/>
              <a:t> </a:t>
            </a:r>
            <a:br>
              <a:rPr lang="en-GB" sz="2400" b="1" dirty="0"/>
            </a:br>
            <a:r>
              <a:rPr lang="en-GB" sz="2400" b="1" dirty="0" err="1"/>
              <a:t>Neidio</a:t>
            </a:r>
            <a:r>
              <a:rPr lang="en-GB" sz="2400" b="1" dirty="0"/>
              <a:t> </a:t>
            </a:r>
            <a:r>
              <a:rPr lang="en-GB" sz="2400" b="1" dirty="0" err="1"/>
              <a:t>yn</a:t>
            </a:r>
            <a:r>
              <a:rPr lang="en-GB" sz="2400" b="1" dirty="0"/>
              <a:t> y </a:t>
            </a:r>
            <a:r>
              <a:rPr lang="en-GB" sz="2400" b="1" dirty="0" err="1"/>
              <a:t>pyllau</a:t>
            </a:r>
            <a:r>
              <a:rPr lang="en-GB" sz="2400" b="1" dirty="0"/>
              <a:t>, </a:t>
            </a:r>
            <a:r>
              <a:rPr lang="en-GB" sz="2400" b="1" dirty="0" err="1"/>
              <a:t>bwrw</a:t>
            </a:r>
            <a:r>
              <a:rPr lang="en-GB" sz="2400" b="1" dirty="0"/>
              <a:t> </a:t>
            </a:r>
            <a:r>
              <a:rPr lang="en-GB" sz="2400" b="1" dirty="0" err="1"/>
              <a:t>glaw</a:t>
            </a:r>
            <a:r>
              <a:rPr lang="en-GB" sz="2400" b="1" dirty="0"/>
              <a:t>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596890" y="4845300"/>
            <a:ext cx="48965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err="1"/>
              <a:t>Bwrw</a:t>
            </a:r>
            <a:r>
              <a:rPr lang="en-GB" sz="2400" b="1" dirty="0"/>
              <a:t>, </a:t>
            </a:r>
            <a:r>
              <a:rPr lang="en-GB" sz="2400" b="1" dirty="0" err="1"/>
              <a:t>bwrw</a:t>
            </a:r>
            <a:r>
              <a:rPr lang="en-GB" sz="2400" b="1" dirty="0"/>
              <a:t>, </a:t>
            </a:r>
            <a:r>
              <a:rPr lang="en-GB" sz="2400" b="1" dirty="0" err="1"/>
              <a:t>bwrw</a:t>
            </a:r>
            <a:r>
              <a:rPr lang="en-GB" sz="2400" b="1" dirty="0"/>
              <a:t> </a:t>
            </a:r>
            <a:r>
              <a:rPr lang="en-GB" sz="2400" b="1" dirty="0" err="1"/>
              <a:t>glaw</a:t>
            </a:r>
            <a:r>
              <a:rPr lang="en-GB" sz="2400" b="1" dirty="0"/>
              <a:t> </a:t>
            </a:r>
            <a:br>
              <a:rPr lang="en-GB" sz="2400" b="1" dirty="0"/>
            </a:br>
            <a:r>
              <a:rPr lang="en-GB" sz="2400" b="1" dirty="0" err="1"/>
              <a:t>Bwrw</a:t>
            </a:r>
            <a:r>
              <a:rPr lang="en-GB" sz="2400" b="1" dirty="0"/>
              <a:t>, </a:t>
            </a:r>
            <a:r>
              <a:rPr lang="en-GB" sz="2400" b="1" dirty="0" err="1"/>
              <a:t>bwrw</a:t>
            </a:r>
            <a:r>
              <a:rPr lang="en-GB" sz="2400" b="1" dirty="0"/>
              <a:t>, </a:t>
            </a:r>
            <a:r>
              <a:rPr lang="en-GB" sz="2400" b="1" dirty="0" err="1"/>
              <a:t>bwrw</a:t>
            </a:r>
            <a:r>
              <a:rPr lang="en-GB" sz="2400" b="1" dirty="0"/>
              <a:t> </a:t>
            </a:r>
            <a:r>
              <a:rPr lang="en-GB" sz="2400" b="1" dirty="0" err="1"/>
              <a:t>glaw</a:t>
            </a:r>
            <a:r>
              <a:rPr lang="en-GB" sz="2400" b="1" dirty="0"/>
              <a:t> </a:t>
            </a:r>
            <a:br>
              <a:rPr lang="en-GB" sz="2400" b="1" dirty="0"/>
            </a:br>
            <a:r>
              <a:rPr lang="en-GB" sz="2400" b="1" dirty="0" err="1"/>
              <a:t>Sblasio</a:t>
            </a:r>
            <a:r>
              <a:rPr lang="en-GB" sz="2400" b="1" dirty="0"/>
              <a:t> </a:t>
            </a:r>
            <a:r>
              <a:rPr lang="en-GB" sz="2400" b="1" dirty="0" err="1"/>
              <a:t>yn</a:t>
            </a:r>
            <a:r>
              <a:rPr lang="en-GB" sz="2400" b="1" dirty="0"/>
              <a:t> y </a:t>
            </a:r>
            <a:r>
              <a:rPr lang="en-GB" sz="2400" b="1" dirty="0" err="1"/>
              <a:t>pyllau</a:t>
            </a:r>
            <a:r>
              <a:rPr lang="en-GB" sz="2400" b="1" dirty="0"/>
              <a:t>, </a:t>
            </a:r>
            <a:r>
              <a:rPr lang="en-GB" sz="2400" b="1" dirty="0" err="1"/>
              <a:t>bwrw</a:t>
            </a:r>
            <a:r>
              <a:rPr lang="en-GB" sz="2400" b="1" dirty="0"/>
              <a:t> </a:t>
            </a:r>
            <a:r>
              <a:rPr lang="en-GB" sz="2400" b="1" dirty="0" err="1"/>
              <a:t>glaw</a:t>
            </a:r>
            <a:r>
              <a:rPr lang="en-GB" sz="2400" b="1" dirty="0"/>
              <a:t> </a:t>
            </a:r>
            <a:br>
              <a:rPr lang="en-GB" sz="2400" b="1" dirty="0"/>
            </a:br>
            <a:r>
              <a:rPr lang="en-GB" sz="2400" b="1" dirty="0" err="1"/>
              <a:t>Sblasio</a:t>
            </a:r>
            <a:r>
              <a:rPr lang="en-GB" sz="2400" b="1" dirty="0"/>
              <a:t> </a:t>
            </a:r>
            <a:r>
              <a:rPr lang="en-GB" sz="2400" b="1" dirty="0" err="1"/>
              <a:t>yn</a:t>
            </a:r>
            <a:r>
              <a:rPr lang="en-GB" sz="2400" b="1" dirty="0"/>
              <a:t> y </a:t>
            </a:r>
            <a:r>
              <a:rPr lang="en-GB" sz="2400" b="1" dirty="0" err="1"/>
              <a:t>pyllau</a:t>
            </a:r>
            <a:r>
              <a:rPr lang="en-GB" sz="2400" b="1" dirty="0"/>
              <a:t>, </a:t>
            </a:r>
            <a:r>
              <a:rPr lang="en-GB" sz="2400" b="1" dirty="0" err="1"/>
              <a:t>bwrw</a:t>
            </a:r>
            <a:r>
              <a:rPr lang="en-GB" sz="2400" b="1" dirty="0"/>
              <a:t> </a:t>
            </a:r>
            <a:r>
              <a:rPr lang="en-GB" sz="2400" b="1" dirty="0" err="1"/>
              <a:t>glaw</a:t>
            </a:r>
            <a:r>
              <a:rPr lang="en-GB" sz="2400" b="1" dirty="0"/>
              <a:t>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5B34933-DE8C-AC49-B6FE-6EAF470B92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7355" y="3513233"/>
            <a:ext cx="2737663" cy="1268673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00559166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9657" y="188640"/>
            <a:ext cx="6512511" cy="1143000"/>
          </a:xfr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GB" b="1" u="sng" dirty="0" err="1">
                <a:solidFill>
                  <a:schemeClr val="tx1"/>
                </a:solidFill>
              </a:rPr>
              <a:t>Pawb</a:t>
            </a:r>
            <a:r>
              <a:rPr lang="en-GB" b="1" u="sng" dirty="0">
                <a:solidFill>
                  <a:schemeClr val="tx1"/>
                </a:solidFill>
              </a:rPr>
              <a:t> </a:t>
            </a:r>
            <a:r>
              <a:rPr lang="en-GB" b="1" u="sng" dirty="0" err="1">
                <a:solidFill>
                  <a:schemeClr val="tx1"/>
                </a:solidFill>
              </a:rPr>
              <a:t>i</a:t>
            </a:r>
            <a:r>
              <a:rPr lang="en-GB" b="1" u="sng" dirty="0">
                <a:solidFill>
                  <a:schemeClr val="tx1"/>
                </a:solidFill>
              </a:rPr>
              <a:t> </a:t>
            </a:r>
            <a:r>
              <a:rPr lang="en-GB" b="1" u="sng" dirty="0" err="1">
                <a:solidFill>
                  <a:schemeClr val="tx1"/>
                </a:solidFill>
              </a:rPr>
              <a:t>wisgo</a:t>
            </a:r>
            <a:r>
              <a:rPr lang="en-GB" b="1" u="sng" dirty="0">
                <a:solidFill>
                  <a:schemeClr val="tx1"/>
                </a:solidFill>
              </a:rPr>
              <a:t>…</a:t>
            </a:r>
            <a:br>
              <a:rPr lang="en-GB" b="1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(#London’s bridge)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91544" y="1628800"/>
            <a:ext cx="4066784" cy="4680520"/>
          </a:xfrm>
          <a:prstGeom prst="rect">
            <a:avLst/>
          </a:prstGeom>
          <a:solidFill>
            <a:schemeClr val="bg1"/>
          </a:solidFill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en-GB" sz="2000" b="1" dirty="0" err="1">
                <a:solidFill>
                  <a:schemeClr val="tx1"/>
                </a:solidFill>
              </a:rPr>
              <a:t>Pawb</a:t>
            </a:r>
            <a:r>
              <a:rPr lang="en-GB" sz="2000" b="1" dirty="0">
                <a:solidFill>
                  <a:schemeClr val="tx1"/>
                </a:solidFill>
              </a:rPr>
              <a:t> </a:t>
            </a:r>
            <a:r>
              <a:rPr lang="en-GB" sz="2000" b="1" dirty="0" err="1">
                <a:solidFill>
                  <a:schemeClr val="tx1"/>
                </a:solidFill>
              </a:rPr>
              <a:t>i</a:t>
            </a:r>
            <a:r>
              <a:rPr lang="en-GB" sz="2000" b="1" dirty="0">
                <a:solidFill>
                  <a:schemeClr val="tx1"/>
                </a:solidFill>
              </a:rPr>
              <a:t> </a:t>
            </a:r>
            <a:r>
              <a:rPr lang="en-GB" sz="2000" b="1" dirty="0" err="1">
                <a:solidFill>
                  <a:schemeClr val="tx1"/>
                </a:solidFill>
              </a:rPr>
              <a:t>wisgo</a:t>
            </a:r>
            <a:r>
              <a:rPr lang="en-GB" sz="2000" b="1" dirty="0">
                <a:solidFill>
                  <a:schemeClr val="tx1"/>
                </a:solidFill>
              </a:rPr>
              <a:t> cot a het,</a:t>
            </a:r>
          </a:p>
          <a:p>
            <a:pPr marL="45720" indent="0">
              <a:buNone/>
            </a:pPr>
            <a:r>
              <a:rPr lang="en-GB" sz="2000" b="1" dirty="0">
                <a:solidFill>
                  <a:schemeClr val="tx1"/>
                </a:solidFill>
              </a:rPr>
              <a:t>Cot a het, cot a het,</a:t>
            </a:r>
          </a:p>
          <a:p>
            <a:pPr marL="45720" indent="0">
              <a:buNone/>
            </a:pPr>
            <a:r>
              <a:rPr lang="en-GB" sz="2000" b="1" dirty="0" err="1">
                <a:solidFill>
                  <a:schemeClr val="tx1"/>
                </a:solidFill>
              </a:rPr>
              <a:t>Pawb</a:t>
            </a:r>
            <a:r>
              <a:rPr lang="en-GB" sz="2000" b="1" dirty="0">
                <a:solidFill>
                  <a:schemeClr val="tx1"/>
                </a:solidFill>
              </a:rPr>
              <a:t> </a:t>
            </a:r>
            <a:r>
              <a:rPr lang="en-GB" sz="2000" b="1" dirty="0" err="1">
                <a:solidFill>
                  <a:schemeClr val="tx1"/>
                </a:solidFill>
              </a:rPr>
              <a:t>i</a:t>
            </a:r>
            <a:r>
              <a:rPr lang="en-GB" sz="2000" b="1" dirty="0">
                <a:solidFill>
                  <a:schemeClr val="tx1"/>
                </a:solidFill>
              </a:rPr>
              <a:t> </a:t>
            </a:r>
            <a:r>
              <a:rPr lang="en-GB" sz="2000" b="1" dirty="0" err="1">
                <a:solidFill>
                  <a:schemeClr val="tx1"/>
                </a:solidFill>
              </a:rPr>
              <a:t>wisgo</a:t>
            </a:r>
            <a:r>
              <a:rPr lang="en-GB" sz="2000" b="1" dirty="0">
                <a:solidFill>
                  <a:schemeClr val="tx1"/>
                </a:solidFill>
              </a:rPr>
              <a:t> cot a het,</a:t>
            </a:r>
          </a:p>
          <a:p>
            <a:pPr marL="45720" indent="0">
              <a:buNone/>
            </a:pPr>
            <a:r>
              <a:rPr lang="en-GB" sz="2000" b="1" dirty="0">
                <a:solidFill>
                  <a:schemeClr val="tx1"/>
                </a:solidFill>
              </a:rPr>
              <a:t>Mae </a:t>
            </a:r>
            <a:r>
              <a:rPr lang="en-GB" sz="2000" b="1" dirty="0" err="1">
                <a:solidFill>
                  <a:schemeClr val="tx1"/>
                </a:solidFill>
              </a:rPr>
              <a:t>hi’n</a:t>
            </a:r>
            <a:r>
              <a:rPr lang="en-GB" sz="2000" b="1" dirty="0">
                <a:solidFill>
                  <a:schemeClr val="tx1"/>
                </a:solidFill>
              </a:rPr>
              <a:t> </a:t>
            </a:r>
            <a:r>
              <a:rPr lang="en-GB" sz="2000" b="1" dirty="0" err="1">
                <a:solidFill>
                  <a:schemeClr val="tx1"/>
                </a:solidFill>
              </a:rPr>
              <a:t>oer</a:t>
            </a:r>
            <a:r>
              <a:rPr lang="en-GB" sz="2000" b="1" dirty="0">
                <a:solidFill>
                  <a:schemeClr val="tx1"/>
                </a:solidFill>
              </a:rPr>
              <a:t>!</a:t>
            </a:r>
          </a:p>
          <a:p>
            <a:pPr marL="45720" indent="0">
              <a:buNone/>
            </a:pPr>
            <a:r>
              <a:rPr lang="en-GB" sz="2000" b="1" dirty="0">
                <a:solidFill>
                  <a:schemeClr val="tx1"/>
                </a:solidFill>
              </a:rPr>
              <a:t> </a:t>
            </a:r>
          </a:p>
          <a:p>
            <a:pPr marL="45720" indent="0">
              <a:buNone/>
            </a:pPr>
            <a:r>
              <a:rPr lang="en-GB" sz="2000" b="1" dirty="0" err="1">
                <a:solidFill>
                  <a:schemeClr val="tx1"/>
                </a:solidFill>
              </a:rPr>
              <a:t>Pawb</a:t>
            </a:r>
            <a:r>
              <a:rPr lang="en-GB" sz="2000" b="1" dirty="0">
                <a:solidFill>
                  <a:schemeClr val="tx1"/>
                </a:solidFill>
              </a:rPr>
              <a:t> </a:t>
            </a:r>
            <a:r>
              <a:rPr lang="en-GB" sz="2000" b="1" dirty="0" err="1">
                <a:solidFill>
                  <a:schemeClr val="tx1"/>
                </a:solidFill>
              </a:rPr>
              <a:t>i</a:t>
            </a:r>
            <a:r>
              <a:rPr lang="en-GB" sz="2000" b="1" dirty="0">
                <a:solidFill>
                  <a:schemeClr val="tx1"/>
                </a:solidFill>
              </a:rPr>
              <a:t> </a:t>
            </a:r>
            <a:r>
              <a:rPr lang="en-GB" sz="2000" b="1" dirty="0" err="1">
                <a:solidFill>
                  <a:schemeClr val="tx1"/>
                </a:solidFill>
              </a:rPr>
              <a:t>wisgo</a:t>
            </a:r>
            <a:r>
              <a:rPr lang="en-GB" sz="2000" b="1" dirty="0">
                <a:solidFill>
                  <a:schemeClr val="tx1"/>
                </a:solidFill>
              </a:rPr>
              <a:t> </a:t>
            </a:r>
            <a:r>
              <a:rPr lang="en-GB" sz="2000" b="1" dirty="0" err="1">
                <a:solidFill>
                  <a:schemeClr val="tx1"/>
                </a:solidFill>
              </a:rPr>
              <a:t>sbectol</a:t>
            </a:r>
            <a:r>
              <a:rPr lang="en-GB" sz="2000" b="1" dirty="0">
                <a:solidFill>
                  <a:schemeClr val="tx1"/>
                </a:solidFill>
              </a:rPr>
              <a:t> haul,</a:t>
            </a:r>
          </a:p>
          <a:p>
            <a:pPr marL="45720" indent="0">
              <a:buNone/>
            </a:pPr>
            <a:r>
              <a:rPr lang="en-GB" sz="2000" b="1" dirty="0" err="1">
                <a:solidFill>
                  <a:schemeClr val="tx1"/>
                </a:solidFill>
              </a:rPr>
              <a:t>Sbectol</a:t>
            </a:r>
            <a:r>
              <a:rPr lang="en-GB" sz="2000" b="1" dirty="0">
                <a:solidFill>
                  <a:schemeClr val="tx1"/>
                </a:solidFill>
              </a:rPr>
              <a:t> haul, </a:t>
            </a:r>
            <a:r>
              <a:rPr lang="en-GB" sz="2000" b="1" dirty="0" err="1">
                <a:solidFill>
                  <a:schemeClr val="tx1"/>
                </a:solidFill>
              </a:rPr>
              <a:t>sbectol</a:t>
            </a:r>
            <a:r>
              <a:rPr lang="en-GB" sz="2000" b="1" dirty="0">
                <a:solidFill>
                  <a:schemeClr val="tx1"/>
                </a:solidFill>
              </a:rPr>
              <a:t> haul,</a:t>
            </a:r>
          </a:p>
          <a:p>
            <a:pPr marL="45720" indent="0">
              <a:buNone/>
            </a:pPr>
            <a:r>
              <a:rPr lang="en-GB" sz="2000" b="1" dirty="0" err="1">
                <a:solidFill>
                  <a:schemeClr val="tx1"/>
                </a:solidFill>
              </a:rPr>
              <a:t>Pawb</a:t>
            </a:r>
            <a:r>
              <a:rPr lang="en-GB" sz="2000" b="1" dirty="0">
                <a:solidFill>
                  <a:schemeClr val="tx1"/>
                </a:solidFill>
              </a:rPr>
              <a:t> </a:t>
            </a:r>
            <a:r>
              <a:rPr lang="en-GB" sz="2000" b="1" dirty="0" err="1">
                <a:solidFill>
                  <a:schemeClr val="tx1"/>
                </a:solidFill>
              </a:rPr>
              <a:t>i</a:t>
            </a:r>
            <a:r>
              <a:rPr lang="en-GB" sz="2000" b="1" dirty="0">
                <a:solidFill>
                  <a:schemeClr val="tx1"/>
                </a:solidFill>
              </a:rPr>
              <a:t> </a:t>
            </a:r>
            <a:r>
              <a:rPr lang="en-GB" sz="2000" b="1" dirty="0" err="1">
                <a:solidFill>
                  <a:schemeClr val="tx1"/>
                </a:solidFill>
              </a:rPr>
              <a:t>wisgo</a:t>
            </a:r>
            <a:r>
              <a:rPr lang="en-GB" sz="2000" b="1" dirty="0">
                <a:solidFill>
                  <a:schemeClr val="tx1"/>
                </a:solidFill>
              </a:rPr>
              <a:t> </a:t>
            </a:r>
            <a:r>
              <a:rPr lang="en-GB" sz="2000" b="1" dirty="0" err="1">
                <a:solidFill>
                  <a:schemeClr val="tx1"/>
                </a:solidFill>
              </a:rPr>
              <a:t>sbectol</a:t>
            </a:r>
            <a:r>
              <a:rPr lang="en-GB" sz="2000" b="1" dirty="0">
                <a:solidFill>
                  <a:schemeClr val="tx1"/>
                </a:solidFill>
              </a:rPr>
              <a:t> haul,</a:t>
            </a:r>
          </a:p>
          <a:p>
            <a:pPr marL="45720" indent="0">
              <a:buNone/>
            </a:pPr>
            <a:r>
              <a:rPr lang="en-GB" sz="2000" b="1" dirty="0">
                <a:solidFill>
                  <a:schemeClr val="tx1"/>
                </a:solidFill>
              </a:rPr>
              <a:t>Mae </a:t>
            </a:r>
            <a:r>
              <a:rPr lang="en-GB" sz="2000" b="1" dirty="0" err="1">
                <a:solidFill>
                  <a:schemeClr val="tx1"/>
                </a:solidFill>
              </a:rPr>
              <a:t>hi’n</a:t>
            </a:r>
            <a:r>
              <a:rPr lang="en-GB" sz="2000" b="1" dirty="0">
                <a:solidFill>
                  <a:schemeClr val="tx1"/>
                </a:solidFill>
              </a:rPr>
              <a:t> </a:t>
            </a:r>
            <a:r>
              <a:rPr lang="en-GB" sz="2000" b="1" dirty="0" err="1">
                <a:solidFill>
                  <a:schemeClr val="tx1"/>
                </a:solidFill>
              </a:rPr>
              <a:t>heulog</a:t>
            </a:r>
            <a:r>
              <a:rPr lang="en-GB" sz="2000" b="1" dirty="0">
                <a:solidFill>
                  <a:schemeClr val="tx1"/>
                </a:solidFill>
              </a:rPr>
              <a:t>!</a:t>
            </a:r>
          </a:p>
          <a:p>
            <a:pPr marL="45720" indent="0">
              <a:buNone/>
            </a:pPr>
            <a:endParaRPr lang="en-GB" dirty="0"/>
          </a:p>
          <a:p>
            <a:pPr>
              <a:buNone/>
            </a:pP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2024" y="1628800"/>
            <a:ext cx="3888432" cy="4680520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en-GB" sz="2000" b="1" dirty="0" err="1">
                <a:solidFill>
                  <a:schemeClr val="tx1"/>
                </a:solidFill>
              </a:rPr>
              <a:t>Pawb</a:t>
            </a:r>
            <a:r>
              <a:rPr lang="en-GB" sz="2000" b="1" dirty="0">
                <a:solidFill>
                  <a:schemeClr val="tx1"/>
                </a:solidFill>
              </a:rPr>
              <a:t> </a:t>
            </a:r>
            <a:r>
              <a:rPr lang="en-GB" sz="2000" b="1" dirty="0" err="1">
                <a:solidFill>
                  <a:schemeClr val="tx1"/>
                </a:solidFill>
              </a:rPr>
              <a:t>i</a:t>
            </a:r>
            <a:r>
              <a:rPr lang="en-GB" sz="2000" b="1" dirty="0">
                <a:solidFill>
                  <a:schemeClr val="tx1"/>
                </a:solidFill>
              </a:rPr>
              <a:t> </a:t>
            </a:r>
            <a:r>
              <a:rPr lang="en-GB" sz="2000" b="1" dirty="0" err="1">
                <a:solidFill>
                  <a:schemeClr val="tx1"/>
                </a:solidFill>
              </a:rPr>
              <a:t>wisgo</a:t>
            </a:r>
            <a:r>
              <a:rPr lang="en-GB" sz="2000" b="1" dirty="0">
                <a:solidFill>
                  <a:schemeClr val="tx1"/>
                </a:solidFill>
              </a:rPr>
              <a:t> </a:t>
            </a:r>
            <a:r>
              <a:rPr lang="en-GB" sz="2000" b="1" dirty="0" err="1">
                <a:solidFill>
                  <a:schemeClr val="tx1"/>
                </a:solidFill>
              </a:rPr>
              <a:t>sgidiau</a:t>
            </a:r>
            <a:r>
              <a:rPr lang="en-GB" sz="2000" b="1" dirty="0">
                <a:solidFill>
                  <a:schemeClr val="tx1"/>
                </a:solidFill>
              </a:rPr>
              <a:t> </a:t>
            </a:r>
            <a:r>
              <a:rPr lang="en-GB" sz="2000" b="1" dirty="0" err="1">
                <a:solidFill>
                  <a:schemeClr val="tx1"/>
                </a:solidFill>
              </a:rPr>
              <a:t>glaw</a:t>
            </a:r>
            <a:r>
              <a:rPr lang="en-GB" sz="2000" b="1" dirty="0">
                <a:solidFill>
                  <a:schemeClr val="tx1"/>
                </a:solidFill>
              </a:rPr>
              <a:t>,</a:t>
            </a:r>
          </a:p>
          <a:p>
            <a:pPr marL="45720" indent="0">
              <a:buNone/>
            </a:pPr>
            <a:r>
              <a:rPr lang="en-GB" sz="2000" b="1" dirty="0" err="1">
                <a:solidFill>
                  <a:schemeClr val="tx1"/>
                </a:solidFill>
              </a:rPr>
              <a:t>Sgidiau</a:t>
            </a:r>
            <a:r>
              <a:rPr lang="en-GB" sz="2000" b="1" dirty="0">
                <a:solidFill>
                  <a:schemeClr val="tx1"/>
                </a:solidFill>
              </a:rPr>
              <a:t> </a:t>
            </a:r>
            <a:r>
              <a:rPr lang="en-GB" sz="2000" b="1" dirty="0" err="1">
                <a:solidFill>
                  <a:schemeClr val="tx1"/>
                </a:solidFill>
              </a:rPr>
              <a:t>glaw</a:t>
            </a:r>
            <a:r>
              <a:rPr lang="en-GB" sz="2000" b="1" dirty="0">
                <a:solidFill>
                  <a:schemeClr val="tx1"/>
                </a:solidFill>
              </a:rPr>
              <a:t>, </a:t>
            </a:r>
            <a:r>
              <a:rPr lang="en-GB" sz="2000" b="1" dirty="0" err="1">
                <a:solidFill>
                  <a:schemeClr val="tx1"/>
                </a:solidFill>
              </a:rPr>
              <a:t>sgidiau</a:t>
            </a:r>
            <a:r>
              <a:rPr lang="en-GB" sz="2000" b="1" dirty="0">
                <a:solidFill>
                  <a:schemeClr val="tx1"/>
                </a:solidFill>
              </a:rPr>
              <a:t> </a:t>
            </a:r>
            <a:r>
              <a:rPr lang="en-GB" sz="2000" b="1" dirty="0" err="1">
                <a:solidFill>
                  <a:schemeClr val="tx1"/>
                </a:solidFill>
              </a:rPr>
              <a:t>glaw</a:t>
            </a:r>
            <a:r>
              <a:rPr lang="en-GB" sz="2000" b="1" dirty="0">
                <a:solidFill>
                  <a:schemeClr val="tx1"/>
                </a:solidFill>
              </a:rPr>
              <a:t>,</a:t>
            </a:r>
          </a:p>
          <a:p>
            <a:pPr marL="45720" indent="0">
              <a:buNone/>
            </a:pPr>
            <a:r>
              <a:rPr lang="en-GB" sz="2000" b="1" dirty="0" err="1">
                <a:solidFill>
                  <a:schemeClr val="tx1"/>
                </a:solidFill>
              </a:rPr>
              <a:t>Pawb</a:t>
            </a:r>
            <a:r>
              <a:rPr lang="en-GB" sz="2000" b="1" dirty="0">
                <a:solidFill>
                  <a:schemeClr val="tx1"/>
                </a:solidFill>
              </a:rPr>
              <a:t> </a:t>
            </a:r>
            <a:r>
              <a:rPr lang="en-GB" sz="2000" b="1" dirty="0" err="1">
                <a:solidFill>
                  <a:schemeClr val="tx1"/>
                </a:solidFill>
              </a:rPr>
              <a:t>i</a:t>
            </a:r>
            <a:r>
              <a:rPr lang="en-GB" sz="2000" b="1" dirty="0">
                <a:solidFill>
                  <a:schemeClr val="tx1"/>
                </a:solidFill>
              </a:rPr>
              <a:t> </a:t>
            </a:r>
            <a:r>
              <a:rPr lang="en-GB" sz="2000" b="1" dirty="0" err="1">
                <a:solidFill>
                  <a:schemeClr val="tx1"/>
                </a:solidFill>
              </a:rPr>
              <a:t>wisgo</a:t>
            </a:r>
            <a:r>
              <a:rPr lang="en-GB" sz="2000" b="1" dirty="0">
                <a:solidFill>
                  <a:schemeClr val="tx1"/>
                </a:solidFill>
              </a:rPr>
              <a:t> </a:t>
            </a:r>
            <a:r>
              <a:rPr lang="en-GB" sz="2000" b="1" dirty="0" err="1">
                <a:solidFill>
                  <a:schemeClr val="tx1"/>
                </a:solidFill>
              </a:rPr>
              <a:t>sgidiau</a:t>
            </a:r>
            <a:r>
              <a:rPr lang="en-GB" sz="2000" b="1" dirty="0">
                <a:solidFill>
                  <a:schemeClr val="tx1"/>
                </a:solidFill>
              </a:rPr>
              <a:t> </a:t>
            </a:r>
            <a:r>
              <a:rPr lang="en-GB" sz="2000" b="1" dirty="0" err="1">
                <a:solidFill>
                  <a:schemeClr val="tx1"/>
                </a:solidFill>
              </a:rPr>
              <a:t>glaw</a:t>
            </a:r>
            <a:r>
              <a:rPr lang="en-GB" sz="2000" b="1" dirty="0">
                <a:solidFill>
                  <a:schemeClr val="tx1"/>
                </a:solidFill>
              </a:rPr>
              <a:t>,</a:t>
            </a:r>
          </a:p>
          <a:p>
            <a:pPr marL="45720" indent="0">
              <a:buNone/>
            </a:pPr>
            <a:r>
              <a:rPr lang="en-GB" sz="2000" b="1" dirty="0">
                <a:solidFill>
                  <a:schemeClr val="tx1"/>
                </a:solidFill>
              </a:rPr>
              <a:t>Mae </a:t>
            </a:r>
            <a:r>
              <a:rPr lang="en-GB" sz="2000" b="1" dirty="0" err="1">
                <a:solidFill>
                  <a:schemeClr val="tx1"/>
                </a:solidFill>
              </a:rPr>
              <a:t>hi’n</a:t>
            </a:r>
            <a:r>
              <a:rPr lang="en-GB" sz="2000" b="1" dirty="0">
                <a:solidFill>
                  <a:schemeClr val="tx1"/>
                </a:solidFill>
              </a:rPr>
              <a:t> </a:t>
            </a:r>
            <a:r>
              <a:rPr lang="en-GB" sz="2000" b="1" dirty="0" err="1">
                <a:solidFill>
                  <a:schemeClr val="tx1"/>
                </a:solidFill>
              </a:rPr>
              <a:t>wlyb</a:t>
            </a:r>
            <a:r>
              <a:rPr lang="en-GB" sz="2000" b="1" dirty="0">
                <a:solidFill>
                  <a:schemeClr val="tx1"/>
                </a:solidFill>
              </a:rPr>
              <a:t>!</a:t>
            </a:r>
          </a:p>
          <a:p>
            <a:pPr marL="45720" indent="0">
              <a:buNone/>
            </a:pPr>
            <a:r>
              <a:rPr lang="en-GB" sz="2000" b="1" dirty="0">
                <a:solidFill>
                  <a:schemeClr val="tx1"/>
                </a:solidFill>
              </a:rPr>
              <a:t> </a:t>
            </a:r>
          </a:p>
          <a:p>
            <a:pPr marL="45720" indent="0">
              <a:buNone/>
            </a:pPr>
            <a:r>
              <a:rPr lang="en-GB" sz="2000" b="1" dirty="0" err="1">
                <a:solidFill>
                  <a:schemeClr val="tx1"/>
                </a:solidFill>
              </a:rPr>
              <a:t>Pawb</a:t>
            </a:r>
            <a:r>
              <a:rPr lang="en-GB" sz="2000" b="1" dirty="0">
                <a:solidFill>
                  <a:schemeClr val="tx1"/>
                </a:solidFill>
              </a:rPr>
              <a:t> </a:t>
            </a:r>
            <a:r>
              <a:rPr lang="en-GB" sz="2000" b="1" dirty="0" err="1">
                <a:solidFill>
                  <a:schemeClr val="tx1"/>
                </a:solidFill>
              </a:rPr>
              <a:t>i</a:t>
            </a:r>
            <a:r>
              <a:rPr lang="en-GB" sz="2000" b="1" dirty="0">
                <a:solidFill>
                  <a:schemeClr val="tx1"/>
                </a:solidFill>
              </a:rPr>
              <a:t> </a:t>
            </a:r>
            <a:r>
              <a:rPr lang="en-GB" sz="2000" b="1" dirty="0" err="1">
                <a:solidFill>
                  <a:schemeClr val="tx1"/>
                </a:solidFill>
              </a:rPr>
              <a:t>wisgo</a:t>
            </a:r>
            <a:r>
              <a:rPr lang="en-GB" sz="2000" b="1" dirty="0">
                <a:solidFill>
                  <a:schemeClr val="tx1"/>
                </a:solidFill>
              </a:rPr>
              <a:t> cot a </a:t>
            </a:r>
            <a:r>
              <a:rPr lang="en-GB" sz="2000" b="1" dirty="0" err="1">
                <a:solidFill>
                  <a:schemeClr val="tx1"/>
                </a:solidFill>
              </a:rPr>
              <a:t>sgarff</a:t>
            </a:r>
            <a:r>
              <a:rPr lang="en-GB" sz="2000" b="1" dirty="0">
                <a:solidFill>
                  <a:schemeClr val="tx1"/>
                </a:solidFill>
              </a:rPr>
              <a:t>,</a:t>
            </a:r>
          </a:p>
          <a:p>
            <a:pPr marL="45720" indent="0">
              <a:buNone/>
            </a:pPr>
            <a:r>
              <a:rPr lang="en-GB" sz="2000" b="1" dirty="0">
                <a:solidFill>
                  <a:schemeClr val="tx1"/>
                </a:solidFill>
              </a:rPr>
              <a:t>Cot a </a:t>
            </a:r>
            <a:r>
              <a:rPr lang="en-GB" sz="2000" b="1" dirty="0" err="1">
                <a:solidFill>
                  <a:schemeClr val="tx1"/>
                </a:solidFill>
              </a:rPr>
              <a:t>sgarff</a:t>
            </a:r>
            <a:r>
              <a:rPr lang="en-GB" sz="2000" b="1" dirty="0">
                <a:solidFill>
                  <a:schemeClr val="tx1"/>
                </a:solidFill>
              </a:rPr>
              <a:t>, cot a </a:t>
            </a:r>
            <a:r>
              <a:rPr lang="en-GB" sz="2000" b="1" dirty="0" err="1">
                <a:solidFill>
                  <a:schemeClr val="tx1"/>
                </a:solidFill>
              </a:rPr>
              <a:t>sgarff</a:t>
            </a:r>
            <a:r>
              <a:rPr lang="en-GB" sz="2000" b="1" dirty="0">
                <a:solidFill>
                  <a:schemeClr val="tx1"/>
                </a:solidFill>
              </a:rPr>
              <a:t>,</a:t>
            </a:r>
          </a:p>
          <a:p>
            <a:pPr marL="45720" indent="0">
              <a:buNone/>
            </a:pPr>
            <a:r>
              <a:rPr lang="en-GB" sz="2000" b="1" dirty="0" err="1">
                <a:solidFill>
                  <a:schemeClr val="tx1"/>
                </a:solidFill>
              </a:rPr>
              <a:t>Pawb</a:t>
            </a:r>
            <a:r>
              <a:rPr lang="en-GB" sz="2000" b="1" dirty="0">
                <a:solidFill>
                  <a:schemeClr val="tx1"/>
                </a:solidFill>
              </a:rPr>
              <a:t> </a:t>
            </a:r>
            <a:r>
              <a:rPr lang="en-GB" sz="2000" b="1" dirty="0" err="1">
                <a:solidFill>
                  <a:schemeClr val="tx1"/>
                </a:solidFill>
              </a:rPr>
              <a:t>i</a:t>
            </a:r>
            <a:r>
              <a:rPr lang="en-GB" sz="2000" b="1" dirty="0">
                <a:solidFill>
                  <a:schemeClr val="tx1"/>
                </a:solidFill>
              </a:rPr>
              <a:t> </a:t>
            </a:r>
            <a:r>
              <a:rPr lang="en-GB" sz="2000" b="1" dirty="0" err="1">
                <a:solidFill>
                  <a:schemeClr val="tx1"/>
                </a:solidFill>
              </a:rPr>
              <a:t>wisgo</a:t>
            </a:r>
            <a:r>
              <a:rPr lang="en-GB" sz="2000" b="1" dirty="0">
                <a:solidFill>
                  <a:schemeClr val="tx1"/>
                </a:solidFill>
              </a:rPr>
              <a:t> cot a </a:t>
            </a:r>
            <a:r>
              <a:rPr lang="en-GB" sz="2000" b="1" dirty="0" err="1">
                <a:solidFill>
                  <a:schemeClr val="tx1"/>
                </a:solidFill>
              </a:rPr>
              <a:t>sgarff</a:t>
            </a:r>
            <a:r>
              <a:rPr lang="en-GB" sz="2000" b="1" dirty="0">
                <a:solidFill>
                  <a:schemeClr val="tx1"/>
                </a:solidFill>
              </a:rPr>
              <a:t>,</a:t>
            </a:r>
          </a:p>
          <a:p>
            <a:pPr marL="45720" indent="0">
              <a:buNone/>
            </a:pPr>
            <a:r>
              <a:rPr lang="en-GB" sz="2000" b="1" dirty="0">
                <a:solidFill>
                  <a:schemeClr val="tx1"/>
                </a:solidFill>
              </a:rPr>
              <a:t>Mae </a:t>
            </a:r>
            <a:r>
              <a:rPr lang="en-GB" sz="2000" b="1" dirty="0" err="1">
                <a:solidFill>
                  <a:schemeClr val="tx1"/>
                </a:solidFill>
              </a:rPr>
              <a:t>hi’n</a:t>
            </a:r>
            <a:r>
              <a:rPr lang="en-GB" sz="2000" b="1" dirty="0">
                <a:solidFill>
                  <a:schemeClr val="tx1"/>
                </a:solidFill>
              </a:rPr>
              <a:t> </a:t>
            </a:r>
            <a:r>
              <a:rPr lang="en-GB" sz="2000" b="1" dirty="0" err="1">
                <a:solidFill>
                  <a:schemeClr val="tx1"/>
                </a:solidFill>
              </a:rPr>
              <a:t>wyntog</a:t>
            </a:r>
            <a:r>
              <a:rPr lang="en-GB" sz="2000" b="1" dirty="0">
                <a:solidFill>
                  <a:schemeClr val="tx1"/>
                </a:solidFill>
              </a:rPr>
              <a:t>!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A73D4BF-73A1-3042-AB58-A56AA7C383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04049" y="5589327"/>
            <a:ext cx="2737663" cy="126867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6B5D2906-360C-C54E-BA83-AFEF3E1B1392}"/>
              </a:ext>
            </a:extLst>
          </p:cNvPr>
          <p:cNvSpPr/>
          <p:nvPr/>
        </p:nvSpPr>
        <p:spPr>
          <a:xfrm>
            <a:off x="8256240" y="5937329"/>
            <a:ext cx="3611886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b="1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https://youtu.be/8EoOEcePJFE</a:t>
            </a:r>
            <a:endParaRPr lang="en-US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608603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EC43BBF-0E71-C94C-B913-3BA674642039}"/>
              </a:ext>
            </a:extLst>
          </p:cNvPr>
          <p:cNvSpPr txBox="1"/>
          <p:nvPr/>
        </p:nvSpPr>
        <p:spPr>
          <a:xfrm>
            <a:off x="3056659" y="1572044"/>
            <a:ext cx="6276108" cy="104644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err="1">
                <a:solidFill>
                  <a:srgbClr val="FF0000"/>
                </a:solidFill>
              </a:rPr>
              <a:t>Ydy</a:t>
            </a:r>
            <a:r>
              <a:rPr lang="en-US" sz="4400" b="1" dirty="0"/>
              <a:t> </a:t>
            </a:r>
            <a:r>
              <a:rPr lang="en-US" sz="4400" b="1" dirty="0" err="1"/>
              <a:t>hi’n</a:t>
            </a:r>
            <a:r>
              <a:rPr lang="en-US" sz="4400" b="1" dirty="0"/>
              <a:t> </a:t>
            </a:r>
            <a:r>
              <a:rPr lang="en-US" sz="4400" b="1" dirty="0" err="1"/>
              <a:t>braf</a:t>
            </a:r>
            <a:r>
              <a:rPr lang="en-US" sz="4400" b="1" dirty="0"/>
              <a:t> </a:t>
            </a:r>
            <a:r>
              <a:rPr lang="en-US" sz="4400" b="1" dirty="0" err="1"/>
              <a:t>heddiw</a:t>
            </a:r>
            <a:r>
              <a:rPr lang="en-US" sz="4400" b="1" dirty="0"/>
              <a:t>?</a:t>
            </a:r>
          </a:p>
          <a:p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FA67A8D-E94A-D84E-85A3-DFFB90B692C2}"/>
              </a:ext>
            </a:extLst>
          </p:cNvPr>
          <p:cNvSpPr txBox="1"/>
          <p:nvPr/>
        </p:nvSpPr>
        <p:spPr>
          <a:xfrm>
            <a:off x="796637" y="4613231"/>
            <a:ext cx="4170218" cy="14773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>
                <a:solidFill>
                  <a:srgbClr val="FF0000"/>
                </a:solidFill>
              </a:rPr>
              <a:t>Ydy</a:t>
            </a:r>
            <a:r>
              <a:rPr lang="en-US" sz="3600" b="1" dirty="0"/>
              <a:t>, </a:t>
            </a:r>
            <a:r>
              <a:rPr lang="en-US" sz="3600" b="1" dirty="0" err="1"/>
              <a:t>mae</a:t>
            </a:r>
            <a:r>
              <a:rPr lang="en-US" sz="3600" b="1" dirty="0"/>
              <a:t> </a:t>
            </a:r>
            <a:r>
              <a:rPr lang="en-US" sz="3600" b="1" dirty="0" err="1"/>
              <a:t>hi’n</a:t>
            </a:r>
            <a:r>
              <a:rPr lang="en-US" sz="3600" b="1" dirty="0"/>
              <a:t> </a:t>
            </a:r>
            <a:r>
              <a:rPr lang="en-US" sz="3600" b="1" dirty="0" err="1"/>
              <a:t>braf</a:t>
            </a:r>
            <a:r>
              <a:rPr lang="en-US" sz="3600" b="1" dirty="0"/>
              <a:t> </a:t>
            </a:r>
            <a:r>
              <a:rPr lang="en-US" sz="3600" b="1" dirty="0" err="1"/>
              <a:t>heddiw</a:t>
            </a:r>
            <a:r>
              <a:rPr lang="en-US" sz="3600" b="1" dirty="0"/>
              <a:t>.</a:t>
            </a:r>
          </a:p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8150B54-1BF7-D84D-91C3-A7A90AFA612C}"/>
              </a:ext>
            </a:extLst>
          </p:cNvPr>
          <p:cNvSpPr txBox="1"/>
          <p:nvPr/>
        </p:nvSpPr>
        <p:spPr>
          <a:xfrm>
            <a:off x="7072745" y="4336232"/>
            <a:ext cx="4100946" cy="203132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err="1">
                <a:solidFill>
                  <a:srgbClr val="FF0000"/>
                </a:solidFill>
              </a:rPr>
              <a:t>Nac</a:t>
            </a:r>
            <a:r>
              <a:rPr lang="en-US" sz="3600" b="1" dirty="0">
                <a:solidFill>
                  <a:srgbClr val="FF0000"/>
                </a:solidFill>
              </a:rPr>
              <a:t> </a:t>
            </a:r>
            <a:r>
              <a:rPr lang="en-US" sz="3600" b="1" dirty="0" err="1">
                <a:solidFill>
                  <a:srgbClr val="FF0000"/>
                </a:solidFill>
              </a:rPr>
              <a:t>ydy</a:t>
            </a:r>
            <a:r>
              <a:rPr lang="en-US" sz="3600" b="1" dirty="0"/>
              <a:t>, </a:t>
            </a:r>
            <a:r>
              <a:rPr lang="en-US" sz="3600" b="1" dirty="0" err="1"/>
              <a:t>dydy</a:t>
            </a:r>
            <a:r>
              <a:rPr lang="en-US" sz="3600" b="1" dirty="0"/>
              <a:t> hi </a:t>
            </a:r>
            <a:r>
              <a:rPr lang="en-US" sz="3600" b="1" dirty="0" err="1"/>
              <a:t>ddim</a:t>
            </a:r>
            <a:r>
              <a:rPr lang="en-US" sz="3600" b="1" dirty="0"/>
              <a:t> </a:t>
            </a:r>
            <a:r>
              <a:rPr lang="en-US" sz="3600" b="1" dirty="0" err="1"/>
              <a:t>yn</a:t>
            </a:r>
            <a:r>
              <a:rPr lang="en-US" sz="3600" b="1" dirty="0"/>
              <a:t> </a:t>
            </a:r>
            <a:r>
              <a:rPr lang="en-US" sz="3600" b="1" dirty="0" err="1"/>
              <a:t>braf</a:t>
            </a:r>
            <a:r>
              <a:rPr lang="en-US" sz="3600" b="1" dirty="0"/>
              <a:t> </a:t>
            </a:r>
            <a:r>
              <a:rPr lang="en-US" sz="3600" b="1" dirty="0" err="1"/>
              <a:t>heddiw</a:t>
            </a:r>
            <a:r>
              <a:rPr lang="en-US" sz="3600" b="1" dirty="0"/>
              <a:t>.</a:t>
            </a:r>
          </a:p>
          <a:p>
            <a:endParaRPr lang="en-US" dirty="0"/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1D115D71-C63A-354F-9F89-91065ED0FE9A}"/>
              </a:ext>
            </a:extLst>
          </p:cNvPr>
          <p:cNvCxnSpPr/>
          <p:nvPr/>
        </p:nvCxnSpPr>
        <p:spPr>
          <a:xfrm flipH="1">
            <a:off x="2680855" y="2743200"/>
            <a:ext cx="1558636" cy="1593032"/>
          </a:xfrm>
          <a:prstGeom prst="straightConnector1">
            <a:avLst/>
          </a:prstGeom>
          <a:ln w="76200">
            <a:solidFill>
              <a:schemeClr val="accent6">
                <a:lumMod val="75000"/>
              </a:schemeClr>
            </a:solidFill>
            <a:prstDash val="solid"/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55E1E8D4-8857-E245-ADDD-F8593BCC4E1C}"/>
              </a:ext>
            </a:extLst>
          </p:cNvPr>
          <p:cNvCxnSpPr>
            <a:cxnSpLocks/>
          </p:cNvCxnSpPr>
          <p:nvPr/>
        </p:nvCxnSpPr>
        <p:spPr>
          <a:xfrm>
            <a:off x="8136083" y="2743200"/>
            <a:ext cx="987135" cy="1413164"/>
          </a:xfrm>
          <a:prstGeom prst="straightConnector1">
            <a:avLst/>
          </a:prstGeom>
          <a:ln w="76200">
            <a:solidFill>
              <a:schemeClr val="accent6">
                <a:lumMod val="75000"/>
              </a:schemeClr>
            </a:solidFill>
            <a:prstDash val="solid"/>
            <a:tailEnd type="triangle"/>
          </a:ln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10" name="12-Point Star 9">
            <a:extLst>
              <a:ext uri="{FF2B5EF4-FFF2-40B4-BE49-F238E27FC236}">
                <a16:creationId xmlns:a16="http://schemas.microsoft.com/office/drawing/2014/main" id="{4749507F-AE2F-CB40-96AB-E097959BFC4E}"/>
              </a:ext>
            </a:extLst>
          </p:cNvPr>
          <p:cNvSpPr/>
          <p:nvPr/>
        </p:nvSpPr>
        <p:spPr>
          <a:xfrm>
            <a:off x="197426" y="0"/>
            <a:ext cx="3245426" cy="2528550"/>
          </a:xfrm>
          <a:prstGeom prst="star12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u="sng" dirty="0"/>
              <a:t>RHEOL:</a:t>
            </a:r>
          </a:p>
          <a:p>
            <a:pPr algn="ctr"/>
            <a:r>
              <a:rPr lang="en-US" b="1" dirty="0" err="1"/>
              <a:t>Ydy</a:t>
            </a:r>
            <a:r>
              <a:rPr lang="en-US" b="1" dirty="0"/>
              <a:t> </a:t>
            </a:r>
            <a:r>
              <a:rPr lang="en-US" dirty="0" err="1"/>
              <a:t>yn</a:t>
            </a:r>
            <a:r>
              <a:rPr lang="en-US" dirty="0"/>
              <a:t> y </a:t>
            </a:r>
            <a:r>
              <a:rPr lang="en-US" dirty="0" err="1"/>
              <a:t>cwestiwn</a:t>
            </a:r>
            <a:r>
              <a:rPr lang="en-US" dirty="0"/>
              <a:t> =  </a:t>
            </a:r>
          </a:p>
          <a:p>
            <a:pPr algn="ctr"/>
            <a:r>
              <a:rPr lang="en-US" b="1" dirty="0" err="1"/>
              <a:t>Ydy</a:t>
            </a:r>
            <a:r>
              <a:rPr lang="en-US" b="1" dirty="0"/>
              <a:t> / </a:t>
            </a:r>
            <a:r>
              <a:rPr lang="en-US" b="1" dirty="0" err="1"/>
              <a:t>Nac</a:t>
            </a:r>
            <a:r>
              <a:rPr lang="en-US" b="1" dirty="0"/>
              <a:t> </a:t>
            </a:r>
            <a:r>
              <a:rPr lang="en-US" b="1" dirty="0" err="1"/>
              <a:t>ydy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yr</a:t>
            </a:r>
            <a:r>
              <a:rPr lang="en-US" dirty="0"/>
              <a:t> </a:t>
            </a:r>
            <a:r>
              <a:rPr lang="en-US" dirty="0" err="1"/>
              <a:t>ateb</a:t>
            </a:r>
            <a:endParaRPr lang="en-US" dirty="0"/>
          </a:p>
        </p:txBody>
      </p:sp>
      <p:sp>
        <p:nvSpPr>
          <p:cNvPr id="11" name="12-Point Star 10">
            <a:extLst>
              <a:ext uri="{FF2B5EF4-FFF2-40B4-BE49-F238E27FC236}">
                <a16:creationId xmlns:a16="http://schemas.microsoft.com/office/drawing/2014/main" id="{3A5818E7-4C0F-A044-8A8B-9906AE1F5206}"/>
              </a:ext>
            </a:extLst>
          </p:cNvPr>
          <p:cNvSpPr/>
          <p:nvPr/>
        </p:nvSpPr>
        <p:spPr>
          <a:xfrm>
            <a:off x="8946574" y="34782"/>
            <a:ext cx="3245426" cy="2528550"/>
          </a:xfrm>
          <a:prstGeom prst="star12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u="sng" dirty="0"/>
              <a:t>RULE:</a:t>
            </a:r>
          </a:p>
          <a:p>
            <a:pPr algn="ctr"/>
            <a:r>
              <a:rPr lang="en-US" b="1" dirty="0" err="1"/>
              <a:t>Ydy</a:t>
            </a:r>
            <a:r>
              <a:rPr lang="en-US" b="1" dirty="0"/>
              <a:t> </a:t>
            </a:r>
            <a:r>
              <a:rPr lang="en-US" dirty="0"/>
              <a:t>in the question =</a:t>
            </a:r>
          </a:p>
          <a:p>
            <a:pPr algn="ctr"/>
            <a:r>
              <a:rPr lang="en-US" b="1" dirty="0" err="1"/>
              <a:t>Ydy</a:t>
            </a:r>
            <a:r>
              <a:rPr lang="en-US" b="1" dirty="0"/>
              <a:t> / </a:t>
            </a:r>
            <a:r>
              <a:rPr lang="en-US" b="1" dirty="0" err="1"/>
              <a:t>Nac</a:t>
            </a:r>
            <a:r>
              <a:rPr lang="en-US" b="1" dirty="0"/>
              <a:t> </a:t>
            </a:r>
            <a:r>
              <a:rPr lang="en-US" b="1" dirty="0" err="1"/>
              <a:t>ydy</a:t>
            </a:r>
            <a:r>
              <a:rPr lang="en-US" b="1" dirty="0"/>
              <a:t> </a:t>
            </a:r>
            <a:r>
              <a:rPr lang="en-US" dirty="0"/>
              <a:t>in the answer.</a:t>
            </a:r>
          </a:p>
        </p:txBody>
      </p:sp>
    </p:spTree>
    <p:extLst>
      <p:ext uri="{BB962C8B-B14F-4D97-AF65-F5344CB8AC3E}">
        <p14:creationId xmlns:p14="http://schemas.microsoft.com/office/powerpoint/2010/main" val="317994930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7" name="Rectangle 59"/>
          <p:cNvSpPr>
            <a:spLocks noChangeArrowheads="1"/>
          </p:cNvSpPr>
          <p:nvPr/>
        </p:nvSpPr>
        <p:spPr bwMode="auto">
          <a:xfrm>
            <a:off x="3648076" y="4797425"/>
            <a:ext cx="4824413" cy="647700"/>
          </a:xfrm>
          <a:prstGeom prst="rect">
            <a:avLst/>
          </a:prstGeom>
          <a:solidFill>
            <a:srgbClr val="FFFF99"/>
          </a:solidFill>
          <a:ln w="28575">
            <a:solidFill>
              <a:srgbClr val="CC0066"/>
            </a:solidFill>
            <a:miter lim="800000"/>
            <a:headEnd/>
            <a:tailEnd/>
          </a:ln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rgbClr val="CC0066"/>
                </a:solidFill>
                <a:latin typeface="Comic Sans MS" pitchFamily="66" charset="0"/>
              </a:rPr>
              <a:t>Ydy hi’n bwrw glaw?</a:t>
            </a:r>
          </a:p>
        </p:txBody>
      </p:sp>
      <p:sp>
        <p:nvSpPr>
          <p:cNvPr id="8" name="Rectangle 59"/>
          <p:cNvSpPr>
            <a:spLocks noChangeArrowheads="1"/>
          </p:cNvSpPr>
          <p:nvPr/>
        </p:nvSpPr>
        <p:spPr bwMode="auto">
          <a:xfrm>
            <a:off x="1926821" y="5759839"/>
            <a:ext cx="8266922" cy="646331"/>
          </a:xfrm>
          <a:prstGeom prst="rect">
            <a:avLst/>
          </a:prstGeom>
          <a:solidFill>
            <a:srgbClr val="FFFF99"/>
          </a:solidFill>
          <a:ln w="28575">
            <a:solidFill>
              <a:srgbClr val="CC0066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600" b="1" dirty="0" err="1">
                <a:solidFill>
                  <a:srgbClr val="CC0066"/>
                </a:solidFill>
                <a:latin typeface="Comic Sans MS" pitchFamily="66" charset="0"/>
              </a:rPr>
              <a:t>Nac</a:t>
            </a:r>
            <a:r>
              <a:rPr lang="en-GB" altLang="en-US" sz="3600" b="1" dirty="0">
                <a:solidFill>
                  <a:srgbClr val="CC0066"/>
                </a:solidFill>
                <a:latin typeface="Comic Sans MS" pitchFamily="66" charset="0"/>
              </a:rPr>
              <a:t> </a:t>
            </a:r>
            <a:r>
              <a:rPr lang="en-GB" altLang="en-US" sz="3600" b="1" dirty="0" err="1">
                <a:solidFill>
                  <a:srgbClr val="CC0066"/>
                </a:solidFill>
                <a:latin typeface="Comic Sans MS" pitchFamily="66" charset="0"/>
              </a:rPr>
              <a:t>ydy.Mae</a:t>
            </a:r>
            <a:r>
              <a:rPr lang="en-GB" altLang="en-US" sz="3600" b="1" dirty="0">
                <a:solidFill>
                  <a:srgbClr val="CC0066"/>
                </a:solidFill>
                <a:latin typeface="Comic Sans MS" pitchFamily="66" charset="0"/>
              </a:rPr>
              <a:t> </a:t>
            </a:r>
            <a:r>
              <a:rPr lang="en-GB" altLang="en-US" sz="3600" b="1" dirty="0" err="1">
                <a:solidFill>
                  <a:srgbClr val="CC0066"/>
                </a:solidFill>
                <a:latin typeface="Comic Sans MS" pitchFamily="66" charset="0"/>
              </a:rPr>
              <a:t>hi’n</a:t>
            </a:r>
            <a:r>
              <a:rPr lang="en-GB" altLang="en-US" sz="3600" b="1" dirty="0">
                <a:solidFill>
                  <a:srgbClr val="CC0066"/>
                </a:solidFill>
                <a:latin typeface="Comic Sans MS" pitchFamily="66" charset="0"/>
              </a:rPr>
              <a:t> </a:t>
            </a:r>
            <a:r>
              <a:rPr lang="en-GB" altLang="en-US" sz="3600" b="1" dirty="0" err="1">
                <a:solidFill>
                  <a:srgbClr val="CC0066"/>
                </a:solidFill>
                <a:latin typeface="Comic Sans MS" pitchFamily="66" charset="0"/>
              </a:rPr>
              <a:t>bwrw</a:t>
            </a:r>
            <a:r>
              <a:rPr lang="en-GB" altLang="en-US" sz="3600" b="1" dirty="0">
                <a:solidFill>
                  <a:srgbClr val="CC0066"/>
                </a:solidFill>
                <a:latin typeface="Comic Sans MS" pitchFamily="66" charset="0"/>
              </a:rPr>
              <a:t> </a:t>
            </a:r>
            <a:r>
              <a:rPr lang="en-GB" altLang="en-US" sz="3600" b="1" dirty="0" err="1">
                <a:solidFill>
                  <a:srgbClr val="CC0066"/>
                </a:solidFill>
                <a:latin typeface="Comic Sans MS" pitchFamily="66" charset="0"/>
              </a:rPr>
              <a:t>eira</a:t>
            </a:r>
            <a:r>
              <a:rPr lang="en-GB" altLang="en-US" sz="3600" b="1" dirty="0">
                <a:solidFill>
                  <a:srgbClr val="CC0066"/>
                </a:solidFill>
                <a:latin typeface="Comic Sans MS" pitchFamily="66" charset="0"/>
              </a:rPr>
              <a:t>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D11AB1A-DF1A-FA40-9102-5EDBB0B147A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2072" y="299325"/>
            <a:ext cx="6139250" cy="4339019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363268284"/>
      </p:ext>
    </p:extLst>
  </p:cSld>
  <p:clrMapOvr>
    <a:masterClrMapping/>
  </p:clrMapOvr>
  <p:transition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07" grpId="0" animBg="1"/>
      <p:bldP spid="8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8" name="Text Box 14"/>
          <p:cNvSpPr txBox="1">
            <a:spLocks noChangeArrowheads="1"/>
          </p:cNvSpPr>
          <p:nvPr/>
        </p:nvSpPr>
        <p:spPr bwMode="auto">
          <a:xfrm>
            <a:off x="2855913" y="4437064"/>
            <a:ext cx="6121400" cy="708025"/>
          </a:xfrm>
          <a:prstGeom prst="rect">
            <a:avLst/>
          </a:prstGeom>
          <a:solidFill>
            <a:srgbClr val="FFFF99"/>
          </a:solidFill>
          <a:ln w="28575">
            <a:solidFill>
              <a:srgbClr val="9933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000" b="1" dirty="0" err="1">
                <a:solidFill>
                  <a:srgbClr val="CC0066"/>
                </a:solidFill>
                <a:latin typeface="Comic Sans MS" pitchFamily="66" charset="0"/>
              </a:rPr>
              <a:t>Ydy</a:t>
            </a:r>
            <a:r>
              <a:rPr lang="en-GB" altLang="en-US" sz="4000" b="1" dirty="0">
                <a:solidFill>
                  <a:srgbClr val="CC0066"/>
                </a:solidFill>
                <a:latin typeface="Comic Sans MS" pitchFamily="66" charset="0"/>
              </a:rPr>
              <a:t> </a:t>
            </a:r>
            <a:r>
              <a:rPr lang="en-GB" altLang="en-US" sz="4000" b="1" dirty="0" err="1">
                <a:solidFill>
                  <a:srgbClr val="CC0066"/>
                </a:solidFill>
                <a:latin typeface="Comic Sans MS" pitchFamily="66" charset="0"/>
              </a:rPr>
              <a:t>hi’n</a:t>
            </a:r>
            <a:r>
              <a:rPr lang="en-GB" altLang="en-US" sz="4000" b="1" dirty="0">
                <a:solidFill>
                  <a:srgbClr val="CC0066"/>
                </a:solidFill>
                <a:latin typeface="Comic Sans MS" pitchFamily="66" charset="0"/>
              </a:rPr>
              <a:t> </a:t>
            </a:r>
            <a:r>
              <a:rPr lang="en-GB" altLang="en-US" sz="4000" b="1" dirty="0" err="1">
                <a:solidFill>
                  <a:srgbClr val="CC0066"/>
                </a:solidFill>
                <a:latin typeface="Comic Sans MS" pitchFamily="66" charset="0"/>
              </a:rPr>
              <a:t>bwrw</a:t>
            </a:r>
            <a:r>
              <a:rPr lang="en-GB" altLang="en-US" sz="4000" b="1" dirty="0">
                <a:solidFill>
                  <a:srgbClr val="CC0066"/>
                </a:solidFill>
                <a:latin typeface="Comic Sans MS" pitchFamily="66" charset="0"/>
              </a:rPr>
              <a:t> </a:t>
            </a:r>
            <a:r>
              <a:rPr lang="en-GB" altLang="en-US" sz="4000" b="1" dirty="0" err="1">
                <a:solidFill>
                  <a:srgbClr val="CC0066"/>
                </a:solidFill>
                <a:latin typeface="Comic Sans MS" pitchFamily="66" charset="0"/>
              </a:rPr>
              <a:t>glaw</a:t>
            </a:r>
            <a:r>
              <a:rPr lang="en-GB" altLang="en-US" sz="4000" b="1" dirty="0">
                <a:solidFill>
                  <a:srgbClr val="CC0066"/>
                </a:solidFill>
                <a:latin typeface="Comic Sans MS" pitchFamily="66" charset="0"/>
              </a:rPr>
              <a:t>?</a:t>
            </a:r>
          </a:p>
        </p:txBody>
      </p:sp>
      <p:pic>
        <p:nvPicPr>
          <p:cNvPr id="3075" name="Picture 16" descr="Dark Cloud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339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Freeform 18"/>
          <p:cNvSpPr>
            <a:spLocks/>
          </p:cNvSpPr>
          <p:nvPr/>
        </p:nvSpPr>
        <p:spPr bwMode="auto">
          <a:xfrm rot="21508906" flipH="1">
            <a:off x="7993064" y="2636839"/>
            <a:ext cx="2674937" cy="841375"/>
          </a:xfrm>
          <a:custGeom>
            <a:avLst/>
            <a:gdLst>
              <a:gd name="T0" fmla="*/ 2147483647 w 1685"/>
              <a:gd name="T1" fmla="*/ 2147483647 h 530"/>
              <a:gd name="T2" fmla="*/ 2147483647 w 1685"/>
              <a:gd name="T3" fmla="*/ 2147483647 h 530"/>
              <a:gd name="T4" fmla="*/ 2147483647 w 1685"/>
              <a:gd name="T5" fmla="*/ 2147483647 h 530"/>
              <a:gd name="T6" fmla="*/ 2147483647 w 1685"/>
              <a:gd name="T7" fmla="*/ 2147483647 h 530"/>
              <a:gd name="T8" fmla="*/ 2147483647 w 1685"/>
              <a:gd name="T9" fmla="*/ 0 h 530"/>
              <a:gd name="T10" fmla="*/ 2147483647 w 1685"/>
              <a:gd name="T11" fmla="*/ 2147483647 h 530"/>
              <a:gd name="T12" fmla="*/ 2147483647 w 1685"/>
              <a:gd name="T13" fmla="*/ 2147483647 h 530"/>
              <a:gd name="T14" fmla="*/ 2147483647 w 1685"/>
              <a:gd name="T15" fmla="*/ 2147483647 h 530"/>
              <a:gd name="T16" fmla="*/ 2147483647 w 1685"/>
              <a:gd name="T17" fmla="*/ 2147483647 h 530"/>
              <a:gd name="T18" fmla="*/ 2147483647 w 1685"/>
              <a:gd name="T19" fmla="*/ 2147483647 h 530"/>
              <a:gd name="T20" fmla="*/ 2147483647 w 1685"/>
              <a:gd name="T21" fmla="*/ 2147483647 h 530"/>
              <a:gd name="T22" fmla="*/ 2147483647 w 1685"/>
              <a:gd name="T23" fmla="*/ 2147483647 h 530"/>
              <a:gd name="T24" fmla="*/ 2147483647 w 1685"/>
              <a:gd name="T25" fmla="*/ 2147483647 h 530"/>
              <a:gd name="T26" fmla="*/ 2147483647 w 1685"/>
              <a:gd name="T27" fmla="*/ 2147483647 h 530"/>
              <a:gd name="T28" fmla="*/ 2147483647 w 1685"/>
              <a:gd name="T29" fmla="*/ 2147483647 h 530"/>
              <a:gd name="T30" fmla="*/ 2147483647 w 1685"/>
              <a:gd name="T31" fmla="*/ 2147483647 h 530"/>
              <a:gd name="T32" fmla="*/ 2147483647 w 1685"/>
              <a:gd name="T33" fmla="*/ 2147483647 h 530"/>
              <a:gd name="T34" fmla="*/ 2147483647 w 1685"/>
              <a:gd name="T35" fmla="*/ 2147483647 h 530"/>
              <a:gd name="T36" fmla="*/ 2147483647 w 1685"/>
              <a:gd name="T37" fmla="*/ 2147483647 h 530"/>
              <a:gd name="T38" fmla="*/ 2147483647 w 1685"/>
              <a:gd name="T39" fmla="*/ 2147483647 h 530"/>
              <a:gd name="T40" fmla="*/ 2147483647 w 1685"/>
              <a:gd name="T41" fmla="*/ 2147483647 h 530"/>
              <a:gd name="T42" fmla="*/ 2147483647 w 1685"/>
              <a:gd name="T43" fmla="*/ 2147483647 h 530"/>
              <a:gd name="T44" fmla="*/ 2147483647 w 1685"/>
              <a:gd name="T45" fmla="*/ 2147483647 h 530"/>
              <a:gd name="T46" fmla="*/ 2147483647 w 1685"/>
              <a:gd name="T47" fmla="*/ 2147483647 h 530"/>
              <a:gd name="T48" fmla="*/ 2147483647 w 1685"/>
              <a:gd name="T49" fmla="*/ 2147483647 h 530"/>
              <a:gd name="T50" fmla="*/ 2147483647 w 1685"/>
              <a:gd name="T51" fmla="*/ 2147483647 h 530"/>
              <a:gd name="T52" fmla="*/ 2147483647 w 1685"/>
              <a:gd name="T53" fmla="*/ 2147483647 h 530"/>
              <a:gd name="T54" fmla="*/ 2147483647 w 1685"/>
              <a:gd name="T55" fmla="*/ 2147483647 h 530"/>
              <a:gd name="T56" fmla="*/ 2147483647 w 1685"/>
              <a:gd name="T57" fmla="*/ 2147483647 h 530"/>
              <a:gd name="T58" fmla="*/ 2147483647 w 1685"/>
              <a:gd name="T59" fmla="*/ 2147483647 h 530"/>
              <a:gd name="T60" fmla="*/ 2147483647 w 1685"/>
              <a:gd name="T61" fmla="*/ 2147483647 h 530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w 1685"/>
              <a:gd name="T94" fmla="*/ 0 h 530"/>
              <a:gd name="T95" fmla="*/ 1685 w 1685"/>
              <a:gd name="T96" fmla="*/ 530 h 530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T93" t="T94" r="T95" b="T96"/>
            <a:pathLst>
              <a:path w="1685" h="530">
                <a:moveTo>
                  <a:pt x="26" y="238"/>
                </a:moveTo>
                <a:cubicBezTo>
                  <a:pt x="48" y="171"/>
                  <a:pt x="120" y="122"/>
                  <a:pt x="182" y="92"/>
                </a:cubicBezTo>
                <a:cubicBezTo>
                  <a:pt x="188" y="86"/>
                  <a:pt x="196" y="81"/>
                  <a:pt x="200" y="73"/>
                </a:cubicBezTo>
                <a:cubicBezTo>
                  <a:pt x="205" y="65"/>
                  <a:pt x="202" y="53"/>
                  <a:pt x="209" y="46"/>
                </a:cubicBezTo>
                <a:cubicBezTo>
                  <a:pt x="241" y="14"/>
                  <a:pt x="256" y="12"/>
                  <a:pt x="291" y="0"/>
                </a:cubicBezTo>
                <a:cubicBezTo>
                  <a:pt x="340" y="3"/>
                  <a:pt x="389" y="4"/>
                  <a:pt x="438" y="9"/>
                </a:cubicBezTo>
                <a:cubicBezTo>
                  <a:pt x="468" y="12"/>
                  <a:pt x="492" y="37"/>
                  <a:pt x="520" y="46"/>
                </a:cubicBezTo>
                <a:cubicBezTo>
                  <a:pt x="551" y="77"/>
                  <a:pt x="568" y="90"/>
                  <a:pt x="611" y="101"/>
                </a:cubicBezTo>
                <a:cubicBezTo>
                  <a:pt x="683" y="147"/>
                  <a:pt x="786" y="150"/>
                  <a:pt x="867" y="156"/>
                </a:cubicBezTo>
                <a:cubicBezTo>
                  <a:pt x="931" y="177"/>
                  <a:pt x="850" y="152"/>
                  <a:pt x="950" y="174"/>
                </a:cubicBezTo>
                <a:cubicBezTo>
                  <a:pt x="980" y="181"/>
                  <a:pt x="1003" y="200"/>
                  <a:pt x="1032" y="210"/>
                </a:cubicBezTo>
                <a:cubicBezTo>
                  <a:pt x="1078" y="258"/>
                  <a:pt x="1134" y="300"/>
                  <a:pt x="1197" y="320"/>
                </a:cubicBezTo>
                <a:cubicBezTo>
                  <a:pt x="1206" y="326"/>
                  <a:pt x="1214" y="333"/>
                  <a:pt x="1224" y="338"/>
                </a:cubicBezTo>
                <a:cubicBezTo>
                  <a:pt x="1233" y="342"/>
                  <a:pt x="1243" y="343"/>
                  <a:pt x="1251" y="348"/>
                </a:cubicBezTo>
                <a:cubicBezTo>
                  <a:pt x="1268" y="358"/>
                  <a:pt x="1281" y="373"/>
                  <a:pt x="1297" y="384"/>
                </a:cubicBezTo>
                <a:cubicBezTo>
                  <a:pt x="1328" y="480"/>
                  <a:pt x="1445" y="461"/>
                  <a:pt x="1526" y="466"/>
                </a:cubicBezTo>
                <a:cubicBezTo>
                  <a:pt x="1600" y="479"/>
                  <a:pt x="1563" y="470"/>
                  <a:pt x="1635" y="494"/>
                </a:cubicBezTo>
                <a:cubicBezTo>
                  <a:pt x="1647" y="498"/>
                  <a:pt x="1685" y="503"/>
                  <a:pt x="1672" y="503"/>
                </a:cubicBezTo>
                <a:cubicBezTo>
                  <a:pt x="1541" y="503"/>
                  <a:pt x="1410" y="497"/>
                  <a:pt x="1279" y="494"/>
                </a:cubicBezTo>
                <a:cubicBezTo>
                  <a:pt x="1125" y="501"/>
                  <a:pt x="1101" y="502"/>
                  <a:pt x="986" y="530"/>
                </a:cubicBezTo>
                <a:cubicBezTo>
                  <a:pt x="931" y="527"/>
                  <a:pt x="876" y="529"/>
                  <a:pt x="822" y="521"/>
                </a:cubicBezTo>
                <a:cubicBezTo>
                  <a:pt x="802" y="518"/>
                  <a:pt x="787" y="499"/>
                  <a:pt x="767" y="494"/>
                </a:cubicBezTo>
                <a:cubicBezTo>
                  <a:pt x="666" y="467"/>
                  <a:pt x="695" y="476"/>
                  <a:pt x="566" y="466"/>
                </a:cubicBezTo>
                <a:cubicBezTo>
                  <a:pt x="536" y="456"/>
                  <a:pt x="513" y="440"/>
                  <a:pt x="483" y="430"/>
                </a:cubicBezTo>
                <a:cubicBezTo>
                  <a:pt x="437" y="358"/>
                  <a:pt x="375" y="372"/>
                  <a:pt x="291" y="366"/>
                </a:cubicBezTo>
                <a:cubicBezTo>
                  <a:pt x="256" y="357"/>
                  <a:pt x="258" y="359"/>
                  <a:pt x="227" y="348"/>
                </a:cubicBezTo>
                <a:cubicBezTo>
                  <a:pt x="209" y="342"/>
                  <a:pt x="173" y="329"/>
                  <a:pt x="173" y="329"/>
                </a:cubicBezTo>
                <a:cubicBezTo>
                  <a:pt x="159" y="316"/>
                  <a:pt x="124" y="282"/>
                  <a:pt x="109" y="274"/>
                </a:cubicBezTo>
                <a:cubicBezTo>
                  <a:pt x="92" y="265"/>
                  <a:pt x="72" y="262"/>
                  <a:pt x="54" y="256"/>
                </a:cubicBezTo>
                <a:cubicBezTo>
                  <a:pt x="45" y="253"/>
                  <a:pt x="26" y="247"/>
                  <a:pt x="26" y="247"/>
                </a:cubicBezTo>
                <a:cubicBezTo>
                  <a:pt x="3" y="213"/>
                  <a:pt x="0" y="212"/>
                  <a:pt x="26" y="238"/>
                </a:cubicBezTo>
                <a:close/>
              </a:path>
            </a:pathLst>
          </a:custGeom>
          <a:solidFill>
            <a:srgbClr val="7252A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077" name="Freeform 19"/>
          <p:cNvSpPr>
            <a:spLocks/>
          </p:cNvSpPr>
          <p:nvPr/>
        </p:nvSpPr>
        <p:spPr bwMode="auto">
          <a:xfrm>
            <a:off x="7967663" y="2852738"/>
            <a:ext cx="2882900" cy="811212"/>
          </a:xfrm>
          <a:custGeom>
            <a:avLst/>
            <a:gdLst>
              <a:gd name="T0" fmla="*/ 2147483647 w 1816"/>
              <a:gd name="T1" fmla="*/ 2147483647 h 511"/>
              <a:gd name="T2" fmla="*/ 2147483647 w 1816"/>
              <a:gd name="T3" fmla="*/ 2147483647 h 511"/>
              <a:gd name="T4" fmla="*/ 2147483647 w 1816"/>
              <a:gd name="T5" fmla="*/ 2147483647 h 511"/>
              <a:gd name="T6" fmla="*/ 2147483647 w 1816"/>
              <a:gd name="T7" fmla="*/ 2147483647 h 511"/>
              <a:gd name="T8" fmla="*/ 2147483647 w 1816"/>
              <a:gd name="T9" fmla="*/ 2147483647 h 511"/>
              <a:gd name="T10" fmla="*/ 2147483647 w 1816"/>
              <a:gd name="T11" fmla="*/ 2147483647 h 511"/>
              <a:gd name="T12" fmla="*/ 2147483647 w 1816"/>
              <a:gd name="T13" fmla="*/ 2147483647 h 511"/>
              <a:gd name="T14" fmla="*/ 2147483647 w 1816"/>
              <a:gd name="T15" fmla="*/ 2147483647 h 511"/>
              <a:gd name="T16" fmla="*/ 2147483647 w 1816"/>
              <a:gd name="T17" fmla="*/ 2147483647 h 511"/>
              <a:gd name="T18" fmla="*/ 2147483647 w 1816"/>
              <a:gd name="T19" fmla="*/ 2147483647 h 511"/>
              <a:gd name="T20" fmla="*/ 2147483647 w 1816"/>
              <a:gd name="T21" fmla="*/ 2147483647 h 511"/>
              <a:gd name="T22" fmla="*/ 2147483647 w 1816"/>
              <a:gd name="T23" fmla="*/ 2147483647 h 511"/>
              <a:gd name="T24" fmla="*/ 2147483647 w 1816"/>
              <a:gd name="T25" fmla="*/ 2147483647 h 511"/>
              <a:gd name="T26" fmla="*/ 2147483647 w 1816"/>
              <a:gd name="T27" fmla="*/ 2147483647 h 511"/>
              <a:gd name="T28" fmla="*/ 2147483647 w 1816"/>
              <a:gd name="T29" fmla="*/ 2147483647 h 511"/>
              <a:gd name="T30" fmla="*/ 2147483647 w 1816"/>
              <a:gd name="T31" fmla="*/ 2147483647 h 511"/>
              <a:gd name="T32" fmla="*/ 2147483647 w 1816"/>
              <a:gd name="T33" fmla="*/ 2147483647 h 511"/>
              <a:gd name="T34" fmla="*/ 2147483647 w 1816"/>
              <a:gd name="T35" fmla="*/ 2147483647 h 511"/>
              <a:gd name="T36" fmla="*/ 2147483647 w 1816"/>
              <a:gd name="T37" fmla="*/ 2147483647 h 511"/>
              <a:gd name="T38" fmla="*/ 2147483647 w 1816"/>
              <a:gd name="T39" fmla="*/ 2147483647 h 511"/>
              <a:gd name="T40" fmla="*/ 2147483647 w 1816"/>
              <a:gd name="T41" fmla="*/ 2147483647 h 511"/>
              <a:gd name="T42" fmla="*/ 2147483647 w 1816"/>
              <a:gd name="T43" fmla="*/ 2147483647 h 511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w 1816"/>
              <a:gd name="T67" fmla="*/ 0 h 511"/>
              <a:gd name="T68" fmla="*/ 1816 w 1816"/>
              <a:gd name="T69" fmla="*/ 511 h 511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T66" t="T67" r="T68" b="T69"/>
            <a:pathLst>
              <a:path w="1816" h="511">
                <a:moveTo>
                  <a:pt x="1695" y="61"/>
                </a:moveTo>
                <a:cubicBezTo>
                  <a:pt x="1637" y="67"/>
                  <a:pt x="1582" y="67"/>
                  <a:pt x="1531" y="98"/>
                </a:cubicBezTo>
                <a:cubicBezTo>
                  <a:pt x="1413" y="171"/>
                  <a:pt x="1547" y="91"/>
                  <a:pt x="1476" y="144"/>
                </a:cubicBezTo>
                <a:cubicBezTo>
                  <a:pt x="1438" y="173"/>
                  <a:pt x="1395" y="190"/>
                  <a:pt x="1357" y="217"/>
                </a:cubicBezTo>
                <a:cubicBezTo>
                  <a:pt x="1331" y="235"/>
                  <a:pt x="1311" y="260"/>
                  <a:pt x="1275" y="263"/>
                </a:cubicBezTo>
                <a:cubicBezTo>
                  <a:pt x="1174" y="270"/>
                  <a:pt x="718" y="280"/>
                  <a:pt x="671" y="281"/>
                </a:cubicBezTo>
                <a:cubicBezTo>
                  <a:pt x="653" y="287"/>
                  <a:pt x="626" y="283"/>
                  <a:pt x="616" y="299"/>
                </a:cubicBezTo>
                <a:cubicBezTo>
                  <a:pt x="610" y="308"/>
                  <a:pt x="607" y="321"/>
                  <a:pt x="598" y="327"/>
                </a:cubicBezTo>
                <a:cubicBezTo>
                  <a:pt x="582" y="337"/>
                  <a:pt x="543" y="345"/>
                  <a:pt x="543" y="345"/>
                </a:cubicBezTo>
                <a:cubicBezTo>
                  <a:pt x="386" y="335"/>
                  <a:pt x="258" y="323"/>
                  <a:pt x="95" y="317"/>
                </a:cubicBezTo>
                <a:cubicBezTo>
                  <a:pt x="47" y="328"/>
                  <a:pt x="31" y="331"/>
                  <a:pt x="4" y="372"/>
                </a:cubicBezTo>
                <a:cubicBezTo>
                  <a:pt x="66" y="437"/>
                  <a:pt x="0" y="377"/>
                  <a:pt x="205" y="400"/>
                </a:cubicBezTo>
                <a:cubicBezTo>
                  <a:pt x="224" y="402"/>
                  <a:pt x="241" y="417"/>
                  <a:pt x="260" y="418"/>
                </a:cubicBezTo>
                <a:cubicBezTo>
                  <a:pt x="327" y="421"/>
                  <a:pt x="394" y="426"/>
                  <a:pt x="461" y="427"/>
                </a:cubicBezTo>
                <a:cubicBezTo>
                  <a:pt x="677" y="432"/>
                  <a:pt x="894" y="433"/>
                  <a:pt x="1110" y="436"/>
                </a:cubicBezTo>
                <a:cubicBezTo>
                  <a:pt x="1119" y="439"/>
                  <a:pt x="1129" y="441"/>
                  <a:pt x="1137" y="445"/>
                </a:cubicBezTo>
                <a:cubicBezTo>
                  <a:pt x="1147" y="450"/>
                  <a:pt x="1154" y="460"/>
                  <a:pt x="1165" y="464"/>
                </a:cubicBezTo>
                <a:cubicBezTo>
                  <a:pt x="1180" y="470"/>
                  <a:pt x="1196" y="469"/>
                  <a:pt x="1211" y="473"/>
                </a:cubicBezTo>
                <a:cubicBezTo>
                  <a:pt x="1229" y="478"/>
                  <a:pt x="1265" y="491"/>
                  <a:pt x="1265" y="491"/>
                </a:cubicBezTo>
                <a:cubicBezTo>
                  <a:pt x="1414" y="488"/>
                  <a:pt x="1567" y="511"/>
                  <a:pt x="1713" y="482"/>
                </a:cubicBezTo>
                <a:cubicBezTo>
                  <a:pt x="1740" y="477"/>
                  <a:pt x="1723" y="428"/>
                  <a:pt x="1723" y="400"/>
                </a:cubicBezTo>
                <a:cubicBezTo>
                  <a:pt x="1723" y="40"/>
                  <a:pt x="1816" y="0"/>
                  <a:pt x="1695" y="61"/>
                </a:cubicBezTo>
                <a:close/>
              </a:path>
            </a:pathLst>
          </a:custGeom>
          <a:solidFill>
            <a:srgbClr val="00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078" name="Freeform 20"/>
          <p:cNvSpPr>
            <a:spLocks/>
          </p:cNvSpPr>
          <p:nvPr/>
        </p:nvSpPr>
        <p:spPr bwMode="auto">
          <a:xfrm>
            <a:off x="1524000" y="2708276"/>
            <a:ext cx="2674938" cy="841375"/>
          </a:xfrm>
          <a:custGeom>
            <a:avLst/>
            <a:gdLst>
              <a:gd name="T0" fmla="*/ 2147483647 w 1685"/>
              <a:gd name="T1" fmla="*/ 2147483647 h 530"/>
              <a:gd name="T2" fmla="*/ 2147483647 w 1685"/>
              <a:gd name="T3" fmla="*/ 2147483647 h 530"/>
              <a:gd name="T4" fmla="*/ 2147483647 w 1685"/>
              <a:gd name="T5" fmla="*/ 2147483647 h 530"/>
              <a:gd name="T6" fmla="*/ 2147483647 w 1685"/>
              <a:gd name="T7" fmla="*/ 2147483647 h 530"/>
              <a:gd name="T8" fmla="*/ 2147483647 w 1685"/>
              <a:gd name="T9" fmla="*/ 0 h 530"/>
              <a:gd name="T10" fmla="*/ 2147483647 w 1685"/>
              <a:gd name="T11" fmla="*/ 2147483647 h 530"/>
              <a:gd name="T12" fmla="*/ 2147483647 w 1685"/>
              <a:gd name="T13" fmla="*/ 2147483647 h 530"/>
              <a:gd name="T14" fmla="*/ 2147483647 w 1685"/>
              <a:gd name="T15" fmla="*/ 2147483647 h 530"/>
              <a:gd name="T16" fmla="*/ 2147483647 w 1685"/>
              <a:gd name="T17" fmla="*/ 2147483647 h 530"/>
              <a:gd name="T18" fmla="*/ 2147483647 w 1685"/>
              <a:gd name="T19" fmla="*/ 2147483647 h 530"/>
              <a:gd name="T20" fmla="*/ 2147483647 w 1685"/>
              <a:gd name="T21" fmla="*/ 2147483647 h 530"/>
              <a:gd name="T22" fmla="*/ 2147483647 w 1685"/>
              <a:gd name="T23" fmla="*/ 2147483647 h 530"/>
              <a:gd name="T24" fmla="*/ 2147483647 w 1685"/>
              <a:gd name="T25" fmla="*/ 2147483647 h 530"/>
              <a:gd name="T26" fmla="*/ 2147483647 w 1685"/>
              <a:gd name="T27" fmla="*/ 2147483647 h 530"/>
              <a:gd name="T28" fmla="*/ 2147483647 w 1685"/>
              <a:gd name="T29" fmla="*/ 2147483647 h 530"/>
              <a:gd name="T30" fmla="*/ 2147483647 w 1685"/>
              <a:gd name="T31" fmla="*/ 2147483647 h 530"/>
              <a:gd name="T32" fmla="*/ 2147483647 w 1685"/>
              <a:gd name="T33" fmla="*/ 2147483647 h 530"/>
              <a:gd name="T34" fmla="*/ 2147483647 w 1685"/>
              <a:gd name="T35" fmla="*/ 2147483647 h 530"/>
              <a:gd name="T36" fmla="*/ 2147483647 w 1685"/>
              <a:gd name="T37" fmla="*/ 2147483647 h 530"/>
              <a:gd name="T38" fmla="*/ 2147483647 w 1685"/>
              <a:gd name="T39" fmla="*/ 2147483647 h 530"/>
              <a:gd name="T40" fmla="*/ 2147483647 w 1685"/>
              <a:gd name="T41" fmla="*/ 2147483647 h 530"/>
              <a:gd name="T42" fmla="*/ 2147483647 w 1685"/>
              <a:gd name="T43" fmla="*/ 2147483647 h 530"/>
              <a:gd name="T44" fmla="*/ 2147483647 w 1685"/>
              <a:gd name="T45" fmla="*/ 2147483647 h 530"/>
              <a:gd name="T46" fmla="*/ 2147483647 w 1685"/>
              <a:gd name="T47" fmla="*/ 2147483647 h 530"/>
              <a:gd name="T48" fmla="*/ 2147483647 w 1685"/>
              <a:gd name="T49" fmla="*/ 2147483647 h 530"/>
              <a:gd name="T50" fmla="*/ 2147483647 w 1685"/>
              <a:gd name="T51" fmla="*/ 2147483647 h 530"/>
              <a:gd name="T52" fmla="*/ 2147483647 w 1685"/>
              <a:gd name="T53" fmla="*/ 2147483647 h 530"/>
              <a:gd name="T54" fmla="*/ 2147483647 w 1685"/>
              <a:gd name="T55" fmla="*/ 2147483647 h 530"/>
              <a:gd name="T56" fmla="*/ 2147483647 w 1685"/>
              <a:gd name="T57" fmla="*/ 2147483647 h 530"/>
              <a:gd name="T58" fmla="*/ 2147483647 w 1685"/>
              <a:gd name="T59" fmla="*/ 2147483647 h 530"/>
              <a:gd name="T60" fmla="*/ 2147483647 w 1685"/>
              <a:gd name="T61" fmla="*/ 2147483647 h 530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w 1685"/>
              <a:gd name="T94" fmla="*/ 0 h 530"/>
              <a:gd name="T95" fmla="*/ 1685 w 1685"/>
              <a:gd name="T96" fmla="*/ 530 h 530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T93" t="T94" r="T95" b="T96"/>
            <a:pathLst>
              <a:path w="1685" h="530">
                <a:moveTo>
                  <a:pt x="26" y="238"/>
                </a:moveTo>
                <a:cubicBezTo>
                  <a:pt x="48" y="171"/>
                  <a:pt x="120" y="122"/>
                  <a:pt x="182" y="92"/>
                </a:cubicBezTo>
                <a:cubicBezTo>
                  <a:pt x="188" y="86"/>
                  <a:pt x="196" y="81"/>
                  <a:pt x="200" y="73"/>
                </a:cubicBezTo>
                <a:cubicBezTo>
                  <a:pt x="205" y="65"/>
                  <a:pt x="202" y="53"/>
                  <a:pt x="209" y="46"/>
                </a:cubicBezTo>
                <a:cubicBezTo>
                  <a:pt x="241" y="14"/>
                  <a:pt x="256" y="12"/>
                  <a:pt x="291" y="0"/>
                </a:cubicBezTo>
                <a:cubicBezTo>
                  <a:pt x="340" y="3"/>
                  <a:pt x="389" y="4"/>
                  <a:pt x="438" y="9"/>
                </a:cubicBezTo>
                <a:cubicBezTo>
                  <a:pt x="468" y="12"/>
                  <a:pt x="492" y="37"/>
                  <a:pt x="520" y="46"/>
                </a:cubicBezTo>
                <a:cubicBezTo>
                  <a:pt x="551" y="77"/>
                  <a:pt x="568" y="90"/>
                  <a:pt x="611" y="101"/>
                </a:cubicBezTo>
                <a:cubicBezTo>
                  <a:pt x="683" y="147"/>
                  <a:pt x="786" y="150"/>
                  <a:pt x="867" y="156"/>
                </a:cubicBezTo>
                <a:cubicBezTo>
                  <a:pt x="931" y="177"/>
                  <a:pt x="850" y="152"/>
                  <a:pt x="950" y="174"/>
                </a:cubicBezTo>
                <a:cubicBezTo>
                  <a:pt x="980" y="181"/>
                  <a:pt x="1003" y="200"/>
                  <a:pt x="1032" y="210"/>
                </a:cubicBezTo>
                <a:cubicBezTo>
                  <a:pt x="1078" y="258"/>
                  <a:pt x="1134" y="300"/>
                  <a:pt x="1197" y="320"/>
                </a:cubicBezTo>
                <a:cubicBezTo>
                  <a:pt x="1206" y="326"/>
                  <a:pt x="1214" y="333"/>
                  <a:pt x="1224" y="338"/>
                </a:cubicBezTo>
                <a:cubicBezTo>
                  <a:pt x="1233" y="342"/>
                  <a:pt x="1243" y="343"/>
                  <a:pt x="1251" y="348"/>
                </a:cubicBezTo>
                <a:cubicBezTo>
                  <a:pt x="1268" y="358"/>
                  <a:pt x="1281" y="373"/>
                  <a:pt x="1297" y="384"/>
                </a:cubicBezTo>
                <a:cubicBezTo>
                  <a:pt x="1328" y="480"/>
                  <a:pt x="1445" y="461"/>
                  <a:pt x="1526" y="466"/>
                </a:cubicBezTo>
                <a:cubicBezTo>
                  <a:pt x="1600" y="479"/>
                  <a:pt x="1563" y="470"/>
                  <a:pt x="1635" y="494"/>
                </a:cubicBezTo>
                <a:cubicBezTo>
                  <a:pt x="1647" y="498"/>
                  <a:pt x="1685" y="503"/>
                  <a:pt x="1672" y="503"/>
                </a:cubicBezTo>
                <a:cubicBezTo>
                  <a:pt x="1541" y="503"/>
                  <a:pt x="1410" y="497"/>
                  <a:pt x="1279" y="494"/>
                </a:cubicBezTo>
                <a:cubicBezTo>
                  <a:pt x="1125" y="501"/>
                  <a:pt x="1101" y="502"/>
                  <a:pt x="986" y="530"/>
                </a:cubicBezTo>
                <a:cubicBezTo>
                  <a:pt x="931" y="527"/>
                  <a:pt x="876" y="529"/>
                  <a:pt x="822" y="521"/>
                </a:cubicBezTo>
                <a:cubicBezTo>
                  <a:pt x="802" y="518"/>
                  <a:pt x="787" y="499"/>
                  <a:pt x="767" y="494"/>
                </a:cubicBezTo>
                <a:cubicBezTo>
                  <a:pt x="666" y="467"/>
                  <a:pt x="695" y="476"/>
                  <a:pt x="566" y="466"/>
                </a:cubicBezTo>
                <a:cubicBezTo>
                  <a:pt x="536" y="456"/>
                  <a:pt x="513" y="440"/>
                  <a:pt x="483" y="430"/>
                </a:cubicBezTo>
                <a:cubicBezTo>
                  <a:pt x="437" y="358"/>
                  <a:pt x="375" y="372"/>
                  <a:pt x="291" y="366"/>
                </a:cubicBezTo>
                <a:cubicBezTo>
                  <a:pt x="256" y="357"/>
                  <a:pt x="258" y="359"/>
                  <a:pt x="227" y="348"/>
                </a:cubicBezTo>
                <a:cubicBezTo>
                  <a:pt x="209" y="342"/>
                  <a:pt x="173" y="329"/>
                  <a:pt x="173" y="329"/>
                </a:cubicBezTo>
                <a:cubicBezTo>
                  <a:pt x="159" y="316"/>
                  <a:pt x="124" y="282"/>
                  <a:pt x="109" y="274"/>
                </a:cubicBezTo>
                <a:cubicBezTo>
                  <a:pt x="92" y="265"/>
                  <a:pt x="72" y="262"/>
                  <a:pt x="54" y="256"/>
                </a:cubicBezTo>
                <a:cubicBezTo>
                  <a:pt x="45" y="253"/>
                  <a:pt x="26" y="247"/>
                  <a:pt x="26" y="247"/>
                </a:cubicBezTo>
                <a:cubicBezTo>
                  <a:pt x="3" y="213"/>
                  <a:pt x="0" y="212"/>
                  <a:pt x="26" y="238"/>
                </a:cubicBezTo>
                <a:close/>
              </a:path>
            </a:pathLst>
          </a:custGeom>
          <a:solidFill>
            <a:srgbClr val="7252A6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3079" name="Freeform 21"/>
          <p:cNvSpPr>
            <a:spLocks/>
          </p:cNvSpPr>
          <p:nvPr/>
        </p:nvSpPr>
        <p:spPr bwMode="auto">
          <a:xfrm>
            <a:off x="1524001" y="2852739"/>
            <a:ext cx="1871663" cy="1023937"/>
          </a:xfrm>
          <a:custGeom>
            <a:avLst/>
            <a:gdLst>
              <a:gd name="T0" fmla="*/ 2147483647 w 1179"/>
              <a:gd name="T1" fmla="*/ 0 h 645"/>
              <a:gd name="T2" fmla="*/ 2147483647 w 1179"/>
              <a:gd name="T3" fmla="*/ 2147483647 h 645"/>
              <a:gd name="T4" fmla="*/ 2147483647 w 1179"/>
              <a:gd name="T5" fmla="*/ 2147483647 h 645"/>
              <a:gd name="T6" fmla="*/ 2147483647 w 1179"/>
              <a:gd name="T7" fmla="*/ 2147483647 h 645"/>
              <a:gd name="T8" fmla="*/ 2147483647 w 1179"/>
              <a:gd name="T9" fmla="*/ 2147483647 h 645"/>
              <a:gd name="T10" fmla="*/ 2147483647 w 1179"/>
              <a:gd name="T11" fmla="*/ 2147483647 h 645"/>
              <a:gd name="T12" fmla="*/ 2147483647 w 1179"/>
              <a:gd name="T13" fmla="*/ 2147483647 h 645"/>
              <a:gd name="T14" fmla="*/ 2147483647 w 1179"/>
              <a:gd name="T15" fmla="*/ 2147483647 h 645"/>
              <a:gd name="T16" fmla="*/ 2147483647 w 1179"/>
              <a:gd name="T17" fmla="*/ 2147483647 h 645"/>
              <a:gd name="T18" fmla="*/ 2147483647 w 1179"/>
              <a:gd name="T19" fmla="*/ 2147483647 h 645"/>
              <a:gd name="T20" fmla="*/ 2147483647 w 1179"/>
              <a:gd name="T21" fmla="*/ 2147483647 h 645"/>
              <a:gd name="T22" fmla="*/ 2147483647 w 1179"/>
              <a:gd name="T23" fmla="*/ 2147483647 h 645"/>
              <a:gd name="T24" fmla="*/ 2147483647 w 1179"/>
              <a:gd name="T25" fmla="*/ 2147483647 h 645"/>
              <a:gd name="T26" fmla="*/ 2147483647 w 1179"/>
              <a:gd name="T27" fmla="*/ 2147483647 h 645"/>
              <a:gd name="T28" fmla="*/ 2147483647 w 1179"/>
              <a:gd name="T29" fmla="*/ 2147483647 h 645"/>
              <a:gd name="T30" fmla="*/ 2147483647 w 1179"/>
              <a:gd name="T31" fmla="*/ 2147483647 h 645"/>
              <a:gd name="T32" fmla="*/ 2147483647 w 1179"/>
              <a:gd name="T33" fmla="*/ 2147483647 h 645"/>
              <a:gd name="T34" fmla="*/ 2147483647 w 1179"/>
              <a:gd name="T35" fmla="*/ 0 h 645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1179"/>
              <a:gd name="T55" fmla="*/ 0 h 645"/>
              <a:gd name="T56" fmla="*/ 1179 w 1179"/>
              <a:gd name="T57" fmla="*/ 645 h 645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1179" h="645">
                <a:moveTo>
                  <a:pt x="9" y="0"/>
                </a:moveTo>
                <a:cubicBezTo>
                  <a:pt x="30" y="7"/>
                  <a:pt x="53" y="9"/>
                  <a:pt x="73" y="18"/>
                </a:cubicBezTo>
                <a:cubicBezTo>
                  <a:pt x="123" y="39"/>
                  <a:pt x="80" y="30"/>
                  <a:pt x="119" y="54"/>
                </a:cubicBezTo>
                <a:cubicBezTo>
                  <a:pt x="127" y="59"/>
                  <a:pt x="137" y="60"/>
                  <a:pt x="146" y="64"/>
                </a:cubicBezTo>
                <a:cubicBezTo>
                  <a:pt x="188" y="86"/>
                  <a:pt x="159" y="75"/>
                  <a:pt x="192" y="100"/>
                </a:cubicBezTo>
                <a:cubicBezTo>
                  <a:pt x="252" y="144"/>
                  <a:pt x="313" y="187"/>
                  <a:pt x="375" y="228"/>
                </a:cubicBezTo>
                <a:cubicBezTo>
                  <a:pt x="408" y="249"/>
                  <a:pt x="418" y="270"/>
                  <a:pt x="457" y="283"/>
                </a:cubicBezTo>
                <a:cubicBezTo>
                  <a:pt x="529" y="331"/>
                  <a:pt x="630" y="342"/>
                  <a:pt x="713" y="365"/>
                </a:cubicBezTo>
                <a:cubicBezTo>
                  <a:pt x="772" y="381"/>
                  <a:pt x="799" y="396"/>
                  <a:pt x="850" y="429"/>
                </a:cubicBezTo>
                <a:cubicBezTo>
                  <a:pt x="865" y="439"/>
                  <a:pt x="926" y="447"/>
                  <a:pt x="932" y="448"/>
                </a:cubicBezTo>
                <a:cubicBezTo>
                  <a:pt x="1001" y="466"/>
                  <a:pt x="1023" y="476"/>
                  <a:pt x="1097" y="484"/>
                </a:cubicBezTo>
                <a:cubicBezTo>
                  <a:pt x="1161" y="505"/>
                  <a:pt x="1134" y="495"/>
                  <a:pt x="1179" y="512"/>
                </a:cubicBezTo>
                <a:cubicBezTo>
                  <a:pt x="1082" y="544"/>
                  <a:pt x="922" y="534"/>
                  <a:pt x="823" y="539"/>
                </a:cubicBezTo>
                <a:cubicBezTo>
                  <a:pt x="738" y="560"/>
                  <a:pt x="651" y="553"/>
                  <a:pt x="567" y="576"/>
                </a:cubicBezTo>
                <a:cubicBezTo>
                  <a:pt x="460" y="645"/>
                  <a:pt x="321" y="598"/>
                  <a:pt x="201" y="594"/>
                </a:cubicBezTo>
                <a:cubicBezTo>
                  <a:pt x="154" y="563"/>
                  <a:pt x="120" y="532"/>
                  <a:pt x="64" y="521"/>
                </a:cubicBezTo>
                <a:cubicBezTo>
                  <a:pt x="49" y="518"/>
                  <a:pt x="20" y="528"/>
                  <a:pt x="18" y="512"/>
                </a:cubicBezTo>
                <a:cubicBezTo>
                  <a:pt x="0" y="342"/>
                  <a:pt x="12" y="171"/>
                  <a:pt x="9" y="0"/>
                </a:cubicBezTo>
                <a:close/>
              </a:path>
            </a:pathLst>
          </a:custGeom>
          <a:solidFill>
            <a:srgbClr val="00CC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2" name="Rectangle 59"/>
          <p:cNvSpPr>
            <a:spLocks noChangeArrowheads="1"/>
          </p:cNvSpPr>
          <p:nvPr/>
        </p:nvSpPr>
        <p:spPr bwMode="auto">
          <a:xfrm>
            <a:off x="2727001" y="5866499"/>
            <a:ext cx="6234762" cy="646331"/>
          </a:xfrm>
          <a:prstGeom prst="rect">
            <a:avLst/>
          </a:prstGeom>
          <a:solidFill>
            <a:srgbClr val="FFFF99"/>
          </a:solidFill>
          <a:ln w="28575">
            <a:solidFill>
              <a:srgbClr val="CC0066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rgbClr val="CC0066"/>
                </a:solidFill>
                <a:latin typeface="Comic Sans MS" pitchFamily="66" charset="0"/>
              </a:rPr>
              <a:t>Ydy.Mae hi’n bwrw glaw.</a:t>
            </a:r>
          </a:p>
        </p:txBody>
      </p:sp>
      <p:pic>
        <p:nvPicPr>
          <p:cNvPr id="3081" name="Picture 18" descr="http://t3.gstatic.com/images?q=tbn:ANd9GcQTDNB90b9A1oUiMpoFValVGBBlQCDTuzkUevmOYjMSqBlcaMuPWZclndOY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0239" y="1196975"/>
            <a:ext cx="2808287" cy="301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9578991"/>
      </p:ext>
    </p:extLst>
  </p:cSld>
  <p:clrMapOvr>
    <a:masterClrMapping/>
  </p:clrMapOvr>
  <p:transition spd="med"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8" grpId="0" animBg="1" autoUpdateAnimBg="0"/>
      <p:bldP spid="12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Sunse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5" descr="Hot chil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8213" y="692150"/>
            <a:ext cx="1943100" cy="3505200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Freeform 6"/>
          <p:cNvSpPr>
            <a:spLocks/>
          </p:cNvSpPr>
          <p:nvPr/>
        </p:nvSpPr>
        <p:spPr bwMode="auto">
          <a:xfrm>
            <a:off x="4511676" y="404814"/>
            <a:ext cx="392113" cy="85725"/>
          </a:xfrm>
          <a:custGeom>
            <a:avLst/>
            <a:gdLst>
              <a:gd name="T0" fmla="*/ 0 w 247"/>
              <a:gd name="T1" fmla="*/ 2147483647 h 54"/>
              <a:gd name="T2" fmla="*/ 2147483647 w 247"/>
              <a:gd name="T3" fmla="*/ 0 h 54"/>
              <a:gd name="T4" fmla="*/ 0 60000 65536"/>
              <a:gd name="T5" fmla="*/ 0 60000 65536"/>
              <a:gd name="T6" fmla="*/ 0 w 247"/>
              <a:gd name="T7" fmla="*/ 0 h 54"/>
              <a:gd name="T8" fmla="*/ 247 w 247"/>
              <a:gd name="T9" fmla="*/ 54 h 54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247" h="54">
                <a:moveTo>
                  <a:pt x="0" y="54"/>
                </a:moveTo>
                <a:cubicBezTo>
                  <a:pt x="76" y="3"/>
                  <a:pt x="159" y="0"/>
                  <a:pt x="247" y="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4101" name="Freeform 7"/>
          <p:cNvSpPr>
            <a:spLocks/>
          </p:cNvSpPr>
          <p:nvPr/>
        </p:nvSpPr>
        <p:spPr bwMode="auto">
          <a:xfrm>
            <a:off x="4583113" y="692151"/>
            <a:ext cx="392112" cy="85725"/>
          </a:xfrm>
          <a:custGeom>
            <a:avLst/>
            <a:gdLst>
              <a:gd name="T0" fmla="*/ 0 w 247"/>
              <a:gd name="T1" fmla="*/ 2147483647 h 54"/>
              <a:gd name="T2" fmla="*/ 2147483647 w 247"/>
              <a:gd name="T3" fmla="*/ 0 h 54"/>
              <a:gd name="T4" fmla="*/ 0 60000 65536"/>
              <a:gd name="T5" fmla="*/ 0 60000 65536"/>
              <a:gd name="T6" fmla="*/ 0 w 247"/>
              <a:gd name="T7" fmla="*/ 0 h 54"/>
              <a:gd name="T8" fmla="*/ 247 w 247"/>
              <a:gd name="T9" fmla="*/ 54 h 54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247" h="54">
                <a:moveTo>
                  <a:pt x="0" y="54"/>
                </a:moveTo>
                <a:cubicBezTo>
                  <a:pt x="76" y="3"/>
                  <a:pt x="159" y="0"/>
                  <a:pt x="247" y="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4102" name="Freeform 8"/>
          <p:cNvSpPr>
            <a:spLocks/>
          </p:cNvSpPr>
          <p:nvPr/>
        </p:nvSpPr>
        <p:spPr bwMode="auto">
          <a:xfrm>
            <a:off x="4367213" y="188914"/>
            <a:ext cx="392112" cy="85725"/>
          </a:xfrm>
          <a:custGeom>
            <a:avLst/>
            <a:gdLst>
              <a:gd name="T0" fmla="*/ 0 w 247"/>
              <a:gd name="T1" fmla="*/ 2147483647 h 54"/>
              <a:gd name="T2" fmla="*/ 2147483647 w 247"/>
              <a:gd name="T3" fmla="*/ 0 h 54"/>
              <a:gd name="T4" fmla="*/ 0 60000 65536"/>
              <a:gd name="T5" fmla="*/ 0 60000 65536"/>
              <a:gd name="T6" fmla="*/ 0 w 247"/>
              <a:gd name="T7" fmla="*/ 0 h 54"/>
              <a:gd name="T8" fmla="*/ 247 w 247"/>
              <a:gd name="T9" fmla="*/ 54 h 54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247" h="54">
                <a:moveTo>
                  <a:pt x="0" y="54"/>
                </a:moveTo>
                <a:cubicBezTo>
                  <a:pt x="76" y="3"/>
                  <a:pt x="159" y="0"/>
                  <a:pt x="247" y="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4103" name="Freeform 9"/>
          <p:cNvSpPr>
            <a:spLocks/>
          </p:cNvSpPr>
          <p:nvPr/>
        </p:nvSpPr>
        <p:spPr bwMode="auto">
          <a:xfrm flipH="1">
            <a:off x="3000376" y="260351"/>
            <a:ext cx="392113" cy="85725"/>
          </a:xfrm>
          <a:custGeom>
            <a:avLst/>
            <a:gdLst>
              <a:gd name="T0" fmla="*/ 0 w 247"/>
              <a:gd name="T1" fmla="*/ 2147483647 h 54"/>
              <a:gd name="T2" fmla="*/ 2147483647 w 247"/>
              <a:gd name="T3" fmla="*/ 0 h 54"/>
              <a:gd name="T4" fmla="*/ 0 60000 65536"/>
              <a:gd name="T5" fmla="*/ 0 60000 65536"/>
              <a:gd name="T6" fmla="*/ 0 w 247"/>
              <a:gd name="T7" fmla="*/ 0 h 54"/>
              <a:gd name="T8" fmla="*/ 247 w 247"/>
              <a:gd name="T9" fmla="*/ 54 h 54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247" h="54">
                <a:moveTo>
                  <a:pt x="0" y="54"/>
                </a:moveTo>
                <a:cubicBezTo>
                  <a:pt x="76" y="3"/>
                  <a:pt x="159" y="0"/>
                  <a:pt x="247" y="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4104" name="Freeform 10"/>
          <p:cNvSpPr>
            <a:spLocks/>
          </p:cNvSpPr>
          <p:nvPr/>
        </p:nvSpPr>
        <p:spPr bwMode="auto">
          <a:xfrm flipH="1">
            <a:off x="2855913" y="549276"/>
            <a:ext cx="392112" cy="85725"/>
          </a:xfrm>
          <a:custGeom>
            <a:avLst/>
            <a:gdLst>
              <a:gd name="T0" fmla="*/ 0 w 247"/>
              <a:gd name="T1" fmla="*/ 2147483647 h 54"/>
              <a:gd name="T2" fmla="*/ 2147483647 w 247"/>
              <a:gd name="T3" fmla="*/ 0 h 54"/>
              <a:gd name="T4" fmla="*/ 0 60000 65536"/>
              <a:gd name="T5" fmla="*/ 0 60000 65536"/>
              <a:gd name="T6" fmla="*/ 0 w 247"/>
              <a:gd name="T7" fmla="*/ 0 h 54"/>
              <a:gd name="T8" fmla="*/ 247 w 247"/>
              <a:gd name="T9" fmla="*/ 54 h 54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247" h="54">
                <a:moveTo>
                  <a:pt x="0" y="54"/>
                </a:moveTo>
                <a:cubicBezTo>
                  <a:pt x="76" y="3"/>
                  <a:pt x="159" y="0"/>
                  <a:pt x="247" y="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4105" name="Freeform 11"/>
          <p:cNvSpPr>
            <a:spLocks/>
          </p:cNvSpPr>
          <p:nvPr/>
        </p:nvSpPr>
        <p:spPr bwMode="auto">
          <a:xfrm flipH="1">
            <a:off x="2782888" y="908051"/>
            <a:ext cx="392112" cy="85725"/>
          </a:xfrm>
          <a:custGeom>
            <a:avLst/>
            <a:gdLst>
              <a:gd name="T0" fmla="*/ 0 w 247"/>
              <a:gd name="T1" fmla="*/ 2147483647 h 54"/>
              <a:gd name="T2" fmla="*/ 2147483647 w 247"/>
              <a:gd name="T3" fmla="*/ 0 h 54"/>
              <a:gd name="T4" fmla="*/ 0 60000 65536"/>
              <a:gd name="T5" fmla="*/ 0 60000 65536"/>
              <a:gd name="T6" fmla="*/ 0 w 247"/>
              <a:gd name="T7" fmla="*/ 0 h 54"/>
              <a:gd name="T8" fmla="*/ 247 w 247"/>
              <a:gd name="T9" fmla="*/ 54 h 54"/>
            </a:gdLst>
            <a:ahLst/>
            <a:cxnLst>
              <a:cxn ang="T4">
                <a:pos x="T0" y="T1"/>
              </a:cxn>
              <a:cxn ang="T5">
                <a:pos x="T2" y="T3"/>
              </a:cxn>
            </a:cxnLst>
            <a:rect l="T6" t="T7" r="T8" b="T9"/>
            <a:pathLst>
              <a:path w="247" h="54">
                <a:moveTo>
                  <a:pt x="0" y="54"/>
                </a:moveTo>
                <a:cubicBezTo>
                  <a:pt x="76" y="3"/>
                  <a:pt x="159" y="0"/>
                  <a:pt x="247" y="0"/>
                </a:cubicBezTo>
              </a:path>
            </a:pathLst>
          </a:cu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GB"/>
          </a:p>
        </p:txBody>
      </p:sp>
      <p:pic>
        <p:nvPicPr>
          <p:cNvPr id="19468" name="Picture 1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4064" y="0"/>
            <a:ext cx="2471737" cy="2395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9" name="Text Box 13"/>
          <p:cNvSpPr txBox="1">
            <a:spLocks noChangeArrowheads="1"/>
          </p:cNvSpPr>
          <p:nvPr/>
        </p:nvSpPr>
        <p:spPr bwMode="auto">
          <a:xfrm>
            <a:off x="3503614" y="5084763"/>
            <a:ext cx="4968875" cy="1631216"/>
          </a:xfrm>
          <a:prstGeom prst="rect">
            <a:avLst/>
          </a:prstGeom>
          <a:solidFill>
            <a:schemeClr val="bg1"/>
          </a:solidFill>
          <a:ln w="28575">
            <a:solidFill>
              <a:srgbClr val="9933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000" b="1" dirty="0" err="1">
                <a:solidFill>
                  <a:srgbClr val="CC0066"/>
                </a:solidFill>
                <a:latin typeface="Comic Sans MS" pitchFamily="66" charset="0"/>
              </a:rPr>
              <a:t>Ydy</a:t>
            </a:r>
            <a:r>
              <a:rPr lang="en-GB" altLang="en-US" sz="4000" b="1" dirty="0">
                <a:solidFill>
                  <a:srgbClr val="CC0066"/>
                </a:solidFill>
                <a:latin typeface="Comic Sans MS" pitchFamily="66" charset="0"/>
              </a:rPr>
              <a:t> </a:t>
            </a:r>
            <a:r>
              <a:rPr lang="en-GB" altLang="en-US" sz="4000" b="1" dirty="0" err="1">
                <a:solidFill>
                  <a:srgbClr val="CC0066"/>
                </a:solidFill>
                <a:latin typeface="Comic Sans MS" pitchFamily="66" charset="0"/>
              </a:rPr>
              <a:t>hi’n</a:t>
            </a:r>
            <a:r>
              <a:rPr lang="en-GB" altLang="en-US" sz="4000" b="1" dirty="0">
                <a:solidFill>
                  <a:srgbClr val="CC0066"/>
                </a:solidFill>
                <a:latin typeface="Comic Sans MS" pitchFamily="66" charset="0"/>
              </a:rPr>
              <a:t> </a:t>
            </a:r>
            <a:r>
              <a:rPr lang="en-GB" altLang="en-US" sz="4000" b="1" dirty="0" err="1">
                <a:solidFill>
                  <a:srgbClr val="CC0066"/>
                </a:solidFill>
                <a:latin typeface="Comic Sans MS" pitchFamily="66" charset="0"/>
              </a:rPr>
              <a:t>boeth</a:t>
            </a:r>
            <a:r>
              <a:rPr lang="en-GB" altLang="en-US" sz="4000" b="1" dirty="0">
                <a:solidFill>
                  <a:srgbClr val="CC0066"/>
                </a:solidFill>
                <a:latin typeface="Comic Sans MS" pitchFamily="66" charset="0"/>
              </a:rPr>
              <a:t>?</a:t>
            </a:r>
          </a:p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000" b="1" dirty="0">
                <a:solidFill>
                  <a:srgbClr val="CC0066"/>
                </a:solidFill>
                <a:latin typeface="Comic Sans MS" pitchFamily="66" charset="0"/>
              </a:rPr>
              <a:t>?</a:t>
            </a:r>
          </a:p>
        </p:txBody>
      </p:sp>
      <p:sp>
        <p:nvSpPr>
          <p:cNvPr id="13" name="Rectangle 59"/>
          <p:cNvSpPr>
            <a:spLocks noChangeArrowheads="1"/>
          </p:cNvSpPr>
          <p:nvPr/>
        </p:nvSpPr>
        <p:spPr bwMode="auto">
          <a:xfrm>
            <a:off x="3423107" y="6069866"/>
            <a:ext cx="5184775" cy="646113"/>
          </a:xfrm>
          <a:prstGeom prst="rect">
            <a:avLst/>
          </a:prstGeom>
          <a:solidFill>
            <a:srgbClr val="FFFF99"/>
          </a:solidFill>
          <a:ln w="28575">
            <a:solidFill>
              <a:srgbClr val="CC0066"/>
            </a:solidFill>
            <a:miter lim="800000"/>
            <a:headEnd/>
            <a:tailEnd/>
          </a:ln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rgbClr val="CC0066"/>
                </a:solidFill>
                <a:latin typeface="Comic Sans MS" pitchFamily="66" charset="0"/>
              </a:rPr>
              <a:t>Ydy. Mae hi’n boeth.</a:t>
            </a:r>
          </a:p>
        </p:txBody>
      </p:sp>
    </p:spTree>
    <p:extLst>
      <p:ext uri="{BB962C8B-B14F-4D97-AF65-F5344CB8AC3E}">
        <p14:creationId xmlns:p14="http://schemas.microsoft.com/office/powerpoint/2010/main" val="1227570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9" grpId="0" animBg="1" autoUpdateAnimBg="0"/>
      <p:bldP spid="13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6" descr="Winter scap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Picture 7" descr="Cold chil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19288" y="260350"/>
            <a:ext cx="2781300" cy="42164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A4DDF4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176" name="Text Box 8"/>
          <p:cNvSpPr txBox="1">
            <a:spLocks noChangeArrowheads="1"/>
          </p:cNvSpPr>
          <p:nvPr/>
        </p:nvSpPr>
        <p:spPr bwMode="auto">
          <a:xfrm>
            <a:off x="4079875" y="4941889"/>
            <a:ext cx="4032250" cy="790575"/>
          </a:xfrm>
          <a:prstGeom prst="rect">
            <a:avLst/>
          </a:prstGeom>
          <a:solidFill>
            <a:srgbClr val="FFFF99"/>
          </a:solidFill>
          <a:ln w="28575">
            <a:solidFill>
              <a:srgbClr val="9933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400" b="1">
                <a:solidFill>
                  <a:srgbClr val="CC0066"/>
                </a:solidFill>
                <a:latin typeface="Comic Sans MS" pitchFamily="66" charset="0"/>
              </a:rPr>
              <a:t>Ydy hi’n oer?</a:t>
            </a:r>
          </a:p>
        </p:txBody>
      </p:sp>
      <p:sp>
        <p:nvSpPr>
          <p:cNvPr id="8" name="Rectangle 59"/>
          <p:cNvSpPr>
            <a:spLocks noChangeArrowheads="1"/>
          </p:cNvSpPr>
          <p:nvPr/>
        </p:nvSpPr>
        <p:spPr bwMode="auto">
          <a:xfrm>
            <a:off x="3503613" y="6021388"/>
            <a:ext cx="4824412" cy="647700"/>
          </a:xfrm>
          <a:prstGeom prst="rect">
            <a:avLst/>
          </a:prstGeom>
          <a:solidFill>
            <a:srgbClr val="FFFF99"/>
          </a:solidFill>
          <a:ln w="28575">
            <a:solidFill>
              <a:srgbClr val="CC0066"/>
            </a:solidFill>
            <a:miter lim="800000"/>
            <a:headEnd/>
            <a:tailEnd/>
          </a:ln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rgbClr val="CC0066"/>
                </a:solidFill>
                <a:latin typeface="Comic Sans MS" pitchFamily="66" charset="0"/>
              </a:rPr>
              <a:t>Ydy.Mae hi’n oer.</a:t>
            </a:r>
          </a:p>
        </p:txBody>
      </p:sp>
    </p:spTree>
    <p:extLst>
      <p:ext uri="{BB962C8B-B14F-4D97-AF65-F5344CB8AC3E}">
        <p14:creationId xmlns:p14="http://schemas.microsoft.com/office/powerpoint/2010/main" val="758668391"/>
      </p:ext>
    </p:extLst>
  </p:cSld>
  <p:clrMapOvr>
    <a:masterClrMapping/>
  </p:clrMapOvr>
  <p:transition spd="slow">
    <p:sndAc>
      <p:stSnd>
        <p:snd r:embed="rId2" name="wi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75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6" grpId="0" animBg="1" autoUpdateAnimBg="0"/>
      <p:bldP spid="8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340" name="Object 4"/>
          <p:cNvGraphicFramePr>
            <a:graphicFrameLocks noChangeAspect="1"/>
          </p:cNvGraphicFramePr>
          <p:nvPr/>
        </p:nvGraphicFramePr>
        <p:xfrm>
          <a:off x="1524000" y="1"/>
          <a:ext cx="9144000" cy="5516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" name="Clip" r:id="rId4" imgW="1663103" imgH="926674" progId="MS_ClipArt_Gallery.2">
                  <p:embed/>
                </p:oleObj>
              </mc:Choice>
              <mc:Fallback>
                <p:oleObj name="Clip" r:id="rId4" imgW="1663103" imgH="926674" progId="MS_ClipArt_Gallery.2">
                  <p:embed/>
                  <p:pic>
                    <p:nvPicPr>
                      <p:cNvPr id="1434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1"/>
                        <a:ext cx="9144000" cy="5516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5776" y="1125539"/>
            <a:ext cx="3573463" cy="398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2351089" y="5229226"/>
            <a:ext cx="4681537" cy="708025"/>
          </a:xfrm>
          <a:prstGeom prst="rect">
            <a:avLst/>
          </a:prstGeom>
          <a:solidFill>
            <a:srgbClr val="FFFF99"/>
          </a:solidFill>
          <a:ln w="28575">
            <a:solidFill>
              <a:srgbClr val="0070C0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000" b="1">
                <a:solidFill>
                  <a:srgbClr val="CC0066"/>
                </a:solidFill>
                <a:latin typeface="Comic Sans MS" pitchFamily="66" charset="0"/>
              </a:rPr>
              <a:t>Ydy hi’n heulog?</a:t>
            </a:r>
          </a:p>
        </p:txBody>
      </p:sp>
      <p:sp>
        <p:nvSpPr>
          <p:cNvPr id="8" name="Rectangle 59"/>
          <p:cNvSpPr>
            <a:spLocks noChangeArrowheads="1"/>
          </p:cNvSpPr>
          <p:nvPr/>
        </p:nvSpPr>
        <p:spPr bwMode="auto">
          <a:xfrm>
            <a:off x="2351088" y="6021388"/>
            <a:ext cx="6913562" cy="646112"/>
          </a:xfrm>
          <a:prstGeom prst="rect">
            <a:avLst/>
          </a:prstGeom>
          <a:solidFill>
            <a:srgbClr val="FFFF99"/>
          </a:solidFill>
          <a:ln w="28575">
            <a:solidFill>
              <a:srgbClr val="0070C0"/>
            </a:solidFill>
            <a:miter lim="800000"/>
            <a:headEnd/>
            <a:tailEnd/>
          </a:ln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600" b="1" dirty="0" err="1">
                <a:solidFill>
                  <a:srgbClr val="CC0066"/>
                </a:solidFill>
                <a:latin typeface="Comic Sans MS" pitchFamily="66" charset="0"/>
              </a:rPr>
              <a:t>Nac</a:t>
            </a:r>
            <a:r>
              <a:rPr lang="en-GB" altLang="en-US" sz="3600" b="1" dirty="0">
                <a:solidFill>
                  <a:srgbClr val="CC0066"/>
                </a:solidFill>
                <a:latin typeface="Comic Sans MS" pitchFamily="66" charset="0"/>
              </a:rPr>
              <a:t> </a:t>
            </a:r>
            <a:r>
              <a:rPr lang="en-GB" altLang="en-US" sz="3600" b="1" dirty="0" err="1">
                <a:solidFill>
                  <a:srgbClr val="CC0066"/>
                </a:solidFill>
                <a:latin typeface="Comic Sans MS" pitchFamily="66" charset="0"/>
              </a:rPr>
              <a:t>ydy.Mae</a:t>
            </a:r>
            <a:r>
              <a:rPr lang="en-GB" altLang="en-US" sz="3600" b="1" dirty="0">
                <a:solidFill>
                  <a:srgbClr val="CC0066"/>
                </a:solidFill>
                <a:latin typeface="Comic Sans MS" pitchFamily="66" charset="0"/>
              </a:rPr>
              <a:t> </a:t>
            </a:r>
            <a:r>
              <a:rPr lang="en-GB" altLang="en-US" sz="3600" b="1" dirty="0" err="1">
                <a:solidFill>
                  <a:srgbClr val="CC0066"/>
                </a:solidFill>
                <a:latin typeface="Comic Sans MS" pitchFamily="66" charset="0"/>
              </a:rPr>
              <a:t>hi’n</a:t>
            </a:r>
            <a:r>
              <a:rPr lang="en-GB" altLang="en-US" sz="3600" b="1" dirty="0">
                <a:solidFill>
                  <a:srgbClr val="CC0066"/>
                </a:solidFill>
                <a:latin typeface="Comic Sans MS" pitchFamily="66" charset="0"/>
              </a:rPr>
              <a:t> </a:t>
            </a:r>
            <a:r>
              <a:rPr lang="en-GB" altLang="en-US" sz="3600" b="1" dirty="0" err="1">
                <a:solidFill>
                  <a:srgbClr val="CC0066"/>
                </a:solidFill>
                <a:latin typeface="Comic Sans MS" pitchFamily="66" charset="0"/>
              </a:rPr>
              <a:t>bwrw</a:t>
            </a:r>
            <a:r>
              <a:rPr lang="en-GB" altLang="en-US" sz="3600" b="1" dirty="0">
                <a:solidFill>
                  <a:srgbClr val="CC0066"/>
                </a:solidFill>
                <a:latin typeface="Comic Sans MS" pitchFamily="66" charset="0"/>
              </a:rPr>
              <a:t> </a:t>
            </a:r>
            <a:r>
              <a:rPr lang="en-GB" altLang="en-US" sz="3600" b="1" dirty="0" err="1">
                <a:solidFill>
                  <a:srgbClr val="CC0066"/>
                </a:solidFill>
                <a:latin typeface="Comic Sans MS" pitchFamily="66" charset="0"/>
              </a:rPr>
              <a:t>eira</a:t>
            </a:r>
            <a:r>
              <a:rPr lang="en-GB" altLang="en-US" sz="3600" b="1" dirty="0">
                <a:solidFill>
                  <a:srgbClr val="CC0066"/>
                </a:solidFill>
                <a:latin typeface="Comic Sans MS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916929048"/>
      </p:ext>
    </p:extLst>
  </p:cSld>
  <p:clrMapOvr>
    <a:masterClrMapping/>
  </p:clrMapOvr>
  <p:transition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2" grpId="0" animBg="1"/>
      <p:bldP spid="8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01" name="Picture 9" descr="beach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3389" y="1"/>
            <a:ext cx="8713787" cy="5516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02" name="Text Box 10"/>
          <p:cNvSpPr txBox="1">
            <a:spLocks noChangeArrowheads="1"/>
          </p:cNvSpPr>
          <p:nvPr/>
        </p:nvSpPr>
        <p:spPr bwMode="auto">
          <a:xfrm>
            <a:off x="3432176" y="188914"/>
            <a:ext cx="4968875" cy="769937"/>
          </a:xfrm>
          <a:prstGeom prst="rect">
            <a:avLst/>
          </a:prstGeom>
          <a:solidFill>
            <a:srgbClr val="FFFF99"/>
          </a:solidFill>
          <a:ln w="57150">
            <a:solidFill>
              <a:srgbClr val="9933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400" b="1">
                <a:solidFill>
                  <a:srgbClr val="CC0066"/>
                </a:solidFill>
                <a:latin typeface="Comic Sans MS" pitchFamily="66" charset="0"/>
              </a:rPr>
              <a:t>Ydy hi’n heulog?</a:t>
            </a:r>
          </a:p>
        </p:txBody>
      </p:sp>
      <p:pic>
        <p:nvPicPr>
          <p:cNvPr id="8203" name="Picture 11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1763" y="188913"/>
            <a:ext cx="2711450" cy="262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59"/>
          <p:cNvSpPr>
            <a:spLocks noChangeArrowheads="1"/>
          </p:cNvSpPr>
          <p:nvPr/>
        </p:nvSpPr>
        <p:spPr bwMode="auto">
          <a:xfrm>
            <a:off x="3432176" y="5897565"/>
            <a:ext cx="5184775" cy="646112"/>
          </a:xfrm>
          <a:prstGeom prst="rect">
            <a:avLst/>
          </a:prstGeom>
          <a:solidFill>
            <a:srgbClr val="FFFF99"/>
          </a:solidFill>
          <a:ln w="28575">
            <a:solidFill>
              <a:srgbClr val="CC0066"/>
            </a:solidFill>
            <a:miter lim="800000"/>
            <a:headEnd/>
            <a:tailEnd/>
          </a:ln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600" b="1" dirty="0" err="1">
                <a:solidFill>
                  <a:srgbClr val="CC0066"/>
                </a:solidFill>
                <a:latin typeface="Comic Sans MS" pitchFamily="66" charset="0"/>
              </a:rPr>
              <a:t>Ydy.Mae</a:t>
            </a:r>
            <a:r>
              <a:rPr lang="en-GB" altLang="en-US" sz="3600" b="1" dirty="0">
                <a:solidFill>
                  <a:srgbClr val="CC0066"/>
                </a:solidFill>
                <a:latin typeface="Comic Sans MS" pitchFamily="66" charset="0"/>
              </a:rPr>
              <a:t> </a:t>
            </a:r>
            <a:r>
              <a:rPr lang="en-GB" altLang="en-US" sz="3600" b="1" dirty="0" err="1">
                <a:solidFill>
                  <a:srgbClr val="CC0066"/>
                </a:solidFill>
                <a:latin typeface="Comic Sans MS" pitchFamily="66" charset="0"/>
              </a:rPr>
              <a:t>hi’n</a:t>
            </a:r>
            <a:r>
              <a:rPr lang="en-GB" altLang="en-US" sz="3600" b="1" dirty="0">
                <a:solidFill>
                  <a:srgbClr val="CC0066"/>
                </a:solidFill>
                <a:latin typeface="Comic Sans MS" pitchFamily="66" charset="0"/>
              </a:rPr>
              <a:t> </a:t>
            </a:r>
            <a:r>
              <a:rPr lang="en-GB" altLang="en-US" sz="3600" b="1" dirty="0" err="1">
                <a:solidFill>
                  <a:srgbClr val="CC0066"/>
                </a:solidFill>
                <a:latin typeface="Comic Sans MS" pitchFamily="66" charset="0"/>
              </a:rPr>
              <a:t>heulog</a:t>
            </a:r>
            <a:r>
              <a:rPr lang="en-GB" altLang="en-US" sz="3600" b="1" dirty="0">
                <a:solidFill>
                  <a:srgbClr val="CC0066"/>
                </a:solidFill>
                <a:latin typeface="Comic Sans MS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29922620"/>
      </p:ext>
    </p:extLst>
  </p:cSld>
  <p:clrMapOvr>
    <a:masterClrMapping/>
  </p:clrMapOvr>
  <p:transition spd="med"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8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2" grpId="0" animBg="1"/>
      <p:bldP spid="10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liff scen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4826" y="188914"/>
            <a:ext cx="8424863" cy="502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59"/>
          <p:cNvSpPr>
            <a:spLocks noChangeArrowheads="1"/>
          </p:cNvSpPr>
          <p:nvPr/>
        </p:nvSpPr>
        <p:spPr bwMode="auto">
          <a:xfrm>
            <a:off x="1847851" y="5661026"/>
            <a:ext cx="8424863" cy="646113"/>
          </a:xfrm>
          <a:prstGeom prst="rect">
            <a:avLst/>
          </a:prstGeom>
          <a:solidFill>
            <a:srgbClr val="FFFF99"/>
          </a:solidFill>
          <a:ln w="28575">
            <a:solidFill>
              <a:srgbClr val="CC0066"/>
            </a:solidFill>
            <a:miter lim="800000"/>
            <a:headEnd/>
            <a:tailEnd/>
          </a:ln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600" b="1" dirty="0" err="1">
                <a:solidFill>
                  <a:srgbClr val="CC0066"/>
                </a:solidFill>
                <a:latin typeface="Comic Sans MS" pitchFamily="66" charset="0"/>
              </a:rPr>
              <a:t>Nac</a:t>
            </a:r>
            <a:r>
              <a:rPr lang="en-GB" altLang="en-US" sz="3600" b="1" dirty="0">
                <a:solidFill>
                  <a:srgbClr val="CC0066"/>
                </a:solidFill>
                <a:latin typeface="Comic Sans MS" pitchFamily="66" charset="0"/>
              </a:rPr>
              <a:t> </a:t>
            </a:r>
            <a:r>
              <a:rPr lang="en-GB" altLang="en-US" sz="3600" b="1" dirty="0" err="1">
                <a:solidFill>
                  <a:srgbClr val="CC0066"/>
                </a:solidFill>
                <a:latin typeface="Comic Sans MS" pitchFamily="66" charset="0"/>
              </a:rPr>
              <a:t>ydy</a:t>
            </a:r>
            <a:r>
              <a:rPr lang="en-GB" altLang="en-US" sz="3600" b="1" dirty="0">
                <a:solidFill>
                  <a:srgbClr val="CC0066"/>
                </a:solidFill>
                <a:latin typeface="Comic Sans MS" pitchFamily="66" charset="0"/>
              </a:rPr>
              <a:t>. </a:t>
            </a:r>
            <a:r>
              <a:rPr lang="en-GB" altLang="en-US" sz="3600" b="1" dirty="0" err="1">
                <a:solidFill>
                  <a:srgbClr val="CC0066"/>
                </a:solidFill>
                <a:latin typeface="Comic Sans MS" pitchFamily="66" charset="0"/>
              </a:rPr>
              <a:t>Dydy</a:t>
            </a:r>
            <a:r>
              <a:rPr lang="en-GB" altLang="en-US" sz="3600" b="1" dirty="0">
                <a:solidFill>
                  <a:srgbClr val="CC0066"/>
                </a:solidFill>
                <a:latin typeface="Comic Sans MS" pitchFamily="66" charset="0"/>
              </a:rPr>
              <a:t> hi </a:t>
            </a:r>
            <a:r>
              <a:rPr lang="en-GB" altLang="en-US" sz="3600" b="1" dirty="0" err="1">
                <a:solidFill>
                  <a:srgbClr val="CC0066"/>
                </a:solidFill>
                <a:latin typeface="Comic Sans MS" pitchFamily="66" charset="0"/>
              </a:rPr>
              <a:t>ddim</a:t>
            </a:r>
            <a:r>
              <a:rPr lang="en-GB" altLang="en-US" sz="3600" b="1" dirty="0">
                <a:solidFill>
                  <a:srgbClr val="CC0066"/>
                </a:solidFill>
                <a:latin typeface="Comic Sans MS" pitchFamily="66" charset="0"/>
              </a:rPr>
              <a:t> </a:t>
            </a:r>
            <a:r>
              <a:rPr lang="en-GB" altLang="en-US" sz="3600" b="1" dirty="0" err="1">
                <a:solidFill>
                  <a:srgbClr val="CC0066"/>
                </a:solidFill>
                <a:latin typeface="Comic Sans MS" pitchFamily="66" charset="0"/>
              </a:rPr>
              <a:t>yn</a:t>
            </a:r>
            <a:r>
              <a:rPr lang="en-GB" altLang="en-US" sz="3600" b="1" dirty="0">
                <a:solidFill>
                  <a:srgbClr val="CC0066"/>
                </a:solidFill>
                <a:latin typeface="Comic Sans MS" pitchFamily="66" charset="0"/>
              </a:rPr>
              <a:t> </a:t>
            </a:r>
            <a:r>
              <a:rPr lang="en-GB" altLang="en-US" sz="3600" b="1" dirty="0" err="1">
                <a:solidFill>
                  <a:srgbClr val="CC0066"/>
                </a:solidFill>
                <a:latin typeface="Comic Sans MS" pitchFamily="66" charset="0"/>
              </a:rPr>
              <a:t>stormus</a:t>
            </a:r>
            <a:r>
              <a:rPr lang="en-GB" altLang="en-US" sz="3600" b="1" dirty="0">
                <a:solidFill>
                  <a:srgbClr val="CC0066"/>
                </a:solidFill>
                <a:latin typeface="Comic Sans MS" pitchFamily="66" charset="0"/>
              </a:rPr>
              <a:t>. </a:t>
            </a:r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3503613" y="188914"/>
            <a:ext cx="5111750" cy="790575"/>
          </a:xfrm>
          <a:prstGeom prst="rect">
            <a:avLst/>
          </a:prstGeom>
          <a:solidFill>
            <a:srgbClr val="FFFF99"/>
          </a:solidFill>
          <a:ln w="57150">
            <a:solidFill>
              <a:srgbClr val="9933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400" b="1" dirty="0" err="1">
                <a:solidFill>
                  <a:srgbClr val="CC0066"/>
                </a:solidFill>
                <a:latin typeface="Comic Sans MS" pitchFamily="66" charset="0"/>
              </a:rPr>
              <a:t>Ydy</a:t>
            </a:r>
            <a:r>
              <a:rPr lang="en-GB" altLang="en-US" sz="4400" b="1" dirty="0">
                <a:solidFill>
                  <a:srgbClr val="CC0066"/>
                </a:solidFill>
                <a:latin typeface="Comic Sans MS" pitchFamily="66" charset="0"/>
              </a:rPr>
              <a:t> </a:t>
            </a:r>
            <a:r>
              <a:rPr lang="en-GB" altLang="en-US" sz="4400" b="1" dirty="0" err="1">
                <a:solidFill>
                  <a:srgbClr val="CC0066"/>
                </a:solidFill>
                <a:latin typeface="Comic Sans MS" pitchFamily="66" charset="0"/>
              </a:rPr>
              <a:t>hi’n</a:t>
            </a:r>
            <a:r>
              <a:rPr lang="en-GB" altLang="en-US" sz="4400" b="1" dirty="0">
                <a:solidFill>
                  <a:srgbClr val="CC0066"/>
                </a:solidFill>
                <a:latin typeface="Comic Sans MS" pitchFamily="66" charset="0"/>
              </a:rPr>
              <a:t> </a:t>
            </a:r>
            <a:r>
              <a:rPr lang="en-GB" altLang="en-US" sz="4400" b="1" dirty="0" err="1">
                <a:solidFill>
                  <a:srgbClr val="CC0066"/>
                </a:solidFill>
                <a:latin typeface="Comic Sans MS" pitchFamily="66" charset="0"/>
              </a:rPr>
              <a:t>stormus</a:t>
            </a:r>
            <a:r>
              <a:rPr lang="en-GB" altLang="en-US" sz="4400" b="1" dirty="0">
                <a:solidFill>
                  <a:srgbClr val="CC0066"/>
                </a:solidFill>
                <a:latin typeface="Comic Sans MS" pitchFamily="66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683286802"/>
      </p:ext>
    </p:extLst>
  </p:cSld>
  <p:clrMapOvr>
    <a:masterClrMapping/>
  </p:clrMapOvr>
  <p:transition spd="med"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hurrican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"/>
            <a:ext cx="9144000" cy="6145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5448301" y="115889"/>
            <a:ext cx="5040313" cy="708025"/>
          </a:xfrm>
          <a:prstGeom prst="rect">
            <a:avLst/>
          </a:prstGeom>
          <a:solidFill>
            <a:srgbClr val="FFFF99"/>
          </a:solidFill>
          <a:ln w="28575">
            <a:solidFill>
              <a:srgbClr val="9933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000" b="1">
                <a:solidFill>
                  <a:srgbClr val="CC0066"/>
                </a:solidFill>
                <a:latin typeface="Comic Sans MS" pitchFamily="66" charset="0"/>
              </a:rPr>
              <a:t>Ydy hi’n wyntog?</a:t>
            </a:r>
          </a:p>
        </p:txBody>
      </p:sp>
      <p:sp>
        <p:nvSpPr>
          <p:cNvPr id="8" name="Rectangle 59"/>
          <p:cNvSpPr>
            <a:spLocks noChangeArrowheads="1"/>
          </p:cNvSpPr>
          <p:nvPr/>
        </p:nvSpPr>
        <p:spPr bwMode="auto">
          <a:xfrm>
            <a:off x="2506792" y="6145214"/>
            <a:ext cx="6407150" cy="646113"/>
          </a:xfrm>
          <a:prstGeom prst="rect">
            <a:avLst/>
          </a:prstGeom>
          <a:solidFill>
            <a:srgbClr val="FFFF99"/>
          </a:solidFill>
          <a:ln w="28575">
            <a:solidFill>
              <a:srgbClr val="CC0066"/>
            </a:solidFill>
            <a:miter lim="800000"/>
            <a:headEnd/>
            <a:tailEnd/>
          </a:ln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rgbClr val="CC0066"/>
                </a:solidFill>
                <a:latin typeface="Comic Sans MS" pitchFamily="66" charset="0"/>
              </a:rPr>
              <a:t>Ydy.Mae hi’n wyntog iawn!</a:t>
            </a:r>
          </a:p>
        </p:txBody>
      </p:sp>
    </p:spTree>
    <p:extLst>
      <p:ext uri="{BB962C8B-B14F-4D97-AF65-F5344CB8AC3E}">
        <p14:creationId xmlns:p14="http://schemas.microsoft.com/office/powerpoint/2010/main" val="1980876398"/>
      </p:ext>
    </p:extLst>
  </p:cSld>
  <p:clrMapOvr>
    <a:masterClrMapping/>
  </p:clrMapOvr>
  <p:transition spd="slow">
    <p:sndAc>
      <p:stSnd loop="1">
        <p:snd r:embed="rId2" name="win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 animBg="1"/>
      <p:bldP spid="8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4" name="Picture 6" descr="fo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82576"/>
            <a:ext cx="9144000" cy="6575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5" name="Text Box 7"/>
          <p:cNvSpPr txBox="1">
            <a:spLocks noChangeArrowheads="1"/>
          </p:cNvSpPr>
          <p:nvPr/>
        </p:nvSpPr>
        <p:spPr bwMode="auto">
          <a:xfrm>
            <a:off x="1919289" y="260351"/>
            <a:ext cx="5400675" cy="790575"/>
          </a:xfrm>
          <a:prstGeom prst="rect">
            <a:avLst/>
          </a:prstGeom>
          <a:solidFill>
            <a:srgbClr val="FFFF99"/>
          </a:solidFill>
          <a:ln w="28575">
            <a:solidFill>
              <a:srgbClr val="9933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400" b="1">
                <a:solidFill>
                  <a:srgbClr val="CC0066"/>
                </a:solidFill>
                <a:latin typeface="Comic Sans MS" pitchFamily="66" charset="0"/>
              </a:rPr>
              <a:t>Ydy hi’n niwlog?</a:t>
            </a:r>
          </a:p>
        </p:txBody>
      </p:sp>
      <p:sp>
        <p:nvSpPr>
          <p:cNvPr id="5" name="Rectangle 59"/>
          <p:cNvSpPr>
            <a:spLocks noChangeArrowheads="1"/>
          </p:cNvSpPr>
          <p:nvPr/>
        </p:nvSpPr>
        <p:spPr bwMode="auto">
          <a:xfrm>
            <a:off x="2135188" y="1617663"/>
            <a:ext cx="4824412" cy="646112"/>
          </a:xfrm>
          <a:prstGeom prst="rect">
            <a:avLst/>
          </a:prstGeom>
          <a:solidFill>
            <a:srgbClr val="FFFF99"/>
          </a:solidFill>
          <a:ln w="28575">
            <a:solidFill>
              <a:srgbClr val="CC0066"/>
            </a:solidFill>
            <a:miter lim="800000"/>
            <a:headEnd/>
            <a:tailEnd/>
          </a:ln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rgbClr val="CC0066"/>
                </a:solidFill>
                <a:latin typeface="Comic Sans MS" pitchFamily="66" charset="0"/>
              </a:rPr>
              <a:t>Ydy.Mae hi’n niwlog.</a:t>
            </a:r>
          </a:p>
        </p:txBody>
      </p:sp>
    </p:spTree>
    <p:extLst>
      <p:ext uri="{BB962C8B-B14F-4D97-AF65-F5344CB8AC3E}">
        <p14:creationId xmlns:p14="http://schemas.microsoft.com/office/powerpoint/2010/main" val="1295544702"/>
      </p:ext>
    </p:extLst>
  </p:cSld>
  <p:clrMapOvr>
    <a:masterClrMapping/>
  </p:clrMapOvr>
  <p:transition spd="med"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13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5" grpId="0" animBg="1"/>
      <p:bldP spid="5" grpId="0" animBg="1"/>
      <p:bldP spid="5" grpId="1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Cloudy Par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476250"/>
            <a:ext cx="9074150" cy="572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3" name="Freeform 5"/>
          <p:cNvSpPr>
            <a:spLocks/>
          </p:cNvSpPr>
          <p:nvPr/>
        </p:nvSpPr>
        <p:spPr bwMode="auto">
          <a:xfrm>
            <a:off x="1703388" y="-26988"/>
            <a:ext cx="2838450" cy="1152526"/>
          </a:xfrm>
          <a:custGeom>
            <a:avLst/>
            <a:gdLst>
              <a:gd name="T0" fmla="*/ 2147483647 w 1697"/>
              <a:gd name="T1" fmla="*/ 2147483647 h 704"/>
              <a:gd name="T2" fmla="*/ 2147483647 w 1697"/>
              <a:gd name="T3" fmla="*/ 2147483647 h 704"/>
              <a:gd name="T4" fmla="*/ 2147483647 w 1697"/>
              <a:gd name="T5" fmla="*/ 2147483647 h 704"/>
              <a:gd name="T6" fmla="*/ 2147483647 w 1697"/>
              <a:gd name="T7" fmla="*/ 2147483647 h 704"/>
              <a:gd name="T8" fmla="*/ 2147483647 w 1697"/>
              <a:gd name="T9" fmla="*/ 2147483647 h 704"/>
              <a:gd name="T10" fmla="*/ 2147483647 w 1697"/>
              <a:gd name="T11" fmla="*/ 2147483647 h 704"/>
              <a:gd name="T12" fmla="*/ 2147483647 w 1697"/>
              <a:gd name="T13" fmla="*/ 2147483647 h 704"/>
              <a:gd name="T14" fmla="*/ 2147483647 w 1697"/>
              <a:gd name="T15" fmla="*/ 2147483647 h 704"/>
              <a:gd name="T16" fmla="*/ 2147483647 w 1697"/>
              <a:gd name="T17" fmla="*/ 2147483647 h 704"/>
              <a:gd name="T18" fmla="*/ 2147483647 w 1697"/>
              <a:gd name="T19" fmla="*/ 2147483647 h 704"/>
              <a:gd name="T20" fmla="*/ 2147483647 w 1697"/>
              <a:gd name="T21" fmla="*/ 2147483647 h 704"/>
              <a:gd name="T22" fmla="*/ 2147483647 w 1697"/>
              <a:gd name="T23" fmla="*/ 2147483647 h 704"/>
              <a:gd name="T24" fmla="*/ 2147483647 w 1697"/>
              <a:gd name="T25" fmla="*/ 2147483647 h 704"/>
              <a:gd name="T26" fmla="*/ 2147483647 w 1697"/>
              <a:gd name="T27" fmla="*/ 2147483647 h 704"/>
              <a:gd name="T28" fmla="*/ 2147483647 w 1697"/>
              <a:gd name="T29" fmla="*/ 2147483647 h 704"/>
              <a:gd name="T30" fmla="*/ 2147483647 w 1697"/>
              <a:gd name="T31" fmla="*/ 2147483647 h 704"/>
              <a:gd name="T32" fmla="*/ 2147483647 w 1697"/>
              <a:gd name="T33" fmla="*/ 2147483647 h 704"/>
              <a:gd name="T34" fmla="*/ 2147483647 w 1697"/>
              <a:gd name="T35" fmla="*/ 2147483647 h 704"/>
              <a:gd name="T36" fmla="*/ 2147483647 w 1697"/>
              <a:gd name="T37" fmla="*/ 2147483647 h 704"/>
              <a:gd name="T38" fmla="*/ 2147483647 w 1697"/>
              <a:gd name="T39" fmla="*/ 2147483647 h 704"/>
              <a:gd name="T40" fmla="*/ 2147483647 w 1697"/>
              <a:gd name="T41" fmla="*/ 2147483647 h 704"/>
              <a:gd name="T42" fmla="*/ 2147483647 w 1697"/>
              <a:gd name="T43" fmla="*/ 2147483647 h 704"/>
              <a:gd name="T44" fmla="*/ 2147483647 w 1697"/>
              <a:gd name="T45" fmla="*/ 2147483647 h 704"/>
              <a:gd name="T46" fmla="*/ 2147483647 w 1697"/>
              <a:gd name="T47" fmla="*/ 0 h 704"/>
              <a:gd name="T48" fmla="*/ 2147483647 w 1697"/>
              <a:gd name="T49" fmla="*/ 2147483647 h 704"/>
              <a:gd name="T50" fmla="*/ 2147483647 w 1697"/>
              <a:gd name="T51" fmla="*/ 2147483647 h 704"/>
              <a:gd name="T52" fmla="*/ 2147483647 w 1697"/>
              <a:gd name="T53" fmla="*/ 2147483647 h 704"/>
              <a:gd name="T54" fmla="*/ 2147483647 w 1697"/>
              <a:gd name="T55" fmla="*/ 2147483647 h 704"/>
              <a:gd name="T56" fmla="*/ 2147483647 w 1697"/>
              <a:gd name="T57" fmla="*/ 2147483647 h 704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w 1697"/>
              <a:gd name="T88" fmla="*/ 0 h 704"/>
              <a:gd name="T89" fmla="*/ 1697 w 1697"/>
              <a:gd name="T90" fmla="*/ 704 h 704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T87" t="T88" r="T89" b="T90"/>
            <a:pathLst>
              <a:path w="1697" h="704">
                <a:moveTo>
                  <a:pt x="166" y="82"/>
                </a:moveTo>
                <a:cubicBezTo>
                  <a:pt x="103" y="104"/>
                  <a:pt x="50" y="176"/>
                  <a:pt x="28" y="238"/>
                </a:cubicBezTo>
                <a:cubicBezTo>
                  <a:pt x="40" y="417"/>
                  <a:pt x="0" y="413"/>
                  <a:pt x="156" y="430"/>
                </a:cubicBezTo>
                <a:cubicBezTo>
                  <a:pt x="174" y="436"/>
                  <a:pt x="193" y="442"/>
                  <a:pt x="211" y="448"/>
                </a:cubicBezTo>
                <a:cubicBezTo>
                  <a:pt x="220" y="451"/>
                  <a:pt x="239" y="457"/>
                  <a:pt x="239" y="457"/>
                </a:cubicBezTo>
                <a:cubicBezTo>
                  <a:pt x="275" y="454"/>
                  <a:pt x="312" y="454"/>
                  <a:pt x="348" y="448"/>
                </a:cubicBezTo>
                <a:cubicBezTo>
                  <a:pt x="389" y="441"/>
                  <a:pt x="426" y="417"/>
                  <a:pt x="467" y="412"/>
                </a:cubicBezTo>
                <a:cubicBezTo>
                  <a:pt x="510" y="407"/>
                  <a:pt x="552" y="405"/>
                  <a:pt x="595" y="402"/>
                </a:cubicBezTo>
                <a:cubicBezTo>
                  <a:pt x="629" y="380"/>
                  <a:pt x="657" y="366"/>
                  <a:pt x="696" y="357"/>
                </a:cubicBezTo>
                <a:cubicBezTo>
                  <a:pt x="882" y="370"/>
                  <a:pt x="812" y="337"/>
                  <a:pt x="851" y="466"/>
                </a:cubicBezTo>
                <a:cubicBezTo>
                  <a:pt x="861" y="498"/>
                  <a:pt x="943" y="503"/>
                  <a:pt x="943" y="503"/>
                </a:cubicBezTo>
                <a:cubicBezTo>
                  <a:pt x="958" y="598"/>
                  <a:pt x="968" y="575"/>
                  <a:pt x="1071" y="585"/>
                </a:cubicBezTo>
                <a:cubicBezTo>
                  <a:pt x="1132" y="605"/>
                  <a:pt x="1105" y="643"/>
                  <a:pt x="1144" y="677"/>
                </a:cubicBezTo>
                <a:cubicBezTo>
                  <a:pt x="1167" y="697"/>
                  <a:pt x="1198" y="699"/>
                  <a:pt x="1226" y="704"/>
                </a:cubicBezTo>
                <a:cubicBezTo>
                  <a:pt x="1293" y="701"/>
                  <a:pt x="1360" y="700"/>
                  <a:pt x="1427" y="695"/>
                </a:cubicBezTo>
                <a:cubicBezTo>
                  <a:pt x="1492" y="690"/>
                  <a:pt x="1589" y="587"/>
                  <a:pt x="1638" y="540"/>
                </a:cubicBezTo>
                <a:cubicBezTo>
                  <a:pt x="1652" y="496"/>
                  <a:pt x="1672" y="453"/>
                  <a:pt x="1692" y="412"/>
                </a:cubicBezTo>
                <a:cubicBezTo>
                  <a:pt x="1684" y="320"/>
                  <a:pt x="1697" y="275"/>
                  <a:pt x="1610" y="247"/>
                </a:cubicBezTo>
                <a:cubicBezTo>
                  <a:pt x="1557" y="167"/>
                  <a:pt x="1304" y="169"/>
                  <a:pt x="1235" y="165"/>
                </a:cubicBezTo>
                <a:cubicBezTo>
                  <a:pt x="1193" y="151"/>
                  <a:pt x="1177" y="115"/>
                  <a:pt x="1135" y="101"/>
                </a:cubicBezTo>
                <a:cubicBezTo>
                  <a:pt x="1081" y="47"/>
                  <a:pt x="1107" y="67"/>
                  <a:pt x="1062" y="37"/>
                </a:cubicBezTo>
                <a:cubicBezTo>
                  <a:pt x="981" y="44"/>
                  <a:pt x="918" y="54"/>
                  <a:pt x="842" y="73"/>
                </a:cubicBezTo>
                <a:cubicBezTo>
                  <a:pt x="730" y="64"/>
                  <a:pt x="731" y="60"/>
                  <a:pt x="641" y="28"/>
                </a:cubicBezTo>
                <a:cubicBezTo>
                  <a:pt x="614" y="18"/>
                  <a:pt x="559" y="0"/>
                  <a:pt x="559" y="0"/>
                </a:cubicBezTo>
                <a:cubicBezTo>
                  <a:pt x="552" y="1"/>
                  <a:pt x="479" y="5"/>
                  <a:pt x="458" y="18"/>
                </a:cubicBezTo>
                <a:cubicBezTo>
                  <a:pt x="451" y="23"/>
                  <a:pt x="448" y="33"/>
                  <a:pt x="440" y="37"/>
                </a:cubicBezTo>
                <a:cubicBezTo>
                  <a:pt x="420" y="47"/>
                  <a:pt x="396" y="46"/>
                  <a:pt x="376" y="55"/>
                </a:cubicBezTo>
                <a:cubicBezTo>
                  <a:pt x="297" y="88"/>
                  <a:pt x="375" y="61"/>
                  <a:pt x="312" y="82"/>
                </a:cubicBezTo>
                <a:cubicBezTo>
                  <a:pt x="270" y="75"/>
                  <a:pt x="202" y="46"/>
                  <a:pt x="166" y="82"/>
                </a:cubicBezTo>
                <a:close/>
              </a:path>
            </a:pathLst>
          </a:custGeom>
          <a:gradFill rotWithShape="1">
            <a:gsLst>
              <a:gs pos="0">
                <a:srgbClr val="C0C0C0"/>
              </a:gs>
              <a:gs pos="100000">
                <a:srgbClr val="595959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7414" name="Freeform 6"/>
          <p:cNvSpPr>
            <a:spLocks/>
          </p:cNvSpPr>
          <p:nvPr/>
        </p:nvSpPr>
        <p:spPr bwMode="auto">
          <a:xfrm>
            <a:off x="4011613" y="44450"/>
            <a:ext cx="2589212" cy="920750"/>
          </a:xfrm>
          <a:custGeom>
            <a:avLst/>
            <a:gdLst>
              <a:gd name="T0" fmla="*/ 2147483647 w 1568"/>
              <a:gd name="T1" fmla="*/ 2147483647 h 535"/>
              <a:gd name="T2" fmla="*/ 2147483647 w 1568"/>
              <a:gd name="T3" fmla="*/ 2147483647 h 535"/>
              <a:gd name="T4" fmla="*/ 2147483647 w 1568"/>
              <a:gd name="T5" fmla="*/ 2147483647 h 535"/>
              <a:gd name="T6" fmla="*/ 2147483647 w 1568"/>
              <a:gd name="T7" fmla="*/ 0 h 535"/>
              <a:gd name="T8" fmla="*/ 2147483647 w 1568"/>
              <a:gd name="T9" fmla="*/ 2147483647 h 535"/>
              <a:gd name="T10" fmla="*/ 2147483647 w 1568"/>
              <a:gd name="T11" fmla="*/ 2147483647 h 535"/>
              <a:gd name="T12" fmla="*/ 2147483647 w 1568"/>
              <a:gd name="T13" fmla="*/ 2147483647 h 535"/>
              <a:gd name="T14" fmla="*/ 2147483647 w 1568"/>
              <a:gd name="T15" fmla="*/ 2147483647 h 535"/>
              <a:gd name="T16" fmla="*/ 2147483647 w 1568"/>
              <a:gd name="T17" fmla="*/ 2147483647 h 535"/>
              <a:gd name="T18" fmla="*/ 2147483647 w 1568"/>
              <a:gd name="T19" fmla="*/ 2147483647 h 535"/>
              <a:gd name="T20" fmla="*/ 2147483647 w 1568"/>
              <a:gd name="T21" fmla="*/ 2147483647 h 535"/>
              <a:gd name="T22" fmla="*/ 2147483647 w 1568"/>
              <a:gd name="T23" fmla="*/ 2147483647 h 535"/>
              <a:gd name="T24" fmla="*/ 2147483647 w 1568"/>
              <a:gd name="T25" fmla="*/ 2147483647 h 535"/>
              <a:gd name="T26" fmla="*/ 2147483647 w 1568"/>
              <a:gd name="T27" fmla="*/ 2147483647 h 535"/>
              <a:gd name="T28" fmla="*/ 2147483647 w 1568"/>
              <a:gd name="T29" fmla="*/ 2147483647 h 535"/>
              <a:gd name="T30" fmla="*/ 2147483647 w 1568"/>
              <a:gd name="T31" fmla="*/ 2147483647 h 535"/>
              <a:gd name="T32" fmla="*/ 2147483647 w 1568"/>
              <a:gd name="T33" fmla="*/ 2147483647 h 535"/>
              <a:gd name="T34" fmla="*/ 2147483647 w 1568"/>
              <a:gd name="T35" fmla="*/ 2147483647 h 535"/>
              <a:gd name="T36" fmla="*/ 2147483647 w 1568"/>
              <a:gd name="T37" fmla="*/ 2147483647 h 535"/>
              <a:gd name="T38" fmla="*/ 2147483647 w 1568"/>
              <a:gd name="T39" fmla="*/ 2147483647 h 535"/>
              <a:gd name="T40" fmla="*/ 2147483647 w 1568"/>
              <a:gd name="T41" fmla="*/ 2147483647 h 535"/>
              <a:gd name="T42" fmla="*/ 2147483647 w 1568"/>
              <a:gd name="T43" fmla="*/ 2147483647 h 535"/>
              <a:gd name="T44" fmla="*/ 2147483647 w 1568"/>
              <a:gd name="T45" fmla="*/ 2147483647 h 535"/>
              <a:gd name="T46" fmla="*/ 2147483647 w 1568"/>
              <a:gd name="T47" fmla="*/ 2147483647 h 535"/>
              <a:gd name="T48" fmla="*/ 2147483647 w 1568"/>
              <a:gd name="T49" fmla="*/ 2147483647 h 535"/>
              <a:gd name="T50" fmla="*/ 2147483647 w 1568"/>
              <a:gd name="T51" fmla="*/ 2147483647 h 535"/>
              <a:gd name="T52" fmla="*/ 2147483647 w 1568"/>
              <a:gd name="T53" fmla="*/ 2147483647 h 535"/>
              <a:gd name="T54" fmla="*/ 2147483647 w 1568"/>
              <a:gd name="T55" fmla="*/ 2147483647 h 535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w 1568"/>
              <a:gd name="T85" fmla="*/ 0 h 535"/>
              <a:gd name="T86" fmla="*/ 1568 w 1568"/>
              <a:gd name="T87" fmla="*/ 535 h 535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T84" t="T85" r="T86" b="T87"/>
            <a:pathLst>
              <a:path w="1568" h="535">
                <a:moveTo>
                  <a:pt x="6" y="110"/>
                </a:moveTo>
                <a:cubicBezTo>
                  <a:pt x="69" y="14"/>
                  <a:pt x="13" y="83"/>
                  <a:pt x="70" y="37"/>
                </a:cubicBezTo>
                <a:cubicBezTo>
                  <a:pt x="77" y="32"/>
                  <a:pt x="80" y="22"/>
                  <a:pt x="88" y="18"/>
                </a:cubicBezTo>
                <a:cubicBezTo>
                  <a:pt x="105" y="9"/>
                  <a:pt x="143" y="0"/>
                  <a:pt x="143" y="0"/>
                </a:cubicBezTo>
                <a:cubicBezTo>
                  <a:pt x="447" y="5"/>
                  <a:pt x="602" y="5"/>
                  <a:pt x="856" y="28"/>
                </a:cubicBezTo>
                <a:cubicBezTo>
                  <a:pt x="925" y="62"/>
                  <a:pt x="965" y="141"/>
                  <a:pt x="1039" y="165"/>
                </a:cubicBezTo>
                <a:cubicBezTo>
                  <a:pt x="1106" y="210"/>
                  <a:pt x="1209" y="203"/>
                  <a:pt x="1286" y="210"/>
                </a:cubicBezTo>
                <a:cubicBezTo>
                  <a:pt x="1400" y="242"/>
                  <a:pt x="1459" y="288"/>
                  <a:pt x="1542" y="366"/>
                </a:cubicBezTo>
                <a:cubicBezTo>
                  <a:pt x="1568" y="444"/>
                  <a:pt x="1562" y="402"/>
                  <a:pt x="1551" y="494"/>
                </a:cubicBezTo>
                <a:cubicBezTo>
                  <a:pt x="1508" y="491"/>
                  <a:pt x="1464" y="495"/>
                  <a:pt x="1423" y="485"/>
                </a:cubicBezTo>
                <a:cubicBezTo>
                  <a:pt x="1402" y="480"/>
                  <a:pt x="1389" y="455"/>
                  <a:pt x="1368" y="448"/>
                </a:cubicBezTo>
                <a:cubicBezTo>
                  <a:pt x="1327" y="435"/>
                  <a:pt x="1349" y="443"/>
                  <a:pt x="1304" y="421"/>
                </a:cubicBezTo>
                <a:cubicBezTo>
                  <a:pt x="1232" y="429"/>
                  <a:pt x="1199" y="434"/>
                  <a:pt x="1148" y="485"/>
                </a:cubicBezTo>
                <a:cubicBezTo>
                  <a:pt x="1106" y="478"/>
                  <a:pt x="1076" y="468"/>
                  <a:pt x="1039" y="448"/>
                </a:cubicBezTo>
                <a:cubicBezTo>
                  <a:pt x="1020" y="437"/>
                  <a:pt x="984" y="412"/>
                  <a:pt x="984" y="412"/>
                </a:cubicBezTo>
                <a:cubicBezTo>
                  <a:pt x="960" y="415"/>
                  <a:pt x="935" y="416"/>
                  <a:pt x="911" y="421"/>
                </a:cubicBezTo>
                <a:cubicBezTo>
                  <a:pt x="892" y="425"/>
                  <a:pt x="856" y="439"/>
                  <a:pt x="856" y="439"/>
                </a:cubicBezTo>
                <a:cubicBezTo>
                  <a:pt x="796" y="499"/>
                  <a:pt x="801" y="492"/>
                  <a:pt x="710" y="503"/>
                </a:cubicBezTo>
                <a:cubicBezTo>
                  <a:pt x="692" y="509"/>
                  <a:pt x="673" y="515"/>
                  <a:pt x="655" y="521"/>
                </a:cubicBezTo>
                <a:cubicBezTo>
                  <a:pt x="646" y="524"/>
                  <a:pt x="627" y="530"/>
                  <a:pt x="627" y="530"/>
                </a:cubicBezTo>
                <a:cubicBezTo>
                  <a:pt x="507" y="525"/>
                  <a:pt x="448" y="535"/>
                  <a:pt x="353" y="503"/>
                </a:cubicBezTo>
                <a:cubicBezTo>
                  <a:pt x="341" y="484"/>
                  <a:pt x="334" y="470"/>
                  <a:pt x="316" y="457"/>
                </a:cubicBezTo>
                <a:cubicBezTo>
                  <a:pt x="299" y="444"/>
                  <a:pt x="262" y="421"/>
                  <a:pt x="262" y="421"/>
                </a:cubicBezTo>
                <a:cubicBezTo>
                  <a:pt x="239" y="358"/>
                  <a:pt x="262" y="435"/>
                  <a:pt x="262" y="329"/>
                </a:cubicBezTo>
                <a:cubicBezTo>
                  <a:pt x="262" y="293"/>
                  <a:pt x="260" y="256"/>
                  <a:pt x="252" y="220"/>
                </a:cubicBezTo>
                <a:cubicBezTo>
                  <a:pt x="249" y="208"/>
                  <a:pt x="213" y="187"/>
                  <a:pt x="207" y="183"/>
                </a:cubicBezTo>
                <a:cubicBezTo>
                  <a:pt x="183" y="110"/>
                  <a:pt x="99" y="108"/>
                  <a:pt x="33" y="101"/>
                </a:cubicBezTo>
                <a:cubicBezTo>
                  <a:pt x="0" y="90"/>
                  <a:pt x="6" y="83"/>
                  <a:pt x="6" y="110"/>
                </a:cubicBezTo>
                <a:close/>
              </a:path>
            </a:pathLst>
          </a:custGeom>
          <a:gradFill rotWithShape="1">
            <a:gsLst>
              <a:gs pos="0">
                <a:srgbClr val="B2B2B2"/>
              </a:gs>
              <a:gs pos="50000">
                <a:srgbClr val="525252"/>
              </a:gs>
              <a:gs pos="100000">
                <a:srgbClr val="B2B2B2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7415" name="Freeform 7"/>
          <p:cNvSpPr>
            <a:spLocks/>
          </p:cNvSpPr>
          <p:nvPr/>
        </p:nvSpPr>
        <p:spPr bwMode="auto">
          <a:xfrm>
            <a:off x="5880100" y="44451"/>
            <a:ext cx="2590800" cy="987425"/>
          </a:xfrm>
          <a:custGeom>
            <a:avLst/>
            <a:gdLst>
              <a:gd name="T0" fmla="*/ 2147483647 w 1587"/>
              <a:gd name="T1" fmla="*/ 2147483647 h 622"/>
              <a:gd name="T2" fmla="*/ 2147483647 w 1587"/>
              <a:gd name="T3" fmla="*/ 2147483647 h 622"/>
              <a:gd name="T4" fmla="*/ 2147483647 w 1587"/>
              <a:gd name="T5" fmla="*/ 2147483647 h 622"/>
              <a:gd name="T6" fmla="*/ 2147483647 w 1587"/>
              <a:gd name="T7" fmla="*/ 2147483647 h 622"/>
              <a:gd name="T8" fmla="*/ 2147483647 w 1587"/>
              <a:gd name="T9" fmla="*/ 2147483647 h 622"/>
              <a:gd name="T10" fmla="*/ 2147483647 w 1587"/>
              <a:gd name="T11" fmla="*/ 2147483647 h 622"/>
              <a:gd name="T12" fmla="*/ 2147483647 w 1587"/>
              <a:gd name="T13" fmla="*/ 2147483647 h 622"/>
              <a:gd name="T14" fmla="*/ 2147483647 w 1587"/>
              <a:gd name="T15" fmla="*/ 2147483647 h 622"/>
              <a:gd name="T16" fmla="*/ 2147483647 w 1587"/>
              <a:gd name="T17" fmla="*/ 2147483647 h 622"/>
              <a:gd name="T18" fmla="*/ 2147483647 w 1587"/>
              <a:gd name="T19" fmla="*/ 2147483647 h 622"/>
              <a:gd name="T20" fmla="*/ 2147483647 w 1587"/>
              <a:gd name="T21" fmla="*/ 2147483647 h 622"/>
              <a:gd name="T22" fmla="*/ 2147483647 w 1587"/>
              <a:gd name="T23" fmla="*/ 2147483647 h 622"/>
              <a:gd name="T24" fmla="*/ 2147483647 w 1587"/>
              <a:gd name="T25" fmla="*/ 2147483647 h 622"/>
              <a:gd name="T26" fmla="*/ 2147483647 w 1587"/>
              <a:gd name="T27" fmla="*/ 2147483647 h 622"/>
              <a:gd name="T28" fmla="*/ 2147483647 w 1587"/>
              <a:gd name="T29" fmla="*/ 2147483647 h 622"/>
              <a:gd name="T30" fmla="*/ 2147483647 w 1587"/>
              <a:gd name="T31" fmla="*/ 2147483647 h 622"/>
              <a:gd name="T32" fmla="*/ 2147483647 w 1587"/>
              <a:gd name="T33" fmla="*/ 2147483647 h 622"/>
              <a:gd name="T34" fmla="*/ 2147483647 w 1587"/>
              <a:gd name="T35" fmla="*/ 2147483647 h 622"/>
              <a:gd name="T36" fmla="*/ 2147483647 w 1587"/>
              <a:gd name="T37" fmla="*/ 2147483647 h 622"/>
              <a:gd name="T38" fmla="*/ 2147483647 w 1587"/>
              <a:gd name="T39" fmla="*/ 2147483647 h 622"/>
              <a:gd name="T40" fmla="*/ 2147483647 w 1587"/>
              <a:gd name="T41" fmla="*/ 2147483647 h 622"/>
              <a:gd name="T42" fmla="*/ 2147483647 w 1587"/>
              <a:gd name="T43" fmla="*/ 2147483647 h 622"/>
              <a:gd name="T44" fmla="*/ 2147483647 w 1587"/>
              <a:gd name="T45" fmla="*/ 2147483647 h 622"/>
              <a:gd name="T46" fmla="*/ 2147483647 w 1587"/>
              <a:gd name="T47" fmla="*/ 2147483647 h 622"/>
              <a:gd name="T48" fmla="*/ 2147483647 w 1587"/>
              <a:gd name="T49" fmla="*/ 2147483647 h 622"/>
              <a:gd name="T50" fmla="*/ 2147483647 w 1587"/>
              <a:gd name="T51" fmla="*/ 2147483647 h 622"/>
              <a:gd name="T52" fmla="*/ 2147483647 w 1587"/>
              <a:gd name="T53" fmla="*/ 2147483647 h 622"/>
              <a:gd name="T54" fmla="*/ 2147483647 w 1587"/>
              <a:gd name="T55" fmla="*/ 2147483647 h 622"/>
              <a:gd name="T56" fmla="*/ 2147483647 w 1587"/>
              <a:gd name="T57" fmla="*/ 2147483647 h 622"/>
              <a:gd name="T58" fmla="*/ 2147483647 w 1587"/>
              <a:gd name="T59" fmla="*/ 2147483647 h 622"/>
              <a:gd name="T60" fmla="*/ 2147483647 w 1587"/>
              <a:gd name="T61" fmla="*/ 2147483647 h 622"/>
              <a:gd name="T62" fmla="*/ 2147483647 w 1587"/>
              <a:gd name="T63" fmla="*/ 2147483647 h 622"/>
              <a:gd name="T64" fmla="*/ 2147483647 w 1587"/>
              <a:gd name="T65" fmla="*/ 2147483647 h 622"/>
              <a:gd name="T66" fmla="*/ 2147483647 w 1587"/>
              <a:gd name="T67" fmla="*/ 2147483647 h 622"/>
              <a:gd name="T68" fmla="*/ 2147483647 w 1587"/>
              <a:gd name="T69" fmla="*/ 2147483647 h 622"/>
              <a:gd name="T70" fmla="*/ 2147483647 w 1587"/>
              <a:gd name="T71" fmla="*/ 2147483647 h 622"/>
              <a:gd name="T72" fmla="*/ 2147483647 w 1587"/>
              <a:gd name="T73" fmla="*/ 2147483647 h 622"/>
              <a:gd name="T74" fmla="*/ 2147483647 w 1587"/>
              <a:gd name="T75" fmla="*/ 2147483647 h 622"/>
              <a:gd name="T76" fmla="*/ 2147483647 w 1587"/>
              <a:gd name="T77" fmla="*/ 2147483647 h 622"/>
              <a:gd name="T78" fmla="*/ 2147483647 w 1587"/>
              <a:gd name="T79" fmla="*/ 2147483647 h 622"/>
              <a:gd name="T80" fmla="*/ 2147483647 w 1587"/>
              <a:gd name="T81" fmla="*/ 2147483647 h 622"/>
              <a:gd name="T82" fmla="*/ 2147483647 w 1587"/>
              <a:gd name="T83" fmla="*/ 2147483647 h 622"/>
              <a:gd name="T84" fmla="*/ 2147483647 w 1587"/>
              <a:gd name="T85" fmla="*/ 2147483647 h 622"/>
              <a:gd name="T86" fmla="*/ 2147483647 w 1587"/>
              <a:gd name="T87" fmla="*/ 2147483647 h 622"/>
              <a:gd name="T88" fmla="*/ 2147483647 w 1587"/>
              <a:gd name="T89" fmla="*/ 2147483647 h 622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1587"/>
              <a:gd name="T136" fmla="*/ 0 h 622"/>
              <a:gd name="T137" fmla="*/ 1587 w 1587"/>
              <a:gd name="T138" fmla="*/ 622 h 622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1587" h="622">
                <a:moveTo>
                  <a:pt x="261" y="164"/>
                </a:moveTo>
                <a:cubicBezTo>
                  <a:pt x="266" y="136"/>
                  <a:pt x="261" y="104"/>
                  <a:pt x="279" y="82"/>
                </a:cubicBezTo>
                <a:cubicBezTo>
                  <a:pt x="298" y="59"/>
                  <a:pt x="361" y="46"/>
                  <a:pt x="361" y="46"/>
                </a:cubicBezTo>
                <a:cubicBezTo>
                  <a:pt x="454" y="51"/>
                  <a:pt x="540" y="39"/>
                  <a:pt x="617" y="91"/>
                </a:cubicBezTo>
                <a:cubicBezTo>
                  <a:pt x="619" y="91"/>
                  <a:pt x="682" y="80"/>
                  <a:pt x="691" y="73"/>
                </a:cubicBezTo>
                <a:cubicBezTo>
                  <a:pt x="700" y="66"/>
                  <a:pt x="701" y="53"/>
                  <a:pt x="709" y="46"/>
                </a:cubicBezTo>
                <a:cubicBezTo>
                  <a:pt x="740" y="20"/>
                  <a:pt x="797" y="22"/>
                  <a:pt x="837" y="9"/>
                </a:cubicBezTo>
                <a:cubicBezTo>
                  <a:pt x="931" y="16"/>
                  <a:pt x="949" y="0"/>
                  <a:pt x="1001" y="55"/>
                </a:cubicBezTo>
                <a:cubicBezTo>
                  <a:pt x="1011" y="81"/>
                  <a:pt x="1006" y="113"/>
                  <a:pt x="1020" y="137"/>
                </a:cubicBezTo>
                <a:cubicBezTo>
                  <a:pt x="1023" y="143"/>
                  <a:pt x="1082" y="153"/>
                  <a:pt x="1093" y="155"/>
                </a:cubicBezTo>
                <a:cubicBezTo>
                  <a:pt x="1181" y="144"/>
                  <a:pt x="1155" y="140"/>
                  <a:pt x="1221" y="119"/>
                </a:cubicBezTo>
                <a:cubicBezTo>
                  <a:pt x="1257" y="94"/>
                  <a:pt x="1249" y="95"/>
                  <a:pt x="1303" y="82"/>
                </a:cubicBezTo>
                <a:cubicBezTo>
                  <a:pt x="1327" y="76"/>
                  <a:pt x="1376" y="64"/>
                  <a:pt x="1376" y="64"/>
                </a:cubicBezTo>
                <a:cubicBezTo>
                  <a:pt x="1440" y="68"/>
                  <a:pt x="1536" y="40"/>
                  <a:pt x="1559" y="110"/>
                </a:cubicBezTo>
                <a:cubicBezTo>
                  <a:pt x="1555" y="141"/>
                  <a:pt x="1561" y="177"/>
                  <a:pt x="1541" y="201"/>
                </a:cubicBezTo>
                <a:cubicBezTo>
                  <a:pt x="1526" y="219"/>
                  <a:pt x="1487" y="243"/>
                  <a:pt x="1468" y="256"/>
                </a:cubicBezTo>
                <a:cubicBezTo>
                  <a:pt x="1477" y="259"/>
                  <a:pt x="1486" y="261"/>
                  <a:pt x="1495" y="265"/>
                </a:cubicBezTo>
                <a:cubicBezTo>
                  <a:pt x="1505" y="270"/>
                  <a:pt x="1513" y="279"/>
                  <a:pt x="1523" y="283"/>
                </a:cubicBezTo>
                <a:cubicBezTo>
                  <a:pt x="1544" y="292"/>
                  <a:pt x="1566" y="295"/>
                  <a:pt x="1587" y="302"/>
                </a:cubicBezTo>
                <a:cubicBezTo>
                  <a:pt x="1571" y="346"/>
                  <a:pt x="1554" y="334"/>
                  <a:pt x="1513" y="347"/>
                </a:cubicBezTo>
                <a:cubicBezTo>
                  <a:pt x="1479" y="371"/>
                  <a:pt x="1453" y="404"/>
                  <a:pt x="1431" y="439"/>
                </a:cubicBezTo>
                <a:cubicBezTo>
                  <a:pt x="1423" y="532"/>
                  <a:pt x="1441" y="543"/>
                  <a:pt x="1367" y="567"/>
                </a:cubicBezTo>
                <a:cubicBezTo>
                  <a:pt x="1337" y="564"/>
                  <a:pt x="1306" y="558"/>
                  <a:pt x="1276" y="558"/>
                </a:cubicBezTo>
                <a:cubicBezTo>
                  <a:pt x="1231" y="558"/>
                  <a:pt x="1259" y="569"/>
                  <a:pt x="1239" y="594"/>
                </a:cubicBezTo>
                <a:cubicBezTo>
                  <a:pt x="1224" y="613"/>
                  <a:pt x="1196" y="616"/>
                  <a:pt x="1175" y="622"/>
                </a:cubicBezTo>
                <a:cubicBezTo>
                  <a:pt x="1118" y="615"/>
                  <a:pt x="1066" y="608"/>
                  <a:pt x="1011" y="594"/>
                </a:cubicBezTo>
                <a:cubicBezTo>
                  <a:pt x="1002" y="588"/>
                  <a:pt x="993" y="581"/>
                  <a:pt x="983" y="576"/>
                </a:cubicBezTo>
                <a:cubicBezTo>
                  <a:pt x="974" y="572"/>
                  <a:pt x="964" y="572"/>
                  <a:pt x="956" y="567"/>
                </a:cubicBezTo>
                <a:cubicBezTo>
                  <a:pt x="894" y="529"/>
                  <a:pt x="984" y="564"/>
                  <a:pt x="910" y="539"/>
                </a:cubicBezTo>
                <a:cubicBezTo>
                  <a:pt x="904" y="540"/>
                  <a:pt x="842" y="546"/>
                  <a:pt x="828" y="558"/>
                </a:cubicBezTo>
                <a:cubicBezTo>
                  <a:pt x="799" y="582"/>
                  <a:pt x="794" y="608"/>
                  <a:pt x="755" y="622"/>
                </a:cubicBezTo>
                <a:cubicBezTo>
                  <a:pt x="721" y="619"/>
                  <a:pt x="687" y="618"/>
                  <a:pt x="654" y="612"/>
                </a:cubicBezTo>
                <a:cubicBezTo>
                  <a:pt x="635" y="609"/>
                  <a:pt x="599" y="594"/>
                  <a:pt x="599" y="594"/>
                </a:cubicBezTo>
                <a:cubicBezTo>
                  <a:pt x="569" y="549"/>
                  <a:pt x="573" y="499"/>
                  <a:pt x="517" y="475"/>
                </a:cubicBezTo>
                <a:cubicBezTo>
                  <a:pt x="505" y="470"/>
                  <a:pt x="492" y="469"/>
                  <a:pt x="480" y="466"/>
                </a:cubicBezTo>
                <a:cubicBezTo>
                  <a:pt x="471" y="460"/>
                  <a:pt x="463" y="452"/>
                  <a:pt x="453" y="448"/>
                </a:cubicBezTo>
                <a:cubicBezTo>
                  <a:pt x="435" y="440"/>
                  <a:pt x="398" y="430"/>
                  <a:pt x="398" y="430"/>
                </a:cubicBezTo>
                <a:cubicBezTo>
                  <a:pt x="377" y="408"/>
                  <a:pt x="325" y="375"/>
                  <a:pt x="325" y="375"/>
                </a:cubicBezTo>
                <a:cubicBezTo>
                  <a:pt x="282" y="311"/>
                  <a:pt x="306" y="332"/>
                  <a:pt x="261" y="302"/>
                </a:cubicBezTo>
                <a:cubicBezTo>
                  <a:pt x="241" y="271"/>
                  <a:pt x="232" y="259"/>
                  <a:pt x="197" y="247"/>
                </a:cubicBezTo>
                <a:cubicBezTo>
                  <a:pt x="102" y="182"/>
                  <a:pt x="242" y="273"/>
                  <a:pt x="133" y="219"/>
                </a:cubicBezTo>
                <a:cubicBezTo>
                  <a:pt x="93" y="199"/>
                  <a:pt x="73" y="168"/>
                  <a:pt x="32" y="155"/>
                </a:cubicBezTo>
                <a:cubicBezTo>
                  <a:pt x="0" y="59"/>
                  <a:pt x="89" y="104"/>
                  <a:pt x="179" y="110"/>
                </a:cubicBezTo>
                <a:cubicBezTo>
                  <a:pt x="188" y="116"/>
                  <a:pt x="196" y="124"/>
                  <a:pt x="206" y="128"/>
                </a:cubicBezTo>
                <a:cubicBezTo>
                  <a:pt x="267" y="155"/>
                  <a:pt x="261" y="125"/>
                  <a:pt x="261" y="164"/>
                </a:cubicBezTo>
                <a:close/>
              </a:path>
            </a:pathLst>
          </a:custGeom>
          <a:gradFill rotWithShape="1">
            <a:gsLst>
              <a:gs pos="0">
                <a:srgbClr val="666666"/>
              </a:gs>
              <a:gs pos="100000">
                <a:srgbClr val="DDDDDD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7416" name="Freeform 8"/>
          <p:cNvSpPr>
            <a:spLocks/>
          </p:cNvSpPr>
          <p:nvPr/>
        </p:nvSpPr>
        <p:spPr bwMode="auto">
          <a:xfrm>
            <a:off x="7751764" y="44451"/>
            <a:ext cx="2909887" cy="1223963"/>
          </a:xfrm>
          <a:custGeom>
            <a:avLst/>
            <a:gdLst>
              <a:gd name="T0" fmla="*/ 2147483647 w 1697"/>
              <a:gd name="T1" fmla="*/ 2147483647 h 704"/>
              <a:gd name="T2" fmla="*/ 2147483647 w 1697"/>
              <a:gd name="T3" fmla="*/ 2147483647 h 704"/>
              <a:gd name="T4" fmla="*/ 2147483647 w 1697"/>
              <a:gd name="T5" fmla="*/ 2147483647 h 704"/>
              <a:gd name="T6" fmla="*/ 2147483647 w 1697"/>
              <a:gd name="T7" fmla="*/ 2147483647 h 704"/>
              <a:gd name="T8" fmla="*/ 2147483647 w 1697"/>
              <a:gd name="T9" fmla="*/ 2147483647 h 704"/>
              <a:gd name="T10" fmla="*/ 2147483647 w 1697"/>
              <a:gd name="T11" fmla="*/ 2147483647 h 704"/>
              <a:gd name="T12" fmla="*/ 2147483647 w 1697"/>
              <a:gd name="T13" fmla="*/ 2147483647 h 704"/>
              <a:gd name="T14" fmla="*/ 2147483647 w 1697"/>
              <a:gd name="T15" fmla="*/ 2147483647 h 704"/>
              <a:gd name="T16" fmla="*/ 2147483647 w 1697"/>
              <a:gd name="T17" fmla="*/ 2147483647 h 704"/>
              <a:gd name="T18" fmla="*/ 2147483647 w 1697"/>
              <a:gd name="T19" fmla="*/ 2147483647 h 704"/>
              <a:gd name="T20" fmla="*/ 2147483647 w 1697"/>
              <a:gd name="T21" fmla="*/ 2147483647 h 704"/>
              <a:gd name="T22" fmla="*/ 2147483647 w 1697"/>
              <a:gd name="T23" fmla="*/ 2147483647 h 704"/>
              <a:gd name="T24" fmla="*/ 2147483647 w 1697"/>
              <a:gd name="T25" fmla="*/ 2147483647 h 704"/>
              <a:gd name="T26" fmla="*/ 2147483647 w 1697"/>
              <a:gd name="T27" fmla="*/ 2147483647 h 704"/>
              <a:gd name="T28" fmla="*/ 2147483647 w 1697"/>
              <a:gd name="T29" fmla="*/ 2147483647 h 704"/>
              <a:gd name="T30" fmla="*/ 2147483647 w 1697"/>
              <a:gd name="T31" fmla="*/ 2147483647 h 704"/>
              <a:gd name="T32" fmla="*/ 2147483647 w 1697"/>
              <a:gd name="T33" fmla="*/ 2147483647 h 704"/>
              <a:gd name="T34" fmla="*/ 2147483647 w 1697"/>
              <a:gd name="T35" fmla="*/ 2147483647 h 704"/>
              <a:gd name="T36" fmla="*/ 2147483647 w 1697"/>
              <a:gd name="T37" fmla="*/ 2147483647 h 704"/>
              <a:gd name="T38" fmla="*/ 2147483647 w 1697"/>
              <a:gd name="T39" fmla="*/ 2147483647 h 704"/>
              <a:gd name="T40" fmla="*/ 2147483647 w 1697"/>
              <a:gd name="T41" fmla="*/ 2147483647 h 704"/>
              <a:gd name="T42" fmla="*/ 2147483647 w 1697"/>
              <a:gd name="T43" fmla="*/ 2147483647 h 704"/>
              <a:gd name="T44" fmla="*/ 2147483647 w 1697"/>
              <a:gd name="T45" fmla="*/ 2147483647 h 704"/>
              <a:gd name="T46" fmla="*/ 2147483647 w 1697"/>
              <a:gd name="T47" fmla="*/ 0 h 704"/>
              <a:gd name="T48" fmla="*/ 2147483647 w 1697"/>
              <a:gd name="T49" fmla="*/ 2147483647 h 704"/>
              <a:gd name="T50" fmla="*/ 2147483647 w 1697"/>
              <a:gd name="T51" fmla="*/ 2147483647 h 704"/>
              <a:gd name="T52" fmla="*/ 2147483647 w 1697"/>
              <a:gd name="T53" fmla="*/ 2147483647 h 704"/>
              <a:gd name="T54" fmla="*/ 2147483647 w 1697"/>
              <a:gd name="T55" fmla="*/ 2147483647 h 704"/>
              <a:gd name="T56" fmla="*/ 2147483647 w 1697"/>
              <a:gd name="T57" fmla="*/ 2147483647 h 704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w 1697"/>
              <a:gd name="T88" fmla="*/ 0 h 704"/>
              <a:gd name="T89" fmla="*/ 1697 w 1697"/>
              <a:gd name="T90" fmla="*/ 704 h 704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T87" t="T88" r="T89" b="T90"/>
            <a:pathLst>
              <a:path w="1697" h="704">
                <a:moveTo>
                  <a:pt x="166" y="82"/>
                </a:moveTo>
                <a:cubicBezTo>
                  <a:pt x="103" y="104"/>
                  <a:pt x="50" y="176"/>
                  <a:pt x="28" y="238"/>
                </a:cubicBezTo>
                <a:cubicBezTo>
                  <a:pt x="40" y="417"/>
                  <a:pt x="0" y="413"/>
                  <a:pt x="156" y="430"/>
                </a:cubicBezTo>
                <a:cubicBezTo>
                  <a:pt x="174" y="436"/>
                  <a:pt x="193" y="442"/>
                  <a:pt x="211" y="448"/>
                </a:cubicBezTo>
                <a:cubicBezTo>
                  <a:pt x="220" y="451"/>
                  <a:pt x="239" y="457"/>
                  <a:pt x="239" y="457"/>
                </a:cubicBezTo>
                <a:cubicBezTo>
                  <a:pt x="275" y="454"/>
                  <a:pt x="312" y="454"/>
                  <a:pt x="348" y="448"/>
                </a:cubicBezTo>
                <a:cubicBezTo>
                  <a:pt x="389" y="441"/>
                  <a:pt x="426" y="417"/>
                  <a:pt x="467" y="412"/>
                </a:cubicBezTo>
                <a:cubicBezTo>
                  <a:pt x="510" y="407"/>
                  <a:pt x="552" y="405"/>
                  <a:pt x="595" y="402"/>
                </a:cubicBezTo>
                <a:cubicBezTo>
                  <a:pt x="629" y="380"/>
                  <a:pt x="657" y="366"/>
                  <a:pt x="696" y="357"/>
                </a:cubicBezTo>
                <a:cubicBezTo>
                  <a:pt x="882" y="370"/>
                  <a:pt x="812" y="337"/>
                  <a:pt x="851" y="466"/>
                </a:cubicBezTo>
                <a:cubicBezTo>
                  <a:pt x="861" y="498"/>
                  <a:pt x="943" y="503"/>
                  <a:pt x="943" y="503"/>
                </a:cubicBezTo>
                <a:cubicBezTo>
                  <a:pt x="958" y="598"/>
                  <a:pt x="968" y="575"/>
                  <a:pt x="1071" y="585"/>
                </a:cubicBezTo>
                <a:cubicBezTo>
                  <a:pt x="1132" y="605"/>
                  <a:pt x="1105" y="643"/>
                  <a:pt x="1144" y="677"/>
                </a:cubicBezTo>
                <a:cubicBezTo>
                  <a:pt x="1167" y="697"/>
                  <a:pt x="1198" y="699"/>
                  <a:pt x="1226" y="704"/>
                </a:cubicBezTo>
                <a:cubicBezTo>
                  <a:pt x="1293" y="701"/>
                  <a:pt x="1360" y="700"/>
                  <a:pt x="1427" y="695"/>
                </a:cubicBezTo>
                <a:cubicBezTo>
                  <a:pt x="1492" y="690"/>
                  <a:pt x="1589" y="587"/>
                  <a:pt x="1638" y="540"/>
                </a:cubicBezTo>
                <a:cubicBezTo>
                  <a:pt x="1652" y="496"/>
                  <a:pt x="1672" y="453"/>
                  <a:pt x="1692" y="412"/>
                </a:cubicBezTo>
                <a:cubicBezTo>
                  <a:pt x="1684" y="320"/>
                  <a:pt x="1697" y="275"/>
                  <a:pt x="1610" y="247"/>
                </a:cubicBezTo>
                <a:cubicBezTo>
                  <a:pt x="1557" y="167"/>
                  <a:pt x="1304" y="169"/>
                  <a:pt x="1235" y="165"/>
                </a:cubicBezTo>
                <a:cubicBezTo>
                  <a:pt x="1193" y="151"/>
                  <a:pt x="1177" y="115"/>
                  <a:pt x="1135" y="101"/>
                </a:cubicBezTo>
                <a:cubicBezTo>
                  <a:pt x="1081" y="47"/>
                  <a:pt x="1107" y="67"/>
                  <a:pt x="1062" y="37"/>
                </a:cubicBezTo>
                <a:cubicBezTo>
                  <a:pt x="981" y="44"/>
                  <a:pt x="918" y="54"/>
                  <a:pt x="842" y="73"/>
                </a:cubicBezTo>
                <a:cubicBezTo>
                  <a:pt x="730" y="64"/>
                  <a:pt x="731" y="60"/>
                  <a:pt x="641" y="28"/>
                </a:cubicBezTo>
                <a:cubicBezTo>
                  <a:pt x="614" y="18"/>
                  <a:pt x="559" y="0"/>
                  <a:pt x="559" y="0"/>
                </a:cubicBezTo>
                <a:cubicBezTo>
                  <a:pt x="552" y="1"/>
                  <a:pt x="479" y="5"/>
                  <a:pt x="458" y="18"/>
                </a:cubicBezTo>
                <a:cubicBezTo>
                  <a:pt x="451" y="23"/>
                  <a:pt x="448" y="33"/>
                  <a:pt x="440" y="37"/>
                </a:cubicBezTo>
                <a:cubicBezTo>
                  <a:pt x="420" y="47"/>
                  <a:pt x="396" y="46"/>
                  <a:pt x="376" y="55"/>
                </a:cubicBezTo>
                <a:cubicBezTo>
                  <a:pt x="297" y="88"/>
                  <a:pt x="375" y="61"/>
                  <a:pt x="312" y="82"/>
                </a:cubicBezTo>
                <a:cubicBezTo>
                  <a:pt x="270" y="75"/>
                  <a:pt x="202" y="46"/>
                  <a:pt x="166" y="82"/>
                </a:cubicBezTo>
                <a:close/>
              </a:path>
            </a:pathLst>
          </a:custGeom>
          <a:gradFill rotWithShape="1">
            <a:gsLst>
              <a:gs pos="0">
                <a:srgbClr val="C0C0C0"/>
              </a:gs>
              <a:gs pos="100000">
                <a:srgbClr val="595959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en-GB"/>
          </a:p>
        </p:txBody>
      </p:sp>
      <p:sp>
        <p:nvSpPr>
          <p:cNvPr id="17417" name="Text Box 9"/>
          <p:cNvSpPr txBox="1">
            <a:spLocks noChangeArrowheads="1"/>
          </p:cNvSpPr>
          <p:nvPr/>
        </p:nvSpPr>
        <p:spPr bwMode="auto">
          <a:xfrm>
            <a:off x="2782889" y="5373688"/>
            <a:ext cx="5400675" cy="768350"/>
          </a:xfrm>
          <a:prstGeom prst="rect">
            <a:avLst/>
          </a:prstGeom>
          <a:solidFill>
            <a:srgbClr val="FFFF99"/>
          </a:solidFill>
          <a:ln w="28575">
            <a:solidFill>
              <a:srgbClr val="993366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GB" altLang="en-US" sz="4400" b="1">
                <a:solidFill>
                  <a:srgbClr val="CC0066"/>
                </a:solidFill>
                <a:latin typeface="Comic Sans MS" pitchFamily="66" charset="0"/>
              </a:rPr>
              <a:t>Ydy hi’n gymylog?</a:t>
            </a:r>
          </a:p>
        </p:txBody>
      </p:sp>
      <p:sp>
        <p:nvSpPr>
          <p:cNvPr id="11" name="Rectangle 59"/>
          <p:cNvSpPr>
            <a:spLocks noChangeArrowheads="1"/>
          </p:cNvSpPr>
          <p:nvPr/>
        </p:nvSpPr>
        <p:spPr bwMode="auto">
          <a:xfrm>
            <a:off x="2634798" y="6221899"/>
            <a:ext cx="5618162" cy="646112"/>
          </a:xfrm>
          <a:prstGeom prst="rect">
            <a:avLst/>
          </a:prstGeom>
          <a:solidFill>
            <a:srgbClr val="FFFF99"/>
          </a:solidFill>
          <a:ln w="28575">
            <a:solidFill>
              <a:srgbClr val="CC0066"/>
            </a:solidFill>
            <a:miter lim="800000"/>
            <a:headEnd/>
            <a:tailEnd/>
          </a:ln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rgbClr val="CC0066"/>
                </a:solidFill>
                <a:latin typeface="Comic Sans MS" pitchFamily="66" charset="0"/>
              </a:rPr>
              <a:t>Ydy.Mae hi’n gymylog.</a:t>
            </a:r>
          </a:p>
        </p:txBody>
      </p:sp>
    </p:spTree>
    <p:extLst>
      <p:ext uri="{BB962C8B-B14F-4D97-AF65-F5344CB8AC3E}">
        <p14:creationId xmlns:p14="http://schemas.microsoft.com/office/powerpoint/2010/main" val="412623386"/>
      </p:ext>
    </p:extLst>
  </p:cSld>
  <p:clrMapOvr>
    <a:masterClrMapping/>
  </p:clrMapOvr>
  <p:transition spd="med"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1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30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5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 animBg="1"/>
      <p:bldP spid="17414" grpId="0" animBg="1"/>
      <p:bldP spid="17415" grpId="0" animBg="1"/>
      <p:bldP spid="17416" grpId="0" animBg="1"/>
      <p:bldP spid="17417" grpId="0" animBg="1"/>
      <p:bldP spid="11" grpId="0" animBg="1"/>
      <p:bldP spid="11" grpId="1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F223BC4-79B6-6B46-BE6E-3CC161D22A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63800" y="0"/>
            <a:ext cx="5864400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2F8B10C-2BB7-E44F-9303-B91AA5522E16}"/>
              </a:ext>
            </a:extLst>
          </p:cNvPr>
          <p:cNvSpPr txBox="1"/>
          <p:nvPr/>
        </p:nvSpPr>
        <p:spPr>
          <a:xfrm>
            <a:off x="597159" y="3247053"/>
            <a:ext cx="1940768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Spring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798B501-C884-C647-8B59-0298E31F2435}"/>
              </a:ext>
            </a:extLst>
          </p:cNvPr>
          <p:cNvSpPr txBox="1"/>
          <p:nvPr/>
        </p:nvSpPr>
        <p:spPr>
          <a:xfrm>
            <a:off x="597159" y="6049347"/>
            <a:ext cx="1940768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Autumn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53DCD9A-23AA-BA44-BBE9-4E66D4878E98}"/>
              </a:ext>
            </a:extLst>
          </p:cNvPr>
          <p:cNvSpPr txBox="1"/>
          <p:nvPr/>
        </p:nvSpPr>
        <p:spPr>
          <a:xfrm>
            <a:off x="9654073" y="3247053"/>
            <a:ext cx="2121160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Summer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22CD6A9-2026-0646-8E85-FE24E276D6A1}"/>
              </a:ext>
            </a:extLst>
          </p:cNvPr>
          <p:cNvSpPr txBox="1"/>
          <p:nvPr/>
        </p:nvSpPr>
        <p:spPr>
          <a:xfrm>
            <a:off x="9654073" y="6049346"/>
            <a:ext cx="1940768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/>
              <a:t>Winter </a:t>
            </a:r>
          </a:p>
        </p:txBody>
      </p:sp>
    </p:spTree>
    <p:extLst>
      <p:ext uri="{BB962C8B-B14F-4D97-AF65-F5344CB8AC3E}">
        <p14:creationId xmlns:p14="http://schemas.microsoft.com/office/powerpoint/2010/main" val="131889040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55227" y="316021"/>
            <a:ext cx="6512511" cy="1143000"/>
          </a:xfr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algn="ctr"/>
            <a:r>
              <a:rPr lang="en-GB" b="1" u="sng" dirty="0">
                <a:solidFill>
                  <a:schemeClr val="tx1"/>
                </a:solidFill>
              </a:rPr>
              <a:t>Y </a:t>
            </a:r>
            <a:r>
              <a:rPr lang="en-GB" b="1" u="sng" dirty="0" err="1">
                <a:solidFill>
                  <a:schemeClr val="tx1"/>
                </a:solidFill>
              </a:rPr>
              <a:t>Tymhorau</a:t>
            </a:r>
            <a:r>
              <a:rPr lang="en-GB" b="1" dirty="0">
                <a:solidFill>
                  <a:schemeClr val="tx1"/>
                </a:solidFill>
              </a:rPr>
              <a:t>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sz="3100" dirty="0">
                <a:solidFill>
                  <a:schemeClr val="tx1"/>
                </a:solidFill>
              </a:rPr>
              <a:t>(#In and out the dusty bluebells)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10137" y="1724558"/>
            <a:ext cx="8802689" cy="316429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lvl="0">
              <a:buNone/>
            </a:pPr>
            <a:r>
              <a:rPr lang="en-GB" sz="4000" dirty="0"/>
              <a:t>	</a:t>
            </a:r>
            <a:r>
              <a:rPr lang="en-GB" sz="4400" b="1" dirty="0" err="1"/>
              <a:t>Gwanwyn</a:t>
            </a:r>
            <a:r>
              <a:rPr lang="en-GB" sz="4400" b="1" dirty="0"/>
              <a:t>, </a:t>
            </a:r>
            <a:r>
              <a:rPr lang="en-GB" sz="4400" b="1" dirty="0" err="1"/>
              <a:t>Haf</a:t>
            </a:r>
            <a:r>
              <a:rPr lang="en-GB" sz="4400" b="1" dirty="0"/>
              <a:t>, </a:t>
            </a:r>
            <a:r>
              <a:rPr lang="en-GB" sz="4400" b="1" dirty="0" err="1"/>
              <a:t>Hydref</a:t>
            </a:r>
            <a:r>
              <a:rPr lang="en-GB" sz="4400" b="1" dirty="0"/>
              <a:t>, </a:t>
            </a:r>
            <a:r>
              <a:rPr lang="en-GB" sz="4400" b="1" dirty="0" err="1"/>
              <a:t>Gaeaf</a:t>
            </a:r>
            <a:endParaRPr lang="en-GB" sz="4400" b="1" dirty="0"/>
          </a:p>
          <a:p>
            <a:pPr lvl="0">
              <a:buNone/>
            </a:pPr>
            <a:r>
              <a:rPr lang="en-GB" sz="4400" b="1" dirty="0"/>
              <a:t> 	</a:t>
            </a:r>
            <a:r>
              <a:rPr lang="en-GB" sz="4400" b="1" dirty="0" err="1"/>
              <a:t>Gwanwyn</a:t>
            </a:r>
            <a:r>
              <a:rPr lang="en-GB" sz="4400" b="1" dirty="0"/>
              <a:t>, </a:t>
            </a:r>
            <a:r>
              <a:rPr lang="en-GB" sz="4400" b="1" dirty="0" err="1"/>
              <a:t>Haf</a:t>
            </a:r>
            <a:r>
              <a:rPr lang="en-GB" sz="4400" b="1" dirty="0"/>
              <a:t>, </a:t>
            </a:r>
            <a:r>
              <a:rPr lang="en-GB" sz="4400" b="1" dirty="0" err="1"/>
              <a:t>Hydref</a:t>
            </a:r>
            <a:r>
              <a:rPr lang="en-GB" sz="4400" b="1" dirty="0"/>
              <a:t>, </a:t>
            </a:r>
            <a:r>
              <a:rPr lang="en-GB" sz="4400" b="1" dirty="0" err="1"/>
              <a:t>Gaeaf</a:t>
            </a:r>
            <a:r>
              <a:rPr lang="en-GB" sz="4400" b="1" dirty="0"/>
              <a:t>, </a:t>
            </a:r>
            <a:r>
              <a:rPr lang="en-GB" sz="4400" b="1" dirty="0" err="1"/>
              <a:t>Gwanwyn</a:t>
            </a:r>
            <a:r>
              <a:rPr lang="en-GB" sz="4400" b="1" dirty="0"/>
              <a:t>, </a:t>
            </a:r>
            <a:r>
              <a:rPr lang="en-GB" sz="4400" b="1" dirty="0" err="1"/>
              <a:t>Haf</a:t>
            </a:r>
            <a:r>
              <a:rPr lang="en-GB" sz="4400" b="1" dirty="0"/>
              <a:t>, </a:t>
            </a:r>
            <a:r>
              <a:rPr lang="en-GB" sz="4400" b="1" dirty="0" err="1"/>
              <a:t>Hydref</a:t>
            </a:r>
            <a:r>
              <a:rPr lang="en-GB" sz="4400" b="1" dirty="0"/>
              <a:t>, </a:t>
            </a:r>
            <a:r>
              <a:rPr lang="en-GB" sz="4400" b="1" dirty="0" err="1"/>
              <a:t>Gaeaf</a:t>
            </a:r>
            <a:br>
              <a:rPr lang="en-GB" sz="4400" b="1" dirty="0"/>
            </a:br>
            <a:r>
              <a:rPr lang="en-GB" sz="4400" b="1" dirty="0" err="1"/>
              <a:t>Dyma</a:t>
            </a:r>
            <a:r>
              <a:rPr lang="en-GB" sz="4400" b="1" dirty="0"/>
              <a:t> </a:t>
            </a:r>
            <a:r>
              <a:rPr lang="en-GB" sz="4400" b="1" dirty="0" err="1"/>
              <a:t>ein</a:t>
            </a:r>
            <a:r>
              <a:rPr lang="en-GB" sz="4400" b="1" dirty="0"/>
              <a:t> </a:t>
            </a:r>
            <a:r>
              <a:rPr lang="en-GB" sz="4400" b="1" dirty="0" err="1"/>
              <a:t>tymhorau</a:t>
            </a:r>
            <a:r>
              <a:rPr lang="en-GB" sz="4400" b="1" dirty="0"/>
              <a:t>!</a:t>
            </a:r>
          </a:p>
          <a:p>
            <a:pPr lvl="0">
              <a:buNone/>
            </a:pPr>
            <a:endParaRPr lang="en-GB" sz="4000" dirty="0"/>
          </a:p>
        </p:txBody>
      </p:sp>
      <p:pic>
        <p:nvPicPr>
          <p:cNvPr id="46082" name="Picture 2" descr="http://sweetclipart.com/multisite/sweetclipart/files/nature_trees_simple_set_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1105" y="5014838"/>
            <a:ext cx="4420751" cy="1843162"/>
          </a:xfrm>
          <a:prstGeom prst="rect">
            <a:avLst/>
          </a:prstGeom>
          <a:noFill/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D0518A9-E311-E74A-ADF5-E5493A8215E2}"/>
              </a:ext>
            </a:extLst>
          </p:cNvPr>
          <p:cNvSpPr/>
          <p:nvPr/>
        </p:nvSpPr>
        <p:spPr>
          <a:xfrm>
            <a:off x="8421856" y="5936419"/>
            <a:ext cx="3483646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none">
            <a:spAutoFit/>
          </a:bodyPr>
          <a:lstStyle/>
          <a:p>
            <a:r>
              <a:rPr lang="en-US" b="1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https://youtu.be/X-819hUeFBs</a:t>
            </a:r>
            <a:endParaRPr lang="en-US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815536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352549" y="1601923"/>
            <a:ext cx="5837960" cy="5020549"/>
          </a:xfrm>
          <a:prstGeom prst="rect">
            <a:avLst/>
          </a:prstGeom>
          <a:solidFill>
            <a:schemeClr val="bg1"/>
          </a:solidFill>
          <a:ln>
            <a:solidFill>
              <a:schemeClr val="accent6">
                <a:lumMod val="75000"/>
              </a:schemeClr>
            </a:solidFill>
          </a:ln>
        </p:spPr>
        <p:txBody>
          <a:bodyPr>
            <a:noAutofit/>
          </a:bodyPr>
          <a:lstStyle/>
          <a:p>
            <a:r>
              <a:rPr lang="en-GB" sz="3000" b="1" dirty="0" err="1"/>
              <a:t>Sut</a:t>
            </a:r>
            <a:r>
              <a:rPr lang="en-GB" sz="3000" b="1" dirty="0"/>
              <a:t> </a:t>
            </a:r>
            <a:r>
              <a:rPr lang="en-GB" sz="3000" b="1" dirty="0" err="1">
                <a:solidFill>
                  <a:srgbClr val="FF0000"/>
                </a:solidFill>
              </a:rPr>
              <a:t>mae</a:t>
            </a:r>
            <a:r>
              <a:rPr lang="en-GB" sz="3000" b="1" dirty="0" err="1"/>
              <a:t>’r</a:t>
            </a:r>
            <a:r>
              <a:rPr lang="en-GB" sz="3000" b="1" dirty="0"/>
              <a:t> </a:t>
            </a:r>
            <a:r>
              <a:rPr lang="en-GB" sz="3000" b="1" dirty="0" err="1"/>
              <a:t>tywydd</a:t>
            </a:r>
            <a:r>
              <a:rPr lang="en-GB" sz="3000" b="1" dirty="0"/>
              <a:t> </a:t>
            </a:r>
            <a:r>
              <a:rPr lang="en-GB" sz="3000" b="1" dirty="0" err="1"/>
              <a:t>heddiw</a:t>
            </a:r>
            <a:r>
              <a:rPr lang="en-GB" sz="3000" b="1" dirty="0"/>
              <a:t>?</a:t>
            </a:r>
          </a:p>
          <a:p>
            <a:r>
              <a:rPr lang="en-GB" sz="3000" b="1" dirty="0">
                <a:solidFill>
                  <a:srgbClr val="FF0000"/>
                </a:solidFill>
              </a:rPr>
              <a:t>Mae</a:t>
            </a:r>
            <a:r>
              <a:rPr lang="en-GB" sz="3000" b="1" dirty="0"/>
              <a:t> </a:t>
            </a:r>
            <a:r>
              <a:rPr lang="en-GB" sz="3000" b="1" dirty="0" err="1"/>
              <a:t>hi’n</a:t>
            </a:r>
            <a:r>
              <a:rPr lang="en-GB" sz="3000" b="1" dirty="0"/>
              <a:t> </a:t>
            </a:r>
            <a:r>
              <a:rPr lang="en-GB" sz="3000" b="1" dirty="0" err="1"/>
              <a:t>wyntog</a:t>
            </a:r>
            <a:r>
              <a:rPr lang="en-GB" sz="3000" b="1" dirty="0"/>
              <a:t>.</a:t>
            </a:r>
          </a:p>
          <a:p>
            <a:pPr marL="0" indent="0">
              <a:buNone/>
            </a:pPr>
            <a:endParaRPr lang="en-GB" sz="3000" b="1" dirty="0"/>
          </a:p>
          <a:p>
            <a:r>
              <a:rPr lang="en-GB" sz="3000" b="1" dirty="0" err="1"/>
              <a:t>Sut</a:t>
            </a:r>
            <a:r>
              <a:rPr lang="en-GB" sz="3000" b="1" dirty="0"/>
              <a:t> </a:t>
            </a:r>
            <a:r>
              <a:rPr lang="en-GB" sz="3000" b="1" dirty="0" err="1">
                <a:solidFill>
                  <a:srgbClr val="FF0000"/>
                </a:solidFill>
              </a:rPr>
              <a:t>oedd</a:t>
            </a:r>
            <a:r>
              <a:rPr lang="en-GB" sz="3000" b="1" dirty="0"/>
              <a:t> y </a:t>
            </a:r>
            <a:r>
              <a:rPr lang="en-GB" sz="3000" b="1" dirty="0" err="1"/>
              <a:t>tywydd</a:t>
            </a:r>
            <a:r>
              <a:rPr lang="en-GB" sz="3000" b="1" dirty="0"/>
              <a:t> </a:t>
            </a:r>
            <a:r>
              <a:rPr lang="en-GB" sz="3000" b="1" dirty="0" err="1"/>
              <a:t>ddoe</a:t>
            </a:r>
            <a:r>
              <a:rPr lang="en-GB" sz="3000" b="1" dirty="0"/>
              <a:t>?</a:t>
            </a:r>
          </a:p>
          <a:p>
            <a:r>
              <a:rPr lang="en-GB" sz="3000" b="1" dirty="0" err="1">
                <a:solidFill>
                  <a:srgbClr val="FF0000"/>
                </a:solidFill>
              </a:rPr>
              <a:t>Roedd</a:t>
            </a:r>
            <a:r>
              <a:rPr lang="en-GB" sz="3000" b="1" dirty="0"/>
              <a:t> </a:t>
            </a:r>
            <a:r>
              <a:rPr lang="en-GB" sz="3000" b="1" dirty="0" err="1"/>
              <a:t>hi’n</a:t>
            </a:r>
            <a:r>
              <a:rPr lang="en-GB" sz="3000" b="1" dirty="0"/>
              <a:t> </a:t>
            </a:r>
            <a:r>
              <a:rPr lang="en-GB" sz="3000" b="1" dirty="0" err="1"/>
              <a:t>braf</a:t>
            </a:r>
            <a:r>
              <a:rPr lang="en-GB" sz="3000" b="1" dirty="0"/>
              <a:t>.</a:t>
            </a:r>
          </a:p>
          <a:p>
            <a:pPr marL="0" indent="0">
              <a:buNone/>
            </a:pPr>
            <a:endParaRPr lang="en-GB" sz="3000" b="1" dirty="0"/>
          </a:p>
          <a:p>
            <a:r>
              <a:rPr lang="en-GB" sz="3000" b="1" dirty="0" err="1"/>
              <a:t>Sut</a:t>
            </a:r>
            <a:r>
              <a:rPr lang="en-GB" sz="3000" b="1" dirty="0"/>
              <a:t> </a:t>
            </a:r>
            <a:r>
              <a:rPr lang="en-GB" sz="3000" b="1" dirty="0" err="1">
                <a:solidFill>
                  <a:srgbClr val="FF0000"/>
                </a:solidFill>
              </a:rPr>
              <a:t>bydd</a:t>
            </a:r>
            <a:r>
              <a:rPr lang="en-GB" sz="3000" b="1" dirty="0"/>
              <a:t> y </a:t>
            </a:r>
            <a:r>
              <a:rPr lang="en-GB" sz="3000" b="1" dirty="0" err="1"/>
              <a:t>tywydd</a:t>
            </a:r>
            <a:r>
              <a:rPr lang="en-GB" sz="3000" b="1" dirty="0"/>
              <a:t> </a:t>
            </a:r>
            <a:r>
              <a:rPr lang="en-GB" sz="3000" b="1" dirty="0" err="1"/>
              <a:t>yfory</a:t>
            </a:r>
            <a:r>
              <a:rPr lang="en-GB" sz="3000" b="1" dirty="0"/>
              <a:t>?</a:t>
            </a:r>
          </a:p>
          <a:p>
            <a:r>
              <a:rPr lang="en-GB" sz="3000" b="1" dirty="0" err="1">
                <a:solidFill>
                  <a:srgbClr val="FF0000"/>
                </a:solidFill>
              </a:rPr>
              <a:t>Bydd</a:t>
            </a:r>
            <a:r>
              <a:rPr lang="en-GB" sz="3000" b="1" dirty="0"/>
              <a:t> </a:t>
            </a:r>
            <a:r>
              <a:rPr lang="en-GB" sz="3000" b="1" dirty="0" err="1"/>
              <a:t>hi’n</a:t>
            </a:r>
            <a:r>
              <a:rPr lang="en-GB" sz="3000" b="1" dirty="0"/>
              <a:t> </a:t>
            </a:r>
            <a:r>
              <a:rPr lang="en-GB" sz="3000" b="1" dirty="0" err="1"/>
              <a:t>bwrw</a:t>
            </a:r>
            <a:r>
              <a:rPr lang="en-GB" sz="3000" b="1" dirty="0"/>
              <a:t> </a:t>
            </a:r>
            <a:r>
              <a:rPr lang="en-GB" sz="3000" b="1" dirty="0" err="1"/>
              <a:t>eira</a:t>
            </a:r>
            <a:r>
              <a:rPr lang="en-GB" sz="3000" b="1" dirty="0"/>
              <a:t>!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E077DE-288E-5945-83B0-148C1F83233A}"/>
              </a:ext>
            </a:extLst>
          </p:cNvPr>
          <p:cNvSpPr txBox="1"/>
          <p:nvPr/>
        </p:nvSpPr>
        <p:spPr>
          <a:xfrm>
            <a:off x="715240" y="214299"/>
            <a:ext cx="11061123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762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3600" b="1" dirty="0" err="1"/>
              <a:t>Trafod</a:t>
            </a:r>
            <a:r>
              <a:rPr lang="en-US" sz="3600" b="1" dirty="0"/>
              <a:t> y </a:t>
            </a:r>
            <a:r>
              <a:rPr lang="en-US" sz="3600" b="1" dirty="0" err="1"/>
              <a:t>tywydd</a:t>
            </a:r>
            <a:r>
              <a:rPr lang="en-US" sz="3600" b="1" dirty="0"/>
              <a:t>…         Discussing the weather …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212A96F-6534-5441-B32F-08A47B29E6B2}"/>
              </a:ext>
            </a:extLst>
          </p:cNvPr>
          <p:cNvSpPr txBox="1"/>
          <p:nvPr/>
        </p:nvSpPr>
        <p:spPr>
          <a:xfrm>
            <a:off x="8513619" y="1740469"/>
            <a:ext cx="2763980" cy="81560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/>
              <a:t>Amser</a:t>
            </a:r>
            <a:r>
              <a:rPr lang="en-US" b="1" dirty="0"/>
              <a:t> </a:t>
            </a:r>
            <a:r>
              <a:rPr lang="en-US" b="1" dirty="0" err="1"/>
              <a:t>presennol</a:t>
            </a:r>
            <a:endParaRPr lang="en-US" b="1" dirty="0"/>
          </a:p>
          <a:p>
            <a:pPr algn="ctr"/>
            <a:endParaRPr lang="en-US" sz="1050" i="1" dirty="0"/>
          </a:p>
          <a:p>
            <a:pPr algn="ctr"/>
            <a:r>
              <a:rPr lang="en-US" i="1" dirty="0"/>
              <a:t>Present tense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BFF736A-6EA4-364F-8CE2-9E504A5F9109}"/>
              </a:ext>
            </a:extLst>
          </p:cNvPr>
          <p:cNvSpPr txBox="1"/>
          <p:nvPr/>
        </p:nvSpPr>
        <p:spPr>
          <a:xfrm>
            <a:off x="8513619" y="3435916"/>
            <a:ext cx="2763980" cy="81560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 err="1"/>
              <a:t>Amser</a:t>
            </a:r>
            <a:r>
              <a:rPr lang="en-US" b="1" dirty="0"/>
              <a:t> </a:t>
            </a:r>
            <a:r>
              <a:rPr lang="en-US" b="1" dirty="0" err="1"/>
              <a:t>gorffennol</a:t>
            </a:r>
            <a:endParaRPr lang="en-US" b="1" dirty="0"/>
          </a:p>
          <a:p>
            <a:pPr algn="ctr"/>
            <a:endParaRPr lang="en-US" sz="1050" i="1" dirty="0"/>
          </a:p>
          <a:p>
            <a:pPr algn="ctr"/>
            <a:r>
              <a:rPr lang="en-US" i="1" dirty="0"/>
              <a:t>Past tense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817761C-E341-9540-B863-C8AA56CEBF55}"/>
              </a:ext>
            </a:extLst>
          </p:cNvPr>
          <p:cNvSpPr txBox="1"/>
          <p:nvPr/>
        </p:nvSpPr>
        <p:spPr>
          <a:xfrm>
            <a:off x="8513619" y="5333989"/>
            <a:ext cx="2763980" cy="81560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b="1" dirty="0"/>
              <a:t>Y </a:t>
            </a:r>
            <a:r>
              <a:rPr lang="en-US" b="1" dirty="0" err="1"/>
              <a:t>dyfodol</a:t>
            </a:r>
            <a:endParaRPr lang="en-US" b="1" dirty="0"/>
          </a:p>
          <a:p>
            <a:pPr algn="ctr"/>
            <a:endParaRPr lang="en-US" sz="1050" i="1" dirty="0"/>
          </a:p>
          <a:p>
            <a:pPr algn="ctr"/>
            <a:r>
              <a:rPr lang="en-US" i="1" dirty="0"/>
              <a:t>Future tense</a:t>
            </a:r>
          </a:p>
        </p:txBody>
      </p:sp>
    </p:spTree>
    <p:extLst>
      <p:ext uri="{BB962C8B-B14F-4D97-AF65-F5344CB8AC3E}">
        <p14:creationId xmlns:p14="http://schemas.microsoft.com/office/powerpoint/2010/main" val="1797044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86243" y="221673"/>
            <a:ext cx="4977647" cy="1143000"/>
          </a:xfr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GB" b="1" u="sng" dirty="0" err="1">
                <a:solidFill>
                  <a:schemeClr val="tx1"/>
                </a:solidFill>
              </a:rPr>
              <a:t>Tywydd</a:t>
            </a:r>
            <a:r>
              <a:rPr lang="en-GB" b="1" dirty="0">
                <a:solidFill>
                  <a:schemeClr val="tx1"/>
                </a:solidFill>
              </a:rPr>
              <a:t>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(#Adams Family)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30152" y="1619672"/>
            <a:ext cx="5612757" cy="496855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 fontScale="47500" lnSpcReduction="20000"/>
          </a:bodyPr>
          <a:lstStyle/>
          <a:p>
            <a:pPr>
              <a:buNone/>
            </a:pPr>
            <a:r>
              <a:rPr lang="en-GB" dirty="0"/>
              <a:t> </a:t>
            </a:r>
          </a:p>
          <a:p>
            <a:r>
              <a:rPr lang="cy-GB" sz="5100" b="1" dirty="0"/>
              <a:t>Sut mae’r tywydd heddiw?</a:t>
            </a:r>
            <a:br>
              <a:rPr lang="cy-GB" sz="5100" b="1" dirty="0"/>
            </a:br>
            <a:r>
              <a:rPr lang="cy-GB" sz="5100" b="1" dirty="0"/>
              <a:t>Sut mae’r tywydd heddiw?</a:t>
            </a:r>
            <a:br>
              <a:rPr lang="cy-GB" sz="5100" b="1" dirty="0"/>
            </a:br>
            <a:r>
              <a:rPr lang="cy-GB" sz="5100" b="1" dirty="0"/>
              <a:t>Sut mae’r tywydd heddiw?</a:t>
            </a:r>
            <a:br>
              <a:rPr lang="cy-GB" sz="5100" b="1" dirty="0"/>
            </a:br>
            <a:r>
              <a:rPr lang="cy-GB" sz="5100" b="1" dirty="0"/>
              <a:t>Mae hi’n bwrw glaw!</a:t>
            </a:r>
            <a:br>
              <a:rPr lang="cy-GB" sz="5100" b="1" u="sng" dirty="0"/>
            </a:br>
            <a:endParaRPr lang="cy-GB" sz="5100" b="1" dirty="0"/>
          </a:p>
          <a:p>
            <a:r>
              <a:rPr lang="cy-GB" sz="5100" b="1" dirty="0"/>
              <a:t>Sut oedd y tywydd ddoe?</a:t>
            </a:r>
            <a:br>
              <a:rPr lang="cy-GB" sz="5100" b="1" dirty="0"/>
            </a:br>
            <a:r>
              <a:rPr lang="cy-GB" sz="5100" b="1" dirty="0"/>
              <a:t>Sut oedd y tywydd ddoe?</a:t>
            </a:r>
            <a:br>
              <a:rPr lang="cy-GB" sz="5100" b="1" dirty="0"/>
            </a:br>
            <a:r>
              <a:rPr lang="cy-GB" sz="5100" b="1" dirty="0"/>
              <a:t>Sut oedd y tywydd ddoe? </a:t>
            </a:r>
            <a:br>
              <a:rPr lang="cy-GB" sz="5100" b="1" dirty="0"/>
            </a:br>
            <a:r>
              <a:rPr lang="cy-GB" sz="5100" b="1" dirty="0"/>
              <a:t>Roedd hi’n gymylog!</a:t>
            </a:r>
          </a:p>
          <a:p>
            <a:pPr>
              <a:buNone/>
            </a:pPr>
            <a:endParaRPr lang="cy-GB" sz="5100" b="1" dirty="0"/>
          </a:p>
          <a:p>
            <a:r>
              <a:rPr lang="cy-GB" sz="5100" b="1" dirty="0"/>
              <a:t>Sut bydd y tywydd ‘fory?</a:t>
            </a:r>
            <a:br>
              <a:rPr lang="cy-GB" sz="5100" b="1" dirty="0"/>
            </a:br>
            <a:r>
              <a:rPr lang="cy-GB" sz="5100" b="1" dirty="0"/>
              <a:t>Sut bydd y tywydd ‘fory?</a:t>
            </a:r>
            <a:br>
              <a:rPr lang="cy-GB" sz="5100" b="1" dirty="0"/>
            </a:br>
            <a:r>
              <a:rPr lang="cy-GB" sz="5100" b="1" dirty="0"/>
              <a:t>Sut bydd y tywydd ‘fory? </a:t>
            </a:r>
            <a:br>
              <a:rPr lang="cy-GB" sz="5100" b="1" dirty="0"/>
            </a:br>
            <a:r>
              <a:rPr lang="cy-GB" sz="5100" b="1" dirty="0"/>
              <a:t>Bydd hi’n heulog!</a:t>
            </a:r>
            <a:br>
              <a:rPr lang="en-GB" b="1" u="sng" dirty="0"/>
            </a:br>
            <a:endParaRPr lang="en-GB" b="1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B5D5800-B87F-1645-A594-B26E1775D2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93501" y="2044652"/>
            <a:ext cx="2737663" cy="126867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2326D56-21FC-BF4D-BD97-BB8E4B1AA792}"/>
              </a:ext>
            </a:extLst>
          </p:cNvPr>
          <p:cNvSpPr/>
          <p:nvPr/>
        </p:nvSpPr>
        <p:spPr>
          <a:xfrm>
            <a:off x="7833947" y="4588224"/>
            <a:ext cx="3656770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txBody>
          <a:bodyPr wrap="none">
            <a:spAutoFit/>
          </a:bodyPr>
          <a:lstStyle/>
          <a:p>
            <a:r>
              <a:rPr lang="en-US" b="1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https://youtu.be/cDvbGon1b_I</a:t>
            </a:r>
            <a:endParaRPr lang="en-US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026739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194D5A-A6AF-D242-AD89-D1028141F2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6691" y="319310"/>
            <a:ext cx="10848109" cy="872181"/>
          </a:xfrm>
          <a:solidFill>
            <a:schemeClr val="tx1"/>
          </a:solidFill>
        </p:spPr>
        <p:txBody>
          <a:bodyPr/>
          <a:lstStyle/>
          <a:p>
            <a:r>
              <a:rPr lang="en-US" b="1" dirty="0" err="1">
                <a:solidFill>
                  <a:schemeClr val="bg1"/>
                </a:solidFill>
              </a:rPr>
              <a:t>Eich</a:t>
            </a:r>
            <a:r>
              <a:rPr lang="en-US" b="1" dirty="0">
                <a:solidFill>
                  <a:schemeClr val="bg1"/>
                </a:solidFill>
              </a:rPr>
              <a:t> </a:t>
            </a:r>
            <a:r>
              <a:rPr lang="en-US" b="1" dirty="0" err="1">
                <a:solidFill>
                  <a:schemeClr val="bg1"/>
                </a:solidFill>
              </a:rPr>
              <a:t>tasg</a:t>
            </a:r>
            <a:r>
              <a:rPr lang="en-US" b="1" dirty="0">
                <a:solidFill>
                  <a:schemeClr val="bg1"/>
                </a:solidFill>
              </a:rPr>
              <a:t> …                                        Your task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0495E0-7932-BD4E-9E5A-08833AF1DD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7653" y="1395347"/>
            <a:ext cx="4543848" cy="1273845"/>
          </a:xfrm>
          <a:solidFill>
            <a:schemeClr val="bg1"/>
          </a:solidFill>
          <a:ln w="57150"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r>
              <a:rPr lang="en-US" b="1" dirty="0" err="1"/>
              <a:t>Gwneud</a:t>
            </a:r>
            <a:r>
              <a:rPr lang="en-US" b="1" dirty="0"/>
              <a:t> </a:t>
            </a:r>
            <a:r>
              <a:rPr lang="en-US" b="1" dirty="0" err="1"/>
              <a:t>bocs</a:t>
            </a:r>
            <a:r>
              <a:rPr lang="en-US" b="1" dirty="0"/>
              <a:t> </a:t>
            </a:r>
            <a:r>
              <a:rPr lang="en-US" b="1" dirty="0" err="1"/>
              <a:t>ar</a:t>
            </a:r>
            <a:r>
              <a:rPr lang="en-US" b="1" dirty="0"/>
              <a:t> </a:t>
            </a:r>
            <a:r>
              <a:rPr lang="en-US" b="1" dirty="0" err="1"/>
              <a:t>gyfer</a:t>
            </a:r>
            <a:r>
              <a:rPr lang="en-US" b="1" dirty="0"/>
              <a:t> </a:t>
            </a:r>
            <a:r>
              <a:rPr lang="en-US" b="1" dirty="0" err="1"/>
              <a:t>cynnal</a:t>
            </a:r>
            <a:r>
              <a:rPr lang="en-US" b="1" dirty="0"/>
              <a:t> </a:t>
            </a:r>
            <a:r>
              <a:rPr lang="en-US" b="1" dirty="0" err="1"/>
              <a:t>sesiwn</a:t>
            </a:r>
            <a:r>
              <a:rPr lang="en-US" b="1" dirty="0"/>
              <a:t> </a:t>
            </a:r>
            <a:r>
              <a:rPr lang="en-US" b="1" dirty="0" err="1"/>
              <a:t>gofrestru</a:t>
            </a:r>
            <a:r>
              <a:rPr lang="en-US" b="1" dirty="0"/>
              <a:t> </a:t>
            </a:r>
            <a:r>
              <a:rPr lang="en-US" b="1" dirty="0" err="1"/>
              <a:t>yn</a:t>
            </a:r>
            <a:r>
              <a:rPr lang="en-US" b="1" dirty="0"/>
              <a:t> </a:t>
            </a:r>
            <a:r>
              <a:rPr lang="en-US" b="1" dirty="0" err="1"/>
              <a:t>Gymraeg</a:t>
            </a:r>
            <a:r>
              <a:rPr lang="en-US" b="1" dirty="0"/>
              <a:t>.</a:t>
            </a:r>
          </a:p>
          <a:p>
            <a:r>
              <a:rPr lang="en-US" i="1" dirty="0"/>
              <a:t>Make a box to help you conduct a registration slot in Welsh.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F7975E-D76C-6649-B794-438CB1EDCA3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712" t="8707"/>
          <a:stretch/>
        </p:blipFill>
        <p:spPr>
          <a:xfrm>
            <a:off x="4184073" y="3172691"/>
            <a:ext cx="3920835" cy="357732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53A4E92-770B-A742-8E34-85E65ADBBF0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8982" r="11163" b="5932"/>
          <a:stretch/>
        </p:blipFill>
        <p:spPr>
          <a:xfrm>
            <a:off x="8721437" y="3949989"/>
            <a:ext cx="2535382" cy="21145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595D158-CC27-ED4E-9E59-B99B3458FC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7626" y="3385001"/>
            <a:ext cx="2886941" cy="143888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226B80D-EF37-2742-B06B-8B6789A5609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408586">
            <a:off x="2053416" y="4886172"/>
            <a:ext cx="1729510" cy="172951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41DEE6C-4A2F-454D-8429-703D0638259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521" t="21050" r="47346" b="41547"/>
          <a:stretch/>
        </p:blipFill>
        <p:spPr>
          <a:xfrm rot="20692472">
            <a:off x="8312729" y="1745673"/>
            <a:ext cx="817416" cy="831272"/>
          </a:xfrm>
          <a:prstGeom prst="rect">
            <a:avLst/>
          </a:prstGeom>
          <a:ln w="38100">
            <a:solidFill>
              <a:schemeClr val="accent6">
                <a:lumMod val="50000"/>
              </a:schemeClr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5FB8601-1242-5048-8336-48ADECFDE8D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50000" t="20625" r="7798" b="42452"/>
          <a:stretch/>
        </p:blipFill>
        <p:spPr>
          <a:xfrm rot="966186">
            <a:off x="9452574" y="1524001"/>
            <a:ext cx="702107" cy="820629"/>
          </a:xfrm>
          <a:prstGeom prst="rect">
            <a:avLst/>
          </a:prstGeom>
          <a:ln w="38100">
            <a:solidFill>
              <a:schemeClr val="accent6">
                <a:lumMod val="50000"/>
              </a:schemeClr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57D2A85-F9D2-E34C-9237-47035434A99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6619" t="57351" r="52576" b="9610"/>
          <a:stretch/>
        </p:blipFill>
        <p:spPr>
          <a:xfrm rot="21177038">
            <a:off x="8930842" y="2632677"/>
            <a:ext cx="678872" cy="734291"/>
          </a:xfrm>
          <a:prstGeom prst="rect">
            <a:avLst/>
          </a:prstGeom>
          <a:ln w="38100">
            <a:solidFill>
              <a:schemeClr val="accent6">
                <a:lumMod val="50000"/>
              </a:schemeClr>
            </a:solidFill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6218A2C-2162-8742-A6A0-CA413147488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9881" t="56453" r="7649" b="9200"/>
          <a:stretch/>
        </p:blipFill>
        <p:spPr>
          <a:xfrm rot="1387947">
            <a:off x="10005218" y="2513538"/>
            <a:ext cx="706582" cy="763357"/>
          </a:xfrm>
          <a:prstGeom prst="rect">
            <a:avLst/>
          </a:prstGeom>
          <a:ln w="38100">
            <a:solidFill>
              <a:schemeClr val="accent6">
                <a:lumMod val="50000"/>
              </a:schemeClr>
            </a:solidFill>
          </a:ln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AB1BFA16-975B-2340-90F2-E53C12C95AB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03222" y="1442729"/>
            <a:ext cx="1576789" cy="1576789"/>
          </a:xfrm>
          <a:prstGeom prst="rect">
            <a:avLst/>
          </a:prstGeom>
          <a:solidFill>
            <a:schemeClr val="tx1"/>
          </a:solidFill>
          <a:ln w="38100">
            <a:solidFill>
              <a:schemeClr val="accent6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38858663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44A878F-3660-E947-B69C-A1C97FC275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428"/>
            <a:ext cx="2766236" cy="428572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C17B5C33-6F49-614C-98B3-4E3D335B1949}"/>
              </a:ext>
            </a:extLst>
          </p:cNvPr>
          <p:cNvSpPr txBox="1">
            <a:spLocks noChangeArrowheads="1"/>
          </p:cNvSpPr>
          <p:nvPr/>
        </p:nvSpPr>
        <p:spPr>
          <a:xfrm>
            <a:off x="3001618" y="404790"/>
            <a:ext cx="6240245" cy="672494"/>
          </a:xfrm>
          <a:prstGeom prst="rect">
            <a:avLst/>
          </a:prstGeom>
          <a:solidFill>
            <a:schemeClr val="tx1"/>
          </a:solidFill>
        </p:spPr>
        <p:txBody>
          <a:bodyPr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GB" altLang="en-US" sz="3200" b="1" dirty="0" err="1">
                <a:solidFill>
                  <a:schemeClr val="bg1"/>
                </a:solidFill>
                <a:latin typeface="Segoe Print" panose="02000800000000000000" pitchFamily="2" charset="0"/>
                <a:ea typeface="ＭＳ Ｐゴシック" charset="-128"/>
              </a:rPr>
              <a:t>Oes</a:t>
            </a:r>
            <a:r>
              <a:rPr lang="en-GB" altLang="en-US" sz="3200" b="1" dirty="0">
                <a:solidFill>
                  <a:schemeClr val="bg1"/>
                </a:solidFill>
                <a:latin typeface="Segoe Print" panose="02000800000000000000" pitchFamily="2" charset="0"/>
                <a:ea typeface="ＭＳ Ｐゴシック" charset="-128"/>
              </a:rPr>
              <a:t> </a:t>
            </a:r>
            <a:r>
              <a:rPr lang="en-GB" altLang="en-US" sz="3200" b="1" dirty="0" err="1">
                <a:solidFill>
                  <a:schemeClr val="bg1"/>
                </a:solidFill>
                <a:latin typeface="Segoe Print" panose="02000800000000000000" pitchFamily="2" charset="0"/>
                <a:ea typeface="ＭＳ Ｐゴシック" charset="-128"/>
              </a:rPr>
              <a:t>cwestiwn</a:t>
            </a:r>
            <a:r>
              <a:rPr lang="en-GB" altLang="en-US" sz="3200" b="1" dirty="0">
                <a:solidFill>
                  <a:schemeClr val="bg1"/>
                </a:solidFill>
                <a:latin typeface="Segoe Print" panose="02000800000000000000" pitchFamily="2" charset="0"/>
                <a:ea typeface="ＭＳ Ｐゴシック" charset="-128"/>
              </a:rPr>
              <a:t>?</a:t>
            </a:r>
            <a:endParaRPr lang="en-US" altLang="en-US" sz="3200" b="1" dirty="0">
              <a:solidFill>
                <a:schemeClr val="bg1"/>
              </a:solidFill>
              <a:latin typeface="Segoe Print" panose="02000800000000000000" pitchFamily="2" charset="0"/>
              <a:ea typeface="ＭＳ Ｐゴシック" charset="-128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4900C7F-28BE-DA4F-8265-22D547889C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6997" y="1377847"/>
            <a:ext cx="6624866" cy="4804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729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7D36591-C8B8-2744-87DA-FF5083A3F8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14684" y="486256"/>
            <a:ext cx="2037128" cy="203712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BC38B220-BD65-524D-A0CF-64D15A679940}"/>
              </a:ext>
            </a:extLst>
          </p:cNvPr>
          <p:cNvSpPr txBox="1"/>
          <p:nvPr/>
        </p:nvSpPr>
        <p:spPr>
          <a:xfrm>
            <a:off x="6997958" y="2850242"/>
            <a:ext cx="4870581" cy="3046988"/>
          </a:xfrm>
          <a:prstGeom prst="rect">
            <a:avLst/>
          </a:prstGeom>
          <a:solidFill>
            <a:schemeClr val="accent1"/>
          </a:solidFill>
          <a:ln w="762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err="1">
                <a:solidFill>
                  <a:schemeClr val="bg1"/>
                </a:solidFill>
              </a:rPr>
              <a:t>Cadwch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yn</a:t>
            </a:r>
            <a:r>
              <a:rPr lang="en-US" sz="3200" b="1" dirty="0">
                <a:solidFill>
                  <a:schemeClr val="bg1"/>
                </a:solidFill>
              </a:rPr>
              <a:t> </a:t>
            </a:r>
            <a:r>
              <a:rPr lang="en-US" sz="3200" b="1" dirty="0" err="1">
                <a:solidFill>
                  <a:schemeClr val="bg1"/>
                </a:solidFill>
              </a:rPr>
              <a:t>saff</a:t>
            </a:r>
            <a:r>
              <a:rPr lang="en-US" sz="3200" b="1" dirty="0">
                <a:solidFill>
                  <a:schemeClr val="bg1"/>
                </a:solidFill>
              </a:rPr>
              <a:t> / Keep safe. </a:t>
            </a:r>
          </a:p>
          <a:p>
            <a:pPr algn="ctr"/>
            <a:r>
              <a:rPr lang="en-US" sz="3200" b="1" dirty="0">
                <a:solidFill>
                  <a:schemeClr val="bg1"/>
                </a:solidFill>
              </a:rPr>
              <a:t>Your next session is:</a:t>
            </a:r>
          </a:p>
          <a:p>
            <a:pPr algn="ctr"/>
            <a:endParaRPr lang="en-US" sz="3200" b="1" dirty="0">
              <a:solidFill>
                <a:schemeClr val="bg1"/>
              </a:solidFill>
            </a:endParaRPr>
          </a:p>
          <a:p>
            <a:pPr algn="ctr"/>
            <a:r>
              <a:rPr lang="en-US" sz="3200" b="1" dirty="0">
                <a:solidFill>
                  <a:schemeClr val="bg1"/>
                </a:solidFill>
              </a:rPr>
              <a:t>5.1.2021</a:t>
            </a:r>
          </a:p>
          <a:p>
            <a:pPr algn="ctr"/>
            <a:r>
              <a:rPr lang="en-US" sz="3200" b="1" dirty="0">
                <a:solidFill>
                  <a:schemeClr val="bg1"/>
                </a:solidFill>
              </a:rPr>
              <a:t>@ 11 a.m.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A553FBF-BE9C-2049-A716-DE3C1175AFF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318" y="169015"/>
            <a:ext cx="6483711" cy="6483711"/>
          </a:xfrm>
          <a:prstGeom prst="rect">
            <a:avLst/>
          </a:prstGeom>
          <a:ln w="762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533990801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{CEFAC418-BF61-B148-8EBB-3F7F89E0273C}tf10001069</Template>
  <TotalTime>987</TotalTime>
  <Words>2013</Words>
  <Application>Microsoft Macintosh PowerPoint</Application>
  <PresentationFormat>Widescreen</PresentationFormat>
  <Paragraphs>345</Paragraphs>
  <Slides>57</Slides>
  <Notes>5</Notes>
  <HiddenSlides>1</HiddenSlides>
  <MMClips>0</MMClips>
  <ScaleCrop>false</ScaleCrop>
  <HeadingPairs>
    <vt:vector size="8" baseType="variant">
      <vt:variant>
        <vt:lpstr>Fonts Used</vt:lpstr>
      </vt:variant>
      <vt:variant>
        <vt:i4>12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size="71" baseType="lpstr">
      <vt:lpstr>ＭＳ Ｐゴシック</vt:lpstr>
      <vt:lpstr>American Typewriter</vt:lpstr>
      <vt:lpstr>Arial</vt:lpstr>
      <vt:lpstr>Ayuthaya</vt:lpstr>
      <vt:lpstr>Bookman Old Style</vt:lpstr>
      <vt:lpstr>Calibri</vt:lpstr>
      <vt:lpstr>Calibri Light</vt:lpstr>
      <vt:lpstr>Century Gothic</vt:lpstr>
      <vt:lpstr>Comic Sans MS</vt:lpstr>
      <vt:lpstr>Segoe Print</vt:lpstr>
      <vt:lpstr>Segoe Script</vt:lpstr>
      <vt:lpstr>Wingdings 3</vt:lpstr>
      <vt:lpstr>Wisp</vt:lpstr>
      <vt:lpstr>Clip</vt:lpstr>
      <vt:lpstr>PowerPoint Presentation</vt:lpstr>
      <vt:lpstr>Heddiw, fe fyddwn ni yn… Today we will… </vt:lpstr>
      <vt:lpstr>Amser cofrestru ...      Registration time ...  </vt:lpstr>
      <vt:lpstr>Sut wyt ti?                        How are you?</vt:lpstr>
      <vt:lpstr>Y Treigladau                                  The mutations</vt:lpstr>
      <vt:lpstr>PowerPoint Presentation</vt:lpstr>
      <vt:lpstr>Amser cofrestru ...                   Registration time ...  </vt:lpstr>
      <vt:lpstr>Amser cofrestru ...              Registration time ... </vt:lpstr>
      <vt:lpstr>Pwy ydy e?                      Who is he?</vt:lpstr>
      <vt:lpstr>Pwy ydy hi?                    Who is she?</vt:lpstr>
      <vt:lpstr>Pwy ydyn nhw?            Who are they?</vt:lpstr>
      <vt:lpstr>Beth sydd ar goll?                          What’s missing?</vt:lpstr>
      <vt:lpstr>PowerPoint Presentation</vt:lpstr>
      <vt:lpstr>PowerPoint Presentation</vt:lpstr>
      <vt:lpstr>PowerPoint Presentation</vt:lpstr>
      <vt:lpstr>Yn y dosbarth…                    In the classroom …</vt:lpstr>
      <vt:lpstr>Pa + treiglad meddal                    Pa + soft mutation</vt:lpstr>
      <vt:lpstr>Yn y dosbarth…                    In the classroom …</vt:lpstr>
      <vt:lpstr>Yn y dosbarth…                    In the classroom …</vt:lpstr>
      <vt:lpstr>PowerPoint Presentation</vt:lpstr>
      <vt:lpstr>Welsh Language Competency Framework for Teachers.</vt:lpstr>
      <vt:lpstr>What to include?  Part 1</vt:lpstr>
      <vt:lpstr>What to include?  Part 2</vt:lpstr>
      <vt:lpstr>How to submit?</vt:lpstr>
      <vt:lpstr>Submission date: </vt:lpstr>
      <vt:lpstr>Sut mae'r tywydd heddiw?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 Tywydd (#She’ll be Coming Round the Mountain)</vt:lpstr>
      <vt:lpstr>Bwrw Glaw (#Heno, Heno, Hen Blant Bach)</vt:lpstr>
      <vt:lpstr>Pawb i wisgo… (#London’s bridge)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 Tymhorau  (#In and out the dusty bluebells)</vt:lpstr>
      <vt:lpstr>PowerPoint Presentation</vt:lpstr>
      <vt:lpstr>Tywydd  (#Adams Family)</vt:lpstr>
      <vt:lpstr>Eich tasg …                                        Your task …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Nia Evans</cp:lastModifiedBy>
  <cp:revision>93</cp:revision>
  <dcterms:created xsi:type="dcterms:W3CDTF">2020-09-11T11:29:22Z</dcterms:created>
  <dcterms:modified xsi:type="dcterms:W3CDTF">2020-11-30T15:43:32Z</dcterms:modified>
</cp:coreProperties>
</file>