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8" r:id="rId3"/>
    <p:sldId id="265" r:id="rId4"/>
    <p:sldId id="259" r:id="rId5"/>
    <p:sldId id="273" r:id="rId6"/>
    <p:sldId id="274" r:id="rId7"/>
    <p:sldId id="275" r:id="rId8"/>
    <p:sldId id="276" r:id="rId9"/>
    <p:sldId id="261" r:id="rId10"/>
    <p:sldId id="266" r:id="rId11"/>
    <p:sldId id="267" r:id="rId12"/>
    <p:sldId id="271" r:id="rId13"/>
    <p:sldId id="270"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t>26/01/2019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t>26/01/2019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t>26/01/2019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t>26/01/2019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t>26/01/2019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t>26/01/2019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t>26/01/2019</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Introduction to Module</a:t>
            </a:r>
            <a:endParaRPr lang="en-GB" dirty="0"/>
          </a:p>
        </p:txBody>
      </p:sp>
      <p:sp>
        <p:nvSpPr>
          <p:cNvPr id="9" name="Subtitle 8"/>
          <p:cNvSpPr>
            <a:spLocks noGrp="1"/>
          </p:cNvSpPr>
          <p:nvPr>
            <p:ph type="subTitle" idx="1"/>
          </p:nvPr>
        </p:nvSpPr>
        <p:spPr/>
        <p:txBody>
          <a:bodyPr/>
          <a:lstStyle/>
          <a:p>
            <a:r>
              <a:rPr lang="en-GB" dirty="0"/>
              <a:t>Managing Organisations</a:t>
            </a:r>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Brief Overview</a:t>
            </a:r>
          </a:p>
        </p:txBody>
      </p:sp>
      <p:sp>
        <p:nvSpPr>
          <p:cNvPr id="3" name="Content Placeholder 2"/>
          <p:cNvSpPr>
            <a:spLocks noGrp="1"/>
          </p:cNvSpPr>
          <p:nvPr>
            <p:ph idx="1"/>
          </p:nvPr>
        </p:nvSpPr>
        <p:spPr>
          <a:xfrm>
            <a:off x="457200" y="1600200"/>
            <a:ext cx="8229600" cy="3989040"/>
          </a:xfrm>
        </p:spPr>
        <p:txBody>
          <a:bodyPr/>
          <a:lstStyle/>
          <a:p>
            <a:r>
              <a:rPr lang="en-GB" dirty="0"/>
              <a:t>Duration: Semester Two</a:t>
            </a:r>
          </a:p>
          <a:p>
            <a:r>
              <a:rPr lang="en-GB" dirty="0"/>
              <a:t>Credits: 20</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Level of Study </a:t>
            </a:r>
          </a:p>
        </p:txBody>
      </p:sp>
      <p:sp>
        <p:nvSpPr>
          <p:cNvPr id="3" name="Content Placeholder 2"/>
          <p:cNvSpPr>
            <a:spLocks noGrp="1"/>
          </p:cNvSpPr>
          <p:nvPr>
            <p:ph idx="1"/>
          </p:nvPr>
        </p:nvSpPr>
        <p:spPr/>
        <p:txBody>
          <a:bodyPr>
            <a:normAutofit/>
          </a:bodyPr>
          <a:lstStyle/>
          <a:p>
            <a:r>
              <a:rPr lang="en-GB" dirty="0"/>
              <a:t>Level 4:</a:t>
            </a:r>
          </a:p>
          <a:p>
            <a:r>
              <a:rPr lang="en-GB" dirty="0"/>
              <a:t> </a:t>
            </a:r>
          </a:p>
          <a:p>
            <a:r>
              <a:rPr lang="en-GB" dirty="0"/>
              <a:t>Achievement at Level 4 reflects the ability to identify and use relevant understanding, methods and skills to address problems that are well-defined but complex and non-routine. It includes taking responsibility for overall courses of action as well as exercising autonomy and judgement within broad parameters. It also reflects understanding of different perspectives or approaches within an area of study or work. </a:t>
            </a:r>
          </a:p>
          <a:p>
            <a:r>
              <a:rPr lang="en-GB" dirty="0"/>
              <a:t> </a:t>
            </a:r>
          </a:p>
          <a:p>
            <a:endParaRPr lang="en-GB" dirty="0"/>
          </a:p>
        </p:txBody>
      </p:sp>
    </p:spTree>
    <p:extLst>
      <p:ext uri="{BB962C8B-B14F-4D97-AF65-F5344CB8AC3E}">
        <p14:creationId xmlns:p14="http://schemas.microsoft.com/office/powerpoint/2010/main" val="2232387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Moodle</a:t>
            </a:r>
          </a:p>
        </p:txBody>
      </p:sp>
      <p:sp>
        <p:nvSpPr>
          <p:cNvPr id="3" name="Content Placeholder 2"/>
          <p:cNvSpPr>
            <a:spLocks noGrp="1"/>
          </p:cNvSpPr>
          <p:nvPr>
            <p:ph idx="1"/>
          </p:nvPr>
        </p:nvSpPr>
        <p:spPr>
          <a:xfrm>
            <a:off x="457200" y="1600200"/>
            <a:ext cx="8229600" cy="3989040"/>
          </a:xfrm>
        </p:spPr>
        <p:txBody>
          <a:bodyPr/>
          <a:lstStyle/>
          <a:p>
            <a:r>
              <a:rPr lang="en-GB" dirty="0"/>
              <a:t>We will be heavily utilising </a:t>
            </a:r>
            <a:r>
              <a:rPr lang="en-GB" dirty="0" err="1"/>
              <a:t>moodle</a:t>
            </a:r>
            <a:r>
              <a:rPr lang="en-GB" dirty="0"/>
              <a:t> for this Module</a:t>
            </a:r>
          </a:p>
          <a:p>
            <a:r>
              <a:rPr lang="en-GB" dirty="0"/>
              <a:t>Please feel free to bring along a CHARGED laptop or device to sessions</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D0FCD-A0D5-47F4-8DDB-04B566BDA81E}"/>
              </a:ext>
            </a:extLst>
          </p:cNvPr>
          <p:cNvSpPr>
            <a:spLocks noGrp="1"/>
          </p:cNvSpPr>
          <p:nvPr>
            <p:ph type="title"/>
          </p:nvPr>
        </p:nvSpPr>
        <p:spPr/>
        <p:txBody>
          <a:bodyPr/>
          <a:lstStyle/>
          <a:p>
            <a:r>
              <a:rPr lang="en-GB" dirty="0"/>
              <a:t>Be Warned: PART ONE</a:t>
            </a:r>
          </a:p>
        </p:txBody>
      </p:sp>
      <p:sp>
        <p:nvSpPr>
          <p:cNvPr id="3" name="Content Placeholder 2">
            <a:extLst>
              <a:ext uri="{FF2B5EF4-FFF2-40B4-BE49-F238E27FC236}">
                <a16:creationId xmlns:a16="http://schemas.microsoft.com/office/drawing/2014/main" id="{3B8D2732-108F-447A-B5A0-EFE643FA2E2D}"/>
              </a:ext>
            </a:extLst>
          </p:cNvPr>
          <p:cNvSpPr>
            <a:spLocks noGrp="1"/>
          </p:cNvSpPr>
          <p:nvPr>
            <p:ph idx="1"/>
          </p:nvPr>
        </p:nvSpPr>
        <p:spPr/>
        <p:txBody>
          <a:bodyPr/>
          <a:lstStyle/>
          <a:p>
            <a:r>
              <a:rPr lang="en-GB" dirty="0"/>
              <a:t>Attendance is monitored for this module</a:t>
            </a:r>
          </a:p>
          <a:p>
            <a:r>
              <a:rPr lang="en-GB" dirty="0"/>
              <a:t>Empirical evidence shows that the higher the level of attendance, the higher the grade!</a:t>
            </a:r>
          </a:p>
        </p:txBody>
      </p:sp>
    </p:spTree>
    <p:extLst>
      <p:ext uri="{BB962C8B-B14F-4D97-AF65-F5344CB8AC3E}">
        <p14:creationId xmlns:p14="http://schemas.microsoft.com/office/powerpoint/2010/main" val="2047240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174A6-4B19-488A-88AA-7C62FCE02F4A}"/>
              </a:ext>
            </a:extLst>
          </p:cNvPr>
          <p:cNvSpPr>
            <a:spLocks noGrp="1"/>
          </p:cNvSpPr>
          <p:nvPr>
            <p:ph type="title"/>
          </p:nvPr>
        </p:nvSpPr>
        <p:spPr/>
        <p:txBody>
          <a:bodyPr/>
          <a:lstStyle/>
          <a:p>
            <a:r>
              <a:rPr lang="en-GB" dirty="0"/>
              <a:t>Be Warned: PART TWO</a:t>
            </a:r>
          </a:p>
        </p:txBody>
      </p:sp>
      <p:sp>
        <p:nvSpPr>
          <p:cNvPr id="3" name="Content Placeholder 2">
            <a:extLst>
              <a:ext uri="{FF2B5EF4-FFF2-40B4-BE49-F238E27FC236}">
                <a16:creationId xmlns:a16="http://schemas.microsoft.com/office/drawing/2014/main" id="{69F36932-BD68-4FB1-B45E-820C3647FD7D}"/>
              </a:ext>
            </a:extLst>
          </p:cNvPr>
          <p:cNvSpPr>
            <a:spLocks noGrp="1"/>
          </p:cNvSpPr>
          <p:nvPr>
            <p:ph idx="1"/>
          </p:nvPr>
        </p:nvSpPr>
        <p:spPr/>
        <p:txBody>
          <a:bodyPr/>
          <a:lstStyle/>
          <a:p>
            <a:r>
              <a:rPr lang="en-GB" dirty="0"/>
              <a:t>I will be asking a LOT of questions in this module </a:t>
            </a:r>
          </a:p>
          <a:p>
            <a:r>
              <a:rPr lang="en-GB" dirty="0"/>
              <a:t>I will use the register to randomly call on you</a:t>
            </a:r>
          </a:p>
          <a:p>
            <a:r>
              <a:rPr lang="en-GB" dirty="0"/>
              <a:t>I will want to hear from ALL of you </a:t>
            </a:r>
          </a:p>
          <a:p>
            <a:r>
              <a:rPr lang="en-GB" dirty="0"/>
              <a:t>I will want you to work with different people in this class</a:t>
            </a:r>
          </a:p>
          <a:p>
            <a:pPr marL="0" indent="0">
              <a:buNone/>
            </a:pPr>
            <a:endParaRPr lang="en-GB" dirty="0"/>
          </a:p>
        </p:txBody>
      </p:sp>
    </p:spTree>
    <p:extLst>
      <p:ext uri="{BB962C8B-B14F-4D97-AF65-F5344CB8AC3E}">
        <p14:creationId xmlns:p14="http://schemas.microsoft.com/office/powerpoint/2010/main" val="84051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169C8-2E8B-45AF-8974-3A25205FB4A9}"/>
              </a:ext>
            </a:extLst>
          </p:cNvPr>
          <p:cNvSpPr>
            <a:spLocks noGrp="1"/>
          </p:cNvSpPr>
          <p:nvPr>
            <p:ph type="title"/>
          </p:nvPr>
        </p:nvSpPr>
        <p:spPr/>
        <p:txBody>
          <a:bodyPr/>
          <a:lstStyle/>
          <a:p>
            <a:r>
              <a:rPr lang="en-GB" dirty="0"/>
              <a:t>Content</a:t>
            </a:r>
          </a:p>
        </p:txBody>
      </p:sp>
      <p:sp>
        <p:nvSpPr>
          <p:cNvPr id="3" name="Content Placeholder 2">
            <a:extLst>
              <a:ext uri="{FF2B5EF4-FFF2-40B4-BE49-F238E27FC236}">
                <a16:creationId xmlns:a16="http://schemas.microsoft.com/office/drawing/2014/main" id="{1B8369BE-6D02-42CF-B604-C6E533761B8D}"/>
              </a:ext>
            </a:extLst>
          </p:cNvPr>
          <p:cNvSpPr>
            <a:spLocks noGrp="1"/>
          </p:cNvSpPr>
          <p:nvPr>
            <p:ph idx="1"/>
          </p:nvPr>
        </p:nvSpPr>
        <p:spPr/>
        <p:txBody>
          <a:bodyPr/>
          <a:lstStyle/>
          <a:p>
            <a:r>
              <a:rPr lang="en-GB" dirty="0"/>
              <a:t>There are TWO aspects to this module</a:t>
            </a:r>
          </a:p>
          <a:p>
            <a:pPr marL="0" indent="0">
              <a:buNone/>
            </a:pPr>
            <a:endParaRPr lang="en-GB" dirty="0"/>
          </a:p>
          <a:p>
            <a:r>
              <a:rPr lang="en-GB" dirty="0"/>
              <a:t>Managing Organisations</a:t>
            </a:r>
          </a:p>
          <a:p>
            <a:r>
              <a:rPr lang="en-GB" dirty="0"/>
              <a:t>Work place Practice Sessions, Talks and Admin</a:t>
            </a:r>
          </a:p>
          <a:p>
            <a:endParaRPr lang="en-GB" dirty="0"/>
          </a:p>
          <a:p>
            <a:r>
              <a:rPr lang="en-GB" dirty="0"/>
              <a:t>You will always be given reading to complete on Tuesday afternoons</a:t>
            </a:r>
          </a:p>
          <a:p>
            <a:r>
              <a:rPr lang="en-GB" dirty="0"/>
              <a:t>You should see it as compulsory</a:t>
            </a:r>
          </a:p>
          <a:p>
            <a:r>
              <a:rPr lang="en-GB" dirty="0"/>
              <a:t>I firmly recommend study groups to help </a:t>
            </a:r>
          </a:p>
        </p:txBody>
      </p:sp>
    </p:spTree>
    <p:extLst>
      <p:ext uri="{BB962C8B-B14F-4D97-AF65-F5344CB8AC3E}">
        <p14:creationId xmlns:p14="http://schemas.microsoft.com/office/powerpoint/2010/main" val="13469495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341ED-A9A7-4D0F-868D-D81EDC5631D3}"/>
              </a:ext>
            </a:extLst>
          </p:cNvPr>
          <p:cNvSpPr>
            <a:spLocks noGrp="1"/>
          </p:cNvSpPr>
          <p:nvPr>
            <p:ph type="title"/>
          </p:nvPr>
        </p:nvSpPr>
        <p:spPr/>
        <p:txBody>
          <a:bodyPr/>
          <a:lstStyle/>
          <a:p>
            <a:r>
              <a:rPr lang="en-GB" dirty="0"/>
              <a:t>Managing Organisations</a:t>
            </a:r>
          </a:p>
        </p:txBody>
      </p:sp>
      <p:sp>
        <p:nvSpPr>
          <p:cNvPr id="3" name="Content Placeholder 2">
            <a:extLst>
              <a:ext uri="{FF2B5EF4-FFF2-40B4-BE49-F238E27FC236}">
                <a16:creationId xmlns:a16="http://schemas.microsoft.com/office/drawing/2014/main" id="{EDB6890A-CFC2-4F0C-B8EB-7B686A13EA4B}"/>
              </a:ext>
            </a:extLst>
          </p:cNvPr>
          <p:cNvSpPr>
            <a:spLocks noGrp="1"/>
          </p:cNvSpPr>
          <p:nvPr>
            <p:ph idx="1"/>
          </p:nvPr>
        </p:nvSpPr>
        <p:spPr/>
        <p:txBody>
          <a:bodyPr/>
          <a:lstStyle/>
          <a:p>
            <a:r>
              <a:rPr lang="en-GB" dirty="0"/>
              <a:t>We will be examining how the NHS is structured and run in Wales</a:t>
            </a:r>
          </a:p>
          <a:p>
            <a:r>
              <a:rPr lang="en-GB" dirty="0"/>
              <a:t>We will be organising and risk assessing our own unique EVENT</a:t>
            </a:r>
          </a:p>
          <a:p>
            <a:r>
              <a:rPr lang="en-GB" dirty="0"/>
              <a:t>THE EVENT IS COMPULSORY </a:t>
            </a:r>
          </a:p>
          <a:p>
            <a:r>
              <a:rPr lang="en-GB" dirty="0"/>
              <a:t>If for any reason you cannot make the event you will need evidence and to agree with me a replacement event </a:t>
            </a:r>
          </a:p>
        </p:txBody>
      </p:sp>
    </p:spTree>
    <p:extLst>
      <p:ext uri="{BB962C8B-B14F-4D97-AF65-F5344CB8AC3E}">
        <p14:creationId xmlns:p14="http://schemas.microsoft.com/office/powerpoint/2010/main" val="18272482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a:xfrm>
            <a:off x="457200" y="1600200"/>
            <a:ext cx="8229600" cy="3989040"/>
          </a:xfrm>
        </p:spPr>
        <p:txBody>
          <a:bodyPr/>
          <a:lstStyle/>
          <a:p>
            <a:r>
              <a:rPr lang="en-GB" dirty="0"/>
              <a:t>There are TWO</a:t>
            </a:r>
          </a:p>
          <a:p>
            <a:r>
              <a:rPr lang="en-GB" dirty="0"/>
              <a:t>A Report (due in on 29 March at 11.55pm)</a:t>
            </a:r>
          </a:p>
          <a:p>
            <a:r>
              <a:rPr lang="en-GB" dirty="0"/>
              <a:t>A Risk Assessment and Event Evaluation (due on 3 May at 11.55pm)</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 Will Need …</a:t>
            </a:r>
          </a:p>
        </p:txBody>
      </p:sp>
      <p:sp>
        <p:nvSpPr>
          <p:cNvPr id="3" name="Content Placeholder 2"/>
          <p:cNvSpPr>
            <a:spLocks noGrp="1"/>
          </p:cNvSpPr>
          <p:nvPr>
            <p:ph idx="1"/>
          </p:nvPr>
        </p:nvSpPr>
        <p:spPr>
          <a:xfrm>
            <a:off x="457200" y="1600200"/>
            <a:ext cx="8229600" cy="3989040"/>
          </a:xfrm>
        </p:spPr>
        <p:txBody>
          <a:bodyPr/>
          <a:lstStyle/>
          <a:p>
            <a:r>
              <a:rPr lang="en-GB" dirty="0"/>
              <a:t>Attendance </a:t>
            </a:r>
          </a:p>
          <a:p>
            <a:r>
              <a:rPr lang="en-GB" dirty="0"/>
              <a:t>Notes</a:t>
            </a:r>
          </a:p>
          <a:p>
            <a:r>
              <a:rPr lang="en-GB" dirty="0"/>
              <a:t>Virtual Learning Environment – BRING A DEVICE!</a:t>
            </a:r>
          </a:p>
          <a:p>
            <a:r>
              <a:rPr lang="en-GB" dirty="0"/>
              <a:t> </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Virtual Learning Environment </a:t>
            </a:r>
          </a:p>
        </p:txBody>
      </p:sp>
      <p:sp>
        <p:nvSpPr>
          <p:cNvPr id="3" name="Content Placeholder 2"/>
          <p:cNvSpPr>
            <a:spLocks noGrp="1"/>
          </p:cNvSpPr>
          <p:nvPr>
            <p:ph idx="1"/>
          </p:nvPr>
        </p:nvSpPr>
        <p:spPr>
          <a:xfrm>
            <a:off x="457200" y="1600200"/>
            <a:ext cx="8229600" cy="3989040"/>
          </a:xfrm>
        </p:spPr>
        <p:txBody>
          <a:bodyPr>
            <a:normAutofit fontScale="70000" lnSpcReduction="20000"/>
          </a:bodyPr>
          <a:lstStyle/>
          <a:p>
            <a:r>
              <a:rPr lang="en-GB" dirty="0"/>
              <a:t>Moodle is the University’s Virtual Learning Environment (VLE).  The VLE is used to support learning and teaching.  It can be accessed by </a:t>
            </a:r>
            <a:r>
              <a:rPr lang="en-GB" b="1" dirty="0"/>
              <a:t>enrolled </a:t>
            </a:r>
            <a:r>
              <a:rPr lang="en-GB" dirty="0"/>
              <a:t>students from anywhere in the world using the internet and a web browser.</a:t>
            </a:r>
          </a:p>
          <a:p>
            <a:r>
              <a:rPr lang="en-GB" dirty="0"/>
              <a:t> </a:t>
            </a:r>
          </a:p>
          <a:p>
            <a:r>
              <a:rPr lang="en-GB" dirty="0"/>
              <a:t>Some of Moodle’s features allow students to: </a:t>
            </a:r>
          </a:p>
          <a:p>
            <a:pPr lvl="0"/>
            <a:r>
              <a:rPr lang="en-GB" dirty="0"/>
              <a:t>Access course materials</a:t>
            </a:r>
          </a:p>
          <a:p>
            <a:pPr lvl="0"/>
            <a:r>
              <a:rPr lang="en-GB" dirty="0"/>
              <a:t>Facilitate communication between students and tutors </a:t>
            </a:r>
          </a:p>
          <a:p>
            <a:pPr lvl="0"/>
            <a:r>
              <a:rPr lang="en-GB" dirty="0"/>
              <a:t>Support group tasks </a:t>
            </a:r>
          </a:p>
          <a:p>
            <a:pPr lvl="0"/>
            <a:r>
              <a:rPr lang="en-GB" dirty="0"/>
              <a:t>Take online assessments with automatic marking and feedback facilities </a:t>
            </a:r>
          </a:p>
          <a:p>
            <a:r>
              <a:rPr lang="en-GB" dirty="0"/>
              <a:t> </a:t>
            </a:r>
          </a:p>
          <a:p>
            <a:r>
              <a:rPr lang="en-GB" dirty="0"/>
              <a:t>Moodle can be used for administration tasks such as: </a:t>
            </a:r>
          </a:p>
          <a:p>
            <a:pPr lvl="0"/>
            <a:r>
              <a:rPr lang="en-GB" dirty="0"/>
              <a:t>Displaying announcements e.g. lecture venue changed</a:t>
            </a:r>
          </a:p>
          <a:p>
            <a:pPr lvl="0"/>
            <a:r>
              <a:rPr lang="en-GB" dirty="0"/>
              <a:t>Submission of assignments electronically </a:t>
            </a:r>
          </a:p>
          <a:p>
            <a:pPr lvl="0"/>
            <a:r>
              <a:rPr lang="en-GB" dirty="0"/>
              <a:t>Administration of online surveys, such as module questionnaires </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Your Next Steps</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a:t>Remember that you are not just here to pass a qualification, you are here to learn how to become a health professional</a:t>
            </a:r>
          </a:p>
          <a:p>
            <a:r>
              <a:rPr lang="en-GB" dirty="0"/>
              <a:t>We want to increase your chances of employment </a:t>
            </a:r>
          </a:p>
          <a:p>
            <a:r>
              <a:rPr lang="en-GB" dirty="0"/>
              <a:t>You will carry the UWTSD name with you for the rest of your life </a:t>
            </a:r>
          </a:p>
          <a:p>
            <a:r>
              <a:rPr lang="en-GB" dirty="0"/>
              <a:t>We are proud of you and want you to achieve </a:t>
            </a:r>
          </a:p>
          <a:p>
            <a:r>
              <a:rPr lang="en-GB" dirty="0"/>
              <a:t>YOUR CAREER, YOUR RESPONSIBILITY </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26808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Finally</a:t>
            </a:r>
          </a:p>
        </p:txBody>
      </p:sp>
      <p:sp>
        <p:nvSpPr>
          <p:cNvPr id="3" name="Content Placeholder 2"/>
          <p:cNvSpPr>
            <a:spLocks noGrp="1"/>
          </p:cNvSpPr>
          <p:nvPr>
            <p:ph idx="1"/>
          </p:nvPr>
        </p:nvSpPr>
        <p:spPr>
          <a:xfrm>
            <a:off x="457200" y="1600200"/>
            <a:ext cx="8229600" cy="3989040"/>
          </a:xfrm>
        </p:spPr>
        <p:txBody>
          <a:bodyPr/>
          <a:lstStyle/>
          <a:p>
            <a:r>
              <a:rPr lang="en-GB" dirty="0"/>
              <a:t>Any questions?</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25</TotalTime>
  <Words>364</Words>
  <Application>Microsoft Office PowerPoint</Application>
  <PresentationFormat>On-screen Show (4:3)</PresentationFormat>
  <Paragraphs>65</Paragraphs>
  <Slides>13</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13</vt:i4>
      </vt:variant>
    </vt:vector>
  </HeadingPairs>
  <TitlesOfParts>
    <vt:vector size="15" baseType="lpstr">
      <vt:lpstr>Arial</vt:lpstr>
      <vt:lpstr>Clarity</vt:lpstr>
      <vt:lpstr>Introduction to Module</vt:lpstr>
      <vt:lpstr>Brief Overview</vt:lpstr>
      <vt:lpstr>Level of Study </vt:lpstr>
      <vt:lpstr>Moodle</vt:lpstr>
      <vt:lpstr>Be Warned: PART ONE</vt:lpstr>
      <vt:lpstr>Be Warned: PART TWO</vt:lpstr>
      <vt:lpstr>Content</vt:lpstr>
      <vt:lpstr>Managing Organisations</vt:lpstr>
      <vt:lpstr>Assessments</vt:lpstr>
      <vt:lpstr>You Will Need …</vt:lpstr>
      <vt:lpstr>Virtual Learning Environment </vt:lpstr>
      <vt:lpstr>Your Next Steps</vt:lpstr>
      <vt:lpstr>Finally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Tania Davies</cp:lastModifiedBy>
  <cp:revision>5</cp:revision>
  <dcterms:created xsi:type="dcterms:W3CDTF">2014-09-13T13:55:51Z</dcterms:created>
  <dcterms:modified xsi:type="dcterms:W3CDTF">2019-01-26T21:14:13Z</dcterms:modified>
</cp:coreProperties>
</file>