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0"/>
  </p:notesMasterIdLst>
  <p:handoutMasterIdLst>
    <p:handoutMasterId r:id="rId21"/>
  </p:handoutMasterIdLst>
  <p:sldIdLst>
    <p:sldId id="737" r:id="rId2"/>
    <p:sldId id="384" r:id="rId3"/>
    <p:sldId id="385" r:id="rId4"/>
    <p:sldId id="386" r:id="rId5"/>
    <p:sldId id="389" r:id="rId6"/>
    <p:sldId id="332" r:id="rId7"/>
    <p:sldId id="371" r:id="rId8"/>
    <p:sldId id="339" r:id="rId9"/>
    <p:sldId id="380" r:id="rId10"/>
    <p:sldId id="387" r:id="rId11"/>
    <p:sldId id="738" r:id="rId12"/>
    <p:sldId id="388" r:id="rId13"/>
    <p:sldId id="740" r:id="rId14"/>
    <p:sldId id="390" r:id="rId15"/>
    <p:sldId id="334" r:id="rId16"/>
    <p:sldId id="376" r:id="rId17"/>
    <p:sldId id="741" r:id="rId18"/>
    <p:sldId id="742" r:id="rId19"/>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AFF"/>
    <a:srgbClr val="FAFAEB"/>
    <a:srgbClr val="FAF8E3"/>
    <a:srgbClr val="008200"/>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F1175B-3A4C-6A7B-B473-71CBB7777A3D}" v="7141" dt="2025-11-21T18:57:27.9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098" y="114"/>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26/10/2026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26/10/2026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26/10/2026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26/10/2026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26/10/2026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26/10/2026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26/10/2026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26/10/2026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26/10/2026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26/10/2026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26/10/2026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26/10/2026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a:solidFill>
                  <a:schemeClr val="bg1"/>
                </a:solidFill>
                <a:effectLst>
                  <a:outerShdw blurRad="38100" dist="38100" dir="2700000" algn="tl">
                    <a:srgbClr val="000000">
                      <a:alpha val="43137"/>
                    </a:srgbClr>
                  </a:outerShdw>
                </a:effectLst>
              </a:rPr>
              <a:t>LCHS4001</a:t>
            </a:r>
          </a:p>
        </p:txBody>
      </p:sp>
      <p:sp>
        <p:nvSpPr>
          <p:cNvPr id="6147" name="Subtitle 4"/>
          <p:cNvSpPr>
            <a:spLocks noGrp="1"/>
          </p:cNvSpPr>
          <p:nvPr>
            <p:ph type="subTitle" idx="1"/>
          </p:nvPr>
        </p:nvSpPr>
        <p:spPr>
          <a:xfrm>
            <a:off x="214745" y="2348880"/>
            <a:ext cx="8768338" cy="3357586"/>
          </a:xfrm>
        </p:spPr>
        <p:txBody>
          <a:bodyPr/>
          <a:lstStyle/>
          <a:p>
            <a:pPr eaLnBrk="1" hangingPunct="1"/>
            <a:r>
              <a:rPr lang="en-GB" altLang="en-US" sz="3600" b="1" dirty="0">
                <a:solidFill>
                  <a:schemeClr val="bg1"/>
                </a:solidFill>
                <a:effectLst>
                  <a:outerShdw blurRad="38100" dist="38100" dir="2700000" algn="tl">
                    <a:srgbClr val="000000">
                      <a:alpha val="43137"/>
                    </a:srgbClr>
                  </a:outerShdw>
                </a:effectLst>
              </a:rPr>
              <a:t>Academic and Employability Skills</a:t>
            </a:r>
          </a:p>
          <a:p>
            <a:pPr eaLnBrk="1" hangingPunct="1"/>
            <a:endParaRPr lang="en-GB" altLang="en-US" dirty="0">
              <a:solidFill>
                <a:schemeClr val="bg1"/>
              </a:solidFill>
              <a:effectLst>
                <a:outerShdw blurRad="38100" dist="38100" dir="2700000" algn="tl">
                  <a:srgbClr val="000000">
                    <a:alpha val="43137"/>
                  </a:srgbClr>
                </a:outerShdw>
              </a:effectLst>
            </a:endParaRPr>
          </a:p>
          <a:p>
            <a:pPr eaLnBrk="1" hangingPunct="1"/>
            <a:r>
              <a:rPr lang="en-GB" altLang="en-US" sz="4400" b="1" dirty="0">
                <a:solidFill>
                  <a:srgbClr val="FFFF00"/>
                </a:solidFill>
                <a:effectLst>
                  <a:outerShdw blurRad="38100" dist="38100" dir="2700000" algn="tl">
                    <a:srgbClr val="000000">
                      <a:alpha val="43137"/>
                    </a:srgbClr>
                  </a:outerShdw>
                </a:effectLst>
              </a:rPr>
              <a:t>Portfolio of Tasks: Task 3</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Tree>
    <p:extLst>
      <p:ext uri="{BB962C8B-B14F-4D97-AF65-F5344CB8AC3E}">
        <p14:creationId xmlns:p14="http://schemas.microsoft.com/office/powerpoint/2010/main" val="3353692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86CD602-00F1-E762-5B97-D51E78CCB7F5}"/>
              </a:ext>
            </a:extLst>
          </p:cNvPr>
          <p:cNvSpPr txBox="1"/>
          <p:nvPr/>
        </p:nvSpPr>
        <p:spPr>
          <a:xfrm>
            <a:off x="502715" y="1582446"/>
            <a:ext cx="7951291" cy="4893647"/>
          </a:xfrm>
          <a:prstGeom prst="rect">
            <a:avLst/>
          </a:prstGeom>
          <a:solidFill>
            <a:srgbClr val="FAF8E3"/>
          </a:solidFill>
          <a:ln w="28575">
            <a:solidFill>
              <a:schemeClr val="tx1"/>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spcBef>
                <a:spcPct val="20000"/>
              </a:spcBef>
            </a:pPr>
            <a:endParaRPr lang="en-US" dirty="0">
              <a:latin typeface="Segoe UI"/>
              <a:cs typeface="Segoe UI"/>
            </a:endParaRPr>
          </a:p>
          <a:p>
            <a:pPr algn="just">
              <a:spcBef>
                <a:spcPct val="20000"/>
              </a:spcBef>
            </a:pPr>
            <a:r>
              <a:rPr lang="en-US" sz="2800" dirty="0">
                <a:latin typeface="Segoe UI"/>
                <a:cs typeface="Segoe UI"/>
              </a:rPr>
              <a:t>~ Describe </a:t>
            </a:r>
            <a:r>
              <a:rPr lang="en-US" sz="2800" b="1" dirty="0">
                <a:solidFill>
                  <a:srgbClr val="173AFF"/>
                </a:solidFill>
                <a:latin typeface="Segoe UI"/>
                <a:cs typeface="Segoe UI"/>
              </a:rPr>
              <a:t>one specific role</a:t>
            </a:r>
            <a:r>
              <a:rPr lang="en-US" sz="2800" dirty="0">
                <a:latin typeface="Segoe UI"/>
                <a:cs typeface="Segoe UI"/>
              </a:rPr>
              <a:t> within the health and social care sector. </a:t>
            </a:r>
          </a:p>
          <a:p>
            <a:pPr algn="just">
              <a:spcBef>
                <a:spcPct val="20000"/>
              </a:spcBef>
            </a:pPr>
            <a:endParaRPr lang="en-US" sz="1000" dirty="0">
              <a:latin typeface="Segoe UI"/>
              <a:cs typeface="Segoe UI"/>
            </a:endParaRPr>
          </a:p>
          <a:p>
            <a:pPr algn="just">
              <a:spcBef>
                <a:spcPct val="20000"/>
              </a:spcBef>
            </a:pPr>
            <a:r>
              <a:rPr lang="en-US" sz="2800" dirty="0">
                <a:latin typeface="Segoe UI"/>
                <a:cs typeface="Segoe UI"/>
              </a:rPr>
              <a:t>~ Explain </a:t>
            </a:r>
            <a:r>
              <a:rPr lang="en-US" sz="2800" b="1" dirty="0">
                <a:solidFill>
                  <a:srgbClr val="173AFF"/>
                </a:solidFill>
                <a:latin typeface="Segoe UI"/>
                <a:cs typeface="Segoe UI"/>
              </a:rPr>
              <a:t>3 essential skills</a:t>
            </a:r>
            <a:r>
              <a:rPr lang="en-US" sz="2800" dirty="0">
                <a:latin typeface="Segoe UI"/>
                <a:cs typeface="Segoe UI"/>
              </a:rPr>
              <a:t> needed to perform this role, and </a:t>
            </a:r>
            <a:r>
              <a:rPr lang="en-US" sz="2800" b="1" dirty="0">
                <a:solidFill>
                  <a:srgbClr val="173AFF"/>
                </a:solidFill>
                <a:latin typeface="Segoe UI"/>
                <a:cs typeface="Segoe UI"/>
              </a:rPr>
              <a:t>why</a:t>
            </a:r>
            <a:r>
              <a:rPr lang="en-US" sz="2800" b="1" dirty="0">
                <a:latin typeface="Segoe UI"/>
                <a:cs typeface="Segoe UI"/>
              </a:rPr>
              <a:t> </a:t>
            </a:r>
            <a:r>
              <a:rPr lang="en-US" sz="2800" dirty="0">
                <a:latin typeface="Segoe UI"/>
                <a:cs typeface="Segoe UI"/>
              </a:rPr>
              <a:t>these skills are essential for the role. You should offer </a:t>
            </a:r>
            <a:r>
              <a:rPr lang="en-US" sz="2800" b="1" dirty="0">
                <a:solidFill>
                  <a:srgbClr val="173AFF"/>
                </a:solidFill>
                <a:latin typeface="Segoe UI"/>
                <a:cs typeface="Segoe UI"/>
              </a:rPr>
              <a:t>role specific examples</a:t>
            </a:r>
            <a:r>
              <a:rPr lang="en-US" sz="2800" dirty="0">
                <a:latin typeface="Segoe UI"/>
                <a:cs typeface="Segoe UI"/>
              </a:rPr>
              <a:t> to support this explanation. </a:t>
            </a:r>
          </a:p>
          <a:p>
            <a:pPr algn="just">
              <a:spcBef>
                <a:spcPct val="20000"/>
              </a:spcBef>
            </a:pPr>
            <a:endParaRPr lang="en-US" sz="1100" dirty="0">
              <a:latin typeface="Segoe UI"/>
              <a:cs typeface="Segoe UI"/>
            </a:endParaRPr>
          </a:p>
          <a:p>
            <a:pPr algn="just">
              <a:spcBef>
                <a:spcPct val="20000"/>
              </a:spcBef>
            </a:pPr>
            <a:r>
              <a:rPr lang="en-US" sz="2800" dirty="0">
                <a:latin typeface="Segoe UI"/>
                <a:cs typeface="Segoe UI"/>
              </a:rPr>
              <a:t>~ Then describe </a:t>
            </a:r>
            <a:r>
              <a:rPr lang="en-US" sz="2800" b="1" dirty="0">
                <a:solidFill>
                  <a:srgbClr val="173AFF"/>
                </a:solidFill>
                <a:latin typeface="Segoe UI"/>
                <a:cs typeface="Segoe UI"/>
              </a:rPr>
              <a:t>3 separate strategies </a:t>
            </a:r>
            <a:r>
              <a:rPr lang="en-US" sz="2800" dirty="0">
                <a:latin typeface="Segoe UI"/>
                <a:cs typeface="Segoe UI"/>
              </a:rPr>
              <a:t>to improve each of these skills and explain </a:t>
            </a:r>
            <a:r>
              <a:rPr lang="en-US" sz="2800" b="1" dirty="0">
                <a:solidFill>
                  <a:srgbClr val="173AFF"/>
                </a:solidFill>
                <a:latin typeface="Segoe UI"/>
                <a:cs typeface="Segoe UI"/>
              </a:rPr>
              <a:t>how</a:t>
            </a:r>
            <a:r>
              <a:rPr lang="en-US" sz="2800" b="1" dirty="0">
                <a:latin typeface="Segoe UI"/>
                <a:cs typeface="Segoe UI"/>
              </a:rPr>
              <a:t> </a:t>
            </a:r>
            <a:r>
              <a:rPr lang="en-US" sz="2800" dirty="0">
                <a:latin typeface="Segoe UI"/>
                <a:cs typeface="Segoe UI"/>
              </a:rPr>
              <a:t>the strategies would help develop </a:t>
            </a:r>
            <a:r>
              <a:rPr lang="en-US" sz="2800" b="1" dirty="0">
                <a:solidFill>
                  <a:srgbClr val="173AFF"/>
                </a:solidFill>
                <a:latin typeface="Segoe UI"/>
                <a:cs typeface="Segoe UI"/>
              </a:rPr>
              <a:t>each skill</a:t>
            </a:r>
            <a:r>
              <a:rPr lang="en-US" sz="2800" dirty="0">
                <a:latin typeface="Segoe UI"/>
                <a:cs typeface="Segoe UI"/>
              </a:rPr>
              <a:t>. </a:t>
            </a:r>
          </a:p>
        </p:txBody>
      </p:sp>
      <p:sp>
        <p:nvSpPr>
          <p:cNvPr id="2" name="Title 1">
            <a:extLst>
              <a:ext uri="{FF2B5EF4-FFF2-40B4-BE49-F238E27FC236}">
                <a16:creationId xmlns:a16="http://schemas.microsoft.com/office/drawing/2014/main" id="{D6FCDEDF-2C80-A689-F19C-5003617443E2}"/>
              </a:ext>
            </a:extLst>
          </p:cNvPr>
          <p:cNvSpPr>
            <a:spLocks noGrp="1"/>
          </p:cNvSpPr>
          <p:nvPr>
            <p:ph type="title"/>
          </p:nvPr>
        </p:nvSpPr>
        <p:spPr>
          <a:xfrm>
            <a:off x="936978" y="197027"/>
            <a:ext cx="7516989" cy="437445"/>
          </a:xfrm>
        </p:spPr>
        <p:txBody>
          <a:bodyPr/>
          <a:lstStyle/>
          <a:p>
            <a:r>
              <a:rPr lang="en-US" sz="3200" b="1" dirty="0">
                <a:solidFill>
                  <a:srgbClr val="002060"/>
                </a:solidFill>
              </a:rPr>
              <a:t>Portfolio of Tasks</a:t>
            </a:r>
          </a:p>
        </p:txBody>
      </p:sp>
      <p:sp>
        <p:nvSpPr>
          <p:cNvPr id="3" name="Content Placeholder 2">
            <a:extLst>
              <a:ext uri="{FF2B5EF4-FFF2-40B4-BE49-F238E27FC236}">
                <a16:creationId xmlns:a16="http://schemas.microsoft.com/office/drawing/2014/main" id="{BF712E7A-4991-5A95-FFF0-0F8C038D4266}"/>
              </a:ext>
            </a:extLst>
          </p:cNvPr>
          <p:cNvSpPr>
            <a:spLocks noGrp="1"/>
          </p:cNvSpPr>
          <p:nvPr>
            <p:ph idx="1"/>
          </p:nvPr>
        </p:nvSpPr>
        <p:spPr>
          <a:xfrm>
            <a:off x="254443" y="770068"/>
            <a:ext cx="8629448" cy="810145"/>
          </a:xfrm>
        </p:spPr>
        <p:txBody>
          <a:bodyPr/>
          <a:lstStyle/>
          <a:p>
            <a:pPr marL="0" indent="0" algn="ctr">
              <a:buNone/>
            </a:pPr>
            <a:r>
              <a:rPr lang="en-US" sz="2000" dirty="0">
                <a:solidFill>
                  <a:srgbClr val="002060"/>
                </a:solidFill>
              </a:rPr>
              <a:t>Your 3 ACE assessments are all </a:t>
            </a:r>
            <a:r>
              <a:rPr lang="en-US" sz="2000" b="1" dirty="0">
                <a:solidFill>
                  <a:srgbClr val="002060"/>
                </a:solidFill>
              </a:rPr>
              <a:t>connected </a:t>
            </a:r>
            <a:r>
              <a:rPr lang="en-US" sz="2000" dirty="0">
                <a:solidFill>
                  <a:srgbClr val="002060"/>
                </a:solidFill>
              </a:rPr>
              <a:t>to one another. You will be working towards </a:t>
            </a:r>
            <a:r>
              <a:rPr lang="en-US" sz="2000" b="1" dirty="0">
                <a:solidFill>
                  <a:srgbClr val="002060"/>
                </a:solidFill>
              </a:rPr>
              <a:t>Task 3</a:t>
            </a:r>
            <a:r>
              <a:rPr lang="en-US" sz="2000" dirty="0">
                <a:solidFill>
                  <a:srgbClr val="002060"/>
                </a:solidFill>
              </a:rPr>
              <a:t>: a 1200 word report on the following:</a:t>
            </a:r>
            <a:endParaRPr lang="en-US" sz="2000">
              <a:solidFill>
                <a:srgbClr val="002060"/>
              </a:solidFill>
            </a:endParaRPr>
          </a:p>
          <a:p>
            <a:pPr marL="0" indent="0" algn="just">
              <a:buNone/>
            </a:pPr>
            <a:endParaRPr lang="en-US" sz="1800">
              <a:ea typeface="+mn-lt"/>
              <a:cs typeface="+mn-lt"/>
            </a:endParaRPr>
          </a:p>
          <a:p>
            <a:pPr marL="0" indent="0" algn="just">
              <a:buNone/>
            </a:pPr>
            <a:endParaRPr lang="en-US" sz="2000" dirty="0"/>
          </a:p>
        </p:txBody>
      </p:sp>
      <p:sp>
        <p:nvSpPr>
          <p:cNvPr id="4" name="Date Placeholder 3">
            <a:extLst>
              <a:ext uri="{FF2B5EF4-FFF2-40B4-BE49-F238E27FC236}">
                <a16:creationId xmlns:a16="http://schemas.microsoft.com/office/drawing/2014/main" id="{D3AB11C9-D359-05AD-18B0-F3A2DEAE913B}"/>
              </a:ext>
            </a:extLst>
          </p:cNvPr>
          <p:cNvSpPr>
            <a:spLocks noGrp="1"/>
          </p:cNvSpPr>
          <p:nvPr>
            <p:ph type="dt" sz="half" idx="10"/>
          </p:nvPr>
        </p:nvSpPr>
        <p:spPr/>
        <p:txBody>
          <a:bodyPr/>
          <a:lstStyle/>
          <a:p>
            <a:pPr>
              <a:defRPr/>
            </a:pPr>
            <a:fld id="{2303D31F-598B-47EE-BA37-93F097A3D676}" type="datetime1">
              <a:rPr lang="en-GB" altLang="en-US"/>
              <a:pPr>
                <a:defRPr/>
              </a:pPr>
              <a:t>26/10/2026</a:t>
            </a:fld>
            <a:endParaRPr lang="en-GB" altLang="en-US"/>
          </a:p>
        </p:txBody>
      </p:sp>
      <p:sp>
        <p:nvSpPr>
          <p:cNvPr id="5" name="Slide Number Placeholder 4">
            <a:extLst>
              <a:ext uri="{FF2B5EF4-FFF2-40B4-BE49-F238E27FC236}">
                <a16:creationId xmlns:a16="http://schemas.microsoft.com/office/drawing/2014/main" id="{202A8FA0-27FD-1AFD-A36A-96A00444EEB4}"/>
              </a:ext>
            </a:extLst>
          </p:cNvPr>
          <p:cNvSpPr>
            <a:spLocks noGrp="1"/>
          </p:cNvSpPr>
          <p:nvPr>
            <p:ph type="sldNum" sz="quarter" idx="12"/>
          </p:nvPr>
        </p:nvSpPr>
        <p:spPr/>
        <p:txBody>
          <a:bodyPr/>
          <a:lstStyle/>
          <a:p>
            <a:pPr>
              <a:defRPr/>
            </a:pPr>
            <a:fld id="{6550E941-99E4-4403-A917-B30FF69A9617}" type="slidenum">
              <a:rPr lang="en-GB" altLang="en-US"/>
              <a:pPr>
                <a:defRPr/>
              </a:pPr>
              <a:t>2</a:t>
            </a:fld>
            <a:endParaRPr lang="en-GB" altLang="en-US"/>
          </a:p>
        </p:txBody>
      </p:sp>
    </p:spTree>
    <p:extLst>
      <p:ext uri="{BB962C8B-B14F-4D97-AF65-F5344CB8AC3E}">
        <p14:creationId xmlns:p14="http://schemas.microsoft.com/office/powerpoint/2010/main" val="2085666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40C05-45CE-4489-6868-084630712A6A}"/>
              </a:ext>
            </a:extLst>
          </p:cNvPr>
          <p:cNvSpPr>
            <a:spLocks noGrp="1"/>
          </p:cNvSpPr>
          <p:nvPr>
            <p:ph type="title"/>
          </p:nvPr>
        </p:nvSpPr>
        <p:spPr>
          <a:xfrm>
            <a:off x="457200" y="-219251"/>
            <a:ext cx="8229600" cy="1143000"/>
          </a:xfrm>
        </p:spPr>
        <p:txBody>
          <a:bodyPr/>
          <a:lstStyle/>
          <a:p>
            <a:r>
              <a:rPr lang="en-US" sz="3600" b="1" dirty="0">
                <a:solidFill>
                  <a:srgbClr val="002060"/>
                </a:solidFill>
              </a:rPr>
              <a:t>Portfolio of Tasks</a:t>
            </a:r>
          </a:p>
        </p:txBody>
      </p:sp>
      <p:sp>
        <p:nvSpPr>
          <p:cNvPr id="3" name="Content Placeholder 2">
            <a:extLst>
              <a:ext uri="{FF2B5EF4-FFF2-40B4-BE49-F238E27FC236}">
                <a16:creationId xmlns:a16="http://schemas.microsoft.com/office/drawing/2014/main" id="{90EA9558-7DC7-25B6-9344-047642B86E76}"/>
              </a:ext>
            </a:extLst>
          </p:cNvPr>
          <p:cNvSpPr>
            <a:spLocks noGrp="1"/>
          </p:cNvSpPr>
          <p:nvPr>
            <p:ph idx="1"/>
          </p:nvPr>
        </p:nvSpPr>
        <p:spPr>
          <a:xfrm>
            <a:off x="457200" y="737446"/>
            <a:ext cx="8229600" cy="4583622"/>
          </a:xfrm>
          <a:ln w="28575">
            <a:solidFill>
              <a:schemeClr val="tx1"/>
            </a:solidFill>
          </a:ln>
        </p:spPr>
        <p:txBody>
          <a:bodyPr/>
          <a:lstStyle/>
          <a:p>
            <a:endParaRPr lang="en-US" sz="900" b="1" dirty="0">
              <a:solidFill>
                <a:srgbClr val="173AFF"/>
              </a:solidFill>
              <a:ea typeface="+mn-lt"/>
              <a:cs typeface="+mn-lt"/>
            </a:endParaRPr>
          </a:p>
          <a:p>
            <a:r>
              <a:rPr lang="en-US" sz="1800" b="1" dirty="0">
                <a:solidFill>
                  <a:srgbClr val="173AFF"/>
                </a:solidFill>
                <a:ea typeface="+mn-lt"/>
                <a:cs typeface="+mn-lt"/>
              </a:rPr>
              <a:t>Task 1:</a:t>
            </a:r>
            <a:r>
              <a:rPr lang="en-US" sz="1800" b="1" dirty="0">
                <a:ea typeface="+mn-lt"/>
                <a:cs typeface="+mn-lt"/>
              </a:rPr>
              <a:t> </a:t>
            </a:r>
            <a:r>
              <a:rPr lang="en-US" sz="1800" dirty="0">
                <a:solidFill>
                  <a:srgbClr val="002060"/>
                </a:solidFill>
                <a:ea typeface="+mn-lt"/>
                <a:cs typeface="+mn-lt"/>
              </a:rPr>
              <a:t>Individual Video (5 minutes): 50 Marks, presentation in class, Week 6.</a:t>
            </a:r>
          </a:p>
          <a:p>
            <a:pPr marL="0" indent="0">
              <a:buNone/>
            </a:pPr>
            <a:endParaRPr lang="en-US" sz="1800" dirty="0"/>
          </a:p>
          <a:p>
            <a:r>
              <a:rPr lang="en-US" sz="1800" b="1" dirty="0">
                <a:solidFill>
                  <a:srgbClr val="173AFF"/>
                </a:solidFill>
                <a:ea typeface="+mn-lt"/>
                <a:cs typeface="+mn-lt"/>
              </a:rPr>
              <a:t>Task 2:</a:t>
            </a:r>
            <a:r>
              <a:rPr lang="en-US" sz="1800" dirty="0">
                <a:ea typeface="+mn-lt"/>
                <a:cs typeface="+mn-lt"/>
              </a:rPr>
              <a:t> </a:t>
            </a:r>
            <a:r>
              <a:rPr lang="en-US" sz="1800" dirty="0">
                <a:solidFill>
                  <a:srgbClr val="002060"/>
                </a:solidFill>
                <a:ea typeface="+mn-lt"/>
                <a:cs typeface="+mn-lt"/>
              </a:rPr>
              <a:t>Reflective Activity (equivalent to 300 words): 10 marks. Completed in Week 7 in class. Due to be submitted on Moodle by Week 8. </a:t>
            </a:r>
          </a:p>
          <a:p>
            <a:pPr marL="0" indent="0">
              <a:buNone/>
            </a:pPr>
            <a:endParaRPr lang="en-US" sz="2400" dirty="0">
              <a:solidFill>
                <a:srgbClr val="000000"/>
              </a:solidFill>
              <a:ea typeface="+mn-lt"/>
              <a:cs typeface="+mn-lt"/>
            </a:endParaRPr>
          </a:p>
          <a:p>
            <a:r>
              <a:rPr lang="en-US" sz="4000" b="1" dirty="0">
                <a:solidFill>
                  <a:srgbClr val="173AFF"/>
                </a:solidFill>
                <a:ea typeface="+mn-lt"/>
                <a:cs typeface="+mn-lt"/>
              </a:rPr>
              <a:t>Task 3:</a:t>
            </a:r>
            <a:r>
              <a:rPr lang="en-US" sz="4000" dirty="0">
                <a:ea typeface="+mn-lt"/>
                <a:cs typeface="+mn-lt"/>
              </a:rPr>
              <a:t> </a:t>
            </a:r>
            <a:r>
              <a:rPr lang="en-US" sz="4000" dirty="0">
                <a:solidFill>
                  <a:srgbClr val="002060"/>
                </a:solidFill>
                <a:ea typeface="+mn-lt"/>
                <a:cs typeface="+mn-lt"/>
              </a:rPr>
              <a:t>Report (1200 words): 40 marks. Due to be submitted by Week 10.</a:t>
            </a:r>
            <a:endParaRPr lang="en-US" sz="3600" dirty="0">
              <a:solidFill>
                <a:srgbClr val="002060"/>
              </a:solidFill>
              <a:ea typeface="+mn-lt"/>
              <a:cs typeface="+mn-lt"/>
            </a:endParaRPr>
          </a:p>
        </p:txBody>
      </p:sp>
      <p:sp>
        <p:nvSpPr>
          <p:cNvPr id="4" name="Date Placeholder 3">
            <a:extLst>
              <a:ext uri="{FF2B5EF4-FFF2-40B4-BE49-F238E27FC236}">
                <a16:creationId xmlns:a16="http://schemas.microsoft.com/office/drawing/2014/main" id="{45E4A704-439C-766B-6931-1E74E75E3647}"/>
              </a:ext>
            </a:extLst>
          </p:cNvPr>
          <p:cNvSpPr>
            <a:spLocks noGrp="1"/>
          </p:cNvSpPr>
          <p:nvPr>
            <p:ph type="dt" sz="half" idx="10"/>
          </p:nvPr>
        </p:nvSpPr>
        <p:spPr/>
        <p:txBody>
          <a:bodyPr/>
          <a:lstStyle/>
          <a:p>
            <a:pPr>
              <a:defRPr/>
            </a:pPr>
            <a:fld id="{2303D31F-598B-47EE-BA37-93F097A3D676}" type="datetime1">
              <a:rPr lang="en-GB" altLang="en-US"/>
              <a:pPr>
                <a:defRPr/>
              </a:pPr>
              <a:t>26/10/2026</a:t>
            </a:fld>
            <a:endParaRPr lang="en-GB" altLang="en-US"/>
          </a:p>
        </p:txBody>
      </p:sp>
      <p:sp>
        <p:nvSpPr>
          <p:cNvPr id="5" name="Slide Number Placeholder 4">
            <a:extLst>
              <a:ext uri="{FF2B5EF4-FFF2-40B4-BE49-F238E27FC236}">
                <a16:creationId xmlns:a16="http://schemas.microsoft.com/office/drawing/2014/main" id="{5E49849B-D9AB-E7CC-7552-D659D9618A5C}"/>
              </a:ext>
            </a:extLst>
          </p:cNvPr>
          <p:cNvSpPr>
            <a:spLocks noGrp="1"/>
          </p:cNvSpPr>
          <p:nvPr>
            <p:ph type="sldNum" sz="quarter" idx="12"/>
          </p:nvPr>
        </p:nvSpPr>
        <p:spPr/>
        <p:txBody>
          <a:bodyPr/>
          <a:lstStyle/>
          <a:p>
            <a:pPr>
              <a:defRPr/>
            </a:pPr>
            <a:fld id="{6550E941-99E4-4403-A917-B30FF69A9617}" type="slidenum">
              <a:rPr lang="en-GB" altLang="en-US"/>
              <a:pPr>
                <a:defRPr/>
              </a:pPr>
              <a:t>3</a:t>
            </a:fld>
            <a:endParaRPr lang="en-GB" altLang="en-US"/>
          </a:p>
        </p:txBody>
      </p:sp>
      <p:sp>
        <p:nvSpPr>
          <p:cNvPr id="7" name="TextBox 6">
            <a:extLst>
              <a:ext uri="{FF2B5EF4-FFF2-40B4-BE49-F238E27FC236}">
                <a16:creationId xmlns:a16="http://schemas.microsoft.com/office/drawing/2014/main" id="{4C7B0ED0-7C7F-BAC6-6075-5E023D6367F1}"/>
              </a:ext>
            </a:extLst>
          </p:cNvPr>
          <p:cNvSpPr txBox="1"/>
          <p:nvPr/>
        </p:nvSpPr>
        <p:spPr>
          <a:xfrm>
            <a:off x="215791" y="5440582"/>
            <a:ext cx="8705972"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200" dirty="0">
                <a:solidFill>
                  <a:srgbClr val="002060"/>
                </a:solidFill>
                <a:latin typeface="Myriad Pro"/>
                <a:cs typeface="Arial"/>
              </a:rPr>
              <a:t>Please note: Do not panic! You have been thinking of Task 3 since Week 2, when we introduced Task 1!</a:t>
            </a:r>
            <a:endParaRPr lang="en-US" sz="2200" dirty="0">
              <a:solidFill>
                <a:srgbClr val="002060"/>
              </a:solidFill>
              <a:latin typeface="Myriad Pro"/>
            </a:endParaRPr>
          </a:p>
        </p:txBody>
      </p:sp>
    </p:spTree>
    <p:extLst>
      <p:ext uri="{BB962C8B-B14F-4D97-AF65-F5344CB8AC3E}">
        <p14:creationId xmlns:p14="http://schemas.microsoft.com/office/powerpoint/2010/main" val="437057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a:extLst>
            <a:ext uri="{FF2B5EF4-FFF2-40B4-BE49-F238E27FC236}">
              <a16:creationId xmlns:a16="http://schemas.microsoft.com/office/drawing/2014/main" id="{510B5014-BA2B-62B8-34DA-F52EA8936D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D5E8C2-9585-8CB4-150B-B1E72CE36424}"/>
              </a:ext>
            </a:extLst>
          </p:cNvPr>
          <p:cNvSpPr>
            <a:spLocks noGrp="1"/>
          </p:cNvSpPr>
          <p:nvPr>
            <p:ph type="title"/>
          </p:nvPr>
        </p:nvSpPr>
        <p:spPr>
          <a:xfrm>
            <a:off x="772173" y="604536"/>
            <a:ext cx="7604930" cy="594320"/>
          </a:xfrm>
        </p:spPr>
        <p:txBody>
          <a:bodyPr/>
          <a:lstStyle/>
          <a:p>
            <a:r>
              <a:rPr lang="en-GB" sz="3600" b="1" dirty="0">
                <a:solidFill>
                  <a:srgbClr val="173AFF"/>
                </a:solidFill>
              </a:rPr>
              <a:t>Task 1: Individual Video: </a:t>
            </a:r>
            <a:br>
              <a:rPr lang="en-GB" sz="3600" b="1" dirty="0">
                <a:solidFill>
                  <a:srgbClr val="173AFF"/>
                </a:solidFill>
              </a:rPr>
            </a:br>
            <a:r>
              <a:rPr lang="en-GB" sz="4800" b="1" dirty="0">
                <a:solidFill>
                  <a:srgbClr val="002060"/>
                </a:solidFill>
              </a:rPr>
              <a:t>NOW COMPLETE</a:t>
            </a:r>
            <a:endParaRPr lang="en-GB" b="1">
              <a:solidFill>
                <a:srgbClr val="002060"/>
              </a:solidFill>
            </a:endParaRPr>
          </a:p>
        </p:txBody>
      </p:sp>
      <p:sp>
        <p:nvSpPr>
          <p:cNvPr id="3" name="Content Placeholder 2">
            <a:extLst>
              <a:ext uri="{FF2B5EF4-FFF2-40B4-BE49-F238E27FC236}">
                <a16:creationId xmlns:a16="http://schemas.microsoft.com/office/drawing/2014/main" id="{266CB383-9A14-09BD-E3B3-9E1991A23409}"/>
              </a:ext>
            </a:extLst>
          </p:cNvPr>
          <p:cNvSpPr>
            <a:spLocks noGrp="1"/>
          </p:cNvSpPr>
          <p:nvPr>
            <p:ph idx="1"/>
          </p:nvPr>
        </p:nvSpPr>
        <p:spPr>
          <a:xfrm>
            <a:off x="1518689" y="3076000"/>
            <a:ext cx="5920007" cy="2918083"/>
          </a:xfrm>
        </p:spPr>
        <p:style>
          <a:lnRef idx="2">
            <a:schemeClr val="dk1"/>
          </a:lnRef>
          <a:fillRef idx="1">
            <a:schemeClr val="lt1"/>
          </a:fillRef>
          <a:effectRef idx="0">
            <a:schemeClr val="dk1"/>
          </a:effectRef>
          <a:fontRef idx="minor">
            <a:schemeClr val="dk1"/>
          </a:fontRef>
        </p:style>
        <p:txBody>
          <a:bodyPr>
            <a:noAutofit/>
          </a:bodyPr>
          <a:lstStyle/>
          <a:p>
            <a:pPr marL="457200" indent="-457200" algn="ctr">
              <a:buAutoNum type="arabicParenR"/>
            </a:pPr>
            <a:r>
              <a:rPr lang="en-GB" sz="1800" b="1" dirty="0">
                <a:solidFill>
                  <a:srgbClr val="173AFF"/>
                </a:solidFill>
                <a:ea typeface="+mn-lt"/>
                <a:cs typeface="+mn-lt"/>
              </a:rPr>
              <a:t>Choose </a:t>
            </a:r>
            <a:r>
              <a:rPr lang="en-GB" sz="1800" dirty="0">
                <a:ea typeface="+mn-lt"/>
                <a:cs typeface="+mn-lt"/>
              </a:rPr>
              <a:t>and commit to your role </a:t>
            </a:r>
            <a:endParaRPr lang="en-GB" sz="1800" dirty="0"/>
          </a:p>
          <a:p>
            <a:pPr algn="ctr">
              <a:buNone/>
            </a:pPr>
            <a:endParaRPr lang="en-GB" sz="1000" dirty="0"/>
          </a:p>
          <a:p>
            <a:pPr algn="ctr">
              <a:buNone/>
            </a:pPr>
            <a:r>
              <a:rPr lang="en-GB" sz="1800" dirty="0">
                <a:ea typeface="+mn-lt"/>
                <a:cs typeface="+mn-lt"/>
              </a:rPr>
              <a:t>2) Share your </a:t>
            </a:r>
            <a:r>
              <a:rPr lang="en-GB" sz="1800" b="1" dirty="0">
                <a:solidFill>
                  <a:srgbClr val="173AFF"/>
                </a:solidFill>
                <a:ea typeface="+mn-lt"/>
                <a:cs typeface="+mn-lt"/>
              </a:rPr>
              <a:t>early </a:t>
            </a:r>
            <a:r>
              <a:rPr lang="en-GB" sz="1800" dirty="0">
                <a:ea typeface="+mn-lt"/>
                <a:cs typeface="+mn-lt"/>
              </a:rPr>
              <a:t>research process and plans</a:t>
            </a:r>
            <a:endParaRPr lang="en-GB" sz="1800" dirty="0"/>
          </a:p>
          <a:p>
            <a:pPr algn="ctr">
              <a:buNone/>
            </a:pPr>
            <a:endParaRPr lang="en-GB" sz="900" dirty="0">
              <a:ea typeface="+mn-lt"/>
              <a:cs typeface="+mn-lt"/>
            </a:endParaRPr>
          </a:p>
          <a:p>
            <a:pPr marL="0" indent="0" algn="ctr">
              <a:buNone/>
            </a:pPr>
            <a:r>
              <a:rPr lang="en-GB" sz="1800" dirty="0">
                <a:ea typeface="+mn-lt"/>
                <a:cs typeface="+mn-lt"/>
              </a:rPr>
              <a:t>3) </a:t>
            </a:r>
            <a:r>
              <a:rPr lang="en-GB" sz="1800" b="1" dirty="0">
                <a:solidFill>
                  <a:srgbClr val="173AFF"/>
                </a:solidFill>
                <a:ea typeface="+mn-lt"/>
                <a:cs typeface="+mn-lt"/>
              </a:rPr>
              <a:t>Discuss</a:t>
            </a:r>
            <a:r>
              <a:rPr lang="en-GB" sz="1800" dirty="0">
                <a:ea typeface="+mn-lt"/>
                <a:cs typeface="+mn-lt"/>
              </a:rPr>
              <a:t> your approach so far</a:t>
            </a:r>
          </a:p>
          <a:p>
            <a:pPr marL="0" indent="0" algn="ctr">
              <a:buNone/>
            </a:pPr>
            <a:endParaRPr lang="en-GB" sz="1000" dirty="0"/>
          </a:p>
          <a:p>
            <a:pPr marL="0" indent="0" algn="ctr">
              <a:buNone/>
            </a:pPr>
            <a:r>
              <a:rPr lang="en-GB" sz="1800" dirty="0"/>
              <a:t>4) </a:t>
            </a:r>
            <a:r>
              <a:rPr lang="en-GB" sz="1800" b="1" dirty="0">
                <a:solidFill>
                  <a:srgbClr val="173AFF"/>
                </a:solidFill>
              </a:rPr>
              <a:t>Plan </a:t>
            </a:r>
            <a:r>
              <a:rPr lang="en-GB" sz="1800" dirty="0"/>
              <a:t>the next steps of your project</a:t>
            </a:r>
          </a:p>
        </p:txBody>
      </p:sp>
      <p:sp>
        <p:nvSpPr>
          <p:cNvPr id="4" name="TextBox 3">
            <a:extLst>
              <a:ext uri="{FF2B5EF4-FFF2-40B4-BE49-F238E27FC236}">
                <a16:creationId xmlns:a16="http://schemas.microsoft.com/office/drawing/2014/main" id="{C7EC34B1-BAA7-5321-E45A-9844818D7B26}"/>
              </a:ext>
            </a:extLst>
          </p:cNvPr>
          <p:cNvSpPr txBox="1"/>
          <p:nvPr/>
        </p:nvSpPr>
        <p:spPr>
          <a:xfrm>
            <a:off x="155712" y="1810158"/>
            <a:ext cx="864593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dirty="0">
                <a:solidFill>
                  <a:srgbClr val="002060"/>
                </a:solidFill>
                <a:latin typeface="Myriad Pro"/>
                <a:cs typeface="Arial"/>
              </a:rPr>
              <a:t>You are starting an independent research project on a specific job role within the health and social care sector. Before you begin writing or collecting detailed information, this first video task is your starting point into your project journey. It is an opportunity to: </a:t>
            </a:r>
            <a:endParaRPr lang="en-US" sz="1600">
              <a:solidFill>
                <a:srgbClr val="002060"/>
              </a:solidFill>
              <a:latin typeface="Myriad Pro"/>
              <a:cs typeface="Arial"/>
            </a:endParaRPr>
          </a:p>
        </p:txBody>
      </p:sp>
    </p:spTree>
    <p:extLst>
      <p:ext uri="{BB962C8B-B14F-4D97-AF65-F5344CB8AC3E}">
        <p14:creationId xmlns:p14="http://schemas.microsoft.com/office/powerpoint/2010/main" val="364560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a:extLst>
            <a:ext uri="{FF2B5EF4-FFF2-40B4-BE49-F238E27FC236}">
              <a16:creationId xmlns:a16="http://schemas.microsoft.com/office/drawing/2014/main" id="{8A54F55C-F282-E999-F61C-A466716873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E81EB7-836F-F649-DBAE-A8CBFA3EEE4D}"/>
              </a:ext>
            </a:extLst>
          </p:cNvPr>
          <p:cNvSpPr>
            <a:spLocks noGrp="1"/>
          </p:cNvSpPr>
          <p:nvPr>
            <p:ph type="title"/>
          </p:nvPr>
        </p:nvSpPr>
        <p:spPr>
          <a:xfrm>
            <a:off x="765508" y="887748"/>
            <a:ext cx="7604930" cy="594320"/>
          </a:xfrm>
        </p:spPr>
        <p:txBody>
          <a:bodyPr/>
          <a:lstStyle/>
          <a:p>
            <a:r>
              <a:rPr lang="en-GB" sz="3600" b="1">
                <a:solidFill>
                  <a:srgbClr val="173AFF"/>
                </a:solidFill>
              </a:rPr>
              <a:t>Task 2: Reflective Activity</a:t>
            </a:r>
            <a:br>
              <a:rPr lang="en-GB" sz="3600" b="1" dirty="0">
                <a:solidFill>
                  <a:srgbClr val="173AFF"/>
                </a:solidFill>
              </a:rPr>
            </a:br>
            <a:r>
              <a:rPr lang="en-GB" sz="4800" b="1">
                <a:solidFill>
                  <a:srgbClr val="002060"/>
                </a:solidFill>
                <a:ea typeface="+mj-lt"/>
                <a:cs typeface="+mj-lt"/>
              </a:rPr>
              <a:t>NOW COMPLETE</a:t>
            </a:r>
            <a:endParaRPr lang="en-GB" sz="4800">
              <a:solidFill>
                <a:srgbClr val="000000"/>
              </a:solidFill>
              <a:ea typeface="+mj-lt"/>
              <a:cs typeface="+mj-lt"/>
            </a:endParaRPr>
          </a:p>
          <a:p>
            <a:endParaRPr lang="en-GB" sz="3600" b="1" dirty="0"/>
          </a:p>
        </p:txBody>
      </p:sp>
      <p:sp>
        <p:nvSpPr>
          <p:cNvPr id="3" name="Content Placeholder 2">
            <a:extLst>
              <a:ext uri="{FF2B5EF4-FFF2-40B4-BE49-F238E27FC236}">
                <a16:creationId xmlns:a16="http://schemas.microsoft.com/office/drawing/2014/main" id="{5F31C169-E99F-E56F-0B3B-82F60E057E49}"/>
              </a:ext>
            </a:extLst>
          </p:cNvPr>
          <p:cNvSpPr>
            <a:spLocks noGrp="1"/>
          </p:cNvSpPr>
          <p:nvPr>
            <p:ph idx="1"/>
          </p:nvPr>
        </p:nvSpPr>
        <p:spPr>
          <a:xfrm>
            <a:off x="766482" y="3977887"/>
            <a:ext cx="7976055" cy="2681368"/>
          </a:xfrm>
          <a:solidFill>
            <a:srgbClr val="FAFAEB"/>
          </a:solidFill>
        </p:spPr>
        <p:style>
          <a:lnRef idx="2">
            <a:schemeClr val="dk1"/>
          </a:lnRef>
          <a:fillRef idx="1">
            <a:schemeClr val="lt1"/>
          </a:fillRef>
          <a:effectRef idx="0">
            <a:schemeClr val="dk1"/>
          </a:effectRef>
          <a:fontRef idx="minor">
            <a:schemeClr val="dk1"/>
          </a:fontRef>
        </p:style>
        <p:txBody>
          <a:bodyPr>
            <a:noAutofit/>
          </a:bodyPr>
          <a:lstStyle/>
          <a:p>
            <a:pPr marL="0" indent="0" algn="ctr">
              <a:buNone/>
            </a:pPr>
            <a:r>
              <a:rPr lang="en-GB" sz="2400" dirty="0">
                <a:solidFill>
                  <a:srgbClr val="002060"/>
                </a:solidFill>
                <a:latin typeface="Arial"/>
                <a:cs typeface="Arial"/>
              </a:rPr>
              <a:t>• Researching a topic </a:t>
            </a:r>
            <a:endParaRPr lang="en-US" sz="2400">
              <a:solidFill>
                <a:srgbClr val="002060"/>
              </a:solidFill>
              <a:latin typeface="Myriad Pro"/>
              <a:cs typeface="Arial"/>
            </a:endParaRPr>
          </a:p>
          <a:p>
            <a:pPr marL="0" indent="0" algn="ctr">
              <a:buNone/>
            </a:pPr>
            <a:r>
              <a:rPr lang="en-GB" sz="2400" dirty="0">
                <a:solidFill>
                  <a:srgbClr val="002060"/>
                </a:solidFill>
                <a:latin typeface="Arial"/>
                <a:cs typeface="Arial"/>
              </a:rPr>
              <a:t>• Presenting </a:t>
            </a:r>
            <a:endParaRPr lang="en-US" sz="2400">
              <a:solidFill>
                <a:srgbClr val="002060"/>
              </a:solidFill>
              <a:latin typeface="Myriad Pro"/>
              <a:cs typeface="Arial"/>
            </a:endParaRPr>
          </a:p>
          <a:p>
            <a:pPr marL="0" indent="0" algn="ctr">
              <a:buNone/>
            </a:pPr>
            <a:r>
              <a:rPr lang="en-GB" sz="2400" dirty="0">
                <a:solidFill>
                  <a:srgbClr val="002060"/>
                </a:solidFill>
                <a:latin typeface="Arial"/>
                <a:cs typeface="Arial"/>
              </a:rPr>
              <a:t>•Challenges you faced </a:t>
            </a:r>
            <a:endParaRPr lang="en-US" sz="2400">
              <a:solidFill>
                <a:srgbClr val="002060"/>
              </a:solidFill>
              <a:latin typeface="Myriad Pro"/>
              <a:cs typeface="Arial"/>
            </a:endParaRPr>
          </a:p>
          <a:p>
            <a:pPr marL="0" indent="0" algn="ctr">
              <a:buNone/>
            </a:pPr>
            <a:r>
              <a:rPr lang="en-GB" sz="2400" dirty="0">
                <a:solidFill>
                  <a:srgbClr val="002060"/>
                </a:solidFill>
                <a:latin typeface="Arial"/>
                <a:cs typeface="Arial"/>
              </a:rPr>
              <a:t>• Actions to improve </a:t>
            </a:r>
            <a:endParaRPr lang="en-US" sz="2400">
              <a:solidFill>
                <a:srgbClr val="002060"/>
              </a:solidFill>
              <a:latin typeface="Myriad Pro"/>
              <a:cs typeface="Arial"/>
            </a:endParaRPr>
          </a:p>
          <a:p>
            <a:pPr marL="0" indent="0" algn="ctr">
              <a:buNone/>
            </a:pPr>
            <a:r>
              <a:rPr lang="en-GB" sz="2400" dirty="0">
                <a:solidFill>
                  <a:srgbClr val="002060"/>
                </a:solidFill>
                <a:latin typeface="Arial"/>
                <a:cs typeface="Arial"/>
              </a:rPr>
              <a:t>• Further steps needed to prepare for Task 3</a:t>
            </a:r>
            <a:endParaRPr lang="en-US" sz="2400" dirty="0">
              <a:solidFill>
                <a:srgbClr val="002060"/>
              </a:solidFill>
            </a:endParaRPr>
          </a:p>
        </p:txBody>
      </p:sp>
      <p:sp>
        <p:nvSpPr>
          <p:cNvPr id="4" name="TextBox 3">
            <a:extLst>
              <a:ext uri="{FF2B5EF4-FFF2-40B4-BE49-F238E27FC236}">
                <a16:creationId xmlns:a16="http://schemas.microsoft.com/office/drawing/2014/main" id="{F4DB3A38-36A7-AD61-9D59-3A5183DAB4ED}"/>
              </a:ext>
            </a:extLst>
          </p:cNvPr>
          <p:cNvSpPr txBox="1"/>
          <p:nvPr/>
        </p:nvSpPr>
        <p:spPr>
          <a:xfrm>
            <a:off x="249018" y="1880098"/>
            <a:ext cx="8645931"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solidFill>
                  <a:srgbClr val="002060"/>
                </a:solidFill>
                <a:latin typeface="Arial"/>
                <a:cs typeface="Arial"/>
              </a:rPr>
              <a:t>This task is designed to help you think about your learning so far and discuss the challenges you faced with Task 1, as well as to consider how you can improve your presentation and research skills for the future. </a:t>
            </a:r>
            <a:endParaRPr lang="en-GB" sz="2000">
              <a:solidFill>
                <a:srgbClr val="002060"/>
              </a:solidFill>
            </a:endParaRPr>
          </a:p>
          <a:p>
            <a:pPr algn="ctr"/>
            <a:endParaRPr lang="en-GB" sz="2000" dirty="0">
              <a:solidFill>
                <a:srgbClr val="002060"/>
              </a:solidFill>
              <a:latin typeface="Arial"/>
              <a:cs typeface="Arial"/>
            </a:endParaRPr>
          </a:p>
          <a:p>
            <a:pPr algn="ctr"/>
            <a:r>
              <a:rPr lang="en-GB" sz="2000" dirty="0">
                <a:solidFill>
                  <a:srgbClr val="002060"/>
                </a:solidFill>
                <a:latin typeface="Arial"/>
                <a:cs typeface="Arial"/>
              </a:rPr>
              <a:t>You’ve already completed an individual video. You will complete a </a:t>
            </a:r>
            <a:r>
              <a:rPr lang="en-GB" sz="2000" b="1" dirty="0">
                <a:solidFill>
                  <a:srgbClr val="002060"/>
                </a:solidFill>
                <a:latin typeface="Arial"/>
                <a:cs typeface="Arial"/>
              </a:rPr>
              <a:t>reflective activity</a:t>
            </a:r>
            <a:r>
              <a:rPr lang="en-GB" sz="2000" dirty="0">
                <a:solidFill>
                  <a:srgbClr val="002060"/>
                </a:solidFill>
                <a:latin typeface="Arial"/>
                <a:cs typeface="Arial"/>
              </a:rPr>
              <a:t> which discusses the following:</a:t>
            </a:r>
            <a:endParaRPr lang="en-GB" sz="2000">
              <a:solidFill>
                <a:srgbClr val="002060"/>
              </a:solidFill>
            </a:endParaRPr>
          </a:p>
        </p:txBody>
      </p:sp>
    </p:spTree>
    <p:extLst>
      <p:ext uri="{BB962C8B-B14F-4D97-AF65-F5344CB8AC3E}">
        <p14:creationId xmlns:p14="http://schemas.microsoft.com/office/powerpoint/2010/main" val="3367621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75656" y="15280"/>
            <a:ext cx="6434877" cy="594320"/>
          </a:xfrm>
        </p:spPr>
        <p:txBody>
          <a:bodyPr/>
          <a:lstStyle/>
          <a:p>
            <a:r>
              <a:rPr lang="en-GB" sz="2800" b="1" dirty="0">
                <a:solidFill>
                  <a:srgbClr val="173AFF"/>
                </a:solidFill>
              </a:rPr>
              <a:t>Task 3: Report</a:t>
            </a:r>
          </a:p>
        </p:txBody>
      </p:sp>
      <p:sp>
        <p:nvSpPr>
          <p:cNvPr id="3" name="Content Placeholder 2"/>
          <p:cNvSpPr>
            <a:spLocks noGrp="1"/>
          </p:cNvSpPr>
          <p:nvPr>
            <p:ph idx="1"/>
          </p:nvPr>
        </p:nvSpPr>
        <p:spPr>
          <a:xfrm>
            <a:off x="292608" y="606251"/>
            <a:ext cx="8596059" cy="6085710"/>
          </a:xfrm>
          <a:solidFill>
            <a:srgbClr val="FAF8E3"/>
          </a:solidFill>
        </p:spPr>
        <p:style>
          <a:lnRef idx="2">
            <a:schemeClr val="dk1"/>
          </a:lnRef>
          <a:fillRef idx="1">
            <a:schemeClr val="lt1"/>
          </a:fillRef>
          <a:effectRef idx="0">
            <a:schemeClr val="dk1"/>
          </a:effectRef>
          <a:fontRef idx="minor">
            <a:schemeClr val="dk1"/>
          </a:fontRef>
        </p:style>
        <p:txBody>
          <a:bodyPr>
            <a:noAutofit/>
          </a:bodyPr>
          <a:lstStyle/>
          <a:p>
            <a:pPr marL="0" indent="0">
              <a:buNone/>
            </a:pPr>
            <a:r>
              <a:rPr lang="en-GB" sz="2000" b="1" dirty="0">
                <a:solidFill>
                  <a:srgbClr val="173AFF"/>
                </a:solidFill>
              </a:rPr>
              <a:t>Use the </a:t>
            </a:r>
            <a:r>
              <a:rPr lang="en-GB" sz="2000" b="1" dirty="0"/>
              <a:t> </a:t>
            </a:r>
            <a:r>
              <a:rPr lang="en-GB" sz="2000" b="1" dirty="0">
                <a:solidFill>
                  <a:srgbClr val="002060"/>
                </a:solidFill>
              </a:rPr>
              <a:t>Task 3  Template (Available in Assessment Advice Tile) </a:t>
            </a:r>
            <a:r>
              <a:rPr lang="en-GB" sz="2000" b="1" dirty="0">
                <a:solidFill>
                  <a:srgbClr val="173AFF"/>
                </a:solidFill>
              </a:rPr>
              <a:t>and the </a:t>
            </a:r>
            <a:r>
              <a:rPr lang="en-GB" sz="2000" b="1" dirty="0">
                <a:solidFill>
                  <a:srgbClr val="002060"/>
                </a:solidFill>
              </a:rPr>
              <a:t>Assessment Brief</a:t>
            </a:r>
            <a:r>
              <a:rPr lang="en-GB" sz="2000" b="1" dirty="0">
                <a:solidFill>
                  <a:srgbClr val="173AFF"/>
                </a:solidFill>
              </a:rPr>
              <a:t> to discuss and answer these questions with a partner.</a:t>
            </a:r>
            <a:endParaRPr lang="en-GB" sz="2000" dirty="0">
              <a:solidFill>
                <a:srgbClr val="000000"/>
              </a:solidFill>
            </a:endParaRPr>
          </a:p>
          <a:p>
            <a:pPr marL="0" indent="0">
              <a:buNone/>
            </a:pPr>
            <a:endParaRPr lang="en-GB" sz="600" b="1" dirty="0">
              <a:solidFill>
                <a:srgbClr val="173AFF"/>
              </a:solidFill>
            </a:endParaRPr>
          </a:p>
          <a:p>
            <a:pPr marL="514350" indent="-514350">
              <a:buAutoNum type="arabicParenR"/>
            </a:pPr>
            <a:r>
              <a:rPr lang="en-GB" sz="2000" b="1" dirty="0">
                <a:solidFill>
                  <a:srgbClr val="002060"/>
                </a:solidFill>
              </a:rPr>
              <a:t>What type of task is Task 3?</a:t>
            </a:r>
            <a:endParaRPr lang="en-GB" sz="2000" dirty="0">
              <a:solidFill>
                <a:srgbClr val="002060"/>
              </a:solidFill>
            </a:endParaRPr>
          </a:p>
          <a:p>
            <a:pPr marL="514350" indent="-514350">
              <a:buAutoNum type="arabicParenR"/>
            </a:pPr>
            <a:r>
              <a:rPr lang="en-GB" sz="2000" b="1" dirty="0">
                <a:solidFill>
                  <a:srgbClr val="002060"/>
                </a:solidFill>
              </a:rPr>
              <a:t>When is Task 3 due?</a:t>
            </a:r>
            <a:endParaRPr lang="en-GB" sz="2000" dirty="0">
              <a:solidFill>
                <a:srgbClr val="002060"/>
              </a:solidFill>
            </a:endParaRPr>
          </a:p>
          <a:p>
            <a:pPr marL="514350" indent="-514350">
              <a:buAutoNum type="arabicParenR"/>
            </a:pPr>
            <a:r>
              <a:rPr lang="en-GB" sz="2000" b="1" dirty="0">
                <a:solidFill>
                  <a:srgbClr val="002060"/>
                </a:solidFill>
              </a:rPr>
              <a:t>How long does Task 3 need to be?</a:t>
            </a:r>
            <a:endParaRPr lang="en-GB" sz="2000" dirty="0">
              <a:solidFill>
                <a:srgbClr val="002060"/>
              </a:solidFill>
            </a:endParaRPr>
          </a:p>
          <a:p>
            <a:pPr marL="514350" indent="-514350">
              <a:buAutoNum type="arabicParenR"/>
            </a:pPr>
            <a:r>
              <a:rPr lang="en-GB" sz="2000" b="1" dirty="0">
                <a:solidFill>
                  <a:srgbClr val="002060"/>
                </a:solidFill>
              </a:rPr>
              <a:t>How many points is Task 3 worth?</a:t>
            </a:r>
            <a:endParaRPr lang="en-GB" sz="2000" dirty="0">
              <a:solidFill>
                <a:srgbClr val="002060"/>
              </a:solidFill>
            </a:endParaRPr>
          </a:p>
          <a:p>
            <a:pPr marL="514350" indent="-514350">
              <a:buAutoNum type="arabicParenR"/>
            </a:pPr>
            <a:r>
              <a:rPr lang="en-GB" sz="2000" b="1" dirty="0">
                <a:solidFill>
                  <a:srgbClr val="002060"/>
                </a:solidFill>
              </a:rPr>
              <a:t>What are the 3 main sections of Task 3?</a:t>
            </a:r>
          </a:p>
          <a:p>
            <a:pPr marL="514350" indent="-514350">
              <a:buAutoNum type="arabicParenR"/>
            </a:pPr>
            <a:r>
              <a:rPr lang="en-GB" sz="2000" b="1" dirty="0">
                <a:solidFill>
                  <a:srgbClr val="002060"/>
                </a:solidFill>
              </a:rPr>
              <a:t>Do you need to address all 3 sections of the task or can you pick and choose?</a:t>
            </a:r>
            <a:endParaRPr lang="en-GB" sz="2000" dirty="0">
              <a:solidFill>
                <a:srgbClr val="002060"/>
              </a:solidFill>
            </a:endParaRPr>
          </a:p>
          <a:p>
            <a:pPr marL="514350" indent="-514350">
              <a:buAutoNum type="arabicParenR"/>
            </a:pPr>
            <a:r>
              <a:rPr lang="en-GB" sz="2000" b="1" dirty="0">
                <a:solidFill>
                  <a:srgbClr val="002060"/>
                </a:solidFill>
              </a:rPr>
              <a:t>Do you have any extra documents to help you with Task 3?</a:t>
            </a:r>
          </a:p>
          <a:p>
            <a:pPr marL="514350" indent="-514350">
              <a:buAutoNum type="arabicParenR"/>
            </a:pPr>
            <a:r>
              <a:rPr lang="en-GB" sz="2000" b="1" dirty="0">
                <a:solidFill>
                  <a:srgbClr val="002060"/>
                </a:solidFill>
              </a:rPr>
              <a:t>Can you send your work to your teacher for written feedback?</a:t>
            </a:r>
          </a:p>
          <a:p>
            <a:pPr marL="514350" indent="-514350">
              <a:buAutoNum type="arabicParenR"/>
            </a:pPr>
            <a:r>
              <a:rPr lang="en-GB" sz="2000" b="1" dirty="0">
                <a:solidFill>
                  <a:srgbClr val="002060"/>
                </a:solidFill>
              </a:rPr>
              <a:t>Can you use AI at all to help you with this task?</a:t>
            </a:r>
          </a:p>
          <a:p>
            <a:pPr marL="514350" indent="-514350">
              <a:buAutoNum type="arabicParenR"/>
            </a:pPr>
            <a:r>
              <a:rPr lang="en-GB" sz="2000" b="1" dirty="0">
                <a:solidFill>
                  <a:srgbClr val="002060"/>
                </a:solidFill>
              </a:rPr>
              <a:t>How many sources are you expected to include?</a:t>
            </a:r>
          </a:p>
          <a:p>
            <a:pPr marL="514350" indent="-514350">
              <a:buAutoNum type="arabicParenR"/>
            </a:pPr>
            <a:endParaRPr lang="en-GB" sz="2000" b="1" dirty="0"/>
          </a:p>
          <a:p>
            <a:pPr marL="514350" indent="-514350">
              <a:buAutoNum type="arabicParenR"/>
            </a:pPr>
            <a:endParaRPr lang="en-GB" sz="2000" b="1" dirty="0"/>
          </a:p>
          <a:p>
            <a:pPr marL="514350" indent="-514350">
              <a:buAutoNum type="arabicParenR"/>
            </a:pPr>
            <a:endParaRPr lang="en-GB" sz="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5309" y="124513"/>
            <a:ext cx="8071491" cy="543502"/>
          </a:xfrm>
        </p:spPr>
        <p:txBody>
          <a:bodyPr/>
          <a:lstStyle/>
          <a:p>
            <a:r>
              <a:rPr lang="en-GB" sz="3200" b="1" dirty="0">
                <a:solidFill>
                  <a:srgbClr val="002060"/>
                </a:solidFill>
                <a:ea typeface="+mj-lt"/>
                <a:cs typeface="+mj-lt"/>
              </a:rPr>
              <a:t>Task 3: Exploration </a:t>
            </a:r>
            <a:endParaRPr lang="en-GB" sz="3200" dirty="0">
              <a:solidFill>
                <a:srgbClr val="002060"/>
              </a:solidFill>
            </a:endParaRPr>
          </a:p>
        </p:txBody>
      </p:sp>
      <p:sp>
        <p:nvSpPr>
          <p:cNvPr id="3" name="Content Placeholder 2"/>
          <p:cNvSpPr>
            <a:spLocks noGrp="1"/>
          </p:cNvSpPr>
          <p:nvPr>
            <p:ph idx="1"/>
          </p:nvPr>
        </p:nvSpPr>
        <p:spPr>
          <a:xfrm>
            <a:off x="457200" y="544091"/>
            <a:ext cx="8229600" cy="4248473"/>
          </a:xfrm>
        </p:spPr>
        <p:txBody>
          <a:bodyPr>
            <a:normAutofit/>
          </a:bodyPr>
          <a:lstStyle/>
          <a:p>
            <a:pPr marL="0" indent="0">
              <a:buNone/>
            </a:pPr>
            <a:endParaRPr lang="en-GB"/>
          </a:p>
          <a:p>
            <a:pPr marL="0" indent="0">
              <a:buNone/>
            </a:pPr>
            <a:endParaRPr lang="en-GB"/>
          </a:p>
        </p:txBody>
      </p:sp>
      <p:sp>
        <p:nvSpPr>
          <p:cNvPr id="4" name="TextBox 3">
            <a:extLst>
              <a:ext uri="{FF2B5EF4-FFF2-40B4-BE49-F238E27FC236}">
                <a16:creationId xmlns:a16="http://schemas.microsoft.com/office/drawing/2014/main" id="{C16C7A55-0826-F138-63D8-C715D4D0BE1C}"/>
              </a:ext>
            </a:extLst>
          </p:cNvPr>
          <p:cNvSpPr txBox="1"/>
          <p:nvPr/>
        </p:nvSpPr>
        <p:spPr>
          <a:xfrm>
            <a:off x="220876" y="887517"/>
            <a:ext cx="8701661" cy="61247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000" b="1" dirty="0">
                <a:solidFill>
                  <a:srgbClr val="002060"/>
                </a:solidFill>
                <a:latin typeface="Myriad Pro"/>
                <a:cs typeface="Arial"/>
              </a:rPr>
              <a:t>1) What type of Task is Task 3?</a:t>
            </a:r>
          </a:p>
          <a:p>
            <a:pPr algn="just"/>
            <a:endParaRPr lang="en-US" sz="900" dirty="0">
              <a:solidFill>
                <a:srgbClr val="002060"/>
              </a:solidFill>
              <a:latin typeface="Myriad Pro"/>
              <a:cs typeface="Arial"/>
            </a:endParaRPr>
          </a:p>
          <a:p>
            <a:pPr algn="just"/>
            <a:r>
              <a:rPr lang="en-US" sz="2000" dirty="0">
                <a:solidFill>
                  <a:srgbClr val="002060"/>
                </a:solidFill>
                <a:latin typeface="Myriad Pro"/>
                <a:cs typeface="Arial"/>
              </a:rPr>
              <a:t>Task 3 is a Report. It will be completed mostly outside of class at home, though you will have SOME time in class to work on it. You will need to submit this on Moodle by Week 10. </a:t>
            </a:r>
            <a:endParaRPr lang="en-US" sz="2000" b="1" dirty="0">
              <a:solidFill>
                <a:srgbClr val="002060"/>
              </a:solidFill>
              <a:latin typeface="Myriad Pro"/>
            </a:endParaRPr>
          </a:p>
          <a:p>
            <a:pPr algn="just"/>
            <a:endParaRPr lang="en-US" sz="2000" b="1" dirty="0">
              <a:solidFill>
                <a:srgbClr val="002060"/>
              </a:solidFill>
              <a:latin typeface="Myriad Pro"/>
              <a:cs typeface="Arial"/>
            </a:endParaRPr>
          </a:p>
          <a:p>
            <a:pPr algn="just"/>
            <a:r>
              <a:rPr lang="en-US" sz="2000" b="1" dirty="0">
                <a:solidFill>
                  <a:srgbClr val="002060"/>
                </a:solidFill>
                <a:latin typeface="Myriad Pro"/>
                <a:cs typeface="Arial"/>
              </a:rPr>
              <a:t>2) When is Task 3 due? </a:t>
            </a:r>
            <a:endParaRPr lang="en-US" sz="2000" b="1" dirty="0">
              <a:solidFill>
                <a:srgbClr val="002060"/>
              </a:solidFill>
              <a:latin typeface="Myriad Pro"/>
            </a:endParaRPr>
          </a:p>
          <a:p>
            <a:pPr algn="just"/>
            <a:r>
              <a:rPr lang="en-US" sz="2000" dirty="0">
                <a:solidFill>
                  <a:srgbClr val="002060"/>
                </a:solidFill>
                <a:latin typeface="Myriad Pro"/>
                <a:cs typeface="Arial"/>
              </a:rPr>
              <a:t>Task 3 is due by </a:t>
            </a:r>
            <a:r>
              <a:rPr lang="en-US" sz="3200" b="1" dirty="0">
                <a:solidFill>
                  <a:srgbClr val="002060"/>
                </a:solidFill>
                <a:latin typeface="Myriad Pro"/>
                <a:cs typeface="Arial"/>
              </a:rPr>
              <a:t>Week 10</a:t>
            </a:r>
            <a:r>
              <a:rPr lang="en-US" sz="2000" dirty="0">
                <a:solidFill>
                  <a:srgbClr val="002060"/>
                </a:solidFill>
                <a:latin typeface="Myriad Pro"/>
                <a:cs typeface="Arial"/>
              </a:rPr>
              <a:t>. It can be submitted earlier if you wish.</a:t>
            </a:r>
          </a:p>
          <a:p>
            <a:pPr algn="just"/>
            <a:endParaRPr lang="en-US" sz="900" b="1" dirty="0">
              <a:solidFill>
                <a:srgbClr val="002060"/>
              </a:solidFill>
              <a:latin typeface="Myriad Pro"/>
              <a:cs typeface="Arial"/>
            </a:endParaRPr>
          </a:p>
          <a:p>
            <a:pPr algn="just"/>
            <a:endParaRPr lang="en-US" sz="900" b="1" dirty="0">
              <a:solidFill>
                <a:srgbClr val="002060"/>
              </a:solidFill>
              <a:latin typeface="Myriad Pro"/>
              <a:cs typeface="Arial"/>
            </a:endParaRPr>
          </a:p>
          <a:p>
            <a:pPr algn="just"/>
            <a:r>
              <a:rPr lang="en-US" sz="2000" b="1" dirty="0">
                <a:solidFill>
                  <a:srgbClr val="002060"/>
                </a:solidFill>
                <a:latin typeface="Myriad Pro"/>
                <a:cs typeface="Arial"/>
              </a:rPr>
              <a:t>3) How long does Task 3 need to be?</a:t>
            </a:r>
          </a:p>
          <a:p>
            <a:pPr marL="342900" indent="-342900" algn="just">
              <a:buFont typeface="Arial"/>
              <a:buChar char="•"/>
            </a:pPr>
            <a:r>
              <a:rPr lang="en-US" sz="1700" dirty="0">
                <a:solidFill>
                  <a:srgbClr val="002060"/>
                </a:solidFill>
                <a:latin typeface="Myriad Pro"/>
                <a:cs typeface="Arial"/>
              </a:rPr>
              <a:t>Your Task 3 activity must be </a:t>
            </a:r>
            <a:r>
              <a:rPr lang="en-US" sz="1700" b="1" dirty="0">
                <a:solidFill>
                  <a:srgbClr val="173AFF"/>
                </a:solidFill>
                <a:latin typeface="Myriad Pro"/>
                <a:cs typeface="Arial"/>
              </a:rPr>
              <a:t>1200</a:t>
            </a:r>
            <a:r>
              <a:rPr lang="en-US" sz="1700" dirty="0">
                <a:solidFill>
                  <a:srgbClr val="002060"/>
                </a:solidFill>
                <a:latin typeface="Myriad Pro"/>
                <a:cs typeface="Arial"/>
              </a:rPr>
              <a:t> words. </a:t>
            </a:r>
            <a:endParaRPr lang="en-US" sz="1700" b="1" dirty="0">
              <a:solidFill>
                <a:srgbClr val="002060"/>
              </a:solidFill>
              <a:latin typeface="Myriad Pro"/>
              <a:cs typeface="Arial"/>
            </a:endParaRPr>
          </a:p>
          <a:p>
            <a:pPr marL="342900" indent="-342900" algn="just">
              <a:buFont typeface="Arial"/>
              <a:buChar char="•"/>
            </a:pPr>
            <a:r>
              <a:rPr lang="en-US" sz="1700" dirty="0">
                <a:solidFill>
                  <a:srgbClr val="002060"/>
                </a:solidFill>
                <a:latin typeface="Myriad Pro"/>
                <a:cs typeface="Arial"/>
              </a:rPr>
              <a:t>You can go over or under this by 10% (200 words). </a:t>
            </a:r>
            <a:endParaRPr lang="en-US" sz="1700" b="1" dirty="0">
              <a:solidFill>
                <a:srgbClr val="002060"/>
              </a:solidFill>
              <a:latin typeface="Myriad Pro"/>
              <a:cs typeface="Arial"/>
            </a:endParaRPr>
          </a:p>
          <a:p>
            <a:pPr marL="342900" indent="-342900" algn="just">
              <a:buFont typeface="Arial"/>
              <a:buChar char="•"/>
            </a:pPr>
            <a:r>
              <a:rPr lang="en-US" sz="1700" dirty="0">
                <a:solidFill>
                  <a:srgbClr val="002060"/>
                </a:solidFill>
                <a:latin typeface="Myriad Pro"/>
                <a:cs typeface="Arial"/>
              </a:rPr>
              <a:t>You should </a:t>
            </a:r>
            <a:r>
              <a:rPr lang="en-US" sz="1700" b="1" dirty="0">
                <a:solidFill>
                  <a:srgbClr val="002060"/>
                </a:solidFill>
                <a:latin typeface="Myriad Pro"/>
                <a:cs typeface="Arial"/>
              </a:rPr>
              <a:t>not</a:t>
            </a:r>
            <a:r>
              <a:rPr lang="en-US" sz="1700" dirty="0">
                <a:solidFill>
                  <a:srgbClr val="002060"/>
                </a:solidFill>
                <a:latin typeface="Myriad Pro"/>
                <a:cs typeface="Arial"/>
              </a:rPr>
              <a:t> be much lower than </a:t>
            </a:r>
            <a:r>
              <a:rPr lang="en-US" sz="1700" b="1" dirty="0">
                <a:solidFill>
                  <a:srgbClr val="173AFF"/>
                </a:solidFill>
                <a:latin typeface="Myriad Pro"/>
                <a:cs typeface="Arial"/>
              </a:rPr>
              <a:t>1000</a:t>
            </a:r>
            <a:r>
              <a:rPr lang="en-US" sz="1700" dirty="0">
                <a:solidFill>
                  <a:srgbClr val="002060"/>
                </a:solidFill>
                <a:latin typeface="Myriad Pro"/>
                <a:cs typeface="Arial"/>
              </a:rPr>
              <a:t> words. If you are any higher than 1400 words, you will lose marks. </a:t>
            </a:r>
            <a:endParaRPr lang="en-US" sz="1700" b="1" dirty="0">
              <a:solidFill>
                <a:srgbClr val="002060"/>
              </a:solidFill>
              <a:latin typeface="Myriad Pro"/>
              <a:cs typeface="Arial"/>
            </a:endParaRPr>
          </a:p>
          <a:p>
            <a:pPr marL="342900" indent="-342900" algn="just">
              <a:buFont typeface="Arial"/>
              <a:buChar char="•"/>
            </a:pPr>
            <a:r>
              <a:rPr lang="en-US" sz="1700" dirty="0">
                <a:solidFill>
                  <a:srgbClr val="002060"/>
                </a:solidFill>
                <a:latin typeface="Myriad Pro"/>
                <a:cs typeface="Arial"/>
              </a:rPr>
              <a:t>This word count </a:t>
            </a:r>
            <a:r>
              <a:rPr lang="en-US" sz="1700" b="1" dirty="0">
                <a:solidFill>
                  <a:srgbClr val="173AFF"/>
                </a:solidFill>
                <a:latin typeface="Myriad Pro"/>
                <a:cs typeface="Arial"/>
              </a:rPr>
              <a:t>DOES NOT</a:t>
            </a:r>
            <a:r>
              <a:rPr lang="en-US" sz="1700" dirty="0">
                <a:solidFill>
                  <a:srgbClr val="002060"/>
                </a:solidFill>
                <a:latin typeface="Myriad Pro"/>
                <a:cs typeface="Arial"/>
              </a:rPr>
              <a:t> include your cover page, title page, or references list. It is counted from the </a:t>
            </a:r>
            <a:r>
              <a:rPr lang="en-US" sz="1700" b="1" dirty="0">
                <a:solidFill>
                  <a:srgbClr val="002060"/>
                </a:solidFill>
                <a:latin typeface="Myriad Pro"/>
                <a:cs typeface="Arial"/>
              </a:rPr>
              <a:t>first word </a:t>
            </a:r>
            <a:r>
              <a:rPr lang="en-US" sz="1700" dirty="0">
                <a:solidFill>
                  <a:srgbClr val="002060"/>
                </a:solidFill>
                <a:latin typeface="Myriad Pro"/>
                <a:cs typeface="Arial"/>
              </a:rPr>
              <a:t>of your </a:t>
            </a:r>
            <a:r>
              <a:rPr lang="en-US" sz="1700" b="1" dirty="0">
                <a:solidFill>
                  <a:srgbClr val="002060"/>
                </a:solidFill>
                <a:latin typeface="Myriad Pro"/>
                <a:cs typeface="Arial"/>
              </a:rPr>
              <a:t>introduction</a:t>
            </a:r>
            <a:r>
              <a:rPr lang="en-US" sz="1700" dirty="0">
                <a:solidFill>
                  <a:srgbClr val="002060"/>
                </a:solidFill>
                <a:latin typeface="Myriad Pro"/>
                <a:cs typeface="Arial"/>
              </a:rPr>
              <a:t> to the </a:t>
            </a:r>
            <a:r>
              <a:rPr lang="en-US" sz="1700" b="1" dirty="0">
                <a:solidFill>
                  <a:srgbClr val="002060"/>
                </a:solidFill>
                <a:latin typeface="Myriad Pro"/>
                <a:cs typeface="Arial"/>
              </a:rPr>
              <a:t>last word</a:t>
            </a:r>
            <a:r>
              <a:rPr lang="en-US" sz="1700" dirty="0">
                <a:solidFill>
                  <a:srgbClr val="002060"/>
                </a:solidFill>
                <a:latin typeface="Myriad Pro"/>
                <a:cs typeface="Arial"/>
              </a:rPr>
              <a:t> of your </a:t>
            </a:r>
            <a:r>
              <a:rPr lang="en-US" sz="1700" b="1" dirty="0">
                <a:solidFill>
                  <a:srgbClr val="002060"/>
                </a:solidFill>
                <a:latin typeface="Myriad Pro"/>
                <a:cs typeface="Arial"/>
              </a:rPr>
              <a:t>conclusion</a:t>
            </a:r>
            <a:r>
              <a:rPr lang="en-US" sz="1700" dirty="0">
                <a:solidFill>
                  <a:srgbClr val="002060"/>
                </a:solidFill>
                <a:latin typeface="Myriad Pro"/>
                <a:cs typeface="Arial"/>
              </a:rPr>
              <a:t>. Please do not panic when Turn It In gives you a higher word count as Turn It In DOES count these pages. You must count the words yourself on Microsoft Word, BEFORE submitting.</a:t>
            </a:r>
            <a:endParaRPr lang="en-US" sz="1700" b="1" dirty="0">
              <a:solidFill>
                <a:srgbClr val="002060"/>
              </a:solidFill>
              <a:latin typeface="Myriad Pro"/>
              <a:cs typeface="Arial"/>
            </a:endParaRPr>
          </a:p>
          <a:p>
            <a:pPr marL="342900" indent="-342900" algn="just">
              <a:buFont typeface="Arial"/>
              <a:buChar char="•"/>
            </a:pPr>
            <a:endParaRPr lang="en-US" sz="1600" dirty="0">
              <a:solidFill>
                <a:srgbClr val="002060"/>
              </a:solidFill>
              <a:latin typeface="Arial"/>
              <a:cs typeface="Arial"/>
            </a:endParaRPr>
          </a:p>
          <a:p>
            <a:pPr marL="342900" indent="-342900" algn="just">
              <a:buFont typeface="Arial"/>
              <a:buChar char="•"/>
            </a:pPr>
            <a:endParaRPr lang="en-US" sz="1600" dirty="0">
              <a:solidFill>
                <a:srgbClr val="002060"/>
              </a:solidFill>
              <a:latin typeface="Arial"/>
              <a:cs typeface="Arial"/>
            </a:endParaRPr>
          </a:p>
        </p:txBody>
      </p:sp>
    </p:spTree>
    <p:extLst>
      <p:ext uri="{BB962C8B-B14F-4D97-AF65-F5344CB8AC3E}">
        <p14:creationId xmlns:p14="http://schemas.microsoft.com/office/powerpoint/2010/main" val="323492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4047" y="267084"/>
            <a:ext cx="7615451" cy="499216"/>
          </a:xfrm>
        </p:spPr>
        <p:txBody>
          <a:bodyPr/>
          <a:lstStyle/>
          <a:p>
            <a:r>
              <a:rPr lang="en-GB" sz="2800" b="1" dirty="0">
                <a:solidFill>
                  <a:srgbClr val="002060"/>
                </a:solidFill>
                <a:ea typeface="+mj-lt"/>
                <a:cs typeface="+mj-lt"/>
              </a:rPr>
              <a:t>Task 3: Exploration </a:t>
            </a:r>
            <a:endParaRPr lang="en-GB" sz="2800" dirty="0">
              <a:solidFill>
                <a:srgbClr val="002060"/>
              </a:solidFill>
            </a:endParaRPr>
          </a:p>
        </p:txBody>
      </p:sp>
      <p:sp>
        <p:nvSpPr>
          <p:cNvPr id="3" name="Content Placeholder 2"/>
          <p:cNvSpPr>
            <a:spLocks noGrp="1"/>
          </p:cNvSpPr>
          <p:nvPr>
            <p:ph idx="1"/>
          </p:nvPr>
        </p:nvSpPr>
        <p:spPr>
          <a:xfrm>
            <a:off x="164269" y="911458"/>
            <a:ext cx="8517863" cy="3672824"/>
          </a:xfrm>
        </p:spPr>
        <p:txBody>
          <a:bodyPr/>
          <a:lstStyle/>
          <a:p>
            <a:pPr marL="0" indent="0" algn="just">
              <a:spcBef>
                <a:spcPct val="0"/>
              </a:spcBef>
              <a:buNone/>
            </a:pPr>
            <a:endParaRPr lang="en-US" sz="3600" b="1" dirty="0">
              <a:latin typeface="Arial"/>
              <a:cs typeface="Arial"/>
            </a:endParaRPr>
          </a:p>
          <a:p>
            <a:pPr marL="0" indent="0" algn="just">
              <a:spcBef>
                <a:spcPct val="0"/>
              </a:spcBef>
              <a:buNone/>
            </a:pPr>
            <a:r>
              <a:rPr lang="en-US" b="1" dirty="0">
                <a:solidFill>
                  <a:srgbClr val="002060"/>
                </a:solidFill>
                <a:latin typeface="Arial"/>
                <a:cs typeface="Arial"/>
              </a:rPr>
              <a:t>4) How many points is Task 3 worth?</a:t>
            </a:r>
            <a:endParaRPr lang="en-US" dirty="0">
              <a:solidFill>
                <a:srgbClr val="002060"/>
              </a:solidFill>
              <a:latin typeface="Arial"/>
              <a:cs typeface="Arial"/>
            </a:endParaRPr>
          </a:p>
          <a:p>
            <a:pPr marL="0" indent="0" algn="just">
              <a:spcBef>
                <a:spcPct val="0"/>
              </a:spcBef>
              <a:buNone/>
            </a:pPr>
            <a:endParaRPr lang="en-US" sz="1800" b="1" dirty="0">
              <a:solidFill>
                <a:srgbClr val="002060"/>
              </a:solidFill>
              <a:latin typeface="Arial"/>
              <a:cs typeface="Arial"/>
            </a:endParaRPr>
          </a:p>
          <a:p>
            <a:pPr marL="0" indent="0" algn="just">
              <a:spcBef>
                <a:spcPct val="0"/>
              </a:spcBef>
              <a:buNone/>
            </a:pPr>
            <a:r>
              <a:rPr lang="en-US" dirty="0">
                <a:solidFill>
                  <a:srgbClr val="002060"/>
                </a:solidFill>
                <a:latin typeface="Arial"/>
                <a:cs typeface="Arial"/>
              </a:rPr>
              <a:t>Task 3 is worth 40 points-we will discuss the criteria/point breakdown in further slides. </a:t>
            </a:r>
          </a:p>
          <a:p>
            <a:pPr algn="just">
              <a:buNone/>
            </a:pPr>
            <a:endParaRPr lang="en-GB" sz="2200">
              <a:latin typeface="Myriad Pro"/>
              <a:cs typeface="Arial"/>
            </a:endParaRPr>
          </a:p>
          <a:p>
            <a:pPr marL="514350" indent="-514350" algn="just">
              <a:buAutoNum type="arabicPeriod"/>
            </a:pPr>
            <a:endParaRPr lang="en-GB" sz="2200">
              <a:latin typeface="Myriad Pro"/>
              <a:cs typeface="Arial"/>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26/10/2026</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255D1-A790-1248-B2E0-5E3354EA16EB}"/>
              </a:ext>
            </a:extLst>
          </p:cNvPr>
          <p:cNvSpPr>
            <a:spLocks noGrp="1"/>
          </p:cNvSpPr>
          <p:nvPr>
            <p:ph type="title"/>
          </p:nvPr>
        </p:nvSpPr>
        <p:spPr>
          <a:xfrm>
            <a:off x="1981199" y="118079"/>
            <a:ext cx="5181601" cy="373945"/>
          </a:xfrm>
        </p:spPr>
        <p:txBody>
          <a:bodyPr/>
          <a:lstStyle/>
          <a:p>
            <a:r>
              <a:rPr lang="en-GB" sz="2800" b="1" dirty="0">
                <a:solidFill>
                  <a:srgbClr val="002060"/>
                </a:solidFill>
                <a:ea typeface="+mj-lt"/>
                <a:cs typeface="+mj-lt"/>
              </a:rPr>
              <a:t>Task 3: Exploration </a:t>
            </a:r>
            <a:endParaRPr lang="en-GB" sz="2800" b="1" dirty="0">
              <a:solidFill>
                <a:srgbClr val="002060"/>
              </a:solidFill>
            </a:endParaRPr>
          </a:p>
        </p:txBody>
      </p:sp>
      <p:sp>
        <p:nvSpPr>
          <p:cNvPr id="3" name="Content Placeholder 2">
            <a:extLst>
              <a:ext uri="{FF2B5EF4-FFF2-40B4-BE49-F238E27FC236}">
                <a16:creationId xmlns:a16="http://schemas.microsoft.com/office/drawing/2014/main" id="{1DA3201C-2224-6E97-62E3-27E42610DE7C}"/>
              </a:ext>
            </a:extLst>
          </p:cNvPr>
          <p:cNvSpPr>
            <a:spLocks noGrp="1"/>
          </p:cNvSpPr>
          <p:nvPr>
            <p:ph idx="1"/>
          </p:nvPr>
        </p:nvSpPr>
        <p:spPr>
          <a:xfrm>
            <a:off x="251215" y="927609"/>
            <a:ext cx="8638600" cy="3917032"/>
          </a:xfrm>
        </p:spPr>
        <p:txBody>
          <a:bodyPr/>
          <a:lstStyle/>
          <a:p>
            <a:pPr marL="0" indent="0" algn="just">
              <a:spcBef>
                <a:spcPct val="0"/>
              </a:spcBef>
              <a:buNone/>
            </a:pPr>
            <a:r>
              <a:rPr lang="en-US" sz="2000" b="1" dirty="0">
                <a:solidFill>
                  <a:srgbClr val="002060"/>
                </a:solidFill>
                <a:latin typeface="Segoe UI"/>
                <a:cs typeface="Segoe UI"/>
              </a:rPr>
              <a:t>5)</a:t>
            </a:r>
            <a:r>
              <a:rPr lang="en-US" sz="2000" b="1" i="1" dirty="0">
                <a:solidFill>
                  <a:srgbClr val="002060"/>
                </a:solidFill>
                <a:latin typeface="Segoe UI"/>
                <a:cs typeface="Segoe UI"/>
              </a:rPr>
              <a:t> </a:t>
            </a:r>
            <a:r>
              <a:rPr lang="en-GB" sz="2000" b="1" dirty="0">
                <a:solidFill>
                  <a:srgbClr val="002060"/>
                </a:solidFill>
                <a:latin typeface="Arial"/>
                <a:cs typeface="Arial"/>
              </a:rPr>
              <a:t>What are the 3 main topics of Task 3?</a:t>
            </a:r>
            <a:endParaRPr lang="en-GB" sz="2000" dirty="0">
              <a:solidFill>
                <a:srgbClr val="002060"/>
              </a:solidFill>
              <a:latin typeface="Arial"/>
              <a:cs typeface="Arial"/>
            </a:endParaRPr>
          </a:p>
          <a:p>
            <a:pPr marL="0" indent="0" algn="just">
              <a:buNone/>
            </a:pPr>
            <a:endParaRPr lang="en-GB" sz="1400" dirty="0">
              <a:solidFill>
                <a:srgbClr val="002060"/>
              </a:solidFill>
              <a:latin typeface="Arial"/>
              <a:cs typeface="Arial"/>
            </a:endParaRPr>
          </a:p>
          <a:p>
            <a:pPr marL="457200" indent="-457200" algn="just">
              <a:buAutoNum type="alphaLcParenR"/>
            </a:pPr>
            <a:r>
              <a:rPr lang="en-US" sz="2400" b="1" dirty="0">
                <a:solidFill>
                  <a:srgbClr val="002060"/>
                </a:solidFill>
                <a:latin typeface="Arial"/>
                <a:cs typeface="Arial"/>
              </a:rPr>
              <a:t>Job Role general description, including responsibilities/duties, and an overview of skills needed</a:t>
            </a:r>
          </a:p>
          <a:p>
            <a:pPr marL="457200" indent="-457200" algn="just">
              <a:buAutoNum type="alphaLcParenR"/>
            </a:pPr>
            <a:r>
              <a:rPr lang="en-US" sz="2400" b="1" dirty="0">
                <a:solidFill>
                  <a:srgbClr val="002060"/>
                </a:solidFill>
                <a:latin typeface="Arial"/>
                <a:cs typeface="Arial"/>
              </a:rPr>
              <a:t>3 most important skills that anyone doing this job would need</a:t>
            </a:r>
          </a:p>
          <a:p>
            <a:pPr marL="457200" indent="-457200" algn="just">
              <a:buAutoNum type="alphaLcParenR"/>
            </a:pPr>
            <a:r>
              <a:rPr lang="en-US" sz="2400" b="1" dirty="0">
                <a:solidFill>
                  <a:srgbClr val="002060"/>
                </a:solidFill>
                <a:latin typeface="Arial"/>
                <a:cs typeface="Arial"/>
              </a:rPr>
              <a:t>3 research supported strategies (ONE FOR EACH SKILL) on how to improve each skill. These must come from research, you cannot just make them up </a:t>
            </a:r>
          </a:p>
          <a:p>
            <a:pPr marL="457200" indent="-457200" algn="just">
              <a:buAutoNum type="alphaLcParenR"/>
            </a:pPr>
            <a:endParaRPr lang="en-US" sz="2400" b="1" dirty="0">
              <a:solidFill>
                <a:srgbClr val="002060"/>
              </a:solidFill>
              <a:latin typeface="Arial"/>
              <a:cs typeface="Arial"/>
            </a:endParaRPr>
          </a:p>
          <a:p>
            <a:pPr marL="0" indent="0" algn="just">
              <a:buNone/>
            </a:pPr>
            <a:r>
              <a:rPr lang="en-US" sz="2400" b="1" dirty="0">
                <a:solidFill>
                  <a:srgbClr val="173AFF"/>
                </a:solidFill>
                <a:latin typeface="Arial"/>
                <a:cs typeface="Arial"/>
              </a:rPr>
              <a:t>PLEASE NOTE: NONE of this is reflective. You are NOT writing about yourself in this job, or the skills YOU need. This is about the skills needed by ANY person who is in this role.</a:t>
            </a:r>
          </a:p>
          <a:p>
            <a:pPr marL="457200" indent="-457200" algn="just">
              <a:buAutoNum type="alphaLcParenR"/>
            </a:pPr>
            <a:endParaRPr lang="en-GB" sz="2200" dirty="0">
              <a:solidFill>
                <a:srgbClr val="002060"/>
              </a:solidFill>
              <a:latin typeface="Segoe UI"/>
              <a:cs typeface="Segoe UI"/>
            </a:endParaRPr>
          </a:p>
          <a:p>
            <a:pPr marL="457200" indent="-457200" algn="just">
              <a:buAutoNum type="alphaLcParenR"/>
            </a:pPr>
            <a:endParaRPr lang="en-GB" sz="2000" b="1" dirty="0">
              <a:solidFill>
                <a:srgbClr val="002060"/>
              </a:solidFill>
              <a:latin typeface="Arial"/>
              <a:cs typeface="Arial"/>
            </a:endParaRPr>
          </a:p>
        </p:txBody>
      </p:sp>
      <p:sp>
        <p:nvSpPr>
          <p:cNvPr id="4" name="Date Placeholder 3">
            <a:extLst>
              <a:ext uri="{FF2B5EF4-FFF2-40B4-BE49-F238E27FC236}">
                <a16:creationId xmlns:a16="http://schemas.microsoft.com/office/drawing/2014/main" id="{A2FC25D8-3E91-97CF-862F-A2F2D5BD90CD}"/>
              </a:ext>
            </a:extLst>
          </p:cNvPr>
          <p:cNvSpPr>
            <a:spLocks noGrp="1"/>
          </p:cNvSpPr>
          <p:nvPr>
            <p:ph type="dt" sz="half" idx="10"/>
          </p:nvPr>
        </p:nvSpPr>
        <p:spPr/>
        <p:txBody>
          <a:bodyPr/>
          <a:lstStyle/>
          <a:p>
            <a:pPr>
              <a:defRPr/>
            </a:pPr>
            <a:fld id="{2303D31F-598B-47EE-BA37-93F097A3D676}" type="datetime1">
              <a:rPr lang="en-GB" altLang="en-US" smtClean="0"/>
              <a:pPr>
                <a:defRPr/>
              </a:pPr>
              <a:t>26/10/2026</a:t>
            </a:fld>
            <a:endParaRPr lang="en-GB" altLang="en-US"/>
          </a:p>
        </p:txBody>
      </p:sp>
      <p:sp>
        <p:nvSpPr>
          <p:cNvPr id="5" name="Slide Number Placeholder 4">
            <a:extLst>
              <a:ext uri="{FF2B5EF4-FFF2-40B4-BE49-F238E27FC236}">
                <a16:creationId xmlns:a16="http://schemas.microsoft.com/office/drawing/2014/main" id="{7B33432D-BA68-172F-606B-E8A85607CDE3}"/>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285396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a:extLst>
            <a:ext uri="{FF2B5EF4-FFF2-40B4-BE49-F238E27FC236}">
              <a16:creationId xmlns:a16="http://schemas.microsoft.com/office/drawing/2014/main" id="{CACAF7B8-29D2-4361-DEA6-CBE03431CA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692093-1383-D678-AD09-D4C9B14864D2}"/>
              </a:ext>
            </a:extLst>
          </p:cNvPr>
          <p:cNvSpPr>
            <a:spLocks noGrp="1"/>
          </p:cNvSpPr>
          <p:nvPr>
            <p:ph type="title"/>
          </p:nvPr>
        </p:nvSpPr>
        <p:spPr>
          <a:xfrm>
            <a:off x="615309" y="124513"/>
            <a:ext cx="8071491" cy="543502"/>
          </a:xfrm>
        </p:spPr>
        <p:txBody>
          <a:bodyPr/>
          <a:lstStyle/>
          <a:p>
            <a:r>
              <a:rPr lang="en-GB" sz="3200" b="1" dirty="0">
                <a:solidFill>
                  <a:srgbClr val="002060"/>
                </a:solidFill>
                <a:ea typeface="+mj-lt"/>
                <a:cs typeface="+mj-lt"/>
              </a:rPr>
              <a:t>Task 3: Exploration </a:t>
            </a:r>
            <a:endParaRPr lang="en-GB" sz="3200" dirty="0">
              <a:solidFill>
                <a:srgbClr val="002060"/>
              </a:solidFill>
            </a:endParaRPr>
          </a:p>
        </p:txBody>
      </p:sp>
      <p:sp>
        <p:nvSpPr>
          <p:cNvPr id="3" name="Content Placeholder 2">
            <a:extLst>
              <a:ext uri="{FF2B5EF4-FFF2-40B4-BE49-F238E27FC236}">
                <a16:creationId xmlns:a16="http://schemas.microsoft.com/office/drawing/2014/main" id="{58B97185-F79C-77F3-650B-64377498E5DB}"/>
              </a:ext>
            </a:extLst>
          </p:cNvPr>
          <p:cNvSpPr>
            <a:spLocks noGrp="1"/>
          </p:cNvSpPr>
          <p:nvPr>
            <p:ph idx="1"/>
          </p:nvPr>
        </p:nvSpPr>
        <p:spPr>
          <a:xfrm>
            <a:off x="457200" y="544091"/>
            <a:ext cx="8229600" cy="4248473"/>
          </a:xfrm>
        </p:spPr>
        <p:txBody>
          <a:bodyPr>
            <a:normAutofit/>
          </a:bodyPr>
          <a:lstStyle/>
          <a:p>
            <a:pPr marL="0" indent="0">
              <a:buNone/>
            </a:pPr>
            <a:endParaRPr lang="en-GB"/>
          </a:p>
          <a:p>
            <a:pPr marL="0" indent="0">
              <a:buNone/>
            </a:pPr>
            <a:endParaRPr lang="en-GB"/>
          </a:p>
        </p:txBody>
      </p:sp>
      <p:sp>
        <p:nvSpPr>
          <p:cNvPr id="4" name="TextBox 3">
            <a:extLst>
              <a:ext uri="{FF2B5EF4-FFF2-40B4-BE49-F238E27FC236}">
                <a16:creationId xmlns:a16="http://schemas.microsoft.com/office/drawing/2014/main" id="{0FC64949-4745-F61D-1694-AF4ADD287A5B}"/>
              </a:ext>
            </a:extLst>
          </p:cNvPr>
          <p:cNvSpPr txBox="1"/>
          <p:nvPr/>
        </p:nvSpPr>
        <p:spPr>
          <a:xfrm>
            <a:off x="220778" y="783859"/>
            <a:ext cx="8701661" cy="66479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2400" b="1" dirty="0">
                <a:solidFill>
                  <a:srgbClr val="002060"/>
                </a:solidFill>
                <a:latin typeface="Arial"/>
                <a:cs typeface="Arial"/>
              </a:rPr>
              <a:t>6) Do you need to address all 3 sections of the task or can you pick and choose?</a:t>
            </a:r>
            <a:endParaRPr lang="en-GB" sz="2400" dirty="0">
              <a:solidFill>
                <a:srgbClr val="002060"/>
              </a:solidFill>
              <a:latin typeface="Arial"/>
              <a:cs typeface="Arial"/>
            </a:endParaRPr>
          </a:p>
          <a:p>
            <a:pPr>
              <a:spcBef>
                <a:spcPct val="20000"/>
              </a:spcBef>
            </a:pPr>
            <a:r>
              <a:rPr lang="en-GB" sz="2400" dirty="0">
                <a:solidFill>
                  <a:srgbClr val="002060"/>
                </a:solidFill>
                <a:latin typeface="Arial"/>
                <a:cs typeface="Arial"/>
              </a:rPr>
              <a:t>Yes you need to address ALL 3 sections of the task. You CANNOT pick and choose. All three specified sections must be adequately covered. Use the suggested word counts on the templates to make sure you cover each topic properly.</a:t>
            </a:r>
          </a:p>
          <a:p>
            <a:pPr marL="514350" indent="-514350">
              <a:spcBef>
                <a:spcPct val="20000"/>
              </a:spcBef>
              <a:buAutoNum type="arabicParenR"/>
            </a:pPr>
            <a:endParaRPr lang="en-GB" sz="1100" dirty="0">
              <a:solidFill>
                <a:srgbClr val="002060"/>
              </a:solidFill>
              <a:latin typeface="Arial"/>
              <a:cs typeface="Arial"/>
            </a:endParaRPr>
          </a:p>
          <a:p>
            <a:pPr>
              <a:spcBef>
                <a:spcPct val="20000"/>
              </a:spcBef>
            </a:pPr>
            <a:r>
              <a:rPr lang="en-GB" sz="2400" b="1" dirty="0">
                <a:solidFill>
                  <a:srgbClr val="002060"/>
                </a:solidFill>
                <a:latin typeface="Arial"/>
                <a:cs typeface="Arial"/>
              </a:rPr>
              <a:t>7)Do you have any extra documents to help you with Task 3?</a:t>
            </a:r>
            <a:endParaRPr lang="en-GB" b="1" dirty="0">
              <a:solidFill>
                <a:srgbClr val="002060"/>
              </a:solidFill>
            </a:endParaRPr>
          </a:p>
          <a:p>
            <a:pPr>
              <a:spcBef>
                <a:spcPct val="20000"/>
              </a:spcBef>
            </a:pPr>
            <a:r>
              <a:rPr lang="en-GB" sz="2400" dirty="0">
                <a:solidFill>
                  <a:srgbClr val="002060"/>
                </a:solidFill>
                <a:latin typeface="Arial"/>
                <a:cs typeface="Arial"/>
              </a:rPr>
              <a:t>YES. All documents can be found in the Assessments Advice Tile. There is a report template which you </a:t>
            </a:r>
            <a:r>
              <a:rPr lang="en-GB" sz="2400" b="1" dirty="0">
                <a:solidFill>
                  <a:srgbClr val="173AFF"/>
                </a:solidFill>
                <a:latin typeface="Arial"/>
                <a:cs typeface="Arial"/>
              </a:rPr>
              <a:t>SHOULD USE.</a:t>
            </a:r>
            <a:r>
              <a:rPr lang="en-GB" sz="2400" dirty="0">
                <a:solidFill>
                  <a:srgbClr val="002060"/>
                </a:solidFill>
                <a:latin typeface="Arial"/>
                <a:cs typeface="Arial"/>
              </a:rPr>
              <a:t> There is also a planning document which you can choose to use if you like. There is also a research notes document. These last two documents are </a:t>
            </a:r>
            <a:r>
              <a:rPr lang="en-GB" sz="2400" b="1" dirty="0">
                <a:solidFill>
                  <a:srgbClr val="002060"/>
                </a:solidFill>
                <a:latin typeface="Arial"/>
                <a:cs typeface="Arial"/>
              </a:rPr>
              <a:t>optional, </a:t>
            </a:r>
            <a:r>
              <a:rPr lang="en-GB" sz="2400" dirty="0">
                <a:solidFill>
                  <a:srgbClr val="002060"/>
                </a:solidFill>
                <a:latin typeface="Arial"/>
                <a:cs typeface="Arial"/>
              </a:rPr>
              <a:t>but</a:t>
            </a:r>
            <a:r>
              <a:rPr lang="en-GB" sz="2400" dirty="0">
                <a:solidFill>
                  <a:srgbClr val="173AFF"/>
                </a:solidFill>
                <a:latin typeface="Arial"/>
                <a:cs typeface="Arial"/>
              </a:rPr>
              <a:t> </a:t>
            </a:r>
            <a:r>
              <a:rPr lang="en-GB" sz="2400" b="1" dirty="0">
                <a:solidFill>
                  <a:srgbClr val="173AFF"/>
                </a:solidFill>
                <a:latin typeface="Arial"/>
                <a:cs typeface="Arial"/>
              </a:rPr>
              <a:t>PLEASE USE THE REPORT TEMPLATE FOR YOUR FINAL SUBMITTED WORK.</a:t>
            </a:r>
          </a:p>
          <a:p>
            <a:pPr>
              <a:spcBef>
                <a:spcPct val="20000"/>
              </a:spcBef>
            </a:pPr>
            <a:endParaRPr lang="en-GB" sz="2100">
              <a:solidFill>
                <a:srgbClr val="002060"/>
              </a:solidFill>
            </a:endParaRPr>
          </a:p>
        </p:txBody>
      </p:sp>
    </p:spTree>
    <p:extLst>
      <p:ext uri="{BB962C8B-B14F-4D97-AF65-F5344CB8AC3E}">
        <p14:creationId xmlns:p14="http://schemas.microsoft.com/office/powerpoint/2010/main" val="215832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AFAEB"/>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F296D-1512-008D-D692-9490DB8D5022}"/>
              </a:ext>
            </a:extLst>
          </p:cNvPr>
          <p:cNvSpPr>
            <a:spLocks noGrp="1"/>
          </p:cNvSpPr>
          <p:nvPr>
            <p:ph type="title"/>
          </p:nvPr>
        </p:nvSpPr>
        <p:spPr>
          <a:xfrm>
            <a:off x="463963" y="-340823"/>
            <a:ext cx="8229600" cy="1143000"/>
          </a:xfrm>
        </p:spPr>
        <p:txBody>
          <a:bodyPr/>
          <a:lstStyle/>
          <a:p>
            <a:r>
              <a:rPr lang="en-US" sz="3200" b="1" dirty="0">
                <a:solidFill>
                  <a:srgbClr val="002060"/>
                </a:solidFill>
              </a:rPr>
              <a:t>Task 3 Exploration</a:t>
            </a:r>
          </a:p>
        </p:txBody>
      </p:sp>
      <p:sp>
        <p:nvSpPr>
          <p:cNvPr id="3" name="Content Placeholder 2">
            <a:extLst>
              <a:ext uri="{FF2B5EF4-FFF2-40B4-BE49-F238E27FC236}">
                <a16:creationId xmlns:a16="http://schemas.microsoft.com/office/drawing/2014/main" id="{B2B5C99C-9747-6F3F-7368-4B41B50FF6C5}"/>
              </a:ext>
            </a:extLst>
          </p:cNvPr>
          <p:cNvSpPr>
            <a:spLocks noGrp="1"/>
          </p:cNvSpPr>
          <p:nvPr>
            <p:ph idx="1"/>
          </p:nvPr>
        </p:nvSpPr>
        <p:spPr>
          <a:xfrm>
            <a:off x="179904" y="328698"/>
            <a:ext cx="8804480" cy="4789499"/>
          </a:xfrm>
        </p:spPr>
        <p:txBody>
          <a:bodyPr/>
          <a:lstStyle/>
          <a:p>
            <a:pPr marL="514350" indent="-514350"/>
            <a:endParaRPr lang="en-GB" sz="900" dirty="0">
              <a:solidFill>
                <a:srgbClr val="000000"/>
              </a:solidFill>
              <a:latin typeface="Arial"/>
              <a:cs typeface="Arial"/>
            </a:endParaRPr>
          </a:p>
          <a:p>
            <a:pPr marL="0" indent="0">
              <a:buNone/>
            </a:pPr>
            <a:r>
              <a:rPr lang="en-GB" sz="2000" b="1" dirty="0">
                <a:solidFill>
                  <a:srgbClr val="002060"/>
                </a:solidFill>
                <a:latin typeface="Arial"/>
                <a:cs typeface="Arial"/>
              </a:rPr>
              <a:t>8) Can you send your work to your teacher for written feedback? (this one you will need to guess the answer)</a:t>
            </a:r>
          </a:p>
          <a:p>
            <a:pPr marL="0" indent="0">
              <a:buNone/>
            </a:pPr>
            <a:endParaRPr lang="en-GB" sz="900" b="1" dirty="0">
              <a:solidFill>
                <a:srgbClr val="002060"/>
              </a:solidFill>
              <a:latin typeface="Arial"/>
              <a:cs typeface="Arial"/>
            </a:endParaRPr>
          </a:p>
          <a:p>
            <a:r>
              <a:rPr lang="en-GB" sz="1900" dirty="0">
                <a:solidFill>
                  <a:srgbClr val="002060"/>
                </a:solidFill>
                <a:latin typeface="Myriad Pro"/>
                <a:cs typeface="Arial"/>
              </a:rPr>
              <a:t>Please discuss with your lecturer if they can provide to you written feedback by email on your draft, and if so, by when you can request this.</a:t>
            </a:r>
          </a:p>
          <a:p>
            <a:r>
              <a:rPr lang="en-GB" sz="1900" dirty="0">
                <a:solidFill>
                  <a:srgbClr val="002060"/>
                </a:solidFill>
                <a:latin typeface="Myriad Pro"/>
                <a:cs typeface="Arial"/>
              </a:rPr>
              <a:t>You </a:t>
            </a:r>
            <a:r>
              <a:rPr lang="en-GB" sz="1900" b="1" dirty="0">
                <a:solidFill>
                  <a:srgbClr val="002060"/>
                </a:solidFill>
                <a:latin typeface="Myriad Pro"/>
                <a:cs typeface="Arial"/>
              </a:rPr>
              <a:t>absolutely can </a:t>
            </a:r>
            <a:r>
              <a:rPr lang="en-GB" sz="1900" dirty="0">
                <a:solidFill>
                  <a:srgbClr val="002060"/>
                </a:solidFill>
                <a:latin typeface="Myriad Pro"/>
                <a:cs typeface="Arial"/>
              </a:rPr>
              <a:t>ask for </a:t>
            </a:r>
            <a:r>
              <a:rPr lang="en-GB" sz="1900" b="1" dirty="0">
                <a:solidFill>
                  <a:srgbClr val="173AFF"/>
                </a:solidFill>
                <a:latin typeface="Myriad Pro"/>
                <a:cs typeface="Arial"/>
              </a:rPr>
              <a:t>VERBAL feedback </a:t>
            </a:r>
            <a:r>
              <a:rPr lang="en-GB" sz="1900" dirty="0">
                <a:latin typeface="Myriad Pro"/>
                <a:cs typeface="Arial"/>
              </a:rPr>
              <a:t>on your drafts during the assignment support time of your classes.</a:t>
            </a:r>
          </a:p>
        </p:txBody>
      </p:sp>
      <p:sp>
        <p:nvSpPr>
          <p:cNvPr id="4" name="Date Placeholder 3">
            <a:extLst>
              <a:ext uri="{FF2B5EF4-FFF2-40B4-BE49-F238E27FC236}">
                <a16:creationId xmlns:a16="http://schemas.microsoft.com/office/drawing/2014/main" id="{23687656-8C47-077D-DAB0-226B114B5A82}"/>
              </a:ext>
            </a:extLst>
          </p:cNvPr>
          <p:cNvSpPr>
            <a:spLocks noGrp="1"/>
          </p:cNvSpPr>
          <p:nvPr>
            <p:ph type="dt" sz="half" idx="10"/>
          </p:nvPr>
        </p:nvSpPr>
        <p:spPr/>
        <p:txBody>
          <a:bodyPr/>
          <a:lstStyle/>
          <a:p>
            <a:pPr>
              <a:defRPr/>
            </a:pPr>
            <a:fld id="{2303D31F-598B-47EE-BA37-93F097A3D676}" type="datetime1">
              <a:rPr lang="en-GB" altLang="en-US"/>
              <a:pPr>
                <a:defRPr/>
              </a:pPr>
              <a:t>26/10/2026</a:t>
            </a:fld>
            <a:endParaRPr lang="en-GB" altLang="en-US"/>
          </a:p>
        </p:txBody>
      </p:sp>
      <p:sp>
        <p:nvSpPr>
          <p:cNvPr id="5" name="Slide Number Placeholder 4">
            <a:extLst>
              <a:ext uri="{FF2B5EF4-FFF2-40B4-BE49-F238E27FC236}">
                <a16:creationId xmlns:a16="http://schemas.microsoft.com/office/drawing/2014/main" id="{47054D5A-D6E5-588F-6F55-804135BF6489}"/>
              </a:ext>
            </a:extLst>
          </p:cNvPr>
          <p:cNvSpPr>
            <a:spLocks noGrp="1"/>
          </p:cNvSpPr>
          <p:nvPr>
            <p:ph type="sldNum" sz="quarter" idx="12"/>
          </p:nvPr>
        </p:nvSpPr>
        <p:spPr/>
        <p:txBody>
          <a:bodyPr/>
          <a:lstStyle/>
          <a:p>
            <a:pPr>
              <a:defRPr/>
            </a:pPr>
            <a:fld id="{6550E941-99E4-4403-A917-B30FF69A9617}" type="slidenum">
              <a:rPr lang="en-GB" altLang="en-US"/>
              <a:pPr>
                <a:defRPr/>
              </a:pPr>
              <a:t>11</a:t>
            </a:fld>
            <a:endParaRPr lang="en-GB" altLang="en-US"/>
          </a:p>
        </p:txBody>
      </p:sp>
    </p:spTree>
    <p:extLst>
      <p:ext uri="{BB962C8B-B14F-4D97-AF65-F5344CB8AC3E}">
        <p14:creationId xmlns:p14="http://schemas.microsoft.com/office/powerpoint/2010/main" val="1982865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78794-167D-4F01-4CD6-F1B895DB343E}"/>
              </a:ext>
            </a:extLst>
          </p:cNvPr>
          <p:cNvSpPr>
            <a:spLocks noGrp="1"/>
          </p:cNvSpPr>
          <p:nvPr>
            <p:ph type="title"/>
          </p:nvPr>
        </p:nvSpPr>
        <p:spPr>
          <a:xfrm>
            <a:off x="866421" y="112359"/>
            <a:ext cx="7418212" cy="500945"/>
          </a:xfrm>
        </p:spPr>
        <p:txBody>
          <a:bodyPr/>
          <a:lstStyle/>
          <a:p>
            <a:r>
              <a:rPr lang="en-US" sz="3200" b="1" dirty="0">
                <a:solidFill>
                  <a:srgbClr val="002060"/>
                </a:solidFill>
              </a:rPr>
              <a:t>Task 3: Exploration</a:t>
            </a:r>
          </a:p>
        </p:txBody>
      </p:sp>
      <p:sp>
        <p:nvSpPr>
          <p:cNvPr id="3" name="Content Placeholder 2">
            <a:extLst>
              <a:ext uri="{FF2B5EF4-FFF2-40B4-BE49-F238E27FC236}">
                <a16:creationId xmlns:a16="http://schemas.microsoft.com/office/drawing/2014/main" id="{3FEA2C6B-4869-C3B6-771E-D2C876699867}"/>
              </a:ext>
            </a:extLst>
          </p:cNvPr>
          <p:cNvSpPr>
            <a:spLocks noGrp="1"/>
          </p:cNvSpPr>
          <p:nvPr>
            <p:ph idx="1"/>
          </p:nvPr>
        </p:nvSpPr>
        <p:spPr>
          <a:xfrm>
            <a:off x="231423" y="612423"/>
            <a:ext cx="8681154" cy="4925976"/>
          </a:xfrm>
        </p:spPr>
        <p:txBody>
          <a:bodyPr/>
          <a:lstStyle/>
          <a:p>
            <a:pPr marL="0" indent="0">
              <a:buNone/>
            </a:pPr>
            <a:r>
              <a:rPr lang="en-US" sz="2800" b="1" dirty="0">
                <a:solidFill>
                  <a:srgbClr val="002060"/>
                </a:solidFill>
                <a:ea typeface="+mn-lt"/>
                <a:cs typeface="+mn-lt"/>
              </a:rPr>
              <a:t>9) </a:t>
            </a:r>
            <a:r>
              <a:rPr lang="en-GB" sz="2200" b="1" dirty="0">
                <a:solidFill>
                  <a:srgbClr val="002060"/>
                </a:solidFill>
                <a:ea typeface="+mn-lt"/>
                <a:cs typeface="+mn-lt"/>
              </a:rPr>
              <a:t>Can you use AI at all to help you with this task?</a:t>
            </a:r>
            <a:r>
              <a:rPr lang="en-US" sz="2800" b="1" dirty="0">
                <a:solidFill>
                  <a:srgbClr val="002060"/>
                </a:solidFill>
                <a:ea typeface="+mn-lt"/>
                <a:cs typeface="+mn-lt"/>
              </a:rPr>
              <a:t> </a:t>
            </a:r>
            <a:endParaRPr lang="en-GB" sz="2800" dirty="0">
              <a:solidFill>
                <a:srgbClr val="002060"/>
              </a:solidFill>
            </a:endParaRPr>
          </a:p>
          <a:p>
            <a:pPr marL="0" indent="0" algn="ctr">
              <a:buNone/>
            </a:pPr>
            <a:r>
              <a:rPr lang="en-US" sz="3600" b="1" dirty="0">
                <a:solidFill>
                  <a:srgbClr val="002060"/>
                </a:solidFill>
                <a:ea typeface="+mn-lt"/>
                <a:cs typeface="+mn-lt"/>
              </a:rPr>
              <a:t>Sort of.</a:t>
            </a:r>
            <a:endParaRPr lang="en-US" sz="2000" dirty="0">
              <a:solidFill>
                <a:srgbClr val="002060"/>
              </a:solidFill>
              <a:ea typeface="+mn-lt"/>
              <a:cs typeface="+mn-lt"/>
            </a:endParaRPr>
          </a:p>
          <a:p>
            <a:pPr marL="457200" indent="-457200"/>
            <a:r>
              <a:rPr lang="en-US" sz="1800" dirty="0">
                <a:solidFill>
                  <a:srgbClr val="002060"/>
                </a:solidFill>
                <a:ea typeface="+mn-lt"/>
                <a:cs typeface="+mn-lt"/>
              </a:rPr>
              <a:t>You should absolutely NOT use AI to generate content of your report. It should absolutely NOT be writing your report for you, nor can you ask AI questions about the </a:t>
            </a:r>
            <a:r>
              <a:rPr lang="en-US" sz="1800" dirty="0" err="1">
                <a:solidFill>
                  <a:srgbClr val="002060"/>
                </a:solidFill>
                <a:ea typeface="+mn-lt"/>
                <a:cs typeface="+mn-lt"/>
              </a:rPr>
              <a:t>topicw</a:t>
            </a:r>
            <a:r>
              <a:rPr lang="en-US" sz="1800" dirty="0">
                <a:solidFill>
                  <a:srgbClr val="002060"/>
                </a:solidFill>
                <a:ea typeface="+mn-lt"/>
                <a:cs typeface="+mn-lt"/>
              </a:rPr>
              <a:t> and then copy and paste the AI answers into the report. </a:t>
            </a:r>
          </a:p>
          <a:p>
            <a:pPr marL="457200" indent="-457200"/>
            <a:endParaRPr lang="en-US" sz="1050" dirty="0">
              <a:solidFill>
                <a:srgbClr val="002060"/>
              </a:solidFill>
              <a:ea typeface="+mn-lt"/>
              <a:cs typeface="+mn-lt"/>
            </a:endParaRPr>
          </a:p>
          <a:p>
            <a:pPr marL="457200" indent="-457200"/>
            <a:r>
              <a:rPr lang="en-US" sz="1800" dirty="0">
                <a:solidFill>
                  <a:srgbClr val="002060"/>
                </a:solidFill>
                <a:ea typeface="+mn-lt"/>
                <a:cs typeface="+mn-lt"/>
              </a:rPr>
              <a:t>BUT </a:t>
            </a:r>
            <a:r>
              <a:rPr lang="en-US" sz="1800" b="1" dirty="0">
                <a:solidFill>
                  <a:srgbClr val="002060"/>
                </a:solidFill>
                <a:ea typeface="+mn-lt"/>
                <a:cs typeface="+mn-lt"/>
              </a:rPr>
              <a:t>you can use AI to check spelling and grammar</a:t>
            </a:r>
            <a:r>
              <a:rPr lang="en-US" sz="1800" dirty="0">
                <a:solidFill>
                  <a:srgbClr val="002060"/>
                </a:solidFill>
                <a:ea typeface="+mn-lt"/>
                <a:cs typeface="+mn-lt"/>
              </a:rPr>
              <a:t>.</a:t>
            </a:r>
            <a:endParaRPr lang="en-US" sz="1800" dirty="0">
              <a:solidFill>
                <a:srgbClr val="002060"/>
              </a:solidFill>
            </a:endParaRPr>
          </a:p>
          <a:p>
            <a:pPr marL="457200" indent="-457200"/>
            <a:endParaRPr lang="en-US" sz="800" dirty="0">
              <a:solidFill>
                <a:srgbClr val="002060"/>
              </a:solidFill>
              <a:ea typeface="+mn-lt"/>
              <a:cs typeface="+mn-lt"/>
            </a:endParaRPr>
          </a:p>
          <a:p>
            <a:pPr marL="457200" indent="-457200"/>
            <a:r>
              <a:rPr lang="en-US" sz="1800" dirty="0">
                <a:solidFill>
                  <a:srgbClr val="002060"/>
                </a:solidFill>
                <a:ea typeface="+mn-lt"/>
                <a:cs typeface="+mn-lt"/>
              </a:rPr>
              <a:t>HOWEVER, you cannot put your whole report into AI and say "make this better" and then blindly copy and paste the whole answer back into the report template.</a:t>
            </a:r>
          </a:p>
          <a:p>
            <a:pPr marL="457200" indent="-457200"/>
            <a:endParaRPr lang="en-US" sz="800" dirty="0">
              <a:solidFill>
                <a:srgbClr val="002060"/>
              </a:solidFill>
              <a:ea typeface="+mn-lt"/>
              <a:cs typeface="+mn-lt"/>
            </a:endParaRPr>
          </a:p>
          <a:p>
            <a:pPr marL="457200" indent="-457200"/>
            <a:r>
              <a:rPr lang="en-US" sz="1800" dirty="0">
                <a:solidFill>
                  <a:srgbClr val="002060"/>
                </a:solidFill>
                <a:ea typeface="+mn-lt"/>
                <a:cs typeface="+mn-lt"/>
              </a:rPr>
              <a:t>Your writing still needs to be in your own words. </a:t>
            </a:r>
          </a:p>
          <a:p>
            <a:pPr marL="0" indent="0">
              <a:buNone/>
            </a:pPr>
            <a:endParaRPr lang="en-US" sz="800" dirty="0">
              <a:solidFill>
                <a:srgbClr val="002060"/>
              </a:solidFill>
              <a:ea typeface="+mn-lt"/>
              <a:cs typeface="+mn-lt"/>
            </a:endParaRPr>
          </a:p>
          <a:p>
            <a:pPr marL="457200" indent="-457200"/>
            <a:r>
              <a:rPr lang="en-US" sz="1800" dirty="0">
                <a:solidFill>
                  <a:srgbClr val="002060"/>
                </a:solidFill>
                <a:ea typeface="+mn-lt"/>
                <a:cs typeface="+mn-lt"/>
              </a:rPr>
              <a:t>Mistakes are okay! Mistakes are how you learn. You do not get marked down for every mistake you make. </a:t>
            </a:r>
          </a:p>
          <a:p>
            <a:pPr marL="457200" indent="-457200"/>
            <a:endParaRPr lang="en-US" sz="1000" dirty="0">
              <a:solidFill>
                <a:srgbClr val="002060"/>
              </a:solidFill>
              <a:ea typeface="+mn-lt"/>
              <a:cs typeface="+mn-lt"/>
            </a:endParaRPr>
          </a:p>
          <a:p>
            <a:pPr marL="457200" indent="-457200"/>
            <a:r>
              <a:rPr lang="en-US" sz="1800" dirty="0">
                <a:solidFill>
                  <a:srgbClr val="002060"/>
                </a:solidFill>
                <a:ea typeface="+mn-lt"/>
                <a:cs typeface="+mn-lt"/>
              </a:rPr>
              <a:t>AI should NOT be used for translation purposes.</a:t>
            </a:r>
            <a:endParaRPr lang="en-US" sz="1800" dirty="0">
              <a:solidFill>
                <a:srgbClr val="002060"/>
              </a:solidFill>
            </a:endParaRPr>
          </a:p>
          <a:p>
            <a:pPr marL="457200" indent="-457200"/>
            <a:endParaRPr lang="en-US" sz="1000" dirty="0">
              <a:solidFill>
                <a:srgbClr val="002060"/>
              </a:solidFill>
            </a:endParaRPr>
          </a:p>
          <a:p>
            <a:pPr marL="457200" indent="-457200"/>
            <a:r>
              <a:rPr lang="en-US" sz="1800" dirty="0" err="1">
                <a:solidFill>
                  <a:srgbClr val="002060"/>
                </a:solidFill>
              </a:rPr>
              <a:t>Unauthorised</a:t>
            </a:r>
            <a:r>
              <a:rPr lang="en-US" sz="1800" dirty="0">
                <a:solidFill>
                  <a:srgbClr val="002060"/>
                </a:solidFill>
              </a:rPr>
              <a:t> use of AI WILL result in a </a:t>
            </a:r>
            <a:r>
              <a:rPr lang="en-US" sz="1800" b="1" dirty="0">
                <a:solidFill>
                  <a:srgbClr val="002060"/>
                </a:solidFill>
              </a:rPr>
              <a:t>0, and an academic misconduct report.</a:t>
            </a:r>
          </a:p>
          <a:p>
            <a:pPr marL="0" indent="0">
              <a:buNone/>
            </a:pPr>
            <a:endParaRPr lang="en-US" sz="2000" b="1" dirty="0">
              <a:solidFill>
                <a:srgbClr val="002060"/>
              </a:solidFill>
            </a:endParaRPr>
          </a:p>
          <a:p>
            <a:pPr>
              <a:buNone/>
            </a:pPr>
            <a:endParaRPr lang="en-US" b="1" dirty="0">
              <a:solidFill>
                <a:srgbClr val="002060"/>
              </a:solidFill>
            </a:endParaRPr>
          </a:p>
          <a:p>
            <a:pPr marL="0" indent="0">
              <a:buNone/>
            </a:pPr>
            <a:endParaRPr lang="en-US" dirty="0">
              <a:solidFill>
                <a:srgbClr val="002060"/>
              </a:solidFill>
            </a:endParaRPr>
          </a:p>
        </p:txBody>
      </p:sp>
      <p:sp>
        <p:nvSpPr>
          <p:cNvPr id="4" name="Date Placeholder 3">
            <a:extLst>
              <a:ext uri="{FF2B5EF4-FFF2-40B4-BE49-F238E27FC236}">
                <a16:creationId xmlns:a16="http://schemas.microsoft.com/office/drawing/2014/main" id="{118E73A7-BEF2-9347-497F-BB0148571BDE}"/>
              </a:ext>
            </a:extLst>
          </p:cNvPr>
          <p:cNvSpPr>
            <a:spLocks noGrp="1"/>
          </p:cNvSpPr>
          <p:nvPr>
            <p:ph type="dt" sz="half" idx="10"/>
          </p:nvPr>
        </p:nvSpPr>
        <p:spPr/>
        <p:txBody>
          <a:bodyPr/>
          <a:lstStyle/>
          <a:p>
            <a:pPr>
              <a:defRPr/>
            </a:pPr>
            <a:fld id="{2303D31F-598B-47EE-BA37-93F097A3D676}" type="datetime1">
              <a:rPr lang="en-GB" altLang="en-US"/>
              <a:pPr>
                <a:defRPr/>
              </a:pPr>
              <a:t>26/10/2026</a:t>
            </a:fld>
            <a:endParaRPr lang="en-GB" altLang="en-US"/>
          </a:p>
        </p:txBody>
      </p:sp>
      <p:sp>
        <p:nvSpPr>
          <p:cNvPr id="5" name="Slide Number Placeholder 4">
            <a:extLst>
              <a:ext uri="{FF2B5EF4-FFF2-40B4-BE49-F238E27FC236}">
                <a16:creationId xmlns:a16="http://schemas.microsoft.com/office/drawing/2014/main" id="{078D0F2C-067F-719D-1F32-7B06FF33D18E}"/>
              </a:ext>
            </a:extLst>
          </p:cNvPr>
          <p:cNvSpPr>
            <a:spLocks noGrp="1"/>
          </p:cNvSpPr>
          <p:nvPr>
            <p:ph type="sldNum" sz="quarter" idx="12"/>
          </p:nvPr>
        </p:nvSpPr>
        <p:spPr/>
        <p:txBody>
          <a:bodyPr/>
          <a:lstStyle/>
          <a:p>
            <a:pPr>
              <a:defRPr/>
            </a:pPr>
            <a:fld id="{6550E941-99E4-4403-A917-B30FF69A9617}" type="slidenum">
              <a:rPr lang="en-GB" altLang="en-US"/>
              <a:pPr>
                <a:defRPr/>
              </a:pPr>
              <a:t>12</a:t>
            </a:fld>
            <a:endParaRPr lang="en-GB" altLang="en-US"/>
          </a:p>
        </p:txBody>
      </p:sp>
    </p:spTree>
    <p:extLst>
      <p:ext uri="{BB962C8B-B14F-4D97-AF65-F5344CB8AC3E}">
        <p14:creationId xmlns:p14="http://schemas.microsoft.com/office/powerpoint/2010/main" val="301583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a:extLst>
            <a:ext uri="{FF2B5EF4-FFF2-40B4-BE49-F238E27FC236}">
              <a16:creationId xmlns:a16="http://schemas.microsoft.com/office/drawing/2014/main" id="{37B0AABD-BD60-C6B3-4C6F-DBB5C32011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F4F076-BEB6-464B-ABF1-210B45EC1F12}"/>
              </a:ext>
            </a:extLst>
          </p:cNvPr>
          <p:cNvSpPr>
            <a:spLocks noGrp="1"/>
          </p:cNvSpPr>
          <p:nvPr>
            <p:ph type="title"/>
          </p:nvPr>
        </p:nvSpPr>
        <p:spPr>
          <a:xfrm>
            <a:off x="764047" y="267084"/>
            <a:ext cx="7615451" cy="499216"/>
          </a:xfrm>
        </p:spPr>
        <p:txBody>
          <a:bodyPr/>
          <a:lstStyle/>
          <a:p>
            <a:r>
              <a:rPr lang="en-GB" sz="2800" b="1" dirty="0">
                <a:solidFill>
                  <a:srgbClr val="002060"/>
                </a:solidFill>
                <a:ea typeface="+mj-lt"/>
                <a:cs typeface="+mj-lt"/>
              </a:rPr>
              <a:t>Task 3: Exploration </a:t>
            </a:r>
            <a:endParaRPr lang="en-GB" sz="2800" dirty="0">
              <a:solidFill>
                <a:srgbClr val="002060"/>
              </a:solidFill>
            </a:endParaRPr>
          </a:p>
        </p:txBody>
      </p:sp>
      <p:sp>
        <p:nvSpPr>
          <p:cNvPr id="3" name="Content Placeholder 2">
            <a:extLst>
              <a:ext uri="{FF2B5EF4-FFF2-40B4-BE49-F238E27FC236}">
                <a16:creationId xmlns:a16="http://schemas.microsoft.com/office/drawing/2014/main" id="{F80B3B91-F842-165E-2C95-90C472A19E96}"/>
              </a:ext>
            </a:extLst>
          </p:cNvPr>
          <p:cNvSpPr>
            <a:spLocks noGrp="1"/>
          </p:cNvSpPr>
          <p:nvPr>
            <p:ph idx="1"/>
          </p:nvPr>
        </p:nvSpPr>
        <p:spPr>
          <a:xfrm>
            <a:off x="164269" y="911458"/>
            <a:ext cx="8517863" cy="3672824"/>
          </a:xfrm>
        </p:spPr>
        <p:txBody>
          <a:bodyPr/>
          <a:lstStyle/>
          <a:p>
            <a:pPr marL="0" indent="0" algn="just">
              <a:spcBef>
                <a:spcPct val="0"/>
              </a:spcBef>
              <a:buNone/>
            </a:pPr>
            <a:endParaRPr lang="en-US" sz="3600" b="1" dirty="0">
              <a:latin typeface="Arial"/>
              <a:cs typeface="Arial"/>
            </a:endParaRPr>
          </a:p>
          <a:p>
            <a:pPr marL="0" indent="0" algn="just">
              <a:spcBef>
                <a:spcPct val="0"/>
              </a:spcBef>
              <a:buNone/>
            </a:pPr>
            <a:r>
              <a:rPr lang="en-US" b="1" dirty="0">
                <a:solidFill>
                  <a:srgbClr val="002060"/>
                </a:solidFill>
                <a:latin typeface="Arial"/>
                <a:cs typeface="Arial"/>
              </a:rPr>
              <a:t>10) How many sources are you expected to include?</a:t>
            </a:r>
            <a:endParaRPr lang="en-US" dirty="0">
              <a:solidFill>
                <a:srgbClr val="002060"/>
              </a:solidFill>
              <a:latin typeface="Arial"/>
              <a:cs typeface="Arial"/>
            </a:endParaRPr>
          </a:p>
          <a:p>
            <a:pPr marL="0" indent="0" algn="just">
              <a:spcBef>
                <a:spcPct val="0"/>
              </a:spcBef>
              <a:buNone/>
            </a:pPr>
            <a:endParaRPr lang="en-US" sz="1800" b="1" dirty="0">
              <a:solidFill>
                <a:srgbClr val="002060"/>
              </a:solidFill>
              <a:latin typeface="Arial"/>
              <a:cs typeface="Arial"/>
            </a:endParaRPr>
          </a:p>
          <a:p>
            <a:pPr marL="0" indent="0" algn="just">
              <a:spcBef>
                <a:spcPct val="0"/>
              </a:spcBef>
              <a:buNone/>
            </a:pPr>
            <a:r>
              <a:rPr lang="en-US" dirty="0">
                <a:solidFill>
                  <a:srgbClr val="002060"/>
                </a:solidFill>
                <a:latin typeface="Arial"/>
                <a:cs typeface="Arial"/>
              </a:rPr>
              <a:t>You must include a minimum of </a:t>
            </a:r>
            <a:r>
              <a:rPr lang="en-US" b="1" dirty="0">
                <a:solidFill>
                  <a:srgbClr val="173AFF"/>
                </a:solidFill>
                <a:latin typeface="Arial"/>
                <a:cs typeface="Arial"/>
              </a:rPr>
              <a:t>FIVE </a:t>
            </a:r>
            <a:r>
              <a:rPr lang="en-US" dirty="0">
                <a:solidFill>
                  <a:srgbClr val="002060"/>
                </a:solidFill>
                <a:latin typeface="Arial"/>
                <a:cs typeface="Arial"/>
              </a:rPr>
              <a:t>different sources. </a:t>
            </a:r>
          </a:p>
          <a:p>
            <a:pPr algn="just">
              <a:buNone/>
            </a:pPr>
            <a:endParaRPr lang="en-GB" sz="2200">
              <a:latin typeface="Myriad Pro"/>
              <a:cs typeface="Arial"/>
            </a:endParaRPr>
          </a:p>
          <a:p>
            <a:pPr marL="514350" indent="-514350" algn="just">
              <a:buAutoNum type="arabicPeriod"/>
            </a:pPr>
            <a:endParaRPr lang="en-GB" sz="2200">
              <a:latin typeface="Myriad Pro"/>
              <a:cs typeface="Arial"/>
            </a:endParaRPr>
          </a:p>
        </p:txBody>
      </p:sp>
      <p:sp>
        <p:nvSpPr>
          <p:cNvPr id="4" name="Date Placeholder 3">
            <a:extLst>
              <a:ext uri="{FF2B5EF4-FFF2-40B4-BE49-F238E27FC236}">
                <a16:creationId xmlns:a16="http://schemas.microsoft.com/office/drawing/2014/main" id="{FF0A3549-13D3-0B6A-53E1-1A66214F92DD}"/>
              </a:ext>
            </a:extLst>
          </p:cNvPr>
          <p:cNvSpPr>
            <a:spLocks noGrp="1"/>
          </p:cNvSpPr>
          <p:nvPr>
            <p:ph type="dt" sz="half" idx="10"/>
          </p:nvPr>
        </p:nvSpPr>
        <p:spPr/>
        <p:txBody>
          <a:bodyPr/>
          <a:lstStyle/>
          <a:p>
            <a:pPr>
              <a:defRPr/>
            </a:pPr>
            <a:fld id="{2303D31F-598B-47EE-BA37-93F097A3D676}" type="datetime1">
              <a:rPr lang="en-GB" altLang="en-US" smtClean="0"/>
              <a:pPr>
                <a:defRPr/>
              </a:pPr>
              <a:t>26/10/2026</a:t>
            </a:fld>
            <a:endParaRPr lang="en-GB" altLang="en-US"/>
          </a:p>
        </p:txBody>
      </p:sp>
      <p:sp>
        <p:nvSpPr>
          <p:cNvPr id="5" name="Slide Number Placeholder 4">
            <a:extLst>
              <a:ext uri="{FF2B5EF4-FFF2-40B4-BE49-F238E27FC236}">
                <a16:creationId xmlns:a16="http://schemas.microsoft.com/office/drawing/2014/main" id="{5A1302A3-9C32-56BE-8847-CF7EC0E9BD92}"/>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3094089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7AE8D-A34F-1862-A5BE-BC386C8BCD2A}"/>
              </a:ext>
            </a:extLst>
          </p:cNvPr>
          <p:cNvSpPr>
            <a:spLocks noGrp="1"/>
          </p:cNvSpPr>
          <p:nvPr>
            <p:ph type="title"/>
          </p:nvPr>
        </p:nvSpPr>
        <p:spPr>
          <a:xfrm>
            <a:off x="457200" y="-384041"/>
            <a:ext cx="8229600" cy="1143000"/>
          </a:xfrm>
        </p:spPr>
        <p:txBody>
          <a:bodyPr/>
          <a:lstStyle/>
          <a:p>
            <a:r>
              <a:rPr lang="en-US" sz="2400" b="1" dirty="0">
                <a:solidFill>
                  <a:srgbClr val="002060"/>
                </a:solidFill>
              </a:rPr>
              <a:t>Please Note:</a:t>
            </a:r>
          </a:p>
        </p:txBody>
      </p:sp>
      <p:sp>
        <p:nvSpPr>
          <p:cNvPr id="3" name="Content Placeholder 2">
            <a:extLst>
              <a:ext uri="{FF2B5EF4-FFF2-40B4-BE49-F238E27FC236}">
                <a16:creationId xmlns:a16="http://schemas.microsoft.com/office/drawing/2014/main" id="{D4E97605-55CD-C892-8530-7C7B7294F5BC}"/>
              </a:ext>
            </a:extLst>
          </p:cNvPr>
          <p:cNvSpPr>
            <a:spLocks noGrp="1"/>
          </p:cNvSpPr>
          <p:nvPr>
            <p:ph idx="1"/>
          </p:nvPr>
        </p:nvSpPr>
        <p:spPr>
          <a:xfrm>
            <a:off x="315171" y="363582"/>
            <a:ext cx="8513658" cy="3917032"/>
          </a:xfrm>
        </p:spPr>
        <p:txBody>
          <a:bodyPr/>
          <a:lstStyle/>
          <a:p>
            <a:r>
              <a:rPr lang="en-US" sz="2000" dirty="0">
                <a:solidFill>
                  <a:srgbClr val="002060"/>
                </a:solidFill>
              </a:rPr>
              <a:t>This is not a reflective paper. You should NOT write with the use of first-person pronouns. These include: I, you, we, us, our.</a:t>
            </a:r>
            <a:endParaRPr lang="en-US" sz="2000" dirty="0"/>
          </a:p>
          <a:p>
            <a:endParaRPr lang="en-US" sz="2000" dirty="0">
              <a:solidFill>
                <a:srgbClr val="002060"/>
              </a:solidFill>
            </a:endParaRPr>
          </a:p>
          <a:p>
            <a:r>
              <a:rPr lang="en-US" sz="2000" dirty="0">
                <a:solidFill>
                  <a:srgbClr val="002060"/>
                </a:solidFill>
              </a:rPr>
              <a:t>You should write in a formal Academic style (discussed in Week 7)</a:t>
            </a:r>
            <a:endParaRPr lang="en-US" sz="2000" dirty="0"/>
          </a:p>
          <a:p>
            <a:pPr marL="0" indent="0">
              <a:buNone/>
            </a:pPr>
            <a:endParaRPr lang="en-US" sz="2000" dirty="0">
              <a:solidFill>
                <a:srgbClr val="002060"/>
              </a:solidFill>
            </a:endParaRPr>
          </a:p>
          <a:p>
            <a:r>
              <a:rPr lang="en-US" sz="2000" b="1" dirty="0">
                <a:solidFill>
                  <a:srgbClr val="002060"/>
                </a:solidFill>
              </a:rPr>
              <a:t>USE THE TEMPLATE. </a:t>
            </a:r>
            <a:r>
              <a:rPr lang="en-US" sz="2000" dirty="0">
                <a:solidFill>
                  <a:srgbClr val="002060"/>
                </a:solidFill>
              </a:rPr>
              <a:t>Make sure to delete all instructions (but not the section headings) after you've finished writing.</a:t>
            </a:r>
          </a:p>
          <a:p>
            <a:endParaRPr lang="en-US" sz="2000" dirty="0">
              <a:solidFill>
                <a:srgbClr val="002060"/>
              </a:solidFill>
            </a:endParaRPr>
          </a:p>
          <a:p>
            <a:r>
              <a:rPr lang="en-US" sz="2000" dirty="0">
                <a:solidFill>
                  <a:srgbClr val="002060"/>
                </a:solidFill>
              </a:rPr>
              <a:t>You MUST leave time to draft your work. Even your lecturers cannot write a piece of work perfectly the first time.</a:t>
            </a:r>
            <a:endParaRPr lang="en-US" sz="2000" dirty="0"/>
          </a:p>
          <a:p>
            <a:endParaRPr lang="en-US" sz="2000" dirty="0">
              <a:solidFill>
                <a:srgbClr val="002060"/>
              </a:solidFill>
            </a:endParaRPr>
          </a:p>
          <a:p>
            <a:r>
              <a:rPr lang="en-US" sz="2000" dirty="0">
                <a:solidFill>
                  <a:srgbClr val="002060"/>
                </a:solidFill>
              </a:rPr>
              <a:t>You must leave time to write a References list. Make sure you keep a rough record of all your citations so that you don't forget any sources in your references.</a:t>
            </a:r>
          </a:p>
          <a:p>
            <a:pPr algn="just"/>
            <a:endParaRPr lang="en-US" sz="2000" dirty="0">
              <a:solidFill>
                <a:srgbClr val="002060"/>
              </a:solidFill>
            </a:endParaRPr>
          </a:p>
          <a:p>
            <a:r>
              <a:rPr lang="en-US" sz="2000" dirty="0">
                <a:solidFill>
                  <a:srgbClr val="002060"/>
                </a:solidFill>
              </a:rPr>
              <a:t>Your lecturers are not expecting perfect English or fancy vocabulary! It is your first report. Keep it simple, follow the template guidelines/instructions, and just </a:t>
            </a:r>
            <a:r>
              <a:rPr lang="en-US" sz="2000" b="1" dirty="0">
                <a:solidFill>
                  <a:srgbClr val="173AFF"/>
                </a:solidFill>
              </a:rPr>
              <a:t>try your best.</a:t>
            </a:r>
          </a:p>
          <a:p>
            <a:endParaRPr lang="en-US" sz="2000" dirty="0">
              <a:solidFill>
                <a:srgbClr val="002060"/>
              </a:solidFill>
            </a:endParaRPr>
          </a:p>
        </p:txBody>
      </p:sp>
      <p:sp>
        <p:nvSpPr>
          <p:cNvPr id="4" name="Date Placeholder 3">
            <a:extLst>
              <a:ext uri="{FF2B5EF4-FFF2-40B4-BE49-F238E27FC236}">
                <a16:creationId xmlns:a16="http://schemas.microsoft.com/office/drawing/2014/main" id="{473EE714-4DB5-0656-7D0C-8D489DE7F503}"/>
              </a:ext>
            </a:extLst>
          </p:cNvPr>
          <p:cNvSpPr>
            <a:spLocks noGrp="1"/>
          </p:cNvSpPr>
          <p:nvPr>
            <p:ph type="dt" sz="half" idx="10"/>
          </p:nvPr>
        </p:nvSpPr>
        <p:spPr/>
        <p:txBody>
          <a:bodyPr/>
          <a:lstStyle/>
          <a:p>
            <a:pPr>
              <a:defRPr/>
            </a:pPr>
            <a:fld id="{2303D31F-598B-47EE-BA37-93F097A3D676}" type="datetime1">
              <a:rPr lang="en-GB" altLang="en-US"/>
              <a:pPr>
                <a:defRPr/>
              </a:pPr>
              <a:t>26/10/2026</a:t>
            </a:fld>
            <a:endParaRPr lang="en-GB" altLang="en-US"/>
          </a:p>
        </p:txBody>
      </p:sp>
      <p:sp>
        <p:nvSpPr>
          <p:cNvPr id="5" name="Slide Number Placeholder 4">
            <a:extLst>
              <a:ext uri="{FF2B5EF4-FFF2-40B4-BE49-F238E27FC236}">
                <a16:creationId xmlns:a16="http://schemas.microsoft.com/office/drawing/2014/main" id="{CD443C5C-505B-A347-3774-12B30FFDC68C}"/>
              </a:ext>
            </a:extLst>
          </p:cNvPr>
          <p:cNvSpPr>
            <a:spLocks noGrp="1"/>
          </p:cNvSpPr>
          <p:nvPr>
            <p:ph type="sldNum" sz="quarter" idx="12"/>
          </p:nvPr>
        </p:nvSpPr>
        <p:spPr/>
        <p:txBody>
          <a:bodyPr/>
          <a:lstStyle/>
          <a:p>
            <a:pPr>
              <a:defRPr/>
            </a:pPr>
            <a:fld id="{6550E941-99E4-4403-A917-B30FF69A9617}" type="slidenum">
              <a:rPr lang="en-GB" altLang="en-US"/>
              <a:pPr>
                <a:defRPr/>
              </a:pPr>
              <a:t>14</a:t>
            </a:fld>
            <a:endParaRPr lang="en-GB" altLang="en-US"/>
          </a:p>
        </p:txBody>
      </p:sp>
    </p:spTree>
    <p:extLst>
      <p:ext uri="{BB962C8B-B14F-4D97-AF65-F5344CB8AC3E}">
        <p14:creationId xmlns:p14="http://schemas.microsoft.com/office/powerpoint/2010/main" val="7145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0850" y="-124520"/>
            <a:ext cx="7018214" cy="762364"/>
          </a:xfrm>
        </p:spPr>
        <p:txBody>
          <a:bodyPr/>
          <a:lstStyle/>
          <a:p>
            <a:r>
              <a:rPr lang="en-GB" sz="2800" b="1" dirty="0">
                <a:solidFill>
                  <a:srgbClr val="002060"/>
                </a:solidFill>
              </a:rPr>
              <a:t>Steps for Task 3</a:t>
            </a:r>
            <a:endParaRPr lang="en-US" sz="2800">
              <a:solidFill>
                <a:srgbClr val="002060"/>
              </a:solidFill>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26/10/2026</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
        <p:nvSpPr>
          <p:cNvPr id="6" name="TextBox 5">
            <a:extLst>
              <a:ext uri="{FF2B5EF4-FFF2-40B4-BE49-F238E27FC236}">
                <a16:creationId xmlns:a16="http://schemas.microsoft.com/office/drawing/2014/main" id="{CB6E8751-357A-56F6-F69D-75547F169D88}"/>
              </a:ext>
            </a:extLst>
          </p:cNvPr>
          <p:cNvSpPr txBox="1"/>
          <p:nvPr/>
        </p:nvSpPr>
        <p:spPr>
          <a:xfrm>
            <a:off x="197773" y="509338"/>
            <a:ext cx="8758371" cy="65479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just">
              <a:buAutoNum type="arabicParenR"/>
            </a:pPr>
            <a:r>
              <a:rPr lang="en-GB" sz="1600" dirty="0">
                <a:solidFill>
                  <a:srgbClr val="002060"/>
                </a:solidFill>
                <a:latin typeface="Arial"/>
                <a:cs typeface="Arial"/>
              </a:rPr>
              <a:t>Look at the research you've gathered so far and think about which gaps you have left to fill</a:t>
            </a:r>
            <a:endParaRPr lang="en-GB" sz="1600" dirty="0">
              <a:solidFill>
                <a:srgbClr val="002060"/>
              </a:solidFill>
            </a:endParaRPr>
          </a:p>
          <a:p>
            <a:pPr marL="342900" indent="-342900" algn="just">
              <a:buAutoNum type="arabicParenR"/>
            </a:pPr>
            <a:endParaRPr lang="en-GB" sz="800" dirty="0">
              <a:solidFill>
                <a:srgbClr val="002060"/>
              </a:solidFill>
            </a:endParaRPr>
          </a:p>
          <a:p>
            <a:pPr marL="342900" indent="-342900" algn="just">
              <a:buAutoNum type="arabicParenR"/>
            </a:pPr>
            <a:r>
              <a:rPr lang="en-GB" sz="1600" dirty="0">
                <a:solidFill>
                  <a:srgbClr val="002060"/>
                </a:solidFill>
                <a:latin typeface="Arial"/>
                <a:cs typeface="Arial"/>
              </a:rPr>
              <a:t>Take notes on your research and make sure your notes are in your own words</a:t>
            </a:r>
          </a:p>
          <a:p>
            <a:pPr marL="342900" indent="-342900" algn="just">
              <a:buAutoNum type="arabicParenR"/>
            </a:pPr>
            <a:endParaRPr lang="en-GB" sz="1050" dirty="0">
              <a:solidFill>
                <a:srgbClr val="002060"/>
              </a:solidFill>
            </a:endParaRPr>
          </a:p>
          <a:p>
            <a:pPr marL="342900" indent="-342900" algn="just">
              <a:buAutoNum type="arabicParenR"/>
            </a:pPr>
            <a:r>
              <a:rPr lang="en-GB" sz="1600" dirty="0">
                <a:solidFill>
                  <a:srgbClr val="002060"/>
                </a:solidFill>
                <a:latin typeface="Arial"/>
                <a:cs typeface="Arial"/>
              </a:rPr>
              <a:t>Use the Planning Document OR a blank Template (delete all instructions) to sketch out your ideas and get an idea of what will go in each paragraph</a:t>
            </a:r>
            <a:endParaRPr lang="en-US" sz="1600" dirty="0">
              <a:solidFill>
                <a:srgbClr val="002060"/>
              </a:solidFill>
              <a:latin typeface="Arial"/>
              <a:cs typeface="Arial"/>
            </a:endParaRPr>
          </a:p>
          <a:p>
            <a:pPr marL="342900" indent="-342900" algn="just">
              <a:buAutoNum type="arabicParenR"/>
            </a:pPr>
            <a:endParaRPr lang="en-GB" sz="1100" dirty="0">
              <a:solidFill>
                <a:srgbClr val="002060"/>
              </a:solidFill>
            </a:endParaRPr>
          </a:p>
          <a:p>
            <a:pPr marL="342900" indent="-342900" algn="just">
              <a:buAutoNum type="arabicParenR"/>
            </a:pPr>
            <a:r>
              <a:rPr lang="en-GB" sz="1600" dirty="0">
                <a:solidFill>
                  <a:srgbClr val="002060"/>
                </a:solidFill>
                <a:latin typeface="Arial"/>
                <a:cs typeface="Arial"/>
              </a:rPr>
              <a:t>Hardest part: START WRITING. Write a rough draft and keep track of which sources you are citing (you can dump links into a ROUGH reference list as you write to make sure you don't forget anything)</a:t>
            </a:r>
          </a:p>
          <a:p>
            <a:pPr marL="342900" indent="-342900" algn="just">
              <a:buAutoNum type="arabicParenR"/>
            </a:pPr>
            <a:endParaRPr lang="en-GB" sz="1100" dirty="0">
              <a:solidFill>
                <a:srgbClr val="002060"/>
              </a:solidFill>
            </a:endParaRPr>
          </a:p>
          <a:p>
            <a:pPr marL="342900" indent="-342900" algn="just">
              <a:buAutoNum type="arabicParenR"/>
            </a:pPr>
            <a:r>
              <a:rPr lang="en-GB" sz="1600" b="1" dirty="0">
                <a:solidFill>
                  <a:srgbClr val="002060"/>
                </a:solidFill>
                <a:latin typeface="Arial"/>
                <a:cs typeface="Arial"/>
              </a:rPr>
              <a:t>EDIT. </a:t>
            </a:r>
            <a:r>
              <a:rPr lang="en-GB" sz="1600" dirty="0">
                <a:solidFill>
                  <a:srgbClr val="002060"/>
                </a:solidFill>
                <a:latin typeface="Arial"/>
                <a:cs typeface="Arial"/>
              </a:rPr>
              <a:t>You might need to write a second draft. That's ok and normal! If a paragraph feels wrong, rewrite it! Read your work OUT LOUD to catch anything funny sounding.</a:t>
            </a:r>
          </a:p>
          <a:p>
            <a:pPr marL="342900" indent="-342900" algn="just">
              <a:buAutoNum type="arabicParenR"/>
            </a:pPr>
            <a:endParaRPr lang="en-GB" sz="800" b="1" dirty="0">
              <a:solidFill>
                <a:srgbClr val="002060"/>
              </a:solidFill>
              <a:latin typeface="Arial"/>
              <a:cs typeface="Arial"/>
            </a:endParaRPr>
          </a:p>
          <a:p>
            <a:pPr marL="342900" indent="-342900" algn="just">
              <a:buAutoNum type="arabicParenR"/>
            </a:pPr>
            <a:r>
              <a:rPr lang="en-GB" sz="1600" dirty="0">
                <a:solidFill>
                  <a:srgbClr val="002060"/>
                </a:solidFill>
                <a:latin typeface="Arial"/>
                <a:cs typeface="Arial"/>
              </a:rPr>
              <a:t>Proofread your draft. Check for small grammar errors, citation errors, typos, etc.</a:t>
            </a:r>
            <a:endParaRPr lang="en-GB" sz="1600" dirty="0">
              <a:solidFill>
                <a:srgbClr val="002060"/>
              </a:solidFill>
            </a:endParaRPr>
          </a:p>
          <a:p>
            <a:pPr marL="342900" indent="-342900" algn="just">
              <a:buAutoNum type="arabicParenR"/>
            </a:pPr>
            <a:endParaRPr lang="en-GB" sz="800" dirty="0">
              <a:solidFill>
                <a:srgbClr val="002060"/>
              </a:solidFill>
              <a:latin typeface="Arial"/>
              <a:cs typeface="Arial"/>
            </a:endParaRPr>
          </a:p>
          <a:p>
            <a:pPr marL="342900" indent="-342900" algn="just">
              <a:buAutoNum type="arabicParenR"/>
            </a:pPr>
            <a:r>
              <a:rPr lang="en-GB" sz="1600" dirty="0">
                <a:solidFill>
                  <a:srgbClr val="002060"/>
                </a:solidFill>
                <a:latin typeface="Arial"/>
                <a:cs typeface="Arial"/>
              </a:rPr>
              <a:t>Write your reference list. Make sure to use guidelines to write it! Don't </a:t>
            </a:r>
            <a:r>
              <a:rPr lang="en-GB" sz="1600" b="1" dirty="0">
                <a:solidFill>
                  <a:srgbClr val="002060"/>
                </a:solidFill>
                <a:latin typeface="Arial"/>
                <a:cs typeface="Arial"/>
              </a:rPr>
              <a:t>guess </a:t>
            </a:r>
            <a:r>
              <a:rPr lang="en-GB" sz="1600" dirty="0">
                <a:solidFill>
                  <a:srgbClr val="002060"/>
                </a:solidFill>
                <a:latin typeface="Arial"/>
                <a:cs typeface="Arial"/>
              </a:rPr>
              <a:t>at what should go in a reference-use the help available! (Week 3 materials)</a:t>
            </a:r>
            <a:endParaRPr lang="en-GB" sz="1600" dirty="0">
              <a:solidFill>
                <a:srgbClr val="002060"/>
              </a:solidFill>
            </a:endParaRPr>
          </a:p>
          <a:p>
            <a:pPr marL="342900" indent="-342900" algn="just">
              <a:buAutoNum type="arabicParenR"/>
            </a:pPr>
            <a:endParaRPr lang="en-GB" sz="900" dirty="0">
              <a:solidFill>
                <a:srgbClr val="002060"/>
              </a:solidFill>
              <a:latin typeface="Arial"/>
              <a:cs typeface="Arial"/>
            </a:endParaRPr>
          </a:p>
          <a:p>
            <a:pPr marL="342900" indent="-342900" algn="just">
              <a:buAutoNum type="arabicParenR"/>
            </a:pPr>
            <a:r>
              <a:rPr lang="en-GB" sz="1600" dirty="0">
                <a:solidFill>
                  <a:srgbClr val="002060"/>
                </a:solidFill>
                <a:latin typeface="Arial"/>
                <a:cs typeface="Arial"/>
              </a:rPr>
              <a:t>Complete your Title Page and make sure your Table of Contents is updated.</a:t>
            </a:r>
            <a:endParaRPr lang="en-GB" sz="1600" dirty="0">
              <a:solidFill>
                <a:srgbClr val="002060"/>
              </a:solidFill>
            </a:endParaRPr>
          </a:p>
          <a:p>
            <a:pPr marL="342900" indent="-342900" algn="just">
              <a:buAutoNum type="arabicParenR"/>
            </a:pPr>
            <a:endParaRPr lang="en-GB" sz="900" dirty="0">
              <a:solidFill>
                <a:srgbClr val="002060"/>
              </a:solidFill>
              <a:latin typeface="Arial"/>
              <a:cs typeface="Arial"/>
            </a:endParaRPr>
          </a:p>
          <a:p>
            <a:pPr marL="342900" indent="-342900" algn="just">
              <a:buAutoNum type="arabicParenR"/>
            </a:pPr>
            <a:r>
              <a:rPr lang="en-GB" sz="1600" dirty="0">
                <a:solidFill>
                  <a:srgbClr val="002060"/>
                </a:solidFill>
                <a:latin typeface="Arial"/>
                <a:cs typeface="Arial"/>
              </a:rPr>
              <a:t>Submit to the </a:t>
            </a:r>
            <a:r>
              <a:rPr lang="en-GB" sz="1600" b="1" dirty="0">
                <a:solidFill>
                  <a:srgbClr val="173AFF"/>
                </a:solidFill>
                <a:latin typeface="Arial"/>
                <a:cs typeface="Arial"/>
              </a:rPr>
              <a:t>Correct Link</a:t>
            </a:r>
            <a:r>
              <a:rPr lang="en-GB" sz="1600" dirty="0">
                <a:solidFill>
                  <a:srgbClr val="002060"/>
                </a:solidFill>
                <a:latin typeface="Arial"/>
                <a:cs typeface="Arial"/>
              </a:rPr>
              <a:t> </a:t>
            </a:r>
            <a:r>
              <a:rPr lang="en-GB" sz="1600" b="1" dirty="0">
                <a:solidFill>
                  <a:srgbClr val="002060"/>
                </a:solidFill>
                <a:latin typeface="Arial"/>
                <a:cs typeface="Arial"/>
              </a:rPr>
              <a:t>before </a:t>
            </a:r>
            <a:r>
              <a:rPr lang="en-GB" sz="1600" dirty="0">
                <a:solidFill>
                  <a:srgbClr val="002060"/>
                </a:solidFill>
                <a:latin typeface="Arial"/>
                <a:cs typeface="Arial"/>
              </a:rPr>
              <a:t>the date and time of the deadline</a:t>
            </a:r>
            <a:r>
              <a:rPr lang="en-GB" sz="1600" b="1" dirty="0">
                <a:solidFill>
                  <a:srgbClr val="173AFF"/>
                </a:solidFill>
                <a:latin typeface="Arial"/>
                <a:cs typeface="Arial"/>
              </a:rPr>
              <a:t>.</a:t>
            </a:r>
            <a:r>
              <a:rPr lang="en-GB" sz="1600" dirty="0">
                <a:solidFill>
                  <a:srgbClr val="002060"/>
                </a:solidFill>
                <a:latin typeface="Arial"/>
                <a:cs typeface="Arial"/>
              </a:rPr>
              <a:t> Make sure you check your Digital Receipt to ensure you submitted the correct final draft and that it went to </a:t>
            </a:r>
            <a:r>
              <a:rPr lang="en-GB" sz="1600" dirty="0" err="1">
                <a:solidFill>
                  <a:srgbClr val="002060"/>
                </a:solidFill>
                <a:latin typeface="Arial"/>
                <a:cs typeface="Arial"/>
              </a:rPr>
              <a:t>to</a:t>
            </a:r>
            <a:r>
              <a:rPr lang="en-GB" sz="1600" dirty="0">
                <a:solidFill>
                  <a:srgbClr val="002060"/>
                </a:solidFill>
                <a:latin typeface="Arial"/>
                <a:cs typeface="Arial"/>
              </a:rPr>
              <a:t> the correct link. </a:t>
            </a:r>
            <a:endParaRPr lang="en-GB" sz="1600" dirty="0">
              <a:solidFill>
                <a:srgbClr val="002060"/>
              </a:solidFill>
            </a:endParaRPr>
          </a:p>
          <a:p>
            <a:pPr marL="342900" indent="-342900" algn="just">
              <a:buAutoNum type="arabicParenR"/>
            </a:pPr>
            <a:endParaRPr lang="en-GB" sz="900" dirty="0">
              <a:solidFill>
                <a:srgbClr val="002060"/>
              </a:solidFill>
              <a:latin typeface="Arial"/>
              <a:cs typeface="Arial"/>
            </a:endParaRPr>
          </a:p>
          <a:p>
            <a:pPr marL="342900" indent="-342900" algn="just">
              <a:buAutoNum type="arabicParenR"/>
            </a:pPr>
            <a:r>
              <a:rPr lang="en-GB" sz="2800" b="1" dirty="0">
                <a:solidFill>
                  <a:srgbClr val="173AFF"/>
                </a:solidFill>
                <a:latin typeface="Arial"/>
                <a:cs typeface="Arial"/>
              </a:rPr>
              <a:t> RELAX</a:t>
            </a:r>
            <a:r>
              <a:rPr lang="en-GB" sz="1600" dirty="0">
                <a:solidFill>
                  <a:srgbClr val="002060"/>
                </a:solidFill>
                <a:latin typeface="Arial"/>
                <a:cs typeface="Arial"/>
              </a:rPr>
              <a:t>! You did it! </a:t>
            </a:r>
            <a:endParaRPr lang="en-GB" sz="1600" dirty="0">
              <a:solidFill>
                <a:srgbClr val="002060"/>
              </a:solidFill>
            </a:endParaRPr>
          </a:p>
          <a:p>
            <a:pPr marL="342900" indent="-342900" algn="just">
              <a:buAutoNum type="arabicParenR"/>
            </a:pPr>
            <a:endParaRPr lang="en-GB" sz="1400" dirty="0"/>
          </a:p>
          <a:p>
            <a:pPr marL="342900" indent="-342900" algn="just">
              <a:buAutoNum type="arabicParenR"/>
            </a:pPr>
            <a:endParaRPr lang="en-GB" sz="2000" dirty="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16" end="1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EB3EA-195F-7951-3A96-5D86DAA6946D}"/>
              </a:ext>
            </a:extLst>
          </p:cNvPr>
          <p:cNvSpPr>
            <a:spLocks noGrp="1"/>
          </p:cNvSpPr>
          <p:nvPr>
            <p:ph type="title"/>
          </p:nvPr>
        </p:nvSpPr>
        <p:spPr>
          <a:xfrm>
            <a:off x="986366" y="399862"/>
            <a:ext cx="7178323" cy="543278"/>
          </a:xfrm>
        </p:spPr>
        <p:txBody>
          <a:bodyPr/>
          <a:lstStyle/>
          <a:p>
            <a:r>
              <a:rPr lang="en-GB" sz="2400" b="1" dirty="0">
                <a:solidFill>
                  <a:srgbClr val="002060"/>
                </a:solidFill>
              </a:rPr>
              <a:t>Criteria Breakdown: Criteria 1</a:t>
            </a:r>
            <a:br>
              <a:rPr lang="en-GB" sz="2400" b="1" dirty="0">
                <a:solidFill>
                  <a:srgbClr val="002060"/>
                </a:solidFill>
              </a:rPr>
            </a:br>
            <a:r>
              <a:rPr lang="en-GB" sz="2400" b="1" i="1" dirty="0">
                <a:solidFill>
                  <a:srgbClr val="002060"/>
                </a:solidFill>
              </a:rPr>
              <a:t>Engagement with Literature Skills (10 Marks)</a:t>
            </a:r>
            <a:endParaRPr lang="en-US" sz="2400" i="1" dirty="0">
              <a:solidFill>
                <a:srgbClr val="002060"/>
              </a:solidFill>
            </a:endParaRPr>
          </a:p>
        </p:txBody>
      </p:sp>
      <p:sp>
        <p:nvSpPr>
          <p:cNvPr id="3" name="Content Placeholder 2">
            <a:extLst>
              <a:ext uri="{FF2B5EF4-FFF2-40B4-BE49-F238E27FC236}">
                <a16:creationId xmlns:a16="http://schemas.microsoft.com/office/drawing/2014/main" id="{941E662E-B328-5B11-0B8A-144A5D8ABD49}"/>
              </a:ext>
            </a:extLst>
          </p:cNvPr>
          <p:cNvSpPr>
            <a:spLocks noGrp="1"/>
          </p:cNvSpPr>
          <p:nvPr>
            <p:ph idx="1"/>
          </p:nvPr>
        </p:nvSpPr>
        <p:spPr>
          <a:xfrm>
            <a:off x="229658" y="1169681"/>
            <a:ext cx="8685911" cy="5215588"/>
          </a:xfrm>
        </p:spPr>
        <p:txBody>
          <a:bodyPr/>
          <a:lstStyle/>
          <a:p>
            <a:pPr marL="0" indent="0">
              <a:buNone/>
            </a:pPr>
            <a:r>
              <a:rPr lang="en-US" sz="2000" b="1" dirty="0">
                <a:solidFill>
                  <a:srgbClr val="002060"/>
                </a:solidFill>
              </a:rPr>
              <a:t>To gain marks with this criteria ask yourself these questions when  reviewing Task 3 before you submit it:</a:t>
            </a:r>
          </a:p>
          <a:p>
            <a:pPr marL="0" indent="0">
              <a:buNone/>
            </a:pPr>
            <a:endParaRPr lang="en-US" sz="2000" dirty="0">
              <a:solidFill>
                <a:srgbClr val="002060"/>
              </a:solidFill>
            </a:endParaRPr>
          </a:p>
          <a:p>
            <a:r>
              <a:rPr lang="en-US" sz="2000" dirty="0">
                <a:solidFill>
                  <a:srgbClr val="002060"/>
                </a:solidFill>
              </a:rPr>
              <a:t>Have you used at least  </a:t>
            </a:r>
            <a:r>
              <a:rPr lang="en-US" sz="2000" b="1" dirty="0">
                <a:solidFill>
                  <a:srgbClr val="173AFF"/>
                </a:solidFill>
              </a:rPr>
              <a:t>five </a:t>
            </a:r>
            <a:r>
              <a:rPr lang="en-US" sz="2000" dirty="0">
                <a:solidFill>
                  <a:srgbClr val="002060"/>
                </a:solidFill>
              </a:rPr>
              <a:t>different sources? (this is the minimum, not the maximum! Please feel free to use more than five sources)</a:t>
            </a:r>
          </a:p>
          <a:p>
            <a:r>
              <a:rPr lang="en-US" sz="2000" dirty="0">
                <a:solidFill>
                  <a:srgbClr val="002060"/>
                </a:solidFill>
                <a:ea typeface="+mn-lt"/>
                <a:cs typeface="+mn-lt"/>
              </a:rPr>
              <a:t>Have you cited each source correctly in </a:t>
            </a:r>
            <a:r>
              <a:rPr lang="en-US" sz="2000" b="1" dirty="0">
                <a:solidFill>
                  <a:srgbClr val="173AFF"/>
                </a:solidFill>
                <a:ea typeface="+mn-lt"/>
                <a:cs typeface="+mn-lt"/>
              </a:rPr>
              <a:t>Harvard Style</a:t>
            </a:r>
            <a:r>
              <a:rPr lang="en-US" sz="2000" dirty="0">
                <a:solidFill>
                  <a:srgbClr val="002060"/>
                </a:solidFill>
                <a:ea typeface="+mn-lt"/>
                <a:cs typeface="+mn-lt"/>
              </a:rPr>
              <a:t>?</a:t>
            </a:r>
          </a:p>
          <a:p>
            <a:r>
              <a:rPr lang="en-US" sz="2000" dirty="0">
                <a:solidFill>
                  <a:srgbClr val="002060"/>
                </a:solidFill>
                <a:ea typeface="+mn-lt"/>
                <a:cs typeface="+mn-lt"/>
              </a:rPr>
              <a:t>Have you included a list of </a:t>
            </a:r>
            <a:r>
              <a:rPr lang="en-US" sz="2000" b="1" dirty="0">
                <a:solidFill>
                  <a:srgbClr val="173AFF"/>
                </a:solidFill>
                <a:ea typeface="+mn-lt"/>
                <a:cs typeface="+mn-lt"/>
              </a:rPr>
              <a:t>complete references</a:t>
            </a:r>
            <a:r>
              <a:rPr lang="en-US" sz="2000" dirty="0">
                <a:solidFill>
                  <a:srgbClr val="002060"/>
                </a:solidFill>
                <a:ea typeface="+mn-lt"/>
                <a:cs typeface="+mn-lt"/>
              </a:rPr>
              <a:t> in accurate Harvard Style? (please note: a list of links is not an accurate or appropriate reference list! Review Week 3 materials if confused)</a:t>
            </a:r>
          </a:p>
          <a:p>
            <a:r>
              <a:rPr lang="en-US" sz="2000" dirty="0">
                <a:solidFill>
                  <a:srgbClr val="002060"/>
                </a:solidFill>
                <a:ea typeface="+mn-lt"/>
                <a:cs typeface="+mn-lt"/>
              </a:rPr>
              <a:t>Have you included a citation every time you </a:t>
            </a:r>
            <a:r>
              <a:rPr lang="en-US" sz="2000" b="1" dirty="0">
                <a:solidFill>
                  <a:srgbClr val="173AFF"/>
                </a:solidFill>
                <a:ea typeface="+mn-lt"/>
                <a:cs typeface="+mn-lt"/>
              </a:rPr>
              <a:t>paraphrased</a:t>
            </a:r>
            <a:r>
              <a:rPr lang="en-US" sz="2000" dirty="0">
                <a:solidFill>
                  <a:srgbClr val="002060"/>
                </a:solidFill>
                <a:ea typeface="+mn-lt"/>
                <a:cs typeface="+mn-lt"/>
              </a:rPr>
              <a:t> a source?</a:t>
            </a:r>
          </a:p>
          <a:p>
            <a:r>
              <a:rPr lang="en-US" sz="2000" dirty="0">
                <a:solidFill>
                  <a:srgbClr val="002060"/>
                </a:solidFill>
                <a:ea typeface="+mn-lt"/>
                <a:cs typeface="+mn-lt"/>
              </a:rPr>
              <a:t>Have you included a citation every time you </a:t>
            </a:r>
            <a:r>
              <a:rPr lang="en-US" sz="2000" b="1" dirty="0">
                <a:solidFill>
                  <a:srgbClr val="173AFF"/>
                </a:solidFill>
                <a:ea typeface="+mn-lt"/>
                <a:cs typeface="+mn-lt"/>
              </a:rPr>
              <a:t>direct cited (quoted)</a:t>
            </a:r>
            <a:r>
              <a:rPr lang="en-US" sz="2000" dirty="0">
                <a:solidFill>
                  <a:srgbClr val="002060"/>
                </a:solidFill>
                <a:ea typeface="+mn-lt"/>
                <a:cs typeface="+mn-lt"/>
              </a:rPr>
              <a:t> a source?</a:t>
            </a:r>
          </a:p>
          <a:p>
            <a:r>
              <a:rPr lang="en-US" sz="2000" dirty="0">
                <a:solidFill>
                  <a:srgbClr val="002060"/>
                </a:solidFill>
                <a:ea typeface="+mn-lt"/>
                <a:cs typeface="+mn-lt"/>
              </a:rPr>
              <a:t>Have you copy/pasted any information and NOT provided a source? (If yes, </a:t>
            </a:r>
            <a:r>
              <a:rPr lang="en-US" sz="2000" b="1" dirty="0">
                <a:solidFill>
                  <a:srgbClr val="173AFF"/>
                </a:solidFill>
                <a:ea typeface="+mn-lt"/>
                <a:cs typeface="+mn-lt"/>
              </a:rPr>
              <a:t>please correct</a:t>
            </a:r>
            <a:r>
              <a:rPr lang="en-US" sz="2000" dirty="0">
                <a:solidFill>
                  <a:srgbClr val="002060"/>
                </a:solidFill>
                <a:ea typeface="+mn-lt"/>
                <a:cs typeface="+mn-lt"/>
              </a:rPr>
              <a:t> by paraphrasing or quoting that information</a:t>
            </a:r>
            <a:r>
              <a:rPr lang="en-US" sz="2000" b="1" dirty="0">
                <a:solidFill>
                  <a:srgbClr val="173AFF"/>
                </a:solidFill>
                <a:ea typeface="+mn-lt"/>
                <a:cs typeface="+mn-lt"/>
              </a:rPr>
              <a:t>!</a:t>
            </a:r>
            <a:r>
              <a:rPr lang="en-US" sz="2000" dirty="0">
                <a:solidFill>
                  <a:srgbClr val="002060"/>
                </a:solidFill>
                <a:ea typeface="+mn-lt"/>
                <a:cs typeface="+mn-lt"/>
              </a:rPr>
              <a:t>)</a:t>
            </a:r>
          </a:p>
          <a:p>
            <a:endParaRPr lang="en-US" sz="2000" dirty="0">
              <a:solidFill>
                <a:srgbClr val="002060"/>
              </a:solidFill>
            </a:endParaRPr>
          </a:p>
          <a:p>
            <a:endParaRPr lang="en-US" sz="2000" dirty="0"/>
          </a:p>
        </p:txBody>
      </p:sp>
      <p:sp>
        <p:nvSpPr>
          <p:cNvPr id="4" name="Date Placeholder 3">
            <a:extLst>
              <a:ext uri="{FF2B5EF4-FFF2-40B4-BE49-F238E27FC236}">
                <a16:creationId xmlns:a16="http://schemas.microsoft.com/office/drawing/2014/main" id="{B7EC3FE6-5978-7710-24DF-DE1DEBABCFC0}"/>
              </a:ext>
            </a:extLst>
          </p:cNvPr>
          <p:cNvSpPr>
            <a:spLocks noGrp="1"/>
          </p:cNvSpPr>
          <p:nvPr>
            <p:ph type="dt" sz="half" idx="10"/>
          </p:nvPr>
        </p:nvSpPr>
        <p:spPr/>
        <p:txBody>
          <a:bodyPr/>
          <a:lstStyle/>
          <a:p>
            <a:pPr>
              <a:defRPr/>
            </a:pPr>
            <a:fld id="{2303D31F-598B-47EE-BA37-93F097A3D676}" type="datetime1">
              <a:rPr lang="en-GB" altLang="en-US" smtClean="0"/>
              <a:pPr>
                <a:defRPr/>
              </a:pPr>
              <a:t>26/10/2026</a:t>
            </a:fld>
            <a:endParaRPr lang="en-GB" altLang="en-US"/>
          </a:p>
        </p:txBody>
      </p:sp>
      <p:sp>
        <p:nvSpPr>
          <p:cNvPr id="5" name="Slide Number Placeholder 4">
            <a:extLst>
              <a:ext uri="{FF2B5EF4-FFF2-40B4-BE49-F238E27FC236}">
                <a16:creationId xmlns:a16="http://schemas.microsoft.com/office/drawing/2014/main" id="{DF751882-F773-6F18-77D4-A6642EB02E06}"/>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169118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a:extLst>
            <a:ext uri="{FF2B5EF4-FFF2-40B4-BE49-F238E27FC236}">
              <a16:creationId xmlns:a16="http://schemas.microsoft.com/office/drawing/2014/main" id="{0E83810F-7BF4-871B-19A9-671D9D6439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CA7AB0-95B2-7D54-E4BD-C90070B97287}"/>
              </a:ext>
            </a:extLst>
          </p:cNvPr>
          <p:cNvSpPr>
            <a:spLocks noGrp="1"/>
          </p:cNvSpPr>
          <p:nvPr>
            <p:ph type="title"/>
          </p:nvPr>
        </p:nvSpPr>
        <p:spPr>
          <a:xfrm>
            <a:off x="986366" y="399862"/>
            <a:ext cx="7178323" cy="543278"/>
          </a:xfrm>
        </p:spPr>
        <p:txBody>
          <a:bodyPr/>
          <a:lstStyle/>
          <a:p>
            <a:r>
              <a:rPr lang="en-GB" sz="2400" b="1" dirty="0">
                <a:solidFill>
                  <a:srgbClr val="002060"/>
                </a:solidFill>
              </a:rPr>
              <a:t>Criteria Breakdown: Criteria 2</a:t>
            </a:r>
            <a:br>
              <a:rPr lang="en-GB" sz="2400" b="1" dirty="0">
                <a:solidFill>
                  <a:srgbClr val="002060"/>
                </a:solidFill>
              </a:rPr>
            </a:br>
            <a:r>
              <a:rPr lang="en-GB" sz="2400" b="1" i="1" dirty="0">
                <a:solidFill>
                  <a:srgbClr val="002060"/>
                </a:solidFill>
              </a:rPr>
              <a:t>Knowledge and Understanding (20 Marks)</a:t>
            </a:r>
            <a:endParaRPr lang="en-US" sz="2400" i="1" dirty="0">
              <a:solidFill>
                <a:srgbClr val="002060"/>
              </a:solidFill>
            </a:endParaRPr>
          </a:p>
        </p:txBody>
      </p:sp>
      <p:sp>
        <p:nvSpPr>
          <p:cNvPr id="3" name="Content Placeholder 2">
            <a:extLst>
              <a:ext uri="{FF2B5EF4-FFF2-40B4-BE49-F238E27FC236}">
                <a16:creationId xmlns:a16="http://schemas.microsoft.com/office/drawing/2014/main" id="{9D9E83BD-3749-BC10-FFDF-AF16BD1CD0AA}"/>
              </a:ext>
            </a:extLst>
          </p:cNvPr>
          <p:cNvSpPr>
            <a:spLocks noGrp="1"/>
          </p:cNvSpPr>
          <p:nvPr>
            <p:ph idx="1"/>
          </p:nvPr>
        </p:nvSpPr>
        <p:spPr>
          <a:xfrm>
            <a:off x="229658" y="1169681"/>
            <a:ext cx="8685911" cy="5215588"/>
          </a:xfrm>
        </p:spPr>
        <p:txBody>
          <a:bodyPr/>
          <a:lstStyle/>
          <a:p>
            <a:pPr marL="0" indent="0">
              <a:buNone/>
            </a:pPr>
            <a:r>
              <a:rPr lang="en-US" sz="2000" b="1" dirty="0">
                <a:solidFill>
                  <a:srgbClr val="002060"/>
                </a:solidFill>
              </a:rPr>
              <a:t>To gain marks with this criteria ask yourself these questions when  reviewing Task 3 before you submit it:</a:t>
            </a:r>
          </a:p>
          <a:p>
            <a:pPr marL="0" indent="0">
              <a:buNone/>
            </a:pPr>
            <a:endParaRPr lang="en-US" sz="2000" dirty="0">
              <a:solidFill>
                <a:srgbClr val="002060"/>
              </a:solidFill>
            </a:endParaRPr>
          </a:p>
          <a:p>
            <a:r>
              <a:rPr lang="en-US" sz="2200" dirty="0">
                <a:solidFill>
                  <a:srgbClr val="002060"/>
                </a:solidFill>
                <a:ea typeface="+mn-lt"/>
                <a:cs typeface="+mn-lt"/>
              </a:rPr>
              <a:t>Have you included a clear job role title? (e.g. if 'nurse' what kind of nurse?)</a:t>
            </a:r>
          </a:p>
          <a:p>
            <a:r>
              <a:rPr lang="en-US" sz="2200" dirty="0">
                <a:solidFill>
                  <a:srgbClr val="002060"/>
                </a:solidFill>
                <a:ea typeface="+mn-lt"/>
                <a:cs typeface="+mn-lt"/>
              </a:rPr>
              <a:t>Have you included a general description of the duties/responsibilities for your chosen role?</a:t>
            </a:r>
          </a:p>
          <a:p>
            <a:r>
              <a:rPr lang="en-US" sz="2200" dirty="0">
                <a:solidFill>
                  <a:srgbClr val="002060"/>
                </a:solidFill>
                <a:ea typeface="+mn-lt"/>
                <a:cs typeface="+mn-lt"/>
              </a:rPr>
              <a:t>Have you included an explanation of the 3 most significant skills needed for this role?</a:t>
            </a:r>
          </a:p>
          <a:p>
            <a:r>
              <a:rPr lang="en-US" sz="2200" dirty="0">
                <a:solidFill>
                  <a:srgbClr val="002060"/>
                </a:solidFill>
                <a:ea typeface="+mn-lt"/>
                <a:cs typeface="+mn-lt"/>
              </a:rPr>
              <a:t>Have you included an explanation of a specific strategy to improve each of these skills?</a:t>
            </a:r>
          </a:p>
          <a:p>
            <a:r>
              <a:rPr lang="en-US" sz="2200" dirty="0">
                <a:solidFill>
                  <a:srgbClr val="002060"/>
                </a:solidFill>
                <a:ea typeface="+mn-lt"/>
                <a:cs typeface="+mn-lt"/>
              </a:rPr>
              <a:t>Have you offered your own role specific examples to support the skills and strategies you have described?</a:t>
            </a:r>
          </a:p>
          <a:p>
            <a:pPr marL="0" indent="0">
              <a:buNone/>
            </a:pPr>
            <a:endParaRPr lang="en-US" sz="2200" dirty="0">
              <a:solidFill>
                <a:srgbClr val="002060"/>
              </a:solidFill>
            </a:endParaRPr>
          </a:p>
          <a:p>
            <a:endParaRPr lang="en-US" sz="2000" dirty="0"/>
          </a:p>
        </p:txBody>
      </p:sp>
      <p:sp>
        <p:nvSpPr>
          <p:cNvPr id="4" name="Date Placeholder 3">
            <a:extLst>
              <a:ext uri="{FF2B5EF4-FFF2-40B4-BE49-F238E27FC236}">
                <a16:creationId xmlns:a16="http://schemas.microsoft.com/office/drawing/2014/main" id="{DB57D79B-A202-C7A4-CAE1-F57F557DFEB2}"/>
              </a:ext>
            </a:extLst>
          </p:cNvPr>
          <p:cNvSpPr>
            <a:spLocks noGrp="1"/>
          </p:cNvSpPr>
          <p:nvPr>
            <p:ph type="dt" sz="half" idx="10"/>
          </p:nvPr>
        </p:nvSpPr>
        <p:spPr/>
        <p:txBody>
          <a:bodyPr/>
          <a:lstStyle/>
          <a:p>
            <a:pPr>
              <a:defRPr/>
            </a:pPr>
            <a:fld id="{2303D31F-598B-47EE-BA37-93F097A3D676}" type="datetime1">
              <a:rPr lang="en-GB" altLang="en-US" smtClean="0"/>
              <a:pPr>
                <a:defRPr/>
              </a:pPr>
              <a:t>26/10/2026</a:t>
            </a:fld>
            <a:endParaRPr lang="en-GB" altLang="en-US"/>
          </a:p>
        </p:txBody>
      </p:sp>
      <p:sp>
        <p:nvSpPr>
          <p:cNvPr id="5" name="Slide Number Placeholder 4">
            <a:extLst>
              <a:ext uri="{FF2B5EF4-FFF2-40B4-BE49-F238E27FC236}">
                <a16:creationId xmlns:a16="http://schemas.microsoft.com/office/drawing/2014/main" id="{2DBC1AB5-7894-1434-DBC9-F6783AD5BF27}"/>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419286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AF8E3"/>
        </a:solidFill>
        <a:effectLst/>
      </p:bgPr>
    </p:bg>
    <p:spTree>
      <p:nvGrpSpPr>
        <p:cNvPr id="1" name="">
          <a:extLst>
            <a:ext uri="{FF2B5EF4-FFF2-40B4-BE49-F238E27FC236}">
              <a16:creationId xmlns:a16="http://schemas.microsoft.com/office/drawing/2014/main" id="{2FDB5B78-30BE-33AE-887F-8E727658E2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574BC4-6C87-2680-1F45-6969E08F1C2E}"/>
              </a:ext>
            </a:extLst>
          </p:cNvPr>
          <p:cNvSpPr>
            <a:spLocks noGrp="1"/>
          </p:cNvSpPr>
          <p:nvPr>
            <p:ph type="title"/>
          </p:nvPr>
        </p:nvSpPr>
        <p:spPr>
          <a:xfrm>
            <a:off x="986366" y="399862"/>
            <a:ext cx="7178323" cy="543278"/>
          </a:xfrm>
        </p:spPr>
        <p:txBody>
          <a:bodyPr/>
          <a:lstStyle/>
          <a:p>
            <a:r>
              <a:rPr lang="en-GB" sz="2400" b="1" dirty="0">
                <a:solidFill>
                  <a:srgbClr val="002060"/>
                </a:solidFill>
              </a:rPr>
              <a:t>Criteria Breakdown: Criteria 5</a:t>
            </a:r>
            <a:br>
              <a:rPr lang="en-GB" sz="2400" b="1" dirty="0">
                <a:solidFill>
                  <a:srgbClr val="002060"/>
                </a:solidFill>
              </a:rPr>
            </a:br>
            <a:r>
              <a:rPr lang="en-GB" sz="2400" b="1" i="1" dirty="0">
                <a:solidFill>
                  <a:srgbClr val="002060"/>
                </a:solidFill>
              </a:rPr>
              <a:t>Transferable Skills for Life and Practice (10 Marks)</a:t>
            </a:r>
            <a:endParaRPr lang="en-US" sz="2400" i="1" dirty="0">
              <a:solidFill>
                <a:srgbClr val="002060"/>
              </a:solidFill>
            </a:endParaRPr>
          </a:p>
        </p:txBody>
      </p:sp>
      <p:sp>
        <p:nvSpPr>
          <p:cNvPr id="3" name="Content Placeholder 2">
            <a:extLst>
              <a:ext uri="{FF2B5EF4-FFF2-40B4-BE49-F238E27FC236}">
                <a16:creationId xmlns:a16="http://schemas.microsoft.com/office/drawing/2014/main" id="{71ABF37C-3947-C713-2380-F54D431AA5FD}"/>
              </a:ext>
            </a:extLst>
          </p:cNvPr>
          <p:cNvSpPr>
            <a:spLocks noGrp="1"/>
          </p:cNvSpPr>
          <p:nvPr>
            <p:ph idx="1"/>
          </p:nvPr>
        </p:nvSpPr>
        <p:spPr>
          <a:xfrm>
            <a:off x="229658" y="1169681"/>
            <a:ext cx="8685911" cy="5215588"/>
          </a:xfrm>
        </p:spPr>
        <p:txBody>
          <a:bodyPr/>
          <a:lstStyle/>
          <a:p>
            <a:pPr marL="0" indent="0">
              <a:buNone/>
            </a:pPr>
            <a:r>
              <a:rPr lang="en-US" sz="2000" b="1" dirty="0">
                <a:solidFill>
                  <a:srgbClr val="002060"/>
                </a:solidFill>
              </a:rPr>
              <a:t>To gain marks with this criteria ask yourself these questions when  reviewing Task 3 before you submit it:</a:t>
            </a:r>
          </a:p>
          <a:p>
            <a:pPr marL="0" indent="0">
              <a:buNone/>
            </a:pPr>
            <a:endParaRPr lang="en-US" sz="2000" dirty="0">
              <a:solidFill>
                <a:srgbClr val="002060"/>
              </a:solidFill>
            </a:endParaRPr>
          </a:p>
          <a:p>
            <a:r>
              <a:rPr lang="en-US" sz="2200" dirty="0">
                <a:solidFill>
                  <a:srgbClr val="002060"/>
                </a:solidFill>
                <a:ea typeface="+mn-lt"/>
                <a:cs typeface="+mn-lt"/>
              </a:rPr>
              <a:t>Have you included a completed Title Page and Table of Contents?</a:t>
            </a:r>
          </a:p>
          <a:p>
            <a:r>
              <a:rPr lang="en-US" sz="2200" dirty="0">
                <a:solidFill>
                  <a:srgbClr val="002060"/>
                </a:solidFill>
                <a:ea typeface="+mn-lt"/>
                <a:cs typeface="+mn-lt"/>
              </a:rPr>
              <a:t>Have you written in coherent and cohesive, well </a:t>
            </a:r>
            <a:r>
              <a:rPr lang="en-US" sz="2200" dirty="0" err="1">
                <a:solidFill>
                  <a:srgbClr val="002060"/>
                </a:solidFill>
                <a:ea typeface="+mn-lt"/>
                <a:cs typeface="+mn-lt"/>
              </a:rPr>
              <a:t>organised</a:t>
            </a:r>
            <a:r>
              <a:rPr lang="en-US" sz="2200" dirty="0">
                <a:solidFill>
                  <a:srgbClr val="002060"/>
                </a:solidFill>
                <a:ea typeface="+mn-lt"/>
                <a:cs typeface="+mn-lt"/>
              </a:rPr>
              <a:t> paragraphs?</a:t>
            </a:r>
          </a:p>
          <a:p>
            <a:r>
              <a:rPr lang="en-US" sz="2200" dirty="0">
                <a:solidFill>
                  <a:srgbClr val="002060"/>
                </a:solidFill>
                <a:ea typeface="+mn-lt"/>
                <a:cs typeface="+mn-lt"/>
              </a:rPr>
              <a:t>Have you followed academic style when writing?</a:t>
            </a:r>
            <a:endParaRPr lang="en-US" dirty="0">
              <a:solidFill>
                <a:srgbClr val="000000"/>
              </a:solidFill>
              <a:ea typeface="+mn-lt"/>
              <a:cs typeface="+mn-lt"/>
            </a:endParaRPr>
          </a:p>
          <a:p>
            <a:r>
              <a:rPr lang="en-US" sz="2200">
                <a:solidFill>
                  <a:srgbClr val="002060"/>
                </a:solidFill>
                <a:ea typeface="+mn-lt"/>
                <a:cs typeface="+mn-lt"/>
              </a:rPr>
              <a:t>Have you used the template provided?</a:t>
            </a:r>
            <a:endParaRPr lang="en-US">
              <a:solidFill>
                <a:srgbClr val="000000"/>
              </a:solidFill>
              <a:ea typeface="+mn-lt"/>
              <a:cs typeface="+mn-lt"/>
            </a:endParaRPr>
          </a:p>
          <a:p>
            <a:r>
              <a:rPr lang="en-US" sz="2200" dirty="0">
                <a:solidFill>
                  <a:srgbClr val="002060"/>
                </a:solidFill>
                <a:ea typeface="+mn-lt"/>
                <a:cs typeface="+mn-lt"/>
              </a:rPr>
              <a:t>Have you checked for grammar/typo/spelling errors and corrected these as best as you can? </a:t>
            </a:r>
            <a:endParaRPr lang="en-US" sz="2200" dirty="0">
              <a:solidFill>
                <a:srgbClr val="002060"/>
              </a:solidFill>
            </a:endParaRPr>
          </a:p>
          <a:p>
            <a:endParaRPr lang="en-US" sz="2000" dirty="0"/>
          </a:p>
        </p:txBody>
      </p:sp>
      <p:sp>
        <p:nvSpPr>
          <p:cNvPr id="4" name="Date Placeholder 3">
            <a:extLst>
              <a:ext uri="{FF2B5EF4-FFF2-40B4-BE49-F238E27FC236}">
                <a16:creationId xmlns:a16="http://schemas.microsoft.com/office/drawing/2014/main" id="{CE9281B4-1461-4D7E-2DFC-F496D347DBE9}"/>
              </a:ext>
            </a:extLst>
          </p:cNvPr>
          <p:cNvSpPr>
            <a:spLocks noGrp="1"/>
          </p:cNvSpPr>
          <p:nvPr>
            <p:ph type="dt" sz="half" idx="10"/>
          </p:nvPr>
        </p:nvSpPr>
        <p:spPr/>
        <p:txBody>
          <a:bodyPr/>
          <a:lstStyle/>
          <a:p>
            <a:pPr>
              <a:defRPr/>
            </a:pPr>
            <a:fld id="{2303D31F-598B-47EE-BA37-93F097A3D676}" type="datetime1">
              <a:rPr lang="en-GB" altLang="en-US" smtClean="0"/>
              <a:pPr>
                <a:defRPr/>
              </a:pPr>
              <a:t>26/10/2026</a:t>
            </a:fld>
            <a:endParaRPr lang="en-GB" altLang="en-US"/>
          </a:p>
        </p:txBody>
      </p:sp>
      <p:sp>
        <p:nvSpPr>
          <p:cNvPr id="5" name="Slide Number Placeholder 4">
            <a:extLst>
              <a:ext uri="{FF2B5EF4-FFF2-40B4-BE49-F238E27FC236}">
                <a16:creationId xmlns:a16="http://schemas.microsoft.com/office/drawing/2014/main" id="{C7F269B7-93A7-7BDF-FA00-6986A2D0FE76}"/>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110166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2102</Words>
  <Application>Microsoft Office PowerPoint</Application>
  <PresentationFormat>On-screen Show (4:3)</PresentationFormat>
  <Paragraphs>196</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Myriad Pro</vt:lpstr>
      <vt:lpstr>Arial</vt:lpstr>
      <vt:lpstr>Segoe UI</vt:lpstr>
      <vt:lpstr>Verdana</vt:lpstr>
      <vt:lpstr>20140311PresentationUWTSDTemplate</vt:lpstr>
      <vt:lpstr>LCHS4001</vt:lpstr>
      <vt:lpstr>Portfolio of Tasks</vt:lpstr>
      <vt:lpstr>Portfolio of Tasks</vt:lpstr>
      <vt:lpstr>Task 1: Individual Video:  NOW COMPLETE</vt:lpstr>
      <vt:lpstr>Task 2: Reflective Activity NOW COMPLETE </vt:lpstr>
      <vt:lpstr>Task 3: Report</vt:lpstr>
      <vt:lpstr>Task 3: Exploration </vt:lpstr>
      <vt:lpstr>Task 3: Exploration </vt:lpstr>
      <vt:lpstr>Task 3: Exploration </vt:lpstr>
      <vt:lpstr>Task 3: Exploration </vt:lpstr>
      <vt:lpstr>Task 3 Exploration</vt:lpstr>
      <vt:lpstr>Task 3: Exploration</vt:lpstr>
      <vt:lpstr>Task 3: Exploration </vt:lpstr>
      <vt:lpstr>Please Note:</vt:lpstr>
      <vt:lpstr>Steps for Task 3</vt:lpstr>
      <vt:lpstr>Criteria Breakdown: Criteria 1 Engagement with Literature Skills (10 Marks)</vt:lpstr>
      <vt:lpstr>Criteria Breakdown: Criteria 2 Knowledge and Understanding (20 Marks)</vt:lpstr>
      <vt:lpstr>Criteria Breakdown: Criteria 5 Transferable Skills for Life and Practice (10 Marks)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lizeta demetriou</dc:creator>
  <cp:lastModifiedBy>Eleni Koutsogeorgou-Andreou</cp:lastModifiedBy>
  <cp:revision>1323</cp:revision>
  <cp:lastPrinted>2018-07-09T15:27:01Z</cp:lastPrinted>
  <dcterms:created xsi:type="dcterms:W3CDTF">2002-10-07T19:43:58Z</dcterms:created>
  <dcterms:modified xsi:type="dcterms:W3CDTF">2026-10-26T13:20:29Z</dcterms:modified>
</cp:coreProperties>
</file>