
<file path=[Content_Types].xml><?xml version="1.0" encoding="utf-8"?>
<Types xmlns="http://schemas.openxmlformats.org/package/2006/content-types">
  <Default ContentType="application/xml" Extension="xml"/>
  <Default ContentType="image/jpeg" Extension="jpeg"/>
  <Default ContentType="image/png" Extension="png"/>
  <Default ContentType="image/jpeg" Extension="jpg"/>
  <Default ContentType="image/x-emf" Extension="emf"/>
  <Default ContentType="image/gif" Extension="gif"/>
  <Default ContentType="application/octet-stream" Extension="svg"/>
  <Default ContentType="application/vnd.openxmlformats-officedocument.presentationml.printerSettings" Extension="bin"/>
  <Default ContentType="application/vnd.openxmlformats-package.relationships+xml" Extension="rels"/>
  <Override ContentType="application/vnd.openxmlformats-officedocument.presentationml.presentation.main+xml" PartName="/ppt/presentation.xml"/>
  <Override ContentType="application/vnd.openxmlformats-officedocument.presentationml.slideMaster+xml" PartName="/ppt/slideMasters/slideMaster1.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Override ContentType="application/vnd.openxmlformats-officedocument.presentationml.tableStyles+xml" PartName="/ppt/tableStyles.xml"/>
  <Override ContentType="application/vnd.openxmlformats-package.core-properties+xml" PartName="/docProps/core.xml"/>
  <Override ContentType="application/vnd.openxmlformats-officedocument.extended-properties+xml" PartName="/docProps/app.xml"/>
  <Override ContentType="application/vnd.openxmlformats-officedocument.theme+xml" PartName="/ppt/theme/noteTheme.xml"/>
  <Override ContentType="application/vnd.openxmlformats-officedocument.theme+xml" PartName="/ppt/theme/slideTheme.xml"/>
  <Override ContentType="application/vnd.openxmlformats-officedocument.presentationml.slideLayout+xml" PartName="/ppt/slideLayouts/slideLayout1.xml"/>
  <Override ContentType="application/vnd.openxmlformats-officedocument.presentationml.slide+xml" PartName="/ppt/slides/slide1.xml"/>
  <Override ContentType="application/vnd.openxmlformats-officedocument.presentationml.slideLayout+xml" PartName="/ppt/slideLayouts/slideLayout2.xml"/>
  <Override ContentType="application/vnd.openxmlformats-officedocument.presentationml.slide+xml" PartName="/ppt/slides/slide2.xml"/>
  <Override ContentType="application/vnd.openxmlformats-officedocument.presentationml.slideLayout+xml" PartName="/ppt/slideLayouts/slideLayout3.xml"/>
  <Override ContentType="application/vnd.openxmlformats-officedocument.presentationml.slide+xml" PartName="/ppt/slides/slide3.xml"/>
  <Override ContentType="application/vnd.openxmlformats-officedocument.presentationml.slideLayout+xml" PartName="/ppt/slideLayouts/slideLayout4.xml"/>
  <Override ContentType="application/vnd.openxmlformats-officedocument.presentationml.slide+xml" PartName="/ppt/slides/slide4.xml"/>
  <Override ContentType="application/vnd.openxmlformats-officedocument.presentationml.slideLayout+xml" PartName="/ppt/slideLayouts/slideLayout5.xml"/>
  <Override ContentType="application/vnd.openxmlformats-officedocument.presentationml.slide+xml" PartName="/ppt/slides/slide5.xml"/>
  <Override ContentType="application/vnd.openxmlformats-officedocument.presentationml.slideLayout+xml" PartName="/ppt/slideLayouts/slideLayout6.xml"/>
  <Override ContentType="application/vnd.openxmlformats-officedocument.presentationml.slide+xml" PartName="/ppt/slides/slide6.xml"/>
  <Override ContentType="application/vnd.openxmlformats-officedocument.presentationml.slideLayout+xml" PartName="/ppt/slideLayouts/slideLayout7.xml"/>
  <Override ContentType="application/vnd.openxmlformats-officedocument.presentationml.slide+xml" PartName="/ppt/slides/slide7.xml"/>
  <Override ContentType="application/vnd.openxmlformats-officedocument.presentationml.slideLayout+xml" PartName="/ppt/slideLayouts/slideLayout8.xml"/>
  <Override ContentType="application/vnd.openxmlformats-officedocument.presentationml.slide+xml" PartName="/ppt/slides/slide8.xml"/>
  <Override ContentType="application/vnd.openxmlformats-officedocument.presentationml.slideLayout+xml" PartName="/ppt/slideLayouts/slideLayout9.xml"/>
  <Override ContentType="application/vnd.openxmlformats-officedocument.presentationml.slide+xml" PartName="/ppt/slides/slide9.xml"/>
  <Override ContentType="application/vnd.openxmlformats-officedocument.presentationml.slideLayout+xml" PartName="/ppt/slideLayouts/slideLayout10.xml"/>
  <Override ContentType="application/vnd.openxmlformats-officedocument.presentationml.slide+xml" PartName="/ppt/slides/slide10.xml"/>
  <Override ContentType="application/vnd.openxmlformats-officedocument.presentationml.slideLayout+xml" PartName="/ppt/slideLayouts/slideLayout11.xml"/>
  <Override ContentType="application/vnd.openxmlformats-officedocument.presentationml.slide+xml" PartName="/ppt/slides/slide11.xml"/>
  <Override ContentType="application/vnd.openxmlformats-officedocument.presentationml.slideLayout+xml" PartName="/ppt/slideLayouts/slideLayout12.xml"/>
  <Override ContentType="application/vnd.openxmlformats-officedocument.presentationml.slide+xml" PartName="/ppt/slides/slide12.xml"/>
  <Override ContentType="application/vnd.openxmlformats-officedocument.presentationml.slideLayout+xml" PartName="/ppt/slideLayouts/slideLayout13.xml"/>
  <Override ContentType="application/vnd.openxmlformats-officedocument.presentationml.slide+xml" PartName="/ppt/slides/slide13.xml"/>
  <Override ContentType="application/vnd.openxmlformats-officedocument.presentationml.slideLayout+xml" PartName="/ppt/slideLayouts/slideLayout14.xml"/>
  <Override ContentType="application/vnd.openxmlformats-officedocument.presentationml.slide+xml" PartName="/ppt/slides/slide14.xml"/>
  <Override ContentType="application/vnd.openxmlformats-officedocument.presentationml.slideLayout+xml" PartName="/ppt/slideLayouts/slideLayout15.xml"/>
  <Override ContentType="application/vnd.openxmlformats-officedocument.presentationml.slide+xml" PartName="/ppt/slides/slide15.xml"/>
  <Override ContentType="application/vnd.openxmlformats-officedocument.presentationml.slideLayout+xml" PartName="/ppt/slideLayouts/slideLayout16.xml"/>
  <Override ContentType="application/vnd.openxmlformats-officedocument.presentationml.slide+xml" PartName="/ppt/slides/slide16.xml"/>
  <Override ContentType="application/vnd.openxmlformats-officedocument.presentationml.slideLayout+xml" PartName="/ppt/slideLayouts/slideLayout17.xml"/>
  <Override ContentType="application/vnd.openxmlformats-officedocument.presentationml.slide+xml" PartName="/ppt/slides/slide17.xml"/>
  <Override ContentType="application/vnd.openxmlformats-officedocument.presentationml.slideLayout+xml" PartName="/ppt/slideLayouts/slideLayout18.xml"/>
  <Override ContentType="application/vnd.openxmlformats-officedocument.presentationml.slide+xml" PartName="/ppt/slides/slide18.xml"/>
  <Override ContentType="application/vnd.openxmlformats-officedocument.presentationml.slideLayout+xml" PartName="/ppt/slideLayouts/slideLayout19.xml"/>
  <Override ContentType="application/vnd.openxmlformats-officedocument.presentationml.slide+xml" PartName="/ppt/slides/slide19.xml"/>
  <Override ContentType="application/vnd.openxmlformats-officedocument.presentationml.slideLayout+xml" PartName="/ppt/slideLayouts/slideLayout20.xml"/>
  <Override ContentType="application/vnd.openxmlformats-officedocument.presentationml.slide+xml" PartName="/ppt/slides/slide20.xml"/>
  <Override ContentType="application/vnd.openxmlformats-officedocument.presentationml.slideLayout+xml" PartName="/ppt/slideLayouts/slideLayout21.xml"/>
  <Override ContentType="application/vnd.openxmlformats-officedocument.presentationml.slide+xml" PartName="/ppt/slides/slide21.xml"/>
  <Override ContentType="application/vnd.openxmlformats-officedocument.presentationml.slideLayout+xml" PartName="/ppt/slideLayouts/slideLayout22.xml"/>
  <Override ContentType="application/vnd.openxmlformats-officedocument.presentationml.slide+xml" PartName="/ppt/slides/slide22.xml"/>
  <Override ContentType="application/vnd.openxmlformats-officedocument.presentationml.slideLayout+xml" PartName="/ppt/slideLayouts/slideLayout23.xml"/>
  <Override ContentType="application/vnd.openxmlformats-officedocument.presentationml.slide+xml" PartName="/ppt/slides/slide23.xml"/>
  <Override ContentType="application/vnd.openxmlformats-officedocument.presentationml.slideLayout+xml" PartName="/ppt/slideLayouts/slideLayout24.xml"/>
  <Override ContentType="application/vnd.openxmlformats-officedocument.presentationml.slide+xml" PartName="/ppt/slides/slide24.xml"/>
  <Override ContentType="application/vnd.openxmlformats-officedocument.presentationml.slideLayout+xml" PartName="/ppt/slideLayouts/slideLayout25.xml"/>
  <Override ContentType="application/vnd.openxmlformats-officedocument.presentationml.slide+xml" PartName="/ppt/slides/slide25.xml"/>
  <Override ContentType="application/vnd.openxmlformats-officedocument.presentationml.slideLayout+xml" PartName="/ppt/slideLayouts/slideLayout26.xml"/>
  <Override ContentType="application/vnd.openxmlformats-officedocument.presentationml.slide+xml" PartName="/ppt/slides/slide26.xml"/>
  <Override ContentType="application/vnd.openxmlformats-officedocument.presentationml.slideLayout+xml" PartName="/ppt/slideLayouts/slideLayout27.xml"/>
  <Override ContentType="application/vnd.openxmlformats-officedocument.presentationml.slide+xml" PartName="/ppt/slides/slide27.xml"/>
  <Override ContentType="application/vnd.openxmlformats-officedocument.presentationml.slideLayout+xml" PartName="/ppt/slideLayouts/slideLayout28.xml"/>
  <Override ContentType="application/vnd.openxmlformats-officedocument.presentationml.slide+xml" PartName="/ppt/slides/slide28.xml"/>
  <Override ContentType="application/vnd.openxmlformats-officedocument.presentationml.slideLayout+xml" PartName="/ppt/slideLayouts/slideLayout29.xml"/>
  <Override ContentType="application/vnd.openxmlformats-officedocument.presentationml.slide+xml" PartName="/ppt/slides/slide29.xml"/>
  <Override ContentType="application/vnd.openxmlformats-officedocument.presentationml.slideLayout+xml" PartName="/ppt/slideLayouts/slideLayout30.xml"/>
  <Override ContentType="application/vnd.openxmlformats-officedocument.presentationml.slide+xml" PartName="/ppt/slides/slide30.xml"/>
  <Override ContentType="application/vnd.openxmlformats-officedocument.presentationml.slideLayout+xml" PartName="/ppt/slideLayouts/slideLayout31.xml"/>
  <Override ContentType="application/vnd.openxmlformats-officedocument.presentationml.slide+xml" PartName="/ppt/slides/slide31.xml"/>
</Types>
</file>

<file path=_rels/.rels><?xml version="1.0" encoding="UTF-8" standalone="yes"?>
<Relationships xmlns="http://schemas.openxmlformats.org/package/2006/relationships">
  <Relationship Id="rId1" Target="ppt/presentation.xml" Type="http://schemas.openxmlformats.org/officeDocument/2006/relationships/officeDocument"/>
  <Relationship Id="rId2" Target="docProps/core.xml" Type="http://schemas.openxmlformats.org/package/2006/relationships/metadata/core-properties"/>
  <Relationship Id="rId3" Target="docProps/app.xml" Type="http://schemas.openxmlformats.org/officeDocument/2006/relationships/extended-properties"/>
</Relationships>
</file>

<file path=ppt/presentation.xml><?xml version="1.0" encoding="utf-8"?>
<p:presentation xmlns:a="http://schemas.openxmlformats.org/drawingml/2006/main" xmlns:p="http://schemas.openxmlformats.org/presentationml/2006/main" xmlns:r="http://schemas.openxmlformats.org/officeDocument/2006/relationships" autoCompressPictures="0" saveSubsetFonts="1">
  <p:sldMasterIdLst>
    <p:sldMasterId id="2147483648" r:id="rId1"/>
  </p:sldMasterIdLst>
  <p:notesMasterIdLst>
    <p:notesMasterId r:id="rId3"/>
  </p:notesMasterIdLst>
  <p:sldIdLst>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Lst>
  <p:sldSz cx="9144000" cy="6858000" type="screen4x3"/>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p="http://schemas.openxmlformats.org/presentationml/2006/main" xmlns:r="http://schemas.openxmlformats.org/officeDocument/2006/relationship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p="http://schemas.openxmlformats.org/presentationml/2006/main" xmlns:r="http://schemas.openxmlformats.org/officeDocument/2006/relationships">
  <p:normalViewPr>
    <p:restoredLeft autoAdjust="0" sz="15564"/>
    <p:restoredTop autoAdjust="0" sz="94671"/>
  </p:normalViewPr>
  <p:slideViewPr>
    <p:cSldViewPr snapToGrid="0" snapToObjects="1">
      <p:cViewPr varScale="1">
        <p:scale>
          <a:sx d="100" n="72"/>
          <a:sy d="100" n="72"/>
        </p:scale>
        <p:origin x="-1520" y="-104"/>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
  <Relationship Id="rId1" Target="slideMasters/slideMaster1.xml" Type="http://schemas.openxmlformats.org/officeDocument/2006/relationships/slideMaster"/>
  <Relationship Id="rId2" Target="printerSettings/printerSettings1.bin" Type="http://schemas.openxmlformats.org/officeDocument/2006/relationships/printerSettings"/>
  <Relationship Id="rId3" Target="notesMasters/notesMaster1.xml" Type="http://schemas.openxmlformats.org/officeDocument/2006/relationships/notesMaster"/>
  <Relationship Id="rId4" Target="presProps.xml" Type="http://schemas.openxmlformats.org/officeDocument/2006/relationships/presProps"/>
  <Relationship Id="rId5" Target="viewProps.xml" Type="http://schemas.openxmlformats.org/officeDocument/2006/relationships/viewProps"/>
  <Relationship Id="rId6" Target="tableStyles.xml" Type="http://schemas.openxmlformats.org/officeDocument/2006/relationships/tableStyles"/>
  <Relationship Id="rId7" Target="theme/slideTheme.xml" Type="http://schemas.openxmlformats.org/officeDocument/2006/relationships/theme"/>
<Relationship Id="rId8" Target="slides/slide1.xml" Type="http://schemas.openxmlformats.org/officeDocument/2006/relationships/slide"/><Relationship Id="rId9" Target="slides/slide2.xml" Type="http://schemas.openxmlformats.org/officeDocument/2006/relationships/slide"/><Relationship Id="rId10" Target="slides/slide3.xml" Type="http://schemas.openxmlformats.org/officeDocument/2006/relationships/slide"/><Relationship Id="rId11" Target="slides/slide4.xml" Type="http://schemas.openxmlformats.org/officeDocument/2006/relationships/slide"/><Relationship Id="rId12" Target="slides/slide5.xml" Type="http://schemas.openxmlformats.org/officeDocument/2006/relationships/slide"/><Relationship Id="rId13" Target="slides/slide6.xml" Type="http://schemas.openxmlformats.org/officeDocument/2006/relationships/slide"/><Relationship Id="rId14" Target="slides/slide7.xml" Type="http://schemas.openxmlformats.org/officeDocument/2006/relationships/slide"/><Relationship Id="rId15" Target="slides/slide8.xml" Type="http://schemas.openxmlformats.org/officeDocument/2006/relationships/slide"/><Relationship Id="rId16" Target="slides/slide9.xml" Type="http://schemas.openxmlformats.org/officeDocument/2006/relationships/slide"/><Relationship Id="rId17" Target="slides/slide10.xml" Type="http://schemas.openxmlformats.org/officeDocument/2006/relationships/slide"/><Relationship Id="rId18" Target="slides/slide11.xml" Type="http://schemas.openxmlformats.org/officeDocument/2006/relationships/slide"/><Relationship Id="rId19" Target="slides/slide12.xml" Type="http://schemas.openxmlformats.org/officeDocument/2006/relationships/slide"/><Relationship Id="rId20" Target="slides/slide13.xml" Type="http://schemas.openxmlformats.org/officeDocument/2006/relationships/slide"/><Relationship Id="rId21" Target="slides/slide14.xml" Type="http://schemas.openxmlformats.org/officeDocument/2006/relationships/slide"/><Relationship Id="rId22" Target="slides/slide15.xml" Type="http://schemas.openxmlformats.org/officeDocument/2006/relationships/slide"/><Relationship Id="rId23" Target="slides/slide16.xml" Type="http://schemas.openxmlformats.org/officeDocument/2006/relationships/slide"/><Relationship Id="rId24" Target="slides/slide17.xml" Type="http://schemas.openxmlformats.org/officeDocument/2006/relationships/slide"/><Relationship Id="rId25" Target="slides/slide18.xml" Type="http://schemas.openxmlformats.org/officeDocument/2006/relationships/slide"/><Relationship Id="rId26" Target="slides/slide19.xml" Type="http://schemas.openxmlformats.org/officeDocument/2006/relationships/slide"/><Relationship Id="rId27" Target="slides/slide20.xml" Type="http://schemas.openxmlformats.org/officeDocument/2006/relationships/slide"/><Relationship Id="rId28" Target="slides/slide21.xml" Type="http://schemas.openxmlformats.org/officeDocument/2006/relationships/slide"/><Relationship Id="rId29" Target="slides/slide22.xml" Type="http://schemas.openxmlformats.org/officeDocument/2006/relationships/slide"/><Relationship Id="rId30" Target="slides/slide23.xml" Type="http://schemas.openxmlformats.org/officeDocument/2006/relationships/slide"/><Relationship Id="rId31" Target="slides/slide24.xml" Type="http://schemas.openxmlformats.org/officeDocument/2006/relationships/slide"/><Relationship Id="rId32" Target="slides/slide25.xml" Type="http://schemas.openxmlformats.org/officeDocument/2006/relationships/slide"/><Relationship Id="rId33" Target="slides/slide26.xml" Type="http://schemas.openxmlformats.org/officeDocument/2006/relationships/slide"/><Relationship Id="rId34" Target="slides/slide27.xml" Type="http://schemas.openxmlformats.org/officeDocument/2006/relationships/slide"/><Relationship Id="rId35" Target="slides/slide28.xml" Type="http://schemas.openxmlformats.org/officeDocument/2006/relationships/slide"/><Relationship Id="rId36" Target="slides/slide29.xml" Type="http://schemas.openxmlformats.org/officeDocument/2006/relationships/slide"/><Relationship Id="rId37" Target="slides/slide30.xml" Type="http://schemas.openxmlformats.org/officeDocument/2006/relationships/slide"/><Relationship Id="rId38" Target="slides/slide31.xml" Type="http://schemas.openxmlformats.org/officeDocument/2006/relationships/slide"/></Relationships>

</file>

<file path=ppt/notesMasters/_rels/notesMaster1.xml.rels><?xml version="1.0" encoding="UTF-8" standalone="yes"?>
<Relationships xmlns="http://schemas.openxmlformats.org/package/2006/relationships">
  <Relationship Id="rId1" Target="../theme/noteTheme.xml" Type="http://schemas.openxmlformats.org/officeDocument/2006/relationships/theme"/>
</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rIns="91440" rtlCol="0" tIns="45720" vert="horz"/>
          <a:lstStyle>
            <a:lvl1pPr algn="r">
              <a:defRPr sz="1200"/>
            </a:lvl1pPr>
          </a:lstStyle>
          <a:p>
            <a:fld id="{5A3F0FA6-DD01-074D-9B83-F351BC58F837}" type="datetimeFigureOut">
              <a:rPr lang="en-US" smtClean="0"/>
              <a:t>11/20/13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rIns="91440" rtlCol="0" tIns="45720" vert="horz"/>
          <a:lstStyle>
            <a:lvl1pPr algn="r">
              <a:defRPr sz="1200"/>
            </a:lvl1pPr>
          </a:lstStyle>
          <a:p>
            <a:fld id="{9B044979-84E1-504C-B1EE-E22D39373971}" type="slidenum">
              <a:rPr lang="en-US" smtClean="0"/>
              <a:t>‹#›</a:t>
            </a:fld>
            <a:endParaRPr lang="en-US"/>
          </a:p>
        </p:txBody>
      </p:sp>
    </p:spTree>
    <p:extLst>
      <p:ext uri="{BB962C8B-B14F-4D97-AF65-F5344CB8AC3E}">
        <p14:creationId xmlns:p14="http://schemas.microsoft.com/office/powerpoint/2010/main" val="2056911298"/>
      </p:ext>
    </p:extLst>
  </p:cSld>
  <p:clrMap accent1="accent1" accent2="accent2" accent3="accent3" accent4="accent4" accent5="accent5" accent6="accent6" bg1="lt1" bg2="lt2" folHlink="folHlink" hlink="hlink" tx1="dk1" tx2="dk2"/>
  <p:notesStyle>
    <a:lvl1pPr algn="l" defTabSz="457200" eaLnBrk="1" hangingPunct="1" latinLnBrk="0" marL="0" rtl="0">
      <a:defRPr kern="1200" sz="1200">
        <a:solidFill>
          <a:schemeClr val="tx1"/>
        </a:solidFill>
        <a:latin typeface="+mn-lt"/>
        <a:ea typeface="+mn-ea"/>
        <a:cs typeface="+mn-cs"/>
      </a:defRPr>
    </a:lvl1pPr>
    <a:lvl2pPr algn="l" defTabSz="457200" eaLnBrk="1" hangingPunct="1" latinLnBrk="0" marL="457200" rtl="0">
      <a:defRPr kern="1200" sz="1200">
        <a:solidFill>
          <a:schemeClr val="tx1"/>
        </a:solidFill>
        <a:latin typeface="+mn-lt"/>
        <a:ea typeface="+mn-ea"/>
        <a:cs typeface="+mn-cs"/>
      </a:defRPr>
    </a:lvl2pPr>
    <a:lvl3pPr algn="l" defTabSz="457200" eaLnBrk="1" hangingPunct="1" latinLnBrk="0" marL="914400" rtl="0">
      <a:defRPr kern="1200" sz="1200">
        <a:solidFill>
          <a:schemeClr val="tx1"/>
        </a:solidFill>
        <a:latin typeface="+mn-lt"/>
        <a:ea typeface="+mn-ea"/>
        <a:cs typeface="+mn-cs"/>
      </a:defRPr>
    </a:lvl3pPr>
    <a:lvl4pPr algn="l" defTabSz="457200" eaLnBrk="1" hangingPunct="1" latinLnBrk="0" marL="1371600" rtl="0">
      <a:defRPr kern="1200" sz="1200">
        <a:solidFill>
          <a:schemeClr val="tx1"/>
        </a:solidFill>
        <a:latin typeface="+mn-lt"/>
        <a:ea typeface="+mn-ea"/>
        <a:cs typeface="+mn-cs"/>
      </a:defRPr>
    </a:lvl4pPr>
    <a:lvl5pPr algn="l" defTabSz="457200" eaLnBrk="1" hangingPunct="1" latinLnBrk="0" marL="1828800" rtl="0">
      <a:defRPr kern="1200" sz="1200">
        <a:solidFill>
          <a:schemeClr val="tx1"/>
        </a:solidFill>
        <a:latin typeface="+mn-lt"/>
        <a:ea typeface="+mn-ea"/>
        <a:cs typeface="+mn-cs"/>
      </a:defRPr>
    </a:lvl5pPr>
    <a:lvl6pPr algn="l" defTabSz="457200" eaLnBrk="1" hangingPunct="1" latinLnBrk="0" marL="2286000" rtl="0">
      <a:defRPr kern="1200" sz="1200">
        <a:solidFill>
          <a:schemeClr val="tx1"/>
        </a:solidFill>
        <a:latin typeface="+mn-lt"/>
        <a:ea typeface="+mn-ea"/>
        <a:cs typeface="+mn-cs"/>
      </a:defRPr>
    </a:lvl6pPr>
    <a:lvl7pPr algn="l" defTabSz="457200" eaLnBrk="1" hangingPunct="1" latinLnBrk="0" marL="2743200" rtl="0">
      <a:defRPr kern="1200" sz="1200">
        <a:solidFill>
          <a:schemeClr val="tx1"/>
        </a:solidFill>
        <a:latin typeface="+mn-lt"/>
        <a:ea typeface="+mn-ea"/>
        <a:cs typeface="+mn-cs"/>
      </a:defRPr>
    </a:lvl7pPr>
    <a:lvl8pPr algn="l" defTabSz="457200" eaLnBrk="1" hangingPunct="1" latinLnBrk="0" marL="3200400" rtl="0">
      <a:defRPr kern="1200" sz="1200">
        <a:solidFill>
          <a:schemeClr val="tx1"/>
        </a:solidFill>
        <a:latin typeface="+mn-lt"/>
        <a:ea typeface="+mn-ea"/>
        <a:cs typeface="+mn-cs"/>
      </a:defRPr>
    </a:lvl8pPr>
    <a:lvl9pPr algn="l" defTabSz="4572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19200" y="4724400"/>
            <a:ext cx="3581400" cy="381000"/>
          </a:xfrm>
          <a:prstGeom prst="rect">
            <a:avLst/>
          </a:prstGeom>
        </p:spPr>
        <p:txBody>
          <a:bodyPr vert="horz" lIns="0" tIns="0" rIns="0" bIns="0"/>
          <a:lstStyle>
            <a:lvl1pPr>
              <a:defRPr sz="2000" b="0">
                <a:solidFill>
                  <a:schemeClr val="bg2"/>
                </a:solidFill>
              </a:defRPr>
            </a:lvl1pPr>
          </a:lstStyle>
          <a:p>
            <a:r>
              <a:rPr lang="en-US" dirty="0" smtClean="0"/>
              <a:t>Boundless Lecture Slides</a:t>
            </a:r>
            <a:endParaRPr lang="en-US" dirty="0"/>
          </a:p>
        </p:txBody>
      </p:sp>
    </p:spTree>
    <p:extLst>
      <p:ext uri="{BB962C8B-B14F-4D97-AF65-F5344CB8AC3E}">
        <p14:creationId xmlns:p14="http://schemas.microsoft.com/office/powerpoint/2010/main" val="2772372691"/>
      </p:ext>
    </p:extLst>
  </p:cSld>
  <p:clrMapOvr>
    <a:masterClrMapping/>
  </p:clrMapOvr>
  <p:transition xmlns:p14="http://schemas.microsoft.com/office/powerpoint/2010/mai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_platform">
    <p:spTree>
      <p:nvGrpSpPr>
        <p:cNvPr id="1" name=""/>
        <p:cNvGrpSpPr/>
        <p:nvPr/>
      </p:nvGrpSpPr>
      <p:grpSpPr>
        <a:xfrm>
          <a:off x="0" y="0"/>
          <a:ext cx="0" cy="0"/>
          <a:chOff x="0" y="0"/>
          <a:chExt cx="0" cy="0"/>
        </a:xfrm>
      </p:grpSpPr>
      <p:sp>
        <p:nvSpPr>
          <p:cNvPr id="7" name="Title 6"/>
          <p:cNvSpPr>
            <a:spLocks noGrp="1"/>
          </p:cNvSpPr>
          <p:nvPr>
            <p:ph type="title"/>
          </p:nvPr>
        </p:nvSpPr>
        <p:spPr>
          <a:xfrm>
            <a:off x="3429000" y="274638"/>
            <a:ext cx="5410200" cy="5635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
        <p:nvSpPr>
          <p:cNvPr id="3" name="Text Placeholder 2"/>
          <p:cNvSpPr>
            <a:spLocks noGrp="1"/>
          </p:cNvSpPr>
          <p:nvPr>
            <p:ph type="body" sz="quarter" idx="10"/>
          </p:nvPr>
        </p:nvSpPr>
        <p:spPr>
          <a:xfrm>
            <a:off x="6019800" y="1219200"/>
            <a:ext cx="2819400" cy="5029200"/>
          </a:xfrm>
          <a:prstGeom prst="rect">
            <a:avLst/>
          </a:prstGeom>
        </p:spPr>
        <p:txBody>
          <a:bodyPr vert="horz" lIns="0" tIns="0" rIns="0" bIns="0"/>
          <a:lstStyle>
            <a:lvl1pPr algn="l">
              <a:defRPr>
                <a:solidFill>
                  <a:schemeClr val="tx2"/>
                </a:solidFill>
              </a:defRPr>
            </a:lvl1pPr>
            <a:lvl2pPr marL="0" indent="0" algn="l">
              <a:lnSpc>
                <a:spcPct val="110000"/>
              </a:lnSpc>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351683757"/>
      </p:ext>
    </p:extLst>
  </p:cSld>
  <p:clrMapOvr>
    <a:masterClrMapping/>
  </p:clrMapOvr>
  <p:transition xmlns:p14="http://schemas.microsoft.com/office/powerpoint/2010/mai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_boundles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429000" y="990600"/>
            <a:ext cx="5410200" cy="5410200"/>
          </a:xfrm>
          <a:prstGeom prst="rect">
            <a:avLst/>
          </a:prstGeom>
        </p:spPr>
        <p:txBody>
          <a:bodyPr vert="horz" lIns="0" tIns="0" rIns="0" bIns="0"/>
          <a:lstStyle>
            <a:lvl1pPr marL="0" indent="0">
              <a:defRPr sz="1000">
                <a:solidFill>
                  <a:srgbClr val="808080"/>
                </a:solidFill>
              </a:defRPr>
            </a:lvl1pPr>
            <a:lvl2pPr marL="0" indent="0">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429000" y="274638"/>
            <a:ext cx="5410200" cy="7159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87038126"/>
      </p:ext>
    </p:extLst>
  </p:cSld>
  <p:clrMapOvr>
    <a:masterClrMapping/>
  </p:clrMapOvr>
  <p:transition xmlns:p14="http://schemas.microsoft.com/office/powerpoint/2010/mai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231005" y="1477846"/>
            <a:ext cx="5664901" cy="4770554"/>
          </a:xfrm>
          <a:prstGeom prst="rect">
            <a:avLst/>
          </a:prstGeom>
        </p:spPr>
        <p:txBody>
          <a:bodyPr vert="horz" lIns="0" tIns="0" rIns="0" bIns="0"/>
          <a:lstStyle>
            <a:lvl1pPr marL="0" indent="114300">
              <a:lnSpc>
                <a:spcPct val="120000"/>
              </a:lnSpc>
              <a:spcBef>
                <a:spcPts val="400"/>
              </a:spcBef>
              <a:buClr>
                <a:srgbClr val="828282"/>
              </a:buClr>
              <a:buSzPct val="100000"/>
              <a:buFont typeface="Arial" charset="0"/>
              <a:buChar char="•"/>
              <a:defRPr sz="14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CONCEPTITLE</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152400" y="381000"/>
            <a:ext cx="8686800" cy="715962"/>
          </a:xfrm>
          <a:prstGeom prst="rect">
            <a:avLst/>
          </a:prstGeom>
        </p:spPr>
        <p:txBody>
          <a:bodyPr vert="horz" lIns="0" tIns="0" rIns="0" bIns="0" anchor="b"/>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417018886"/>
      </p:ext>
    </p:extLst>
  </p:cSld>
  <p:clrMapOvr>
    <a:masterClrMapping/>
  </p:clrMapOvr>
  <p:transition xmlns:p14="http://schemas.microsoft.com/office/powerpoint/2010/mai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ppendix_header">
    <p:spTree>
      <p:nvGrpSpPr>
        <p:cNvPr id="1" name=""/>
        <p:cNvGrpSpPr/>
        <p:nvPr/>
      </p:nvGrpSpPr>
      <p:grpSpPr>
        <a:xfrm>
          <a:off x="0" y="0"/>
          <a:ext cx="0" cy="0"/>
          <a:chOff x="0" y="0"/>
          <a:chExt cx="0" cy="0"/>
        </a:xfrm>
      </p:grpSpPr>
      <p:sp>
        <p:nvSpPr>
          <p:cNvPr id="5" name="Line 5"/>
          <p:cNvSpPr>
            <a:spLocks noChangeShapeType="1"/>
          </p:cNvSpPr>
          <p:nvPr userDrawn="1"/>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userDrawn="1"/>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userDrawn="1"/>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2" name="Title 1"/>
          <p:cNvSpPr>
            <a:spLocks noGrp="1"/>
          </p:cNvSpPr>
          <p:nvPr>
            <p:ph type="title"/>
          </p:nvPr>
        </p:nvSpPr>
        <p:spPr>
          <a:xfrm>
            <a:off x="457200" y="5029200"/>
            <a:ext cx="8229600" cy="1143000"/>
          </a:xfrm>
          <a:prstGeom prst="rect">
            <a:avLst/>
          </a:prstGeom>
        </p:spPr>
        <p:txBody>
          <a:bodyPr vert="horz"/>
          <a:lstStyle>
            <a:lvl1pPr>
              <a:defRPr sz="48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793456275"/>
      </p:ext>
    </p:extLst>
  </p:cSld>
  <p:clrMapOvr>
    <a:masterClrMapping/>
  </p:clrMapOvr>
  <p:transition xmlns:p14="http://schemas.microsoft.com/office/powerpoint/2010/mai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
  <Relationship Id="rId1" Target="../theme/slideTheme.xml" Type="http://schemas.openxmlformats.org/officeDocument/2006/relationships/theme"/>
<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 Id="rId32" Type="http://schemas.openxmlformats.org/officeDocument/2006/relationships/slideLayout" Target="../slideLayouts/slideLayout31.xml"/></Relationships>

</file>

<file path=ppt/slideMasters/slideMaster1.xml><?xml version="1.0" encoding="utf-8"?>
<p:sldMaster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Lst>
  <p:transition xmlns:p14="http://schemas.microsoft.com/office/powerpoint/2010/main"/>
  <p:txStyles>
    <p:titleStyle>
      <a:lvl1pPr algn="l" eaLnBrk="1" fontAlgn="base" hangingPunct="1" rtl="0">
        <a:spcBef>
          <a:spcPct val="0"/>
        </a:spcBef>
        <a:spcAft>
          <a:spcPct val="0"/>
        </a:spcAft>
        <a:defRPr b="1" sz="3000">
          <a:solidFill>
            <a:srgbClr val="FFFFFF"/>
          </a:solidFill>
          <a:latin typeface="+mj-lt"/>
          <a:ea typeface="+mj-ea"/>
          <a:cs typeface="+mj-cs"/>
          <a:sym charset="0" typeface="Helvetica Neue"/>
        </a:defRPr>
      </a:lvl1pPr>
      <a:lvl2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2pPr>
      <a:lvl3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3pPr>
      <a:lvl4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4pPr>
      <a:lvl5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5pPr>
      <a:lvl6pPr algn="l" eaLnBrk="1" fontAlgn="base" hangingPunct="1" marL="4572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6pPr>
      <a:lvl7pPr algn="l" eaLnBrk="1" fontAlgn="base" hangingPunct="1" marL="9144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7pPr>
      <a:lvl8pPr algn="l" eaLnBrk="1" fontAlgn="base" hangingPunct="1" marL="13716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8pPr>
      <a:lvl9pPr algn="l" eaLnBrk="1" fontAlgn="base" hangingPunct="1" marL="18288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9pPr>
    </p:titleStyle>
    <p:bodyStyle>
      <a:lvl1pPr algn="l" eaLnBrk="1" fontAlgn="base" hangingPunct="1" indent="-342900" marL="342900" rtl="0">
        <a:spcBef>
          <a:spcPts val="800"/>
        </a:spcBef>
        <a:spcAft>
          <a:spcPct val="0"/>
        </a:spcAft>
        <a:defRPr sz="1400">
          <a:solidFill>
            <a:schemeClr val="tx1"/>
          </a:solidFill>
          <a:latin typeface="+mn-lt"/>
          <a:ea typeface="+mn-ea"/>
          <a:cs typeface="+mn-cs"/>
          <a:sym charset="0" typeface="Helvetica Neue"/>
        </a:defRPr>
      </a:lvl1pPr>
      <a:lvl2pPr algn="l" eaLnBrk="1" fontAlgn="base" hangingPunct="1" indent="-127000" marL="127000" rtl="0">
        <a:spcBef>
          <a:spcPts val="400"/>
        </a:spcBef>
        <a:spcAft>
          <a:spcPct val="0"/>
        </a:spcAft>
        <a:buClr>
          <a:srgbClr val="828282"/>
        </a:buClr>
        <a:buSzPct val="100000"/>
        <a:buFont charset="0" typeface="Arial"/>
        <a:buChar char="•"/>
        <a:defRPr sz="1200">
          <a:solidFill>
            <a:srgbClr val="828282"/>
          </a:solidFill>
          <a:latin charset="0" typeface="Arial"/>
          <a:ea typeface="+mn-ea"/>
          <a:cs typeface="+mn-cs"/>
          <a:sym charset="0" typeface="Arial"/>
        </a:defRPr>
      </a:lvl2pPr>
      <a:lvl3pPr algn="l" eaLnBrk="1" fontAlgn="base" hangingPunct="1" indent="-127000" marL="393700" rtl="0">
        <a:spcBef>
          <a:spcPts val="600"/>
        </a:spcBef>
        <a:spcAft>
          <a:spcPct val="0"/>
        </a:spcAft>
        <a:buClr>
          <a:srgbClr val="828282"/>
        </a:buClr>
        <a:buSzPct val="100000"/>
        <a:buFont charset="0" typeface="Helvetica Neue"/>
        <a:buChar char="-"/>
        <a:defRPr sz="1200">
          <a:solidFill>
            <a:srgbClr val="828282"/>
          </a:solidFill>
          <a:latin typeface="+mn-lt"/>
          <a:ea typeface="+mn-ea"/>
          <a:cs typeface="+mn-cs"/>
          <a:sym charset="0" typeface="Helvetica Neue"/>
        </a:defRPr>
      </a:lvl3pPr>
      <a:lvl4pPr algn="l" eaLnBrk="1" fontAlgn="base" hangingPunct="1" indent="-228600" marL="1562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4pPr>
      <a:lvl5pPr algn="l" eaLnBrk="1" fontAlgn="base" hangingPunct="1" indent="-228600" marL="20193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5pPr>
      <a:lvl6pPr algn="l" eaLnBrk="1" fontAlgn="base" hangingPunct="1" indent="-228600" marL="24765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6pPr>
      <a:lvl7pPr algn="l" eaLnBrk="1" fontAlgn="base" hangingPunct="1" indent="-228600" marL="29337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7pPr>
      <a:lvl8pPr algn="l" eaLnBrk="1" fontAlgn="base" hangingPunct="1" indent="-228600" marL="33909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8pPr>
      <a:lvl9pPr algn="l" eaLnBrk="1" fontAlgn="base" hangingPunct="1" indent="-228600" marL="3848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image2.png"/>
<Relationship Id="rId3" Type="http://schemas.openxmlformats.org/officeDocument/2006/relationships/image" Target="../media/image1.png"/>
</Relationships>

</file>

<file path=ppt/slides/_rels/slide2.xml.rels><?xml version="1.0" encoding="UTF-8" standalone="yes"?>
<Relationships xmlns="http://schemas.openxmlformats.org/package/2006/relationships">
<Relationship Id="rId3" Type="http://schemas.openxmlformats.org/officeDocument/2006/relationships/image" Target="../media/image3.png"/>
<Relationship Id="rId4" Type="http://schemas.openxmlformats.org/officeDocument/2006/relationships/image" Target="../media/image2.png"/>
<Relationship Id="rId5" Type="http://schemas.openxmlformats.org/officeDocument/2006/relationships/image" Target="../media/image5.png"/>
<Relationship Id="rId6" Type="http://schemas.openxmlformats.org/officeDocument/2006/relationships/hyperlink" Target="mailto:educators@boundless.com" TargetMode="External"/>
<Relationship Id="rId7" Type="http://schemas.openxmlformats.org/officeDocument/2006/relationships/hyperlink" Target="http://boundless.com/teaching-platform" TargetMode="External"/>
<Relationship Id="rId1" Type="http://schemas.openxmlformats.org/officeDocument/2006/relationships/slideLayout" Target="../slideLayouts/slideLayout2.xml"/>
<Relationship Id="rId2" Type="http://schemas.openxmlformats.org/officeDocument/2006/relationships/image" Target="../media/image4.png"/>
</Relationships>

</file>

<file path=ppt/slides/_rels/slide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image" Target="../media/image2.png"/>
<Relationship Id="rId5" Type="http://schemas.openxmlformats.org/officeDocument/2006/relationships/image" Target="../media/image5.png"/>
<Relationship Id="rId1" Type="http://schemas.openxmlformats.org/officeDocument/2006/relationships/slideLayout" Target="../slideLayouts/slideLayout3.xml"/>
<Relationship Id="rId2" Type="http://schemas.openxmlformats.org/officeDocument/2006/relationships/image" Target="../media/image6.jpg"/>
</Relationships>

</file>

<file path=ppt/slides/_rels/slide4.xml.rels><?xml version="1.0" encoding="UTF-8" standalone="yes"?>
<Relationships xmlns="http://schemas.openxmlformats.org/package/2006/relationships">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hyperlink" Target="http://www.www/boundless.com/economics?campaign_content=book_1515_section_128&amp;campaign_term=Economics&amp;utm_campaign=powerpoint&amp;utm_medium=direct&amp;utm_source=boundless" TargetMode="External"/>
<Relationship Id="rId1" Type="http://schemas.openxmlformats.org/officeDocument/2006/relationships/slideLayout" Target="../slideLayouts/slideLayout4.xml"/>
<Relationship Id="rId2" Type="http://schemas.openxmlformats.org/officeDocument/2006/relationships/image" Target="../media/image7.jpg"/>
<Relationship Id="rId6" Target="../media/image8.png" Type="http://schemas.openxmlformats.org/officeDocument/2006/relationships/image"/>
</Relationships>

</file>

<file path=ppt/slides/_rels/slide5.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arguments-for-and-against-protectionist-policy-128/national-security-argument-504-12600?campaign_content=book_1515_section_128&amp;campaign_term=Economics&amp;utm_campaign=powerpoint&amp;utm_medium=direct&amp;utm_source=boundless" TargetMode="External"/>
<Relationship Id="rId5" Type="http://schemas.openxmlformats.org/officeDocument/2006/relationships/hyperlink" Target="www/boundless.com/image/infant-mortality-in-iraq-during-sactions?campaign_content=book_1515_section_128&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5.xml"/>
<Relationship Id="rId2" Type="http://schemas.openxmlformats.org/officeDocument/2006/relationships/image" Target="../media/image5.png"/>
<Relationship Id="rId7" Target="../media/image8.png" Type="http://schemas.openxmlformats.org/officeDocument/2006/relationships/image"/>
</Relationships>

</file>

<file path=ppt/slides/_rels/slide6.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arguments-for-and-against-protectionist-policy-128/infant-industry-argument-505-12601?campaign_content=book_1515_section_128&amp;campaign_term=Economics&amp;utm_campaign=powerpoint&amp;utm_medium=direct&amp;utm_source=boundless" TargetMode="External"/>
<Relationship Id="rId5" Type="http://schemas.openxmlformats.org/officeDocument/2006/relationships/hyperlink" Target="www/boundless.com/image/economies-of-scale?campaign_content=book_1515_section_128&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6.xml"/>
<Relationship Id="rId2" Type="http://schemas.openxmlformats.org/officeDocument/2006/relationships/image" Target="../media/image5.png"/>
<Relationship Id="rId7" Target="../media/image10.png" Type="http://schemas.openxmlformats.org/officeDocument/2006/relationships/image"/>
</Relationships>

</file>

<file path=ppt/slides/_rels/slide7.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arguments-for-and-against-protectionist-policy-128/unfair-competition-argument-506-12602?campaign_content=book_1515_section_128&amp;campaign_term=Economics&amp;utm_campaign=powerpoint&amp;utm_medium=direct&amp;utm_source=boundless" TargetMode="External"/>
<Relationship Id="rId5" Type="http://schemas.openxmlformats.org/officeDocument/2006/relationships/hyperlink" Target="www/boundless.com/image/economic-losses-in-a-monopoly?campaign_content=book_1515_section_128&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7.xml"/>
<Relationship Id="rId2" Type="http://schemas.openxmlformats.org/officeDocument/2006/relationships/image" Target="../media/image5.png"/>
<Relationship Id="rId7" Target="../media/image11.png" Type="http://schemas.openxmlformats.org/officeDocument/2006/relationships/image"/>
</Relationships>

</file>

<file path=ppt/slides/_rels/slide8.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arguments-for-and-against-protectionist-policy-128/jobs-argument-507-12603?campaign_content=book_1515_section_128&amp;campaign_term=Economics&amp;utm_campaign=powerpoint&amp;utm_medium=direct&amp;utm_source=boundless" TargetMode="External"/>
<Relationship Id="rId5" Type="http://schemas.openxmlformats.org/officeDocument/2006/relationships/hyperlink" Target="www/boundless.com/image/trade-balances-on-a-global-scale?campaign_content=book_1515_section_128&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8.xml"/>
<Relationship Id="rId2" Type="http://schemas.openxmlformats.org/officeDocument/2006/relationships/image" Target="../media/image5.png"/>
<Relationship Id="rId7" Target="../media/image12.png" Type="http://schemas.openxmlformats.org/officeDocument/2006/relationships/image"/>
</Relationships>

</file>

<file path=ppt/slides/_rels/slide9.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arguments-for-and-against-protectionist-policy-128/a-summary-of-international-trade-agreements-508-12604?campaign_content=book_1515_section_128&amp;campaign_term=Economics&amp;utm_campaign=powerpoint&amp;utm_medium=direct&amp;utm_source=boundless" TargetMode="External"/>
<Relationship Id="rId5" Type="http://schemas.openxmlformats.org/officeDocument/2006/relationships/hyperlink" Target="www/boundless.com/image/wto-members?campaign_content=book_1515_section_128&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9.xml"/>
<Relationship Id="rId2" Type="http://schemas.openxmlformats.org/officeDocument/2006/relationships/image" Target="../media/image5.png"/>
<Relationship Id="rId7" Target="../media/image13.png" Type="http://schemas.openxmlformats.org/officeDocument/2006/relationships/image"/>
</Relationships>

</file>

<file path=ppt/slides/_rels/slide10.xml.rels><?xml version="1.0" encoding="UTF-8" standalone="yes"?>
<Relationships xmlns="http://schemas.openxmlformats.org/package/2006/relationships">
<Relationship Id="rId1" Type="http://schemas.openxmlformats.org/officeDocument/2006/relationships/slideLayout" Target="../slideLayouts/slideLayout10.xml"/>
<Relationship Id="rId2" Type="http://schemas.openxmlformats.org/officeDocument/2006/relationships/image" Target="../media/image2.png"/>
<Relationship Id="rId3" Type="http://schemas.openxmlformats.org/officeDocument/2006/relationships/image" Target="../media/image5.png"/>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1.xml"/>
<Relationship Id="rId2" Type="http://schemas.openxmlformats.org/officeDocument/2006/relationships/image" Target="../media/image2.png"/>
<Relationship Id="rId3" Type="http://schemas.openxmlformats.org/officeDocument/2006/relationships/image" Target="../media/image5.png"/>
</Relationships>

</file>

<file path=ppt/slides/_rels/slide12.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en/3/3f/Iraq-infant-mortality.png" TargetMode="External"/>
<Relationship Id="rId5" Type="http://schemas.openxmlformats.org/officeDocument/2006/relationships/hyperlink" Target="www/boundless.com/image/infant-mortality-in-iraq-during-sactions?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2.xml"/>
<Relationship Id="rId2" Type="http://schemas.openxmlformats.org/officeDocument/2006/relationships/image" Target="../media/image5.png"/>
<Relationship Id="rId7" Target="../media/image8.png" Type="http://schemas.openxmlformats.org/officeDocument/2006/relationships/image"/>
</Relationships>

</file>

<file path=ppt/slides/_rels/slide13.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commons/0/08/Map_of_countries_by_GDP_%2528nominal%2529_in_US%2524.png" TargetMode="External"/>
<Relationship Id="rId5" Type="http://schemas.openxmlformats.org/officeDocument/2006/relationships/hyperlink" Target="www/boundless.com/image/gdp-by-country?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3.xml"/>
<Relationship Id="rId2" Type="http://schemas.openxmlformats.org/officeDocument/2006/relationships/image" Target="../media/image5.png"/>
<Relationship Id="rId7" Target="../media/image15.png" Type="http://schemas.openxmlformats.org/officeDocument/2006/relationships/image"/>
</Relationships>

</file>

<file path=ppt/slides/_rels/slide14.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commons/3/38/Economies_of_scale.PNG" TargetMode="External"/>
<Relationship Id="rId5" Type="http://schemas.openxmlformats.org/officeDocument/2006/relationships/hyperlink" Target="www/boundless.com/image/economies-of-scale?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4.xml"/>
<Relationship Id="rId2" Type="http://schemas.openxmlformats.org/officeDocument/2006/relationships/image" Target="../media/image5.png"/>
<Relationship Id="rId7" Target="../media/image10.png" Type="http://schemas.openxmlformats.org/officeDocument/2006/relationships/image"/>
</Relationships>

</file>

<file path=ppt/slides/_rels/slide15.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commons/e/ef/Monopoly-surpluses.svg" TargetMode="External"/>
<Relationship Id="rId5" Type="http://schemas.openxmlformats.org/officeDocument/2006/relationships/hyperlink" Target="www/boundless.com/image/economic-losses-in-a-monopoly?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5.xml"/>
<Relationship Id="rId2" Type="http://schemas.openxmlformats.org/officeDocument/2006/relationships/image" Target="../media/image5.png"/>
<Relationship Id="rId7" Target="../media/image11.png" Type="http://schemas.openxmlformats.org/officeDocument/2006/relationships/image"/>
</Relationships>

</file>

<file path=ppt/slides/_rels/slide16.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commons/3/32/Cumulative_Current_Account_Balance.png" TargetMode="External"/>
<Relationship Id="rId5" Type="http://schemas.openxmlformats.org/officeDocument/2006/relationships/hyperlink" Target="www/boundless.com/image/trade-balances-on-a-global-scale?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6.xml"/>
<Relationship Id="rId2" Type="http://schemas.openxmlformats.org/officeDocument/2006/relationships/image" Target="../media/image5.png"/>
<Relationship Id="rId7" Target="../media/image12.png" Type="http://schemas.openxmlformats.org/officeDocument/2006/relationships/image"/>
</Relationships>

</file>

<file path=ppt/slides/_rels/slide17.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commons/9/93/World_Trade_Organization_negotiations.svg" TargetMode="External"/>
<Relationship Id="rId5" Type="http://schemas.openxmlformats.org/officeDocument/2006/relationships/hyperlink" Target="www/boundless.com/image/wto-members?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7.xml"/>
<Relationship Id="rId2" Type="http://schemas.openxmlformats.org/officeDocument/2006/relationships/image" Target="../media/image5.png"/>
<Relationship Id="rId7" Target="../media/image13.png" Type="http://schemas.openxmlformats.org/officeDocument/2006/relationships/image"/>
</Relationships>

</file>

<file path=ppt/slides/_rels/slide18.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en/e/ed/APEC_enlargement.png" TargetMode="External"/>
<Relationship Id="rId5" Type="http://schemas.openxmlformats.org/officeDocument/2006/relationships/hyperlink" Target="www/boundless.com/image/apec-participants?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8.xml"/>
<Relationship Id="rId2" Type="http://schemas.openxmlformats.org/officeDocument/2006/relationships/image" Target="../media/image5.png"/>
<Relationship Id="rId7" Target="../media/image16.png" Type="http://schemas.openxmlformats.org/officeDocument/2006/relationships/image"/>
</Relationships>

</file>

<file path=ppt/slides/_rels/slide19.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upload.wikimedia.org/wikipedia/commons/a/a6/North_American_Agreement_%2528orthographic_projection%2529.svg" TargetMode="External"/>
<Relationship Id="rId5" Type="http://schemas.openxmlformats.org/officeDocument/2006/relationships/hyperlink" Target="www/boundless.com/image/nafta-participants?campaign_content=book_1515_section_128&amp;campaign_term=Economics&amp;utm_campaign=powerpoint&amp;utm_medium=direct&amp;utm_source=boundless" TargetMode="External"/>
<Relationship Id="rId6" Type="http://schemas.openxmlformats.org/officeDocument/2006/relationships/image" Target="../media/image14.jpg"/>
<Relationship Id="rId1" Type="http://schemas.openxmlformats.org/officeDocument/2006/relationships/slideLayout" Target="../slideLayouts/slideLayout19.xml"/>
<Relationship Id="rId2" Type="http://schemas.openxmlformats.org/officeDocument/2006/relationships/image" Target="../media/image5.png"/>
<Relationship Id="rId7" Target="../media/image17.png" Type="http://schemas.openxmlformats.org/officeDocument/2006/relationships/image"/>
</Relationships>

</file>

<file path=ppt/slides/_rels/slide20.xml.rels><?xml version="1.0" encoding="UTF-8" standalone="yes"?>
<Relationships xmlns="http://schemas.openxmlformats.org/package/2006/relationships">
<Relationship Id="rId1" Type="http://schemas.openxmlformats.org/officeDocument/2006/relationships/slideLayout" Target="../slideLayouts/slideLayout20.xml"/>
<Relationship Id="rId2" Type="http://schemas.openxmlformats.org/officeDocument/2006/relationships/image" Target="../media/image2.png"/>
<Relationship Id="rId3" Type="http://schemas.openxmlformats.org/officeDocument/2006/relationships/image" Target="../media/image5.png"/>
</Relationships>

</file>

<file path=ppt/slides/_rels/slide21.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1.xml"/>
<Relationship Id="rId2" Type="http://schemas.openxmlformats.org/officeDocument/2006/relationships/image" Target="../media/image5.png"/>
</Relationships>

</file>

<file path=ppt/slides/_rels/slide22.xml.rels><?xml version="1.0" encoding="UTF-8" standalone="yes"?>
<Relationships xmlns="http://schemas.openxmlformats.org/package/2006/relationships">
<Relationship Id="rId1" Type="http://schemas.openxmlformats.org/officeDocument/2006/relationships/slideLayout" Target="../slideLayouts/slideLayout22.xml"/>
<Relationship Id="rId2" Type="http://schemas.openxmlformats.org/officeDocument/2006/relationships/image" Target="../media/image2.png"/>
<Relationship Id="rId3" Type="http://schemas.openxmlformats.org/officeDocument/2006/relationships/image" Target="../media/image5.png"/>
</Relationships>

</file>

<file path=ppt/slides/_rels/slide2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3.xml"/>
<Relationship Id="rId2" Type="http://schemas.openxmlformats.org/officeDocument/2006/relationships/image" Target="../media/image5.png"/>
</Relationships>

</file>

<file path=ppt/slides/_rels/slide24.xml.rels><?xml version="1.0" encoding="UTF-8" standalone="yes"?>
<Relationships xmlns="http://schemas.openxmlformats.org/package/2006/relationships">
<Relationship Id="rId1" Type="http://schemas.openxmlformats.org/officeDocument/2006/relationships/slideLayout" Target="../slideLayouts/slideLayout24.xml"/>
<Relationship Id="rId2" Type="http://schemas.openxmlformats.org/officeDocument/2006/relationships/image" Target="../media/image2.png"/>
<Relationship Id="rId3" Type="http://schemas.openxmlformats.org/officeDocument/2006/relationships/image" Target="../media/image5.png"/>
</Relationships>

</file>

<file path=ppt/slides/_rels/slide25.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5.xml"/>
<Relationship Id="rId2" Type="http://schemas.openxmlformats.org/officeDocument/2006/relationships/image" Target="../media/image5.png"/>
</Relationships>

</file>

<file path=ppt/slides/_rels/slide26.xml.rels><?xml version="1.0" encoding="UTF-8" standalone="yes"?>
<Relationships xmlns="http://schemas.openxmlformats.org/package/2006/relationships">
<Relationship Id="rId1" Type="http://schemas.openxmlformats.org/officeDocument/2006/relationships/slideLayout" Target="../slideLayouts/slideLayout26.xml"/>
<Relationship Id="rId2" Type="http://schemas.openxmlformats.org/officeDocument/2006/relationships/image" Target="../media/image2.png"/>
<Relationship Id="rId3" Type="http://schemas.openxmlformats.org/officeDocument/2006/relationships/image" Target="../media/image5.png"/>
</Relationships>

</file>

<file path=ppt/slides/_rels/slide27.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7.xml"/>
<Relationship Id="rId2" Type="http://schemas.openxmlformats.org/officeDocument/2006/relationships/image" Target="../media/image5.png"/>
</Relationships>

</file>

<file path=ppt/slides/_rels/slide28.xml.rels><?xml version="1.0" encoding="UTF-8" standalone="yes"?>
<Relationships xmlns="http://schemas.openxmlformats.org/package/2006/relationships">
<Relationship Id="rId1" Type="http://schemas.openxmlformats.org/officeDocument/2006/relationships/slideLayout" Target="../slideLayouts/slideLayout28.xml"/>
<Relationship Id="rId2" Type="http://schemas.openxmlformats.org/officeDocument/2006/relationships/image" Target="../media/image2.png"/>
<Relationship Id="rId3" Type="http://schemas.openxmlformats.org/officeDocument/2006/relationships/image" Target="../media/image5.png"/>
</Relationships>

</file>

<file path=ppt/slides/_rels/slide29.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9.xml"/>
<Relationship Id="rId2" Type="http://schemas.openxmlformats.org/officeDocument/2006/relationships/image" Target="../media/image5.png"/>
</Relationships>

</file>

<file path=ppt/slides/_rels/slide30.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en.wiktionary.org/wiki/Dumping"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tionary.org/wiki/Nascent"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ipedia.org/wiki/Infant_industry_argument" TargetMode="External"/>
<Relationship Id="rId26" Type="http://schemas.openxmlformats.org/officeDocument/2006/relationships/hyperlink" Target="http://creativecommons.org/licenses/by-sa/3.0/" TargetMode="External"/>
<Relationship Id="rId27" Type="http://schemas.openxmlformats.org/officeDocument/2006/relationships/hyperlink" Target="http://en.wikipedia.org/wiki/Free_trade_debate" TargetMode="External"/>
<Relationship Id="rId28" Type="http://schemas.openxmlformats.org/officeDocument/2006/relationships/hyperlink" Target="http://creativecommons.org/licenses/by-sa/3.0/" TargetMode="External"/>
<Relationship Id="rId29" Type="http://schemas.openxmlformats.org/officeDocument/2006/relationships/hyperlink" Target="http://en.wikipedia.org/wiki/Free_trade_debate" TargetMode="External"/>
<Relationship Id="rId1" Type="http://schemas.openxmlformats.org/officeDocument/2006/relationships/slideLayout" Target="../slideLayouts/slideLayout30.xml"/>
<Relationship Id="rId2" Type="http://schemas.openxmlformats.org/officeDocument/2006/relationships/hyperlink" Target="http://creativecommons.org/licenses/by-sa/3.0/" TargetMode="External"/>
<Relationship Id="rId3" Type="http://schemas.openxmlformats.org/officeDocument/2006/relationships/hyperlink" Target="http://en.wikipedia.org/wiki/Isolationism" TargetMode="External"/>
<Relationship Id="rId4" Type="http://schemas.openxmlformats.org/officeDocument/2006/relationships/hyperlink" Target="http://creativecommons.org/licenses/by-sa/3.0/" TargetMode="External"/>
<Relationship Id="rId5" Type="http://schemas.openxmlformats.org/officeDocument/2006/relationships/hyperlink" Target="http://en.wikipedia.org/wiki/Protectionism" TargetMode="External"/>
<Relationship Id="rId30" Type="http://schemas.openxmlformats.org/officeDocument/2006/relationships/hyperlink" Target="http://creativecommons.org/licenses/by-sa/3.0/" TargetMode="External"/>
<Relationship Id="rId31" Type="http://schemas.openxmlformats.org/officeDocument/2006/relationships/hyperlink" Target="http://en.wikipedia.org/wiki/Isolationism" TargetMode="External"/>
<Relationship Id="rId32" Type="http://schemas.openxmlformats.org/officeDocument/2006/relationships/hyperlink" Target="http://en.wikipedia.org/wiki/Protectionism" TargetMode="External"/>
<Relationship Id="rId9" Type="http://schemas.openxmlformats.org/officeDocument/2006/relationships/hyperlink" Target="http://en.wiktionary.org/wiki/sanction" TargetMode="External"/>
<Relationship Id="rId6" Type="http://schemas.openxmlformats.org/officeDocument/2006/relationships/hyperlink" Target="http://creativecommons.org/licenses/by-sa/3.0/" TargetMode="External"/>
<Relationship Id="rId7" Type="http://schemas.openxmlformats.org/officeDocument/2006/relationships/hyperlink" Target="http://en.wiktionary.org/wiki/Self-sufficiency" TargetMode="External"/>
<Relationship Id="rId8" Type="http://schemas.openxmlformats.org/officeDocument/2006/relationships/hyperlink" Target="http://creativecommons.org/licenses/by-sa/3.0/" TargetMode="External"/>
<Relationship Id="rId33" Type="http://schemas.openxmlformats.org/officeDocument/2006/relationships/hyperlink" Target="http://creativecommons.org/licenses/by-sa/3.0/" TargetMode="External"/>
<Relationship Id="rId34" Type="http://schemas.openxmlformats.org/officeDocument/2006/relationships/hyperlink" Target="http://en.wiktionary.org/wiki/Subsidies" TargetMode="External"/>
<Relationship Id="rId35" Type="http://schemas.openxmlformats.org/officeDocument/2006/relationships/image" Target="../media/image2.png"/>
<Relationship Id="rId36" Type="http://schemas.openxmlformats.org/officeDocument/2006/relationships/image" Target="../media/image5.png"/>
<Relationship Id="rId10" Type="http://schemas.openxmlformats.org/officeDocument/2006/relationships/hyperlink" Target="http://creativecommons.org/licenses/by-sa/3.0/" TargetMode="External"/>
<Relationship Id="rId11" Type="http://schemas.openxmlformats.org/officeDocument/2006/relationships/hyperlink" Target="http://en.wikipedia.org/wiki/Economic_sanctions"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en.wikipedia.org/wiki/International_trade_and_state_security"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en.wikipedia.org/wiki/Free_trade_debate"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en.wikipedia.org/wiki/Isolationism"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en.wikipedia.org/wiki/Protectionism" TargetMode="External"/>
</Relationships>

</file>

<file path=ppt/slides/_rels/slide31.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en.wiktionary.org/wiki/Import+Quota"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ipedia.org/wiki/Isolationism"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ipedia.org/wiki/Protectionism" TargetMode="External"/>
<Relationship Id="rId26" Type="http://schemas.openxmlformats.org/officeDocument/2006/relationships/hyperlink" Target="http://creativecommons.org/licenses/by-sa/3.0/" TargetMode="External"/>
<Relationship Id="rId27" Type="http://schemas.openxmlformats.org/officeDocument/2006/relationships/hyperlink" Target="http://en.wikipedia.org/wiki/World_Trade_Organization" TargetMode="External"/>
<Relationship Id="rId28" Type="http://schemas.openxmlformats.org/officeDocument/2006/relationships/hyperlink" Target="http://creativecommons.org/licenses/by-sa/3.0/" TargetMode="External"/>
<Relationship Id="rId29" Type="http://schemas.openxmlformats.org/officeDocument/2006/relationships/hyperlink" Target="http://en.wikipedia.org/wiki/Asia-Pacific_Economic_Cooperation" TargetMode="External"/>
<Relationship Id="rId1" Type="http://schemas.openxmlformats.org/officeDocument/2006/relationships/slideLayout" Target="../slideLayouts/slideLayout31.xml"/>
<Relationship Id="rId2" Type="http://schemas.openxmlformats.org/officeDocument/2006/relationships/hyperlink" Target="http://creativecommons.org/licenses/by-sa/3.0/" TargetMode="External"/>
<Relationship Id="rId3" Type="http://schemas.openxmlformats.org/officeDocument/2006/relationships/hyperlink" Target="http://en.wiktionary.org/wiki/Dumping" TargetMode="External"/>
<Relationship Id="rId4" Type="http://schemas.openxmlformats.org/officeDocument/2006/relationships/hyperlink" Target="http://creativecommons.org/licenses/by-sa/3.0/" TargetMode="External"/>
<Relationship Id="rId5" Type="http://schemas.openxmlformats.org/officeDocument/2006/relationships/hyperlink" Target="http://en.wiktionary.org/wiki/Reverse+engineering" TargetMode="External"/>
<Relationship Id="rId30" Type="http://schemas.openxmlformats.org/officeDocument/2006/relationships/hyperlink" Target="http://creativecommons.org/licenses/by-sa/3.0/" TargetMode="External"/>
<Relationship Id="rId31" Type="http://schemas.openxmlformats.org/officeDocument/2006/relationships/hyperlink" Target="http://en.wikipedia.org/wiki/North_American_Free_Trade_Agreement" TargetMode="External"/>
<Relationship Id="rId32" Type="http://schemas.openxmlformats.org/officeDocument/2006/relationships/hyperlink" Target="http://en.wikipedia.org/wiki/List_of_free_trade_agreements" TargetMode="External"/>
<Relationship Id="rId9" Type="http://schemas.openxmlformats.org/officeDocument/2006/relationships/hyperlink" Target="http://en.wikipedia.org/wiki/Commercial_law" TargetMode="External"/>
<Relationship Id="rId6" Type="http://schemas.openxmlformats.org/officeDocument/2006/relationships/hyperlink" Target="http://creativecommons.org/licenses/by-sa/3.0/" TargetMode="External"/>
<Relationship Id="rId7" Type="http://schemas.openxmlformats.org/officeDocument/2006/relationships/hyperlink" Target="http://en.wikipedia.org/wiki/Competition_law" TargetMode="External"/>
<Relationship Id="rId8" Type="http://schemas.openxmlformats.org/officeDocument/2006/relationships/hyperlink" Target="http://creativecommons.org/licenses/by-sa/3.0/" TargetMode="External"/>
<Relationship Id="rId33" Type="http://schemas.openxmlformats.org/officeDocument/2006/relationships/hyperlink" Target="http://creativecommons.org/licenses/by-sa/3.0/" TargetMode="External"/>
<Relationship Id="rId34" Type="http://schemas.openxmlformats.org/officeDocument/2006/relationships/hyperlink" Target="http://en.wikipedia.org/wiki/Foreign%20direct%20investment" TargetMode="External"/>
<Relationship Id="rId35" Type="http://schemas.openxmlformats.org/officeDocument/2006/relationships/hyperlink" Target="http://creativecommons.org/licenses/by-sa/3.0/" TargetMode="External"/>
<Relationship Id="rId36" Type="http://schemas.openxmlformats.org/officeDocument/2006/relationships/hyperlink" Target="http://en.wiktionary.org/wiki/tariff" TargetMode="External"/>
<Relationship Id="rId10" Type="http://schemas.openxmlformats.org/officeDocument/2006/relationships/hyperlink" Target="http://creativecommons.org/licenses/by-sa/3.0/" TargetMode="External"/>
<Relationship Id="rId11" Type="http://schemas.openxmlformats.org/officeDocument/2006/relationships/hyperlink" Target="http://en.wikipedia.org/wiki/Unfair_competition"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en.wikipedia.org/wiki/Isolationism"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en.wikipedia.org/wiki/Protectionism"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en.wikipedia.org/wiki/Free_trade_debate"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en.wiktionary.org/wiki/Trade+Balance" TargetMode="External"/>
<Relationship Id="rId37" Type="http://schemas.openxmlformats.org/officeDocument/2006/relationships/hyperlink" Target="http://attribution.license.19" TargetMode="External"/>
<Relationship Id="rId38" Type="http://schemas.openxmlformats.org/officeDocument/2006/relationships/hyperlink" Target="http://attribution.url.19" TargetMode="External"/>
<Relationship Id="rId39" Type="http://schemas.openxmlformats.org/officeDocument/2006/relationships/image" Target="../media/image2.png"/>
<Relationship Id="rId40"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4800600"/>
            <a:ext cx="3581400" cy="381000"/>
          </a:xfrm>
        </p:spPr>
        <p:txBody>
          <a:bodyPr/>
          <a:lstStyle/>
          <a:p>
            <a:r>
              <a:rPr lang="en-US" dirty="0" smtClean="0"/>
              <a:t>Boundless Lecture Slides</a:t>
            </a:r>
            <a:endParaRPr lang="en-US" dirty="0"/>
          </a:p>
        </p:txBody>
      </p:sp>
      <p:sp>
        <p:nvSpPr>
          <p:cNvPr id="4"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5"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4572000" y="6578600"/>
            <a:ext cx="3708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7"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Rectangle 8"/>
          <p:cNvSpPr>
            <a:spLocks/>
          </p:cNvSpPr>
          <p:nvPr/>
        </p:nvSpPr>
        <p:spPr bwMode="auto">
          <a:xfrm>
            <a:off x="304800" y="65532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l"/>
            <a:r>
              <a:rPr lang="en-US" sz="1200" dirty="0" smtClean="0">
                <a:solidFill>
                  <a:srgbClr val="828282"/>
                </a:solidFill>
                <a:latin typeface="Arial" charset="0"/>
                <a:ea typeface="ＭＳ Ｐゴシック" charset="0"/>
                <a:sym typeface="Helvetica Neue" charset="0"/>
              </a:rPr>
              <a:t>Available on the Boundless Teaching Platform</a:t>
            </a:r>
            <a:endParaRPr lang="en-US" sz="1200" dirty="0">
              <a:solidFill>
                <a:srgbClr val="828282"/>
              </a:solidFill>
              <a:latin typeface="Arial" charset="0"/>
              <a:ea typeface="ＭＳ Ｐゴシック" charset="0"/>
              <a:sym typeface="Helvetica Neue" charset="0"/>
            </a:endParaRPr>
          </a:p>
        </p:txBody>
      </p:sp>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5106988"/>
            <a:ext cx="4648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425312893"/>
      </p:ext>
    </p:extLst>
  </p:cSld>
  <p:clrMapOvr>
    <a:masterClrMapping/>
  </p:clrMapOvr>
  <p:transition xmlns:p14="http://schemas.microsoft.com/office/powerpoint/2010/mai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AutoShape 1"/>
          <p:cNvSpPr>
            <a:spLocks/>
          </p:cNvSpPr>
          <p:nvPr/>
        </p:nvSpPr>
        <p:spPr bwMode="auto">
          <a:xfrm>
            <a:off x="0" y="0"/>
            <a:ext cx="3048000" cy="6858000"/>
          </a:xfrm>
          <a:prstGeom prst="roundRect">
            <a:avLst>
              <a:gd name="adj" fmla="val 755"/>
            </a:avLst>
          </a:prstGeom>
          <a:solidFill>
            <a:schemeClr val="accent1"/>
          </a:solidFill>
          <a:ln w="6350">
            <a:solidFill>
              <a:srgbClr val="C5C5C5"/>
            </a:solidFill>
            <a:miter lim="800000"/>
            <a:headEnd/>
            <a:tailEnd/>
          </a:ln>
        </p:spPr>
        <p:txBody>
          <a:bodyPr lIns="0" tIns="0" rIns="0" bIns="0"/>
          <a:lstStyle/>
          <a:p>
            <a:endParaRPr lang="en-US" dirty="0"/>
          </a:p>
        </p:txBody>
      </p:sp>
      <p:sp>
        <p:nvSpPr>
          <p:cNvPr id="2" name="Title 1"/>
          <p:cNvSpPr>
            <a:spLocks noGrp="1"/>
          </p:cNvSpPr>
          <p:nvPr>
            <p:ph type="title"/>
          </p:nvPr>
        </p:nvSpPr>
        <p:spPr/>
        <p:txBody>
          <a:bodyPr/>
          <a:lstStyle/>
          <a:p>
            <a:r>
              <a:rPr lang="en-US" smtClean="0"/>
              <a:t>Using Boundless Presentations</a:t>
            </a:r>
            <a:endParaRPr lang="en-US" dirty="0"/>
          </a:p>
        </p:txBody>
      </p:sp>
      <p:sp>
        <p:nvSpPr>
          <p:cNvPr id="23" name="Text Placeholder 22"/>
          <p:cNvSpPr>
            <a:spLocks noGrp="1"/>
          </p:cNvSpPr>
          <p:nvPr>
            <p:ph type="body" sz="quarter" idx="10"/>
          </p:nvPr>
        </p:nvSpPr>
        <p:spPr/>
        <p:txBody>
          <a:bodyPr/>
          <a:lstStyle/>
          <a:p>
            <a:r>
              <a:rPr lang="en-US" dirty="0" smtClean="0"/>
              <a:t>The Appendix</a:t>
            </a:r>
          </a:p>
          <a:p>
            <a:pPr lvl="1"/>
            <a:r>
              <a:rPr lang="en-US" dirty="0" smtClean="0"/>
              <a:t>The appendix is for you to use to add depth and breadth to your lectures. You can simply drag and drop slides from the appendix into the main presentation to make for a richer lecture experience.</a:t>
            </a:r>
            <a:endParaRPr lang="en-US" dirty="0"/>
          </a:p>
        </p:txBody>
      </p:sp>
      <p:sp>
        <p:nvSpPr>
          <p:cNvPr id="4"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5"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pic>
        <p:nvPicPr>
          <p:cNvPr id="7" name="Picture 8"/>
          <p:cNvPicPr>
            <a:picLocks noChangeAspect="1" noChangeArrowheads="1"/>
          </p:cNvPicPr>
          <p:nvPr/>
        </p:nvPicPr>
        <p:blipFill>
          <a:blip r:embed="rId2">
            <a:extLst>
              <a:ext uri="{28A0092B-C50C-407E-A947-70E740481C1C}">
                <a14:useLocalDpi xmlns:a14="http://schemas.microsoft.com/office/drawing/2010/main" val="0"/>
              </a:ext>
            </a:extLst>
          </a:blip>
          <a:srcRect t="598" r="246" b="369"/>
          <a:stretch>
            <a:fillRect/>
          </a:stretch>
        </p:blipFill>
        <p:spPr bwMode="auto">
          <a:xfrm>
            <a:off x="3267075" y="3544887"/>
            <a:ext cx="2571750"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 name="Picture 9"/>
          <p:cNvPicPr>
            <a:picLocks noChangeAspect="1" noChangeArrowheads="1"/>
          </p:cNvPicPr>
          <p:nvPr/>
        </p:nvPicPr>
        <p:blipFill>
          <a:blip r:embed="rId3">
            <a:extLst>
              <a:ext uri="{28A0092B-C50C-407E-A947-70E740481C1C}">
                <a14:useLocalDpi xmlns:a14="http://schemas.microsoft.com/office/drawing/2010/main" val="0"/>
              </a:ext>
            </a:extLst>
          </a:blip>
          <a:srcRect b="1579"/>
          <a:stretch>
            <a:fillRect/>
          </a:stretch>
        </p:blipFill>
        <p:spPr bwMode="auto">
          <a:xfrm>
            <a:off x="3429000" y="1219200"/>
            <a:ext cx="2401888"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2" name="Text Placeholder 10"/>
          <p:cNvSpPr txBox="1">
            <a:spLocks/>
          </p:cNvSpPr>
          <p:nvPr/>
        </p:nvSpPr>
        <p:spPr>
          <a:xfrm>
            <a:off x="6019800" y="3581400"/>
            <a:ext cx="2819400" cy="1828800"/>
          </a:xfrm>
          <a:prstGeom prst="rect">
            <a:avLst/>
          </a:prstGeom>
        </p:spPr>
        <p:txBody>
          <a:bodyPr vert="horz" lIns="0" tIns="0" rIns="0" bIns="0"/>
          <a:lstStyle>
            <a:lvl1pPr marL="342900" indent="-342900" algn="l" rtl="0" eaLnBrk="1" fontAlgn="base" hangingPunct="1">
              <a:spcBef>
                <a:spcPts val="800"/>
              </a:spcBef>
              <a:spcAft>
                <a:spcPct val="0"/>
              </a:spcAft>
              <a:defRPr sz="1400">
                <a:solidFill>
                  <a:schemeClr val="tx2"/>
                </a:solidFill>
                <a:latin typeface="+mn-lt"/>
                <a:ea typeface="+mn-ea"/>
                <a:cs typeface="+mn-cs"/>
                <a:sym typeface="Helvetica Neue" charset="0"/>
              </a:defRPr>
            </a:lvl1pPr>
            <a:lvl2pPr marL="0" indent="0" algn="l" rtl="0" eaLnBrk="1" fontAlgn="base" hangingPunct="1">
              <a:spcBef>
                <a:spcPts val="400"/>
              </a:spcBef>
              <a:spcAft>
                <a:spcPct val="0"/>
              </a:spcAft>
              <a:buClr>
                <a:srgbClr val="828282"/>
              </a:buClr>
              <a:buSzPct val="100000"/>
              <a:buFont typeface="Arial" charset="0"/>
              <a:buNone/>
              <a:defRPr sz="1000">
                <a:solidFill>
                  <a:srgbClr val="828282"/>
                </a:solidFill>
                <a:latin typeface="Arial" charset="0"/>
                <a:ea typeface="+mn-ea"/>
                <a:cs typeface="+mn-cs"/>
                <a:sym typeface="Arial" charset="0"/>
              </a:defRPr>
            </a:lvl2pPr>
            <a:lvl3pPr marL="393700" indent="-127000" algn="l" rtl="0" eaLnBrk="1" fontAlgn="base" hangingPunct="1">
              <a:spcBef>
                <a:spcPts val="600"/>
              </a:spcBef>
              <a:spcAft>
                <a:spcPct val="0"/>
              </a:spcAft>
              <a:buClr>
                <a:srgbClr val="828282"/>
              </a:buClr>
              <a:buSzPct val="100000"/>
              <a:buFont typeface="Helvetica Neue" charset="0"/>
              <a:buChar char="-"/>
              <a:defRPr sz="1200">
                <a:solidFill>
                  <a:srgbClr val="828282"/>
                </a:solidFill>
                <a:latin typeface="+mn-lt"/>
                <a:ea typeface="+mn-ea"/>
                <a:cs typeface="+mn-cs"/>
                <a:sym typeface="Helvetica Neue" charset="0"/>
              </a:defRPr>
            </a:lvl3pPr>
            <a:lvl4pPr marL="1562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4pPr>
            <a:lvl5pPr marL="20193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5pPr>
            <a:lvl6pPr marL="24765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6pPr>
            <a:lvl7pPr marL="29337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7pPr>
            <a:lvl8pPr marL="33909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8pPr>
            <a:lvl9pPr marL="3848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9pPr>
          </a:lstStyle>
          <a:p>
            <a:r>
              <a:rPr lang="en-US" dirty="0" smtClean="0"/>
              <a:t>Free to edit, share, and copy</a:t>
            </a:r>
          </a:p>
          <a:p>
            <a:pPr lvl="1">
              <a:lnSpc>
                <a:spcPct val="110000"/>
              </a:lnSpc>
            </a:pPr>
            <a:r>
              <a:rPr lang="en-US" dirty="0" smtClean="0"/>
              <a:t>Feel free to edit, share, and make as many copies of the Boundless presentations as you like. We encourage you to take these presentations and make them your own.</a:t>
            </a:r>
            <a:endParaRPr lang="en-US" dirty="0"/>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extBox 16"/>
          <p:cNvSpPr txBox="1"/>
          <p:nvPr/>
        </p:nvSpPr>
        <p:spPr>
          <a:xfrm>
            <a:off x="228600" y="304800"/>
            <a:ext cx="2590800" cy="2784353"/>
          </a:xfrm>
          <a:prstGeom prst="rect">
            <a:avLst/>
          </a:prstGeom>
          <a:noFill/>
        </p:spPr>
        <p:txBody>
          <a:bodyPr wrap="square" lIns="0" tIns="0" rIns="0" bIns="0" rtlCol="0">
            <a:spAutoFit/>
          </a:bodyPr>
          <a:lstStyle/>
          <a:p>
            <a:pPr algn="l"/>
            <a:r>
              <a:rPr lang="en-US" sz="1800" dirty="0" smtClean="0">
                <a:solidFill>
                  <a:schemeClr val="bg1"/>
                </a:solidFill>
                <a:latin typeface="Arial"/>
                <a:cs typeface="Arial"/>
              </a:rPr>
              <a:t>Boundless Teaching Platform</a:t>
            </a:r>
          </a:p>
          <a:p>
            <a:pPr algn="l">
              <a:lnSpc>
                <a:spcPct val="110000"/>
              </a:lnSpc>
              <a:spcBef>
                <a:spcPts val="800"/>
              </a:spcBef>
            </a:pPr>
            <a:r>
              <a:rPr lang="en-US" sz="800" dirty="0">
                <a:solidFill>
                  <a:srgbClr val="FFFFFF"/>
                </a:solidFill>
                <a:latin typeface="Arial" charset="0"/>
                <a:ea typeface="ＭＳ Ｐゴシック" charset="0"/>
                <a:sym typeface="Helvetica Neue" charset="0"/>
              </a:rPr>
              <a:t>Boundless empowers educators to engage their students with affordable, customizable textbooks and intuitive teaching tools. The free Boundless Teaching Platform gives educators the ability to customize textbooks in more than 20 subjects that align to hundreds of popular titles. Get started by using high quality Boundless books, or make switching to our platform easier by building from Boundless content pre-organized to match the assigned textbook. This platform gives educators the tools they need to assign readings and assessments, monitor student activity, and lead their classes with pre-made teaching resources.</a:t>
            </a:r>
          </a:p>
          <a:p>
            <a:pPr algn="l">
              <a:spcBef>
                <a:spcPts val="800"/>
              </a:spcBef>
            </a:pPr>
            <a:r>
              <a:rPr lang="en-US" sz="800" dirty="0">
                <a:solidFill>
                  <a:srgbClr val="FFFFFF"/>
                </a:solidFill>
                <a:latin typeface="Helvetica Neue" charset="0"/>
                <a:ea typeface="ＭＳ Ｐゴシック" charset="0"/>
                <a:sym typeface="Helvetica Neue" charset="0"/>
              </a:rPr>
              <a:t>Get started now at:</a:t>
            </a:r>
          </a:p>
          <a:p>
            <a:pPr algn="l"/>
            <a:endParaRPr lang="en-US" sz="1800" dirty="0">
              <a:solidFill>
                <a:schemeClr val="bg1"/>
              </a:solidFill>
              <a:latin typeface="Arial"/>
              <a:cs typeface="Arial"/>
            </a:endParaRPr>
          </a:p>
        </p:txBody>
      </p:sp>
      <p:sp>
        <p:nvSpPr>
          <p:cNvPr id="19" name="TextBox 18"/>
          <p:cNvSpPr txBox="1"/>
          <p:nvPr/>
        </p:nvSpPr>
        <p:spPr>
          <a:xfrm>
            <a:off x="228600" y="5867400"/>
            <a:ext cx="2590800" cy="340606"/>
          </a:xfrm>
          <a:prstGeom prst="rect">
            <a:avLst/>
          </a:prstGeom>
          <a:noFill/>
        </p:spPr>
        <p:txBody>
          <a:bodyPr wrap="square" lIns="0" tIns="0" rIns="0" bIns="0" rtlCol="0">
            <a:spAutoFit/>
          </a:bodyPr>
          <a:lstStyle/>
          <a:p>
            <a:pPr algn="l">
              <a:lnSpc>
                <a:spcPct val="110000"/>
              </a:lnSpc>
              <a:spcBef>
                <a:spcPts val="800"/>
              </a:spcBef>
            </a:pPr>
            <a:r>
              <a:rPr lang="en-US" sz="800" dirty="0" smtClean="0">
                <a:solidFill>
                  <a:srgbClr val="FFFFFF"/>
                </a:solidFill>
                <a:latin typeface="Arial" charset="0"/>
                <a:ea typeface="ＭＳ Ｐゴシック" charset="0"/>
                <a:sym typeface="Helvetica Neue" charset="0"/>
              </a:rPr>
              <a:t>If you have any questions or problems please email:</a:t>
            </a:r>
          </a:p>
          <a:p>
            <a:pPr algn="l">
              <a:lnSpc>
                <a:spcPct val="80000"/>
              </a:lnSpc>
              <a:spcBef>
                <a:spcPts val="800"/>
              </a:spcBef>
            </a:pPr>
            <a:r>
              <a:rPr lang="en-US" sz="800" dirty="0" err="1" smtClean="0">
                <a:solidFill>
                  <a:srgbClr val="FFFFFF"/>
                </a:solidFill>
                <a:latin typeface="Arial" charset="0"/>
                <a:ea typeface="ＭＳ Ｐゴシック" charset="0"/>
                <a:cs typeface="Arial"/>
                <a:sym typeface="Helvetica Neue" charset="0"/>
                <a:hlinkClick r:id="rId6"/>
              </a:rPr>
              <a:t>educators@boundless.com</a:t>
            </a:r>
            <a:endParaRPr lang="en-US" sz="1800" dirty="0">
              <a:solidFill>
                <a:schemeClr val="bg1"/>
              </a:solidFill>
              <a:latin typeface="Arial"/>
              <a:cs typeface="Arial"/>
            </a:endParaRPr>
          </a:p>
        </p:txBody>
      </p:sp>
      <p:sp>
        <p:nvSpPr>
          <p:cNvPr id="3" name="TextBox 2"/>
          <p:cNvSpPr txBox="1"/>
          <p:nvPr/>
        </p:nvSpPr>
        <p:spPr>
          <a:xfrm>
            <a:off x="228600" y="2819400"/>
            <a:ext cx="2590800" cy="123111"/>
          </a:xfrm>
          <a:prstGeom prst="rect">
            <a:avLst/>
          </a:prstGeom>
          <a:noFill/>
        </p:spPr>
        <p:txBody>
          <a:bodyPr wrap="square" lIns="0" tIns="0" rIns="0" bIns="0" rtlCol="0">
            <a:spAutoFit/>
          </a:bodyPr>
          <a:lstStyle/>
          <a:p>
            <a:pPr algn="l"/>
            <a:r>
              <a:rPr lang="en-US" sz="800" dirty="0" smtClean="0">
                <a:latin typeface="Arial"/>
                <a:cs typeface="Arial"/>
                <a:hlinkClick r:id="rId7"/>
              </a:rPr>
              <a:t>http://</a:t>
            </a:r>
            <a:r>
              <a:rPr lang="en-US" sz="800" dirty="0" err="1" smtClean="0">
                <a:latin typeface="Arial"/>
                <a:cs typeface="Arial"/>
                <a:hlinkClick r:id="rId7"/>
              </a:rPr>
              <a:t>boundless.com</a:t>
            </a:r>
            <a:r>
              <a:rPr lang="en-US" sz="800" dirty="0" smtClean="0">
                <a:latin typeface="Arial"/>
                <a:cs typeface="Arial"/>
                <a:hlinkClick r:id="rId7"/>
              </a:rPr>
              <a:t>/teaching-platform</a:t>
            </a:r>
            <a:endParaRPr lang="en-US" sz="800" dirty="0">
              <a:latin typeface="Arial"/>
              <a:cs typeface="Arial"/>
            </a:endParaRPr>
          </a:p>
        </p:txBody>
      </p:sp>
    </p:spTree>
    <p:extLst>
      <p:ext uri="{BB962C8B-B14F-4D97-AF65-F5344CB8AC3E}">
        <p14:creationId xmlns:p14="http://schemas.microsoft.com/office/powerpoint/2010/main" val="3377858826"/>
      </p:ext>
    </p:extLst>
  </p:cSld>
  <p:clrMapOvr>
    <a:masterClrMapping/>
  </p:clrMapOvr>
  <p:transition xmlns:p14="http://schemas.microsoft.com/office/powerpoint/2010/mai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BoundlessHQ_sm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48000" cy="6464300"/>
          </a:xfrm>
          <a:prstGeom prst="rect">
            <a:avLst/>
          </a:prstGeom>
        </p:spPr>
      </p:pic>
      <p:sp>
        <p:nvSpPr>
          <p:cNvPr id="16" name="Text Placeholder 15"/>
          <p:cNvSpPr>
            <a:spLocks noGrp="1"/>
          </p:cNvSpPr>
          <p:nvPr>
            <p:ph type="body" sz="quarter" idx="10"/>
          </p:nvPr>
        </p:nvSpPr>
        <p:spPr/>
        <p:txBody>
          <a:bodyPr/>
          <a:lstStyle/>
          <a:p>
            <a:pPr>
              <a:lnSpc>
                <a:spcPct val="110000"/>
              </a:lnSpc>
            </a:pPr>
            <a:r>
              <a:rPr lang="en-US" dirty="0" smtClean="0"/>
              <a:t>Boundless is an innovative technology company making education more affordable and accessible for students everywhere. The company creates the world’s best open educational content in 20+ subjects that align to more than 1,000 popular college textbooks. Boundless integrates learning technology into all its premium books to help students study more efficiently at a fraction of the cost of traditional textbooks. The company also empowers educators to engage their students more effectively through customizable books and intuitive teaching tools as part of the Boundless Teaching Platform. More than 2 million learners access Boundless free and premium content each month across the company’s wide distribution platforms, including its website, </a:t>
            </a:r>
            <a:r>
              <a:rPr lang="en-US" dirty="0" err="1" smtClean="0"/>
              <a:t>iOS</a:t>
            </a:r>
            <a:r>
              <a:rPr lang="en-US" dirty="0" smtClean="0"/>
              <a:t> apps, Kindle books, and </a:t>
            </a:r>
            <a:r>
              <a:rPr lang="en-US" dirty="0" err="1" smtClean="0"/>
              <a:t>iBooks</a:t>
            </a:r>
            <a:r>
              <a:rPr lang="en-US" dirty="0" smtClean="0"/>
              <a:t>. To get started learning or teaching with Boundless, visit </a:t>
            </a:r>
            <a:r>
              <a:rPr lang="en-US" dirty="0" smtClean="0">
                <a:hlinkClick r:id="rId3"/>
              </a:rPr>
              <a:t>boundless.com</a:t>
            </a:r>
            <a:r>
              <a:rPr lang="en-US" dirty="0" smtClean="0"/>
              <a:t>.</a:t>
            </a:r>
            <a:endParaRPr lang="en-US" dirty="0"/>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0" name="Rectangle 9"/>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itle 16"/>
          <p:cNvSpPr>
            <a:spLocks noGrp="1"/>
          </p:cNvSpPr>
          <p:nvPr>
            <p:ph type="title"/>
          </p:nvPr>
        </p:nvSpPr>
        <p:spPr/>
        <p:txBody>
          <a:bodyPr/>
          <a:lstStyle/>
          <a:p>
            <a:r>
              <a:rPr lang="en-US" dirty="0" smtClean="0"/>
              <a:t>About Boundless</a:t>
            </a:r>
            <a:endParaRPr lang="en-US" dirty="0"/>
          </a:p>
        </p:txBody>
      </p:sp>
    </p:spTree>
    <p:extLst>
      <p:ext uri="{BB962C8B-B14F-4D97-AF65-F5344CB8AC3E}">
        <p14:creationId xmlns:p14="http://schemas.microsoft.com/office/powerpoint/2010/main" val="1703359636"/>
      </p:ext>
    </p:extLst>
  </p:cSld>
  <p:clrMapOvr>
    <a:masterClrMapping/>
  </p:clrMapOvr>
  <p:transition xmlns:p14="http://schemas.microsoft.com/office/powerpoint/2010/mai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ctionimage.jpg"/>
          <p:cNvPicPr>
            <a:picLocks noChangeAspect="1"/>
          </p:cNvPicPr>
          <p:nvPr/>
        </p:nvPicPr>
        <p:blipFill>
          <a:blip r:embed="rId6">
            <a:extLst>
              <a:ext uri="{d6a0b252cca47b76000165cefb57f51d}">
                <a14:useLocalDpi xmlns:a14="http://schemas.microsoft.com/office/drawing/2010/main" val="0"/>
              </a:ext>
            </a:extLst>
          </a:blip>
          <a:stretch>
            <a:fillRect/>
          </a:stretch>
        </p:blipFill>
        <p:spPr>
          <a:xfrm>
            <a:off x="152400" y="1447800"/>
            <a:ext cx="2768600" cy="2232646"/>
          </a:xfrm>
          <a:prstGeom prst="rect">
            <a:avLst/>
          </a:prstGeom>
        </p:spPr>
      </p:pic>
      <p:sp>
        <p:nvSpPr>
          <p:cNvPr id="22" name="Text Placeholder 21"/>
          <p:cNvSpPr>
            <a:spLocks noGrp="1"/>
          </p:cNvSpPr>
          <p:nvPr>
            <p:ph type="body" sz="quarter" idx="10"/>
          </p:nvPr>
        </p:nvSpPr>
        <p:spPr>
          <a:xfrm>
            <a:off x="3231005" y="1371600"/>
            <a:ext cx="5664901" cy="4800600"/>
          </a:xfrm>
        </p:spPr>
        <p:txBody>
          <a:bodyPr/>
          <a:lstStyle/>
          <a:p>
            <a:pPr marL="115888" indent="-115888"/>
            <a:r>
              <a:rPr lang="en-US" dirty="0" smtClean="0"/>
              <a:t>National Security Argument</a:t>
            </a:r>
          </a:p>
          <a:p>
            <a:pPr marL="115888" indent="-115888"/>
            <a:r>
              <a:rPr lang="en-US" dirty="0" smtClean="0"/>
              <a:t>Infant Industry Argument</a:t>
            </a:r>
          </a:p>
          <a:p>
            <a:pPr marL="115888" indent="-115888"/>
            <a:r>
              <a:rPr lang="en-US" dirty="0"/>
              <a:t/>
            </a:r>
            <a:r>
              <a:rPr lang="en-US" dirty="0"/>
              <a:t>Unfair Competition Argument</a:t>
            </a:r>
            <a:r>
              <a:rPr lang="en-US" dirty="0"/>
              <a:t> </a:t>
            </a:r>
            <a:endParaRPr lang="en-US" dirty="0" smtClean="0"/>
          </a:p>
          <a:p>
            <a:pPr marL="115888" indent="-115888"/>
            <a:r>
              <a:rPr lang="en-US" dirty="0"/>
              <a:t/>
            </a:r>
            <a:r>
              <a:rPr lang="en-US" dirty="0"/>
              <a:t>Jobs Argument</a:t>
            </a:r>
            <a:r>
              <a:rPr lang="en-US" dirty="0"/>
              <a:t> </a:t>
            </a:r>
            <a:endParaRPr lang="en-US" dirty="0" smtClean="0"/>
          </a:p>
          <a:p>
            <a:pPr marL="115888" indent="-115888"/>
            <a:r>
              <a:rPr lang="en-US" dirty="0"/>
              <a:t/>
            </a:r>
            <a:r>
              <a:rPr lang="en-US" dirty="0"/>
              <a:t>A Summary of International Trade Agreements</a:t>
            </a:r>
            <a:r>
              <a:rPr lang="en-US" dirty="0"/>
              <a:t> </a:t>
            </a:r>
            <a:endParaRPr lang="en-US" dirty="0" smtClean="0"/>
          </a:p>
        </p:txBody>
      </p:sp>
      <p:sp>
        <p:nvSpPr>
          <p:cNvPr id="21" name="Title 20"/>
          <p:cNvSpPr>
            <a:spLocks noGrp="1"/>
          </p:cNvSpPr>
          <p:nvPr>
            <p:ph type="title"/>
          </p:nvPr>
        </p:nvSpPr>
        <p:spPr>
          <a:xfrm>
            <a:off x="152400" y="381000"/>
            <a:ext cx="8686800" cy="685800"/>
          </a:xfrm>
        </p:spPr>
        <p:txBody>
          <a:bodyPr/>
          <a:lstStyle/>
          <a:p>
            <a:r>
              <a:rPr lang="en-US" dirty="0" smtClean="0"/>
              <a:t>Arguments for and Against Protectionist Policy</a:t>
            </a:r>
            <a:endParaRPr lang="en-US" dirty="0"/>
          </a:p>
        </p:txBody>
      </p:sp>
      <p:sp>
        <p:nvSpPr>
          <p:cNvPr id="5"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Arguments for and Against Protectionist Policy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
        <p:nvSpPr>
          <p:cNvPr id="7" name="Line 6"/>
          <p:cNvSpPr>
            <a:spLocks noChangeShapeType="1"/>
          </p:cNvSpPr>
          <p:nvPr/>
        </p:nvSpPr>
        <p:spPr bwMode="auto">
          <a:xfrm>
            <a:off x="152400" y="1143000"/>
            <a:ext cx="87709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1"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0"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5"/>
              </a:rPr>
              <a:t>www.www/boundless.com/economics?campaign_content=book_1515_section_128&amp;campaign_term=Economics&amp;utm_campaign=powerpoint&amp;utm_medium=direct&amp;utm_source=boundless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Tree>
    <p:extLst>
      <p:ext uri="{BB962C8B-B14F-4D97-AF65-F5344CB8AC3E}">
        <p14:creationId xmlns:p14="http://schemas.microsoft.com/office/powerpoint/2010/main" val="37228575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Economic interdependence and globalization has resulted in a unique capitalistic system, where each country is largely dependent upon other countries for economic sustainability.</a:t>
            </a:r>
          </a:p>
          <a:p>
            <a:pPr marL="115888" indent="-115888"/>
            <a:r>
              <a:rPr lang="en-US" sz="1200" dirty="0" smtClean="0"/>
              <a:t>It has been noted, somewhat intuitively and empirically, that conflict reduces trade. This highlights the risk of conflict harming an economy.</a:t>
            </a:r>
          </a:p>
          <a:p>
            <a:pPr marL="115888" indent="-115888"/>
            <a:r>
              <a:rPr lang="en-US" sz="1200" dirty="0" smtClean="0"/>
              <a:t>A more specific context for trade and conflict can be the way in which trade is complicated during wartime. Indeed, trade during wartime can be a substantial threat to a nation, as economic levers such as sanctions can be utilized.</a:t>
            </a:r>
          </a:p>
          <a:p>
            <a:pPr marL="115888" indent="-115888"/>
            <a:r>
              <a:rPr lang="en-US" sz="1200" dirty="0" smtClean="0"/>
              <a:t>Iran and North Korea are strong modern examples as well as the recent history of the U.S.-Iraq war. All of these economies struggle(d) against harsh economic sanctions.</a:t>
            </a:r>
          </a:p>
          <a:p>
            <a:pPr marL="115888" indent="-115888"/>
            <a:r>
              <a:rPr lang="en-US" sz="1200" dirty="0" smtClean="0"/>
              <a:t>Combining these ideas, it is clear that there is substantial national security value to trade protectionism.</a:t>
            </a:r>
          </a:p>
        </p:txBody>
      </p:sp>
      <p:sp>
        <p:nvSpPr>
          <p:cNvPr id="4" name="Title 3"/>
          <p:cNvSpPr>
            <a:spLocks noGrp="1"/>
          </p:cNvSpPr>
          <p:nvPr>
            <p:ph type="title"/>
          </p:nvPr>
        </p:nvSpPr>
        <p:spPr/>
        <p:txBody>
          <a:bodyPr/>
          <a:lstStyle/>
          <a:p>
            <a:r>
              <a:rPr lang="en-US" dirty="0" smtClean="0"/>
              <a:t>National Security Argument</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arguments-for-and-against-protectionist-policy-128/national-security-argument-504-12600?campaign_content=book_1515_section_128&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Infant Mortality in Iraq During Sactions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Arguments for and Against Protectionist Policy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d6a0b252cca47b76000165cefb57f51d}">
                <a14:useLocalDpi xmlns:a14="http://schemas.microsoft.com/office/drawing/2010/main" val="0"/>
              </a:ext>
            </a:extLst>
          </a:blip>
          <a:stretch>
            <a:fillRect/>
          </a:stretch>
        </p:blipFill>
        <p:spPr>
          <a:xfrm>
            <a:off x="6146800" y="1447800"/>
            <a:ext cx="2567033"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Trade protectionism is national policies restricting international economic trade to alter the balance between imports and goods manufactured domestically through import quotas, tariffs, taxes, anti-dumping legislation, and other limitations.</a:t>
            </a:r>
          </a:p>
          <a:p>
            <a:pPr marL="115888" indent="-115888"/>
            <a:r>
              <a:rPr lang="en-US" sz="1200" dirty="0" smtClean="0"/>
              <a:t>The primary advantage to countries with higher economic power and bigger corporations is simply economies of scale, which infant industries in developing countries often protect against.</a:t>
            </a:r>
          </a:p>
          <a:p>
            <a:pPr marL="115888" indent="-115888"/>
            <a:r>
              <a:rPr lang="en-US" sz="1200" dirty="0" smtClean="0"/>
              <a:t>The United States was employing heavy tariffs to protect their fragile economic system as the economy began to achieve autonomy after British rule, which proved effective.</a:t>
            </a:r>
          </a:p>
          <a:p>
            <a:pPr marL="115888" indent="-115888"/>
            <a:r>
              <a:rPr lang="en-US" sz="1200" dirty="0" smtClean="0"/>
              <a:t>From a broader and more far-reaching perspective, protectionism as a general principle has been heavily criticized (even in infant industry situations). The argument is that free markets add value on a global level, while protectionism confines economic value to the nation employing it.</a:t>
            </a:r>
          </a:p>
        </p:txBody>
      </p:sp>
      <p:sp>
        <p:nvSpPr>
          <p:cNvPr id="4" name="Title 3"/>
          <p:cNvSpPr>
            <a:spLocks noGrp="1"/>
          </p:cNvSpPr>
          <p:nvPr>
            <p:ph type="title"/>
          </p:nvPr>
        </p:nvSpPr>
        <p:spPr/>
        <p:txBody>
          <a:bodyPr/>
          <a:lstStyle/>
          <a:p>
            <a:r>
              <a:rPr lang="en-US" dirty="0" smtClean="0"/>
              <a:t>Infant Industry Argument</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arguments-for-and-against-protectionist-policy-128/infant-industry-argument-505-12601?campaign_content=book_1515_section_128&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Economies of Scale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Arguments for and Against Protectionist Policy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3dcecbcee79a7f07f3ae657cba1fe5db}">
                <a14:useLocalDpi xmlns:a14="http://schemas.microsoft.com/office/drawing/2010/main" val="0"/>
              </a:ext>
            </a:extLst>
          </a:blip>
          <a:stretch>
            <a:fillRect/>
          </a:stretch>
        </p:blipFill>
        <p:spPr>
          <a:xfrm>
            <a:off x="6146800" y="1447800"/>
            <a:ext cx="2433123"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Protectionist policies are a highly charged topic in economic debates, as economies work to attain the optimal balance of free trade and trade protectionism to capture the most value.</a:t>
            </a:r>
          </a:p>
          <a:p>
            <a:pPr marL="115888" indent="-115888"/>
            <a:r>
              <a:rPr lang="en-US" sz="1200" dirty="0" smtClean="0"/>
              <a:t>A recent topic is anti-dumping policies directed at international players looking to undercut domestic business through selling at dramatically reduced prices.</a:t>
            </a:r>
          </a:p>
          <a:p>
            <a:pPr marL="115888" indent="-115888"/>
            <a:r>
              <a:rPr lang="en-US" sz="1200" dirty="0" smtClean="0"/>
              <a:t>Another critical risk in the global market is intellectual property (IP) protection as patents are often ignored globally, particularly by countries which lack the infrastructure to enforce IP laws.</a:t>
            </a:r>
          </a:p>
          <a:p>
            <a:pPr marL="115888" indent="-115888"/>
            <a:r>
              <a:rPr lang="en-US" sz="1200" dirty="0" smtClean="0"/>
              <a:t>Another unfair competition threat is the emergence of global monopolies. Some of the larger ones attain enough global power and geographic diversification to be difficult to break up via domestic anti-trust laws.</a:t>
            </a:r>
          </a:p>
        </p:txBody>
      </p:sp>
      <p:sp>
        <p:nvSpPr>
          <p:cNvPr id="4" name="Title 3"/>
          <p:cNvSpPr>
            <a:spLocks noGrp="1"/>
          </p:cNvSpPr>
          <p:nvPr>
            <p:ph type="title"/>
          </p:nvPr>
        </p:nvSpPr>
        <p:spPr/>
        <p:txBody>
          <a:bodyPr/>
          <a:lstStyle/>
          <a:p>
            <a:r>
              <a:rPr lang="en-US" dirty="0" smtClean="0"/>
              <a:t>Unfair Competition Argument</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arguments-for-and-against-protectionist-policy-128/unfair-competition-argument-506-12602?campaign_content=book_1515_section_128&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Economic Losses in a Monopoly</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Arguments for and Against Protectionist Policy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0472af540f5e90bf8b26f70569aec5c0}">
                <a14:useLocalDpi xmlns:a14="http://schemas.microsoft.com/office/drawing/2010/main" val="0"/>
              </a:ext>
            </a:extLst>
          </a:blip>
          <a:stretch>
            <a:fillRect/>
          </a:stretch>
        </p:blipFill>
        <p:spPr>
          <a:xfrm>
            <a:off x="6146800" y="1447800"/>
            <a:ext cx="2070100"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This argument is predicated on the simply fact that buying more domestically will drive up national production, and that this increased production will in turn result in a healthier domestic job market.</a:t>
            </a:r>
          </a:p>
          <a:p>
            <a:pPr marL="115888" indent="-115888"/>
            <a:r>
              <a:rPr lang="en-US" sz="1200" dirty="0" smtClean="0"/>
              <a:t>Local governments leverage subsidies, tariffs, import quotas, and anti-dumping policies to maximize strategic capacity domestically, thus creating jobs.</a:t>
            </a:r>
          </a:p>
          <a:p>
            <a:pPr marL="115888" indent="-115888"/>
            <a:r>
              <a:rPr lang="en-US" sz="1200" dirty="0" smtClean="0"/>
              <a:t>A sentiment towards protectionism has developed in the U.S. due to the jobs argument in view of an imbalanced trade ratio, where more exports (production and jobs at home) is required to sustain the ongoing consumption of imports.</a:t>
            </a:r>
          </a:p>
          <a:p>
            <a:pPr marL="115888" indent="-115888"/>
            <a:r>
              <a:rPr lang="en-US" sz="1200" dirty="0" smtClean="0"/>
              <a:t>Along similar lines, it is common practice for companies to identify strategic alliances abroad and send much of the production work to these locations (outsourcing), motivating governments to bring these jobs back home.</a:t>
            </a:r>
          </a:p>
          <a:p>
            <a:pPr marL="115888" indent="-115888"/>
            <a:r>
              <a:rPr lang="en-US" sz="1200" dirty="0" smtClean="0"/>
              <a:t>Local governments leverage subsidies, tariffs, import quotas, and anti-dumping policies to maximize strategic capacity domestically, thus creating jobs.</a:t>
            </a:r>
          </a:p>
        </p:txBody>
      </p:sp>
      <p:sp>
        <p:nvSpPr>
          <p:cNvPr id="4" name="Title 3"/>
          <p:cNvSpPr>
            <a:spLocks noGrp="1"/>
          </p:cNvSpPr>
          <p:nvPr>
            <p:ph type="title"/>
          </p:nvPr>
        </p:nvSpPr>
        <p:spPr/>
        <p:txBody>
          <a:bodyPr/>
          <a:lstStyle/>
          <a:p>
            <a:r>
              <a:rPr lang="en-US" dirty="0" smtClean="0"/>
              <a:t>Jobs Argument</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arguments-for-and-against-protectionist-policy-128/jobs-argument-507-12603?campaign_content=book_1515_section_128&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Trade Balances on a Global Scale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Arguments for and Against Protectionist Policy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86b17a00a7dd931faf6cdf9e90353c38}">
                <a14:useLocalDpi xmlns:a14="http://schemas.microsoft.com/office/drawing/2010/main" val="0"/>
              </a:ext>
            </a:extLst>
          </a:blip>
          <a:stretch>
            <a:fillRect/>
          </a:stretch>
        </p:blipFill>
        <p:spPr>
          <a:xfrm>
            <a:off x="6146800" y="1447800"/>
            <a:ext cx="2768600" cy="1259929"/>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International trade encounters a variety of obstacles which reduce trade incentives. This is usually through tariffs, quotas, taxes, and other trade restrictions.</a:t>
            </a:r>
          </a:p>
          <a:p>
            <a:pPr marL="115888" indent="-115888"/>
            <a:r>
              <a:rPr lang="en-US" sz="1200" dirty="0" smtClean="0"/>
              <a:t>The WTO is the largest international trade organization, replacing the General Agreement on Tariffs and Trade (GATT) in 1995, designed to enable international trade while reducing unfair practices.</a:t>
            </a:r>
          </a:p>
          <a:p>
            <a:pPr marL="115888" indent="-115888"/>
            <a:r>
              <a:rPr lang="en-US" sz="1200" dirty="0" smtClean="0"/>
              <a:t>NAFTA is a trilateral agreement between the United States, Canada and Mexico designed to minimize any trade or investment barriers between any of these countries (primarily in the form of tariffs).</a:t>
            </a:r>
          </a:p>
          <a:p>
            <a:pPr marL="115888" indent="-115888"/>
            <a:r>
              <a:rPr lang="en-US" sz="1200" dirty="0" smtClean="0"/>
              <a:t>The APEC forum is a cooperative discussion between 21 countries in the Pacific Rim region promoting free trade, with a focus on newly industrialized economies (NIE).</a:t>
            </a:r>
          </a:p>
        </p:txBody>
      </p:sp>
      <p:sp>
        <p:nvSpPr>
          <p:cNvPr id="4" name="Title 3"/>
          <p:cNvSpPr>
            <a:spLocks noGrp="1"/>
          </p:cNvSpPr>
          <p:nvPr>
            <p:ph type="title"/>
          </p:nvPr>
        </p:nvSpPr>
        <p:spPr/>
        <p:txBody>
          <a:bodyPr/>
          <a:lstStyle/>
          <a:p>
            <a:r>
              <a:rPr lang="en-US" dirty="0" smtClean="0"/>
              <a:t>A Summary of International Trade Agreements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arguments-for-and-against-protectionist-policy-128/a-summary-of-international-trade-agreements-508-12604?campaign_content=book_1515_section_128&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WTO Members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Arguments for and Against Protectionist Policy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0bafcf23092a777218b6e98edc92c475}">
                <a14:useLocalDpi xmlns:a14="http://schemas.microsoft.com/office/drawing/2010/main" val="0"/>
              </a:ext>
            </a:extLst>
          </a:blip>
          <a:stretch>
            <a:fillRect/>
          </a:stretch>
        </p:blipFill>
        <p:spPr>
          <a:xfrm>
            <a:off x="6146800" y="1447800"/>
            <a:ext cx="2768600" cy="1222307"/>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2" name="Title 1"/>
          <p:cNvSpPr>
            <a:spLocks noGrp="1"/>
          </p:cNvSpPr>
          <p:nvPr>
            <p:ph type="title"/>
          </p:nvPr>
        </p:nvSpPr>
        <p:spPr/>
        <p:txBody>
          <a:bodyPr/>
          <a:lstStyle/>
          <a:p>
            <a:r>
              <a:rPr lang="en-US" smtClean="0"/>
              <a:t>Appendix</a:t>
            </a:r>
            <a:endParaRPr lang="en-US" dirty="0"/>
          </a:p>
        </p:txBody>
      </p:sp>
    </p:spTree>
    <p:extLst>
      <p:ext uri="{BB962C8B-B14F-4D97-AF65-F5344CB8AC3E}">
        <p14:creationId xmlns:p14="http://schemas.microsoft.com/office/powerpoint/2010/main" val="1737923768"/>
      </p:ext>
    </p:extLst>
  </p:cSld>
  <p:clrMapOvr>
    <a:masterClrMapping/>
  </p:clrMapOvr>
  <p:transition xmlns:p14="http://schemas.microsoft.com/office/powerpoint/2010/mai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Key terms</a:t>
            </a:r>
            <a:endParaRPr lang="en-US" dirty="0"/>
          </a:p>
        </p:txBody>
      </p:sp>
      <p:sp>
        <p:nvSpPr>
          <p:cNvPr id="10" name="Text Placeholder 9"/>
          <p:cNvSpPr>
            <a:spLocks noGrp="1"/>
          </p:cNvSpPr>
          <p:nvPr>
            <p:ph type="body" sz="quarter" idx="10"/>
          </p:nvPr>
        </p:nvSpPr>
        <p:spPr/>
        <p:txBody>
          <a:bodyPr/>
          <a:lstStyle/>
          <a:p>
            <a:r>
              <a:rPr lang="en-US" sz="1200" dirty="0" smtClean="0"/>
              <a:t/>
            </a:r>
            <a:r>
              <a:rPr lang="en-US" sz="1200" dirty="0" smtClean="0"/>
              <a:t>Dumping</a:t>
            </a:r>
            <a:r>
              <a:rPr lang="en-US" sz="1200" dirty="0" smtClean="0"/>
              <a:t> </a:t>
            </a:r>
            <a:r>
              <a:rPr lang="en-US" sz="1200" dirty="0" smtClean="0">
                <a:solidFill>
                  <a:schemeClr val="bg2"/>
                </a:solidFill>
              </a:rPr>
              <a:t>Selling goods at less than their normal price, especially in the export market as a means of securing a monopoly.</a:t>
            </a:r>
          </a:p>
          <a:p>
            <a:r>
              <a:rPr lang="en-US" sz="1200" dirty="0" smtClean="0"/>
              <a:t/>
            </a:r>
            <a:r>
              <a:rPr lang="en-US" sz="1200" dirty="0" smtClean="0"/>
              <a:t>Dumping</a:t>
            </a:r>
            <a:r>
              <a:rPr lang="en-US" sz="1200" dirty="0" smtClean="0"/>
              <a:t> </a:t>
            </a:r>
            <a:r>
              <a:rPr lang="en-US" sz="1200" dirty="0" smtClean="0">
                <a:solidFill>
                  <a:schemeClr val="bg2"/>
                </a:solidFill>
              </a:rPr>
              <a:t>Selling goods at less than their normal price, especially in the export market as a means of securing a monopoly.</a:t>
            </a:r>
          </a:p>
          <a:p>
            <a:r>
              <a:rPr lang="en-US" sz="1200" dirty="0" smtClean="0"/>
              <a:t/>
            </a:r>
            <a:r>
              <a:rPr lang="en-US" sz="1200" dirty="0" smtClean="0"/>
              <a:t>Foreign direct investment</a:t>
            </a:r>
            <a:r>
              <a:rPr lang="en-US" sz="1200" dirty="0" smtClean="0"/>
              <a:t> </a:t>
            </a:r>
            <a:r>
              <a:rPr lang="en-US" sz="1200" dirty="0">
                <a:solidFill>
                  <a:schemeClr val="bg2"/>
                </a:solidFill>
              </a:rPr>
              <a:t>Investment into production or business in a country by an individual or company of another country.</a:t>
            </a:r>
          </a:p>
          <a:p>
            <a:r>
              <a:rPr lang="en-US" sz="1200" dirty="0"/>
              <a:t/>
            </a:r>
            <a:r>
              <a:rPr lang="en-US" sz="1200" dirty="0"/>
              <a:t>Import Quota</a:t>
            </a:r>
            <a:r>
              <a:rPr lang="en-US" sz="1200" dirty="0"/>
              <a:t> </a:t>
            </a:r>
            <a:r>
              <a:rPr lang="en-US" sz="1200" dirty="0">
                <a:solidFill>
                  <a:schemeClr val="bg2"/>
                </a:solidFill>
              </a:rPr>
              <a:t>A restriction on the import of something to a specific quantity.</a:t>
            </a:r>
          </a:p>
          <a:p>
            <a:r>
              <a:rPr lang="en-US" sz="1200" dirty="0"/>
              <a:t/>
            </a:r>
            <a:r>
              <a:rPr lang="en-US" sz="1200" dirty="0"/>
              <a:t>Nascent</a:t>
            </a:r>
            <a:r>
              <a:rPr lang="en-US" sz="1200" dirty="0"/>
              <a:t> </a:t>
            </a:r>
            <a:r>
              <a:rPr lang="en-US" sz="1200" dirty="0">
                <a:solidFill>
                  <a:schemeClr val="bg2"/>
                </a:solidFill>
              </a:rPr>
              <a:t>Emerging; just coming into existence.</a:t>
            </a:r>
          </a:p>
          <a:p>
            <a:r>
              <a:rPr lang="en-US" sz="1200" dirty="0"/>
              <a:t/>
            </a:r>
            <a:r>
              <a:rPr lang="en-US" sz="1200" dirty="0"/>
              <a:t>Reverse engineering</a:t>
            </a:r>
            <a:r>
              <a:rPr lang="en-US" sz="1200" dirty="0"/>
              <a:t> </a:t>
            </a:r>
            <a:r>
              <a:rPr lang="en-US" sz="1200" dirty="0">
                <a:solidFill>
                  <a:schemeClr val="bg2"/>
                </a:solidFill>
              </a:rPr>
              <a:t>The process of analyzing the construction and operation of a product in order to manufacture a similar one.</a:t>
            </a:r>
          </a:p>
          <a:p>
            <a:r>
              <a:rPr lang="en-US" sz="1200" dirty="0"/>
              <a:t/>
            </a:r>
            <a:r>
              <a:rPr lang="en-US" sz="1200" dirty="0"/>
              <a:t>sanction</a:t>
            </a:r>
            <a:r>
              <a:rPr lang="en-US" sz="1200" dirty="0"/>
              <a:t> </a:t>
            </a:r>
            <a:r>
              <a:rPr lang="en-US" sz="1200" dirty="0">
                <a:solidFill>
                  <a:schemeClr val="bg2"/>
                </a:solidFill>
              </a:rPr>
              <a:t>A penalty, or some coercive measure, intended to ensure compliance; especially one adopted by several nations, or by an international body.</a:t>
            </a:r>
          </a:p>
          <a:p>
            <a:r>
              <a:rPr lang="en-US" sz="1200" dirty="0"/>
              <a:t/>
            </a:r>
            <a:r>
              <a:rPr lang="en-US" sz="1200" dirty="0"/>
              <a:t>Self-sufficiency</a:t>
            </a:r>
            <a:r>
              <a:rPr lang="en-US" sz="1200" dirty="0"/>
              <a:t> </a:t>
            </a:r>
            <a:r>
              <a:rPr lang="en-US" sz="1200" dirty="0">
                <a:solidFill>
                  <a:schemeClr val="bg2"/>
                </a:solidFill>
              </a:rPr>
              <a:t>Able to provide for oneself independently of others.</a:t>
            </a:r>
          </a:p>
          <a:p>
            <a:r>
              <a:rPr lang="en-US" sz="1200" dirty="0"/>
              <a:t/>
            </a:r>
            <a:r>
              <a:rPr lang="en-US" sz="1200" dirty="0"/>
              <a:t>Subsidies</a:t>
            </a:r>
            <a:r>
              <a:rPr lang="en-US" sz="1200" dirty="0"/>
              <a:t> </a:t>
            </a:r>
            <a:r>
              <a:rPr lang="en-US" sz="1200" dirty="0">
                <a:solidFill>
                  <a:schemeClr val="bg2"/>
                </a:solidFill>
              </a:rPr>
              <a:t>Financial support or assistance, such as a grant.</a:t>
            </a:r>
          </a:p>
          <a:p>
            <a:r>
              <a:rPr lang="en-US" sz="1200" dirty="0"/>
              <a:t/>
            </a:r>
            <a:r>
              <a:rPr lang="en-US" sz="1200" dirty="0"/>
              <a:t>tariff</a:t>
            </a:r>
            <a:r>
              <a:rPr lang="en-US" sz="1200" dirty="0"/>
              <a:t> </a:t>
            </a:r>
            <a:r>
              <a:rPr lang="en-US" sz="1200" dirty="0">
                <a:solidFill>
                  <a:schemeClr val="bg2"/>
                </a:solidFill>
              </a:rPr>
              <a:t>A system of government-imposed duties levied on imported or exported goods; a list of such duties, or the duties themselves.</a:t>
            </a:r>
          </a:p>
          <a:p>
            <a:r>
              <a:rPr lang="en-US" sz="1200" dirty="0"/>
              <a:t/>
            </a:r>
            <a:r>
              <a:rPr lang="en-US" sz="1200" dirty="0"/>
              <a:t>Trade Balance</a:t>
            </a:r>
            <a:r>
              <a:rPr lang="en-US" sz="1200" dirty="0"/>
              <a:t> </a:t>
            </a:r>
            <a:r>
              <a:rPr lang="en-US" sz="1200" dirty="0">
                <a:solidFill>
                  <a:schemeClr val="bg2"/>
                </a:solidFill>
              </a:rPr>
              <a:t>The difference between the monetary value of exports and imports in an economy over a certain period of time.</a:t>
            </a: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Infant Mortality in Iraq During Sactions</a:t>
            </a:r>
          </a:p>
          <a:p>
            <a:pPr lvl="1"/>
            <a:r>
              <a:rPr lang="en-US" dirty="0" smtClean="0"/>
              <a:t>This graphic underlines the indirect consequences of employing economic levers (i.e. sanctions) in a militaristic fashion during a conflict. While the justification for these figures is complex, including other war-related factors, the correlation is quite clear. Diminishing a country's economic prospects will in turn result in loss of life, particularly in developing nations.</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http://upload.wikimedia.org/wikipedia/en/3/3f/Iraq-infant-mortality.png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d6a0b252cca47b76000165cefb57f51d}">
                <a14:useLocalDpi xmlns:a14="http://schemas.microsoft.com/office/drawing/2010/main" val="0"/>
              </a:ext>
            </a:extLst>
          </a:blip>
          <a:stretch>
            <a:fillRect/>
          </a:stretch>
        </p:blipFill>
        <p:spPr>
          <a:xfrm>
            <a:off x="1878977" y="533400"/>
            <a:ext cx="5386046"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GDP by Country</a:t>
            </a:r>
          </a:p>
          <a:p>
            <a:pPr lvl="1"/>
            <a:r>
              <a:rPr lang="en-US" dirty="0" smtClean="0"/>
              <a:t>This map demonstrates the vast difference in overall economic power across the globe, underlining the inequities that need to be addressed in economic policy formulation.</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http://upload.wikimedia.org/wikipedia/commons/0/08/Map_of_countries_by_GDP_%2528nominal%2529_in_US%2524.png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a89b6385502ad797da38e6acbbea4684}">
                <a14:useLocalDpi xmlns:a14="http://schemas.microsoft.com/office/drawing/2010/main" val="0"/>
              </a:ext>
            </a:extLst>
          </a:blip>
          <a:stretch>
            <a:fillRect/>
          </a:stretch>
        </p:blipFill>
        <p:spPr>
          <a:xfrm>
            <a:off x="266700" y="533400"/>
            <a:ext cx="8610600" cy="3750319"/>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Economies of Scale</a:t>
            </a:r>
          </a:p>
          <a:p>
            <a:pPr lvl="1"/>
            <a:r>
              <a:rPr lang="en-US" dirty="0" smtClean="0"/>
              <a:t>The basic premise behind economies of scale is that higher production quantity reduces cost per unit, ultimately allowing for the derivation of economic advantage in the market. Infant industries generally do not have the capacity to do this.</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http://upload.wikimedia.org/wikipedia/commons/3/38/Economies_of_scale.PNG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3dcecbcee79a7f07f3ae657cba1fe5db}">
                <a14:useLocalDpi xmlns:a14="http://schemas.microsoft.com/office/drawing/2010/main" val="0"/>
              </a:ext>
            </a:extLst>
          </a:blip>
          <a:stretch>
            <a:fillRect/>
          </a:stretch>
        </p:blipFill>
        <p:spPr>
          <a:xfrm>
            <a:off x="2019459" y="533400"/>
            <a:ext cx="5105081"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Economic Losses in a Monopoly</a:t>
            </a:r>
          </a:p>
          <a:p>
            <a:pPr lvl="1"/>
            <a:r>
              <a:rPr lang="en-US" dirty="0" smtClean="0"/>
              <a:t>This chart highlights the very real risk of lost economic value in a monopolistic situation (deadweight loss in yellow).</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http://upload.wikimedia.org/wikipedia/commons/e/ef/Monopoly-surpluses.svg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0472af540f5e90bf8b26f70569aec5c0}">
                <a14:useLocalDpi xmlns:a14="http://schemas.microsoft.com/office/drawing/2010/main" val="0"/>
              </a:ext>
            </a:extLst>
          </a:blip>
          <a:stretch>
            <a:fillRect/>
          </a:stretch>
        </p:blipFill>
        <p:spPr>
          <a:xfrm>
            <a:off x="2400300" y="533400"/>
            <a:ext cx="4343400"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Trade Balances on a Global Scale</a:t>
            </a:r>
          </a:p>
          <a:p>
            <a:pPr lvl="1"/>
            <a:r>
              <a:rPr lang="en-US" dirty="0" smtClean="0"/>
              <a:t>It is interesting to look at this graph and assess the extremity to which some nations are 'consumer nations' and others are 'producer nations. ' The U.S. and China are a great example of opposite sides of the spectrum, where the trade balance is heavily on one side of the spectrum.</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http://upload.wikimedia.org/wikipedia/commons/3/32/Cumulative_Current_Account_Balance.png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86b17a00a7dd931faf6cdf9e90353c38}">
                <a14:useLocalDpi xmlns:a14="http://schemas.microsoft.com/office/drawing/2010/main" val="0"/>
              </a:ext>
            </a:extLst>
          </a:blip>
          <a:stretch>
            <a:fillRect/>
          </a:stretch>
        </p:blipFill>
        <p:spPr>
          <a:xfrm>
            <a:off x="266700" y="533400"/>
            <a:ext cx="8610600" cy="3918495"/>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WTO Members</a:t>
            </a:r>
          </a:p>
          <a:p>
            <a:pPr lvl="1"/>
            <a:r>
              <a:rPr lang="en-US" dirty="0" smtClean="0"/>
              <a:t>The World Trade Organization (WTO) is an organization designed to oversee and enable international trade. This map shows how successful this has been on a global scale.</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http://upload.wikimedia.org/wikipedia/commons/9/93/World_Trade_Organization_negotiations.svg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0bafcf23092a777218b6e98edc92c475}">
                <a14:useLocalDpi xmlns:a14="http://schemas.microsoft.com/office/drawing/2010/main" val="0"/>
              </a:ext>
            </a:extLst>
          </a:blip>
          <a:stretch>
            <a:fillRect/>
          </a:stretch>
        </p:blipFill>
        <p:spPr>
          <a:xfrm>
            <a:off x="266700" y="533400"/>
            <a:ext cx="8610600" cy="3801488"/>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APEC Participants</a:t>
            </a:r>
          </a:p>
          <a:p>
            <a:pPr lvl="1"/>
            <a:r>
              <a:rPr lang="en-US" dirty="0" smtClean="0"/>
              <a:t>The Asia-Pacific Economic Cooperation (APEC) is a forum of 21 countries in the Pacific Rim region, focusing on free trade and economic cooperation.</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http://upload.wikimedia.org/wikipedia/en/e/ed/APEC_enlargement.png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1c5586bb27b02fcba8f46bbcf633567a}">
                <a14:useLocalDpi xmlns:a14="http://schemas.microsoft.com/office/drawing/2010/main" val="0"/>
              </a:ext>
            </a:extLst>
          </a:blip>
          <a:stretch>
            <a:fillRect/>
          </a:stretch>
        </p:blipFill>
        <p:spPr>
          <a:xfrm>
            <a:off x="266700" y="533400"/>
            <a:ext cx="8610600" cy="3985766"/>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NAFTA Participants</a:t>
            </a:r>
          </a:p>
          <a:p>
            <a:pPr lvl="1"/>
            <a:r>
              <a:rPr lang="en-US" dirty="0" smtClean="0"/>
              <a:t>This map outlines each of the countries involved in the North American Free Trade Agreement, an international trade agreement focused on a geographic proximity.</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http://upload.wikimedia.org/wikipedia/commons/a/a6/North_American_Agreement_%2528orthographic_projection%2529.svg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77e7ac891e5e47a199913293f981b65a}">
                <a14:useLocalDpi xmlns:a14="http://schemas.microsoft.com/office/drawing/2010/main" val="0"/>
              </a:ext>
            </a:extLst>
          </a:blip>
          <a:stretch>
            <a:fillRect/>
          </a:stretch>
        </p:blipFill>
        <p:spPr>
          <a:xfrm>
            <a:off x="2396344" y="533400"/>
            <a:ext cx="4351311"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It has been argued that achieving self-sufficiency during wartime is unnecessary because __________.</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it is too expensive to try to achieve self-sufficiency</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there is no certainty that domestic industries would be able to achieve self-sufficiency</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friendly nations will still be willing to trade during wartime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it is possible for a country to have all the natural resources necessary to achieve self-sufficiency</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It has been argued that achieving self-sufficiency during wartime is unnecessary because __________.</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it is too expensive to try to achieve self-sufficiency</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there is no certainty that domestic industries would be able to achieve self-sufficiency</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friendly nations will still be willing to trade during wartime</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it is possible for a country to have all the natural resources necessary to achieve self-sufficiency</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How should implementing trade protection policies support new domestic industries?</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It allows local industries to dominate the local market and make profits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It encourages citizens to consume locally produced goods and services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It disrupts the business of a foreign company in the same industry</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It allows local industries time to achieve economies of scale that makes them globally competitive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1905000" y="6477000"/>
            <a:ext cx="713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51302196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How should implementing trade protection policies support new domestic industries?</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It allows local industries to dominate the local market and make profits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It encourages citizens to consume locally produced goods and services</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It disrupts the business of a foreign company in the same industry</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1"/>
                          </a:solidFill>
                          <a:effectLst/>
                          <a:sym typeface="Helvetica Neue" charset="0"/>
                        </a:rPr>
                        <a:t>D) </a:t>
                      </a:r>
                      <a:r>
                        <a:rPr kumimoji="0" lang="en-US" sz="1800" u="none" strike="noStrike" cap="none" normalizeH="0" baseline="0" dirty="0" smtClean="0">
                          <a:ln>
                            <a:noFill/>
                          </a:ln>
                          <a:solidFill>
                            <a:schemeClr val="bg1"/>
                          </a:solidFill>
                          <a:effectLst/>
                          <a:sym typeface="Helvetica Neue" charset="0"/>
                        </a:rPr>
                        <a:t>It allows local industries time to achieve economies of scale that makes them globally competitive</a:t>
                      </a:r>
                    </a:p>
                  </a:txBody>
                  <a:tcPr anchor="ctr">
                    <a:solidFill>
                      <a:schemeClr val="accent2"/>
                    </a:solidFill>
                  </a:tcPr>
                </a:tc>
              </a:tr>
            </a:tbl>
          </a:graphicData>
        </a:graphic>
      </p:graphicFrame>
    </p:spTree>
    <p:extLst>
      <p:ext uri="{BB962C8B-B14F-4D97-AF65-F5344CB8AC3E}">
        <p14:creationId xmlns:p14="http://schemas.microsoft.com/office/powerpoint/2010/main" val="3765199557"/>
      </p:ext>
    </p:extLst>
  </p:cSld>
  <p:clrMapOvr>
    <a:masterClrMapping/>
  </p:clrMapOvr>
  <p:transition xmlns:p14="http://schemas.microsoft.com/office/powerpoint/2010/mai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of these pairs of words fit in the following sentence? _________(1) lower(s) the cost of production and can cause ________(2) when a good is sold.</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subsidies (1); markups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subsidies (1); dumping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discounts (1); dumping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dumping (1); discounts (2)</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4749800" y="6477000"/>
            <a:ext cx="4318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8029419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of these pairs of words fit in the following sentence? _________(1) lower(s) the cost of production and can cause ________(2) when a good is sold.</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subsidies (1); markups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B) </a:t>
                      </a:r>
                      <a:r>
                        <a:rPr kumimoji="0" lang="en-US" sz="1800" u="none" strike="noStrike" cap="none" normalizeH="0" baseline="0" dirty="0" smtClean="0">
                          <a:ln>
                            <a:noFill/>
                          </a:ln>
                          <a:solidFill>
                            <a:srgbClr val="FFFFFF"/>
                          </a:solidFill>
                          <a:effectLst/>
                          <a:sym typeface="Helvetica Neue" charset="0"/>
                        </a:rPr>
                        <a:t>subsidies (1); dumping (2)</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discounts (1); dumping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dumping (1); discounts (2)</a:t>
                      </a:r>
                    </a:p>
                  </a:txBody>
                  <a:tcPr anchor="ctr">
                    <a:noFill/>
                  </a:tcPr>
                </a:tc>
              </a:tr>
            </a:tbl>
          </a:graphicData>
        </a:graphic>
      </p:graphicFrame>
    </p:spTree>
    <p:extLst>
      <p:ext uri="{BB962C8B-B14F-4D97-AF65-F5344CB8AC3E}">
        <p14:creationId xmlns:p14="http://schemas.microsoft.com/office/powerpoint/2010/main" val="2692419782"/>
      </p:ext>
    </p:extLst>
  </p:cSld>
  <p:clrMapOvr>
    <a:masterClrMapping/>
  </p:clrMapOvr>
  <p:transition xmlns:p14="http://schemas.microsoft.com/office/powerpoint/2010/mai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does the Jobs Argument advocate?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Increased trade protection to reduce foreign consumption.</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Increased tariffs to reduce the balance of trade.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Increased trade protection to reduce foreign competition.</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Increased quotas to promote becoming a 'producer nation'.</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does the Jobs Argument advocate?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Increased trade protection to reduce foreign consumption.</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Increased tariffs to reduce the balance of trade.</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Increased trade protection to reduce foreign competition.</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Increased quotas to promote becoming a 'producer nation'.</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The General Agreement on Tariffs and Trade (GATT) eventually transformed into which of the following?</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WTO</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NAFTA</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APEC</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NIE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819400" y="6477000"/>
            <a:ext cx="622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a:t>
            </a:r>
            <a:r>
              <a:rPr lang="en-US" sz="800" dirty="0" smtClean="0">
                <a:solidFill>
                  <a:srgbClr val="828282"/>
                </a:solidFill>
                <a:latin typeface="Arial" charset="0"/>
                <a:ea typeface="ＭＳ Ｐゴシック" charset="0"/>
                <a:sym typeface="Helvetica Neue" charset="0"/>
              </a:rPr>
              <a:t>yours </a:t>
            </a:r>
            <a:r>
              <a:rPr lang="en-US" sz="800" dirty="0">
                <a:solidFill>
                  <a:srgbClr val="828282"/>
                </a:solidFill>
                <a:latin typeface="Arial" charset="0"/>
                <a:ea typeface="ＭＳ Ｐゴシック" charset="0"/>
                <a:sym typeface="Helvetica Neue" charset="0"/>
              </a:rPr>
              <a:t>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"Boundless."</a:t>
            </a:r>
            <a:r>
              <a:rPr lang="en-US" sz="800" dirty="0" smtClean="0">
                <a:solidFill>
                  <a:srgbClr val="828282"/>
                </a:solidFill>
                <a:latin typeface="Arial" charset="0"/>
                <a:ea typeface="ＭＳ Ｐゴシック" charset="0"/>
                <a:sym typeface="Helvetica Neue" charset="0"/>
              </a:rPr>
              <a:t> </a:t>
            </a:r>
            <a:r>
              <a:rPr lang="en-US" sz="800">
                <a:solidFill>
                  <a:srgbClr val="828282"/>
                </a:solidFill>
                <a:latin typeface="Arial" charset="0"/>
                <a:ea typeface="ＭＳ Ｐゴシック" charset="0"/>
                <a:sym typeface="Helvetica Neue" charset="0"/>
                <a:hlinkClick r:id="rId4"/>
              </a:rPr>
              <a:t>CC BY-SA 3.0</a:t>
            </a:r>
            <a:r>
              <a:rPr lang="en-US" sz="800">
                <a:solidFill>
                  <a:srgbClr val="828282"/>
                </a:solidFill>
                <a:latin typeface="Arial" charset="0"/>
                <a:ea typeface="ＭＳ Ｐゴシック" charset="0"/>
                <a:sym typeface="Helvetica Neue" charset="0"/>
              </a:rPr>
              <a:t> </a:t>
            </a:r>
            <a:r>
              <a:rPr lang="en-US" sz="800" smtClean="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3622618411"/>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The General Agreement on Tariffs and Trade (GATT) eventually transformed into which of the following?</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A) </a:t>
                      </a:r>
                      <a:r>
                        <a:rPr kumimoji="0" lang="en-US" sz="1800" u="none" strike="noStrike" cap="none" normalizeH="0" baseline="0" dirty="0" smtClean="0">
                          <a:ln>
                            <a:noFill/>
                          </a:ln>
                          <a:solidFill>
                            <a:srgbClr val="FFFFFF"/>
                          </a:solidFill>
                          <a:effectLst/>
                          <a:sym typeface="Helvetica Neue" charset="0"/>
                        </a:rPr>
                        <a:t>WTO</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NAFTA</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APEC</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NIE</a:t>
                      </a:r>
                    </a:p>
                  </a:txBody>
                  <a:tcPr anchor="ctr">
                    <a:noFill/>
                  </a:tcPr>
                </a:tc>
              </a:tr>
            </a:tbl>
          </a:graphicData>
        </a:graphic>
      </p:graphicFrame>
    </p:spTree>
    <p:extLst>
      <p:ext uri="{BB962C8B-B14F-4D97-AF65-F5344CB8AC3E}">
        <p14:creationId xmlns:p14="http://schemas.microsoft.com/office/powerpoint/2010/main" val="2344577506"/>
      </p:ext>
    </p:extLst>
  </p:cSld>
  <p:clrMapOvr>
    <a:masterClrMapping/>
  </p:clrMapOvr>
  <p:transition xmlns:p14="http://schemas.microsoft.com/office/powerpoint/2010/mai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a:t>
            </a:r>
            <a:endParaRPr lang="en-US" dirty="0"/>
          </a:p>
        </p:txBody>
      </p:sp>
      <p:sp>
        <p:nvSpPr>
          <p:cNvPr id="10" name="Text Placeholder 9"/>
          <p:cNvSpPr>
            <a:spLocks noGrp="1"/>
          </p:cNvSpPr>
          <p:nvPr>
            <p:ph type="body" sz="quarter" idx="10"/>
          </p:nvPr>
        </p:nvSpPr>
        <p:spPr/>
        <p:txBody>
          <a:bodyPr/>
          <a:lstStyle/>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"Isolationism."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
              </a:rPr>
              <a:t>http://en.wikipedia.org/wiki/Isolationism</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http://en.wikipedia.org/wiki/Protectionism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"Self-sufficiency."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http://en.wiktionary.org/wiki/Self-sufficiency</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"sanction."</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http://en.wiktionary.org/wiki/sanction</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"Economic sanctions."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http://en.wikipedia.org/wiki/Economic_sanctions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"International trade and state security."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http://en.wikipedia.org/wiki/International_trade_and_state_security</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 debate."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http://en.wikipedia.org/wiki/Free_trade_debate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"Isolationism."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http://en.wikipedia.org/wiki/Isolationism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http://en.wikipedia.org/wiki/Protectionism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"Dumping."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http://en.wiktionary.org/wiki/Dumping</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"Nascent."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3"/>
              </a:rPr>
              <a:t>http://en.wiktionary.org/wiki/Nascent</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"Infant industry argument."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http://en.wikipedia.org/wiki/Infant_industry_argument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 debate."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7"/>
              </a:rPr>
              <a:t>http://en.wikipedia.org/wiki/Free_trade_debate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 debate."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9"/>
              </a:rPr>
              <a:t>http://en.wikipedia.org/wiki/Free_trade_debate</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"Isolationism."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1"/>
              </a:rPr>
              <a:t>http://en.wikipedia.org/wiki/Isolationism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2"/>
              </a:rPr>
              <a:t>http://en.wikipedia.org/wiki/Protectionism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"Subsidies."</a:t>
            </a:r>
            <a:r>
              <a:rPr lang="en-US" sz="1200" dirty="0">
                <a:solidFill>
                  <a:schemeClr val="accent1"/>
                </a:solidFill>
                <a:latin typeface="Arial" charset="0"/>
                <a:ea typeface="ＭＳ Ｐゴシック" charset="0"/>
              </a:rPr>
              <a:t> </a:t>
            </a:r>
            <a:r>
              <a:rPr lang="en-US" sz="1200">
                <a:solidFill>
                  <a:schemeClr val="accent1"/>
                </a:solidFill>
                <a:latin typeface="Arial" charset="0"/>
                <a:ea typeface="ＭＳ Ｐゴシック" charset="0"/>
                <a:hlinkClick r:id="rId33"/>
              </a:rPr>
              <a:t>CC BY-SA 3.0</a:t>
            </a:r>
            <a:r>
              <a:rPr lang="en-US" sz="1200">
                <a:solidFill>
                  <a:schemeClr val="accent1"/>
                </a:solidFill>
                <a:latin typeface="Arial" charset="0"/>
                <a:ea typeface="ＭＳ Ｐゴシック" charset="0"/>
              </a:rPr>
              <a:t> </a:t>
            </a:r>
            <a:r>
              <a:rPr lang="en-US" sz="1200" smtClean="0">
                <a:solidFill>
                  <a:schemeClr val="accent1"/>
                </a:solidFill>
                <a:latin typeface="Arial" charset="0"/>
                <a:ea typeface="ＭＳ Ｐゴシック" charset="0"/>
                <a:hlinkClick r:id="rId34"/>
              </a:rPr>
              <a:t>http://en.wiktionary.org/wiki/Subsidies</a:t>
            </a:r>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0"/>
          </p:nvPr>
        </p:nvSpPr>
        <p:spPr>
          <a:xfrm>
            <a:off x="228600" y="533400"/>
            <a:ext cx="8686800" cy="5715000"/>
          </a:xfrm>
        </p:spPr>
        <p:txBody>
          <a:bodyPr/>
          <a:lstStyle/>
          <a:p>
            <a:r>
              <a:rPr lang="en-US" sz="1200" i="1" dirty="0" smtClean="0">
                <a:solidFill>
                  <a:schemeClr val="accent1"/>
                </a:solidFill>
                <a:latin typeface="Arial" charset="0"/>
                <a:ea typeface="ＭＳ Ｐゴシック" charset="0"/>
              </a:rPr>
              <a:t>Wiktionary.</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rPr>
              <a:t>"Dumping."</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
              </a:rPr>
              <a:t>CC BY-SA 3.0</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3"/>
              </a:rPr>
              <a:t>http://en.wiktionary.org/wiki/Dumping</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"Reverse engineering."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http://en.wiktionary.org/wiki/Reverse+engineering</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"Competition law."</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http://en.wikipedia.org/wiki/Competition_law</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"Commercial law."</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http://en.wikipedia.org/wiki/Commercial_law</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"Unfair competition."</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http://en.wikipedia.org/wiki/Unfair_competition</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"Isolationism."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http://en.wikipedia.org/wiki/Isolationism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http://en.wikipedia.org/wiki/Protectionism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 debate."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http://en.wikipedia.org/wiki/Free_trade_debate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"Trade Balance."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http://en.wiktionary.org/wiki/Trade+Balance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"Import Quota."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http://en.wiktionary.org/wiki/Import+Quota</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"Isolationism."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3"/>
              </a:rPr>
              <a:t>http://en.wikipedia.org/wiki/Isolationism</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"Protectionism."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http://en.wikipedia.org/wiki/Protectionism</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"World Trade Organization."</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7"/>
              </a:rPr>
              <a:t>http://en.wikipedia.org/wiki/World_Trade_Organization</a:t>
            </a:r>
            <a:endParaRPr lang="en-US" sz="1200" u="sng" dirty="0">
              <a:solidFill>
                <a:schemeClr val="accent1"/>
              </a:solidFill>
              <a:ea typeface="ＭＳ Ｐゴシック" charset="0"/>
              <a:cs typeface="Arial"/>
            </a:endParaRPr>
          </a:p>
          <a:p>
            <a:r>
              <a:rPr lang="en-US" sz="1200" i="1" dirty="0" smtClean="0">
                <a:solidFill>
                  <a:schemeClr val="accent1"/>
                </a:solidFill>
                <a:latin typeface="Arial" charset="0"/>
                <a:ea typeface="ＭＳ Ｐゴシック" charset="0"/>
              </a:rPr>
              <a:t>Wikipedia.</a:t>
            </a:r>
            <a:r>
              <a:rPr lang="en-US" sz="1200" dirty="0" smtClean="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"Asia-Pacific Economic Cooperation."</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8"/>
              </a:rPr>
              <a:t>CC BY-SA 3.0</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9"/>
              </a:rPr>
              <a:t>http://en.wikipedia.org/wiki/Asia-Pacific_Economic_Cooperation</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"North American Free Trade Agreement."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31"/>
              </a:rPr>
              <a:t>http://en.wikipedia.org/wiki/North_American_Free_Trade_Agreement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"List of free trade agreements."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2"/>
              </a:rPr>
              <a:t>http://en.wikipedia.org/wiki/List_of_free_trade_agreements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"Foreign direct investment."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3"/>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4"/>
              </a:rPr>
              <a:t>http://en.wikipedia.org/wiki/Foreign%20direct%20investment</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"tariff."</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5"/>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6"/>
              </a:rPr>
              <a:t>http://en.wiktionary.org/wiki/tariff</a:t>
            </a:r>
            <a:endParaRPr lang="en-US" sz="1200" u="sng" dirty="0">
              <a:solidFill>
                <a:schemeClr val="accent1"/>
              </a:solidFill>
              <a:ea typeface="ＭＳ Ｐゴシック" charset="0"/>
              <a:cs typeface="Arial"/>
            </a:endParaRPr>
          </a:p>
          <a:p>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theme/noteTheme.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slideTheme.xml><?xml version="1.0" encoding="utf-8"?>
<a:theme xmlns:a="http://schemas.openxmlformats.org/drawingml/2006/main" name="Boundless_Theme">
  <a:themeElements>
    <a:clrScheme name="Boundless">
      <a:dk1>
        <a:srgbClr val="FFFFFF"/>
      </a:dk1>
      <a:lt1>
        <a:srgbClr val="FFFFFF"/>
      </a:lt1>
      <a:dk2>
        <a:srgbClr val="000000"/>
      </a:dk2>
      <a:lt2>
        <a:srgbClr val="808080"/>
      </a:lt2>
      <a:accent1>
        <a:srgbClr val="2E2E2E"/>
      </a:accent1>
      <a:accent2>
        <a:srgbClr val="7BBB45"/>
      </a:accent2>
      <a:accent3>
        <a:srgbClr val="353535"/>
      </a:accent3>
      <a:accent4>
        <a:srgbClr val="2C2C2C"/>
      </a:accent4>
      <a:accent5>
        <a:srgbClr val="ADADAD"/>
      </a:accent5>
      <a:accent6>
        <a:srgbClr val="FEB720"/>
      </a:accent6>
      <a:hlink>
        <a:srgbClr val="228DBC"/>
      </a:hlink>
      <a:folHlink>
        <a:srgbClr val="228DB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spDef>
    <a:ln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lnDef>
  </a:objectDefaults>
  <a:extraClrSchemeLst>
    <a:extraClrScheme>
      <a:clrScheme name="Chapter Pag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accent1="accent1" accent2="accent2" accent3="accent3" accent4="accent4" accent5="accent5" accent6="accent6" bg1="lt1" bg2="lt2" folHlink="folHlink" hlink="hlink" tx1="dk1" tx2="dk2"/>
    </a:extraClrScheme>
  </a:extraClrSchemeLst>
</a:theme>
</file>

<file path=docProps/app.xml><?xml version="1.0" encoding="utf-8"?>
<Properties xmlns="http://schemas.openxmlformats.org/officeDocument/2006/extended-properties" xmlns:vt="http://schemas.openxmlformats.org/officeDocument/2006/docPropsVTypes">
  <TotalTime>1464</TotalTime>
  <Words>0</Words>
  <Application>Microsoft Macintosh PowerPoint</Application>
  <PresentationFormat>On-screen Show (4:3)</PresentationFormat>
  <Paragraphs>0</Paragraphs>
  <Slides>1</Slides>
  <Notes>0</Notes>
  <HiddenSlides>0</HiddenSlides>
  <MMClips>0</MMClips>
  <ScaleCrop>false</ScaleCrop>
  <HeadingPairs>
    <vt:vector baseType="variant" size="4">
      <vt:variant>
        <vt:lpstr>Theme</vt:lpstr>
      </vt:variant>
      <vt:variant>
        <vt:i4>1</vt:i4>
      </vt:variant>
      <vt:variant>
        <vt:lpstr>Slide Titles</vt:lpstr>
      </vt:variant>
      <vt:variant>
        <vt:i4>1</vt:i4>
      </vt:variant>
    </vt:vector>
  </HeadingPairs>
  <TitlesOfParts>
    <vt:vector baseType="lpstr" size="2">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mitype="http://purl.org/dc/dcmitype/" xmlns:dcterms="http://purl.org/dc/terms/" xmlns:xsi="http://www.w3.org/2001/XMLSchema-instance">
  <dc:title>Boundless Study Slides</dc:title>
  <dc:creator>Boundless</dc:creator>
  <cp:lastModifiedBy>Boundless</cp:lastModifiedBy>
  <cp:revision>1</cp:revision>
  <dcterms:created xsi:type="dcterms:W3CDTF">2013-10-07T14:37:03Z</dcterms:created>
  <dcterms:modified xsi:type="dcterms:W3CDTF">2013-11-19T21:58:14Z</dcterms:modified>
</cp:coreProperties>
</file>