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322" r:id="rId5"/>
    <p:sldId id="321" r:id="rId6"/>
    <p:sldId id="320" r:id="rId7"/>
    <p:sldId id="319" r:id="rId8"/>
    <p:sldId id="318" r:id="rId9"/>
    <p:sldId id="323" r:id="rId10"/>
    <p:sldId id="324" r:id="rId11"/>
    <p:sldId id="325" r:id="rId12"/>
    <p:sldId id="326" r:id="rId13"/>
    <p:sldId id="327" r:id="rId14"/>
    <p:sldId id="328" r:id="rId15"/>
    <p:sldId id="329" r:id="rId16"/>
    <p:sldId id="31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10473" autoAdjust="0"/>
    <p:restoredTop sz="70690" autoAdjust="0"/>
  </p:normalViewPr>
  <p:slideViewPr>
    <p:cSldViewPr snapToGrid="0">
      <p:cViewPr varScale="1">
        <p:scale>
          <a:sx n="69" d="100"/>
          <a:sy n="69" d="100"/>
        </p:scale>
        <p:origin x="1401" y="264"/>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mar Abid" userId="95d6a5a839c81f92" providerId="LiveId" clId="{88F3C2C9-8A25-4FAF-9E98-92A15183FA44}"/>
    <pc:docChg chg="modSld">
      <pc:chgData name="Umar Abid" userId="95d6a5a839c81f92" providerId="LiveId" clId="{88F3C2C9-8A25-4FAF-9E98-92A15183FA44}" dt="2025-11-05T23:44:24.674" v="3" actId="20577"/>
      <pc:docMkLst>
        <pc:docMk/>
      </pc:docMkLst>
      <pc:sldChg chg="modNotesTx">
        <pc:chgData name="Umar Abid" userId="95d6a5a839c81f92" providerId="LiveId" clId="{88F3C2C9-8A25-4FAF-9E98-92A15183FA44}" dt="2025-11-05T23:44:24.674" v="3" actId="20577"/>
        <pc:sldMkLst>
          <pc:docMk/>
          <pc:sldMk cId="3378822495" sldId="32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11/5/2025</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1 – Title Slide</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Good morning/afternoon. My name is Anum Abid, and today I will introduce a critical analysis of telehealth and virtual GP consultations in the UK. I will look at how this innovation will affect the workforce, service delivery, and patients/community with both positive and negative aspects. In this presentation, I will use current evidence, such as NHS and peer-reviewed research, to present a balanced and professional examination. Lastly, I will make evidence-based practical suggestions and discuss the possibility of innovation being introduced into the UK health and social care system in the long term.</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1</a:t>
            </a:fld>
            <a:endParaRPr lang="en-US" dirty="0"/>
          </a:p>
        </p:txBody>
      </p:sp>
    </p:spTree>
    <p:extLst>
      <p:ext uri="{BB962C8B-B14F-4D97-AF65-F5344CB8AC3E}">
        <p14:creationId xmlns:p14="http://schemas.microsoft.com/office/powerpoint/2010/main" val="3631129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2 – Introduction</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Telehealth telemedicine is one of the significant digital changes in UK primary care, as it enables patients to receive GP services remotely without having to meet the doctor face-to-face. The pace of its adoption has increased during the COVID-19 pandemic, the aspects of which show its flexibility, the </a:t>
            </a:r>
            <a:r>
              <a:rPr lang="en-US" sz="1200" kern="1200" dirty="0" err="1">
                <a:solidFill>
                  <a:schemeClr val="tx1"/>
                </a:solidFill>
                <a:effectLst/>
                <a:latin typeface="+mn-lt"/>
                <a:ea typeface="+mn-ea"/>
                <a:cs typeface="+mn-cs"/>
              </a:rPr>
              <a:t>minimisation</a:t>
            </a:r>
            <a:r>
              <a:rPr lang="en-US" sz="1200" kern="1200" dirty="0">
                <a:solidFill>
                  <a:schemeClr val="tx1"/>
                </a:solidFill>
                <a:effectLst/>
                <a:latin typeface="+mn-lt"/>
                <a:ea typeface="+mn-ea"/>
                <a:cs typeface="+mn-cs"/>
              </a:rPr>
              <a:t> of the risk of infection, and continuity of care. In this presentation, I will critically examine the effect of telehealth on workforce efficiency, improvement in service delivery and on patient and community outcomes. Among other challenges, I will discuss the problem of digital exclusion and data security and offer evidence-based recommendations to amplify the safe, equitable, and sustainable introduction.</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dirty="0"/>
          </a:p>
        </p:txBody>
      </p:sp>
    </p:spTree>
    <p:extLst>
      <p:ext uri="{BB962C8B-B14F-4D97-AF65-F5344CB8AC3E}">
        <p14:creationId xmlns:p14="http://schemas.microsoft.com/office/powerpoint/2010/main" val="2375285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3 – Overview of the Innovation (Part 1)</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Telehealth enables patients to meet their GP without visiting a clinic. The NHS app, Attend Anywhere and online triage systems are platforms that allow remote assessments, follow-ups and planning the activities of treatments. Such digital tools are supposed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waits, enhance the efficiency of the services provided and enhance continuity of care. Notably, in the approach of digital-first that the NHS Long Term Plan provides, telehealth assists in providing accessible, flexible care. It is mostly useful when addressing patients who are in the rural setting, those with mobility issues, or those facing a healthcare crisis like pandemics.</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dirty="0"/>
          </a:p>
        </p:txBody>
      </p:sp>
    </p:spTree>
    <p:extLst>
      <p:ext uri="{BB962C8B-B14F-4D97-AF65-F5344CB8AC3E}">
        <p14:creationId xmlns:p14="http://schemas.microsoft.com/office/powerpoint/2010/main" val="1565251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4 – Overview of the Innovation (Part 2)</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Telehealth is easily incorporated into the current primary care systems. Digital platforms include preliminary evaluation and triage, video or phone consultations between patients. This practice is used extensively in NHS Trusts, GP practices and in community health practices. The hybrid model will enable the patient to decide whether to use virtual or face-to-face consultation based on the clinical reason or choice. In addition to convenience, telehealth enhances continuity of care, increases patient engagement, and improves access to telehealth among people in rural communities or with mobility limitations and additionally establishes clear workflow and digital record-keeping among clinicians.</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dirty="0"/>
          </a:p>
        </p:txBody>
      </p:sp>
    </p:spTree>
    <p:extLst>
      <p:ext uri="{BB962C8B-B14F-4D97-AF65-F5344CB8AC3E}">
        <p14:creationId xmlns:p14="http://schemas.microsoft.com/office/powerpoint/2010/main" val="1575638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5 – Impact on Workforce</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Telehealth has changed the practice of the GP workforce by offering the opportunity of working remotely, decreasing administrative costs, and helping to collaborate across regions. Employees will be able to dedicate more time to working on complex clinical assignments than to actual face-to-face meetings. Nevertheless, there are difficulties in the distribution of digital literacy among employees, technostress, as well as workload issues related to hybrid models. These can be addressed through encouraging confidence and abilities through structured CPD programs and named digital champions. This is necessary because the quality-of-service provision, burnout prevention, and workforce retention will be maintained digitally through support of medical staff in a rapidly changing digital healthcare setting.</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dirty="0"/>
          </a:p>
        </p:txBody>
      </p:sp>
    </p:spTree>
    <p:extLst>
      <p:ext uri="{BB962C8B-B14F-4D97-AF65-F5344CB8AC3E}">
        <p14:creationId xmlns:p14="http://schemas.microsoft.com/office/powerpoint/2010/main" val="2711952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6 – Impact on Service Delivery</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Telehealth will increase the level of service provision through the reduction of waiting periods, the increase in flexibility of appointments and the </a:t>
            </a:r>
            <a:r>
              <a:rPr lang="en-US" sz="1200" kern="1200" dirty="0" err="1">
                <a:solidFill>
                  <a:schemeClr val="tx1"/>
                </a:solidFill>
                <a:effectLst/>
                <a:latin typeface="+mn-lt"/>
                <a:ea typeface="+mn-ea"/>
                <a:cs typeface="+mn-cs"/>
              </a:rPr>
              <a:t>minimisation</a:t>
            </a:r>
            <a:r>
              <a:rPr lang="en-US" sz="1200" kern="1200" dirty="0">
                <a:solidFill>
                  <a:schemeClr val="tx1"/>
                </a:solidFill>
                <a:effectLst/>
                <a:latin typeface="+mn-lt"/>
                <a:ea typeface="+mn-ea"/>
                <a:cs typeface="+mn-cs"/>
              </a:rPr>
              <a:t> of operational expenses. It develops digital information that guides service planning, resourcing and </a:t>
            </a:r>
            <a:r>
              <a:rPr lang="en-US" sz="1200" kern="1200" dirty="0" err="1">
                <a:solidFill>
                  <a:schemeClr val="tx1"/>
                </a:solidFill>
                <a:effectLst/>
                <a:latin typeface="+mn-lt"/>
                <a:ea typeface="+mn-ea"/>
                <a:cs typeface="+mn-cs"/>
              </a:rPr>
              <a:t>optimisation</a:t>
            </a:r>
            <a:r>
              <a:rPr lang="en-US" sz="1200" kern="1200" dirty="0">
                <a:solidFill>
                  <a:schemeClr val="tx1"/>
                </a:solidFill>
                <a:effectLst/>
                <a:latin typeface="+mn-lt"/>
                <a:ea typeface="+mn-ea"/>
                <a:cs typeface="+mn-cs"/>
              </a:rPr>
              <a:t> of patient flow. These benefits notwithstanding, there are several challenges, such as patchy digital infrastructure across Trusts, the probability of digital exclusion, and cybersecurity issues. The proposed solutions are investing in national infrastructure, efficient broadband and effective cybersecurity. It is essential to provide equitable access and secure data to ensure the patients remain trustful, the regulations are achieved, and high-quality care is provided regularly throughout the UK.</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dirty="0"/>
          </a:p>
        </p:txBody>
      </p:sp>
    </p:spTree>
    <p:extLst>
      <p:ext uri="{BB962C8B-B14F-4D97-AF65-F5344CB8AC3E}">
        <p14:creationId xmlns:p14="http://schemas.microsoft.com/office/powerpoint/2010/main" val="4175922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7 – Impact on Patients / Service Users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Telehealth enhances the accessibility, autonomy, and convenience of patients, which is more beneficial to patients in remote locations or those with mobility problems. Patients note that they feel less </a:t>
            </a:r>
            <a:r>
              <a:rPr lang="en-US" sz="1200" kern="1200" dirty="0" err="1">
                <a:solidFill>
                  <a:schemeClr val="tx1"/>
                </a:solidFill>
                <a:effectLst/>
                <a:latin typeface="+mn-lt"/>
                <a:ea typeface="+mn-ea"/>
                <a:cs typeface="+mn-cs"/>
              </a:rPr>
              <a:t>stigmatised</a:t>
            </a:r>
            <a:r>
              <a:rPr lang="en-US" sz="1200" kern="1200" dirty="0">
                <a:solidFill>
                  <a:schemeClr val="tx1"/>
                </a:solidFill>
                <a:effectLst/>
                <a:latin typeface="+mn-lt"/>
                <a:ea typeface="+mn-ea"/>
                <a:cs typeface="+mn-cs"/>
              </a:rPr>
              <a:t> using the online care model and like the convenience of virtual visits. However, older adults or those with limited technological skills are still digitally blind. Virtual consultations also seem to be less personal to some patients, which can correspond to an impairment of the therapeutic relationship. Community-based online literacy training can contribute to increasing the community of hybrid care models that will reduce these issues and allow offering equal access without compromising the quality of interactions between clinicians and their patients.</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dirty="0"/>
          </a:p>
        </p:txBody>
      </p:sp>
    </p:spTree>
    <p:extLst>
      <p:ext uri="{BB962C8B-B14F-4D97-AF65-F5344CB8AC3E}">
        <p14:creationId xmlns:p14="http://schemas.microsoft.com/office/powerpoint/2010/main" val="3695563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8 – Critical Synthesis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Through the balance between technical infrastructure, workforce capability, and patient engagement, the use of telehealth will be successful. It has been shown that virtual GP consultations could produce similar outcomes to face-to-face care with mild-to-moderate conditions, legislation of NHS Digital-first. Nevertheless, continuous control, protection, and safe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data are paramount to avoid damage. To be implemented successfully, telehealth needs a systemic strategy, combining workforce training, investment in infrastructure, patient inclusion and constant monitoring to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the results and ensure long-term improvement of the services in the field of primary care.</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8</a:t>
            </a:fld>
            <a:endParaRPr lang="en-US" dirty="0"/>
          </a:p>
        </p:txBody>
      </p:sp>
    </p:spTree>
    <p:extLst>
      <p:ext uri="{BB962C8B-B14F-4D97-AF65-F5344CB8AC3E}">
        <p14:creationId xmlns:p14="http://schemas.microsoft.com/office/powerpoint/2010/main" val="250223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9 – Challenges and Recommendations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Some of the key challenges include low levels of digital literacy among the staff, risk of digital exclusion, and data security concerns. The evidence-based recommendations consist of structured CPD programs, including digital champions, hybrid care models for maintaining digitally excluded patients, and better cybersecurity measures according to GDPR. These are the ways that ease the path of sustainability, inclusiveness, and the trust of the masses. An improvement plan to be used continuously is to design the service provision with the stakeholders and use their feedback. These barriers need to be mitigated by enhancing clinical effectiveness and equity of access to all classes of patients to be adopted over time.</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9</a:t>
            </a:fld>
            <a:endParaRPr lang="en-US" dirty="0"/>
          </a:p>
        </p:txBody>
      </p:sp>
    </p:spTree>
    <p:extLst>
      <p:ext uri="{BB962C8B-B14F-4D97-AF65-F5344CB8AC3E}">
        <p14:creationId xmlns:p14="http://schemas.microsoft.com/office/powerpoint/2010/main" val="3015406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 10 – Conclusion</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To conclude, telehealth is a revolutionary technology in the UK primary care framework, which can increase accessibility, efficacy, and patient autonomy. They can address the challenges of the issue through their benefits backed by digital literacy, ethical governance, and hybrid care models. Telehealth does not and cannot replace standard care; however, it offers flexibility and resilience when it comes to care delivery. As a result of the thorough planning, constant evaluation, and need-oriented atelier, the idea of telehealth could be integrated sustainably into the NHS processes and deliver fair and quality care to the staff, patients, and the community, in general.</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10</a:t>
            </a:fld>
            <a:endParaRPr lang="en-US" dirty="0"/>
          </a:p>
        </p:txBody>
      </p:sp>
    </p:spTree>
    <p:extLst>
      <p:ext uri="{BB962C8B-B14F-4D97-AF65-F5344CB8AC3E}">
        <p14:creationId xmlns:p14="http://schemas.microsoft.com/office/powerpoint/2010/main" val="1607090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Slides 11 &amp; 12 – References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These will be peer-reviewed articles, NHS, and governmental advice, which are reliable and applicable. They provide workforce, service delivery, and patient effects and recommendations to the rational implementation plans. The range of the sources chosen is vast, and it is a sign of critical engagement with the available literature and policy frameworks. </a:t>
            </a:r>
            <a:r>
              <a:rPr lang="en-US" sz="1200" kern="1200">
                <a:solidFill>
                  <a:schemeClr val="tx1"/>
                </a:solidFill>
                <a:effectLst/>
                <a:latin typeface="+mn-lt"/>
                <a:ea typeface="+mn-ea"/>
                <a:cs typeface="+mn-cs"/>
              </a:rPr>
              <a:t>Additional sources may be added to support your evidence base even further and prove the existing tendencies in digital health and telehealth innovation in the UK context.</a:t>
            </a:r>
          </a:p>
          <a:p>
            <a:endParaRPr lang="en-US" dirty="0"/>
          </a:p>
        </p:txBody>
      </p:sp>
      <p:sp>
        <p:nvSpPr>
          <p:cNvPr id="4" name="Slide Number Placeholder 3"/>
          <p:cNvSpPr>
            <a:spLocks noGrp="1"/>
          </p:cNvSpPr>
          <p:nvPr>
            <p:ph type="sldNum" sz="quarter" idx="5"/>
          </p:nvPr>
        </p:nvSpPr>
        <p:spPr/>
        <p:txBody>
          <a:bodyPr/>
          <a:lstStyle/>
          <a:p>
            <a:fld id="{C37D7554-D10C-4E29-B8E6-BB7111FA614F}" type="slidenum">
              <a:rPr lang="en-US" smtClean="0"/>
              <a:t>11</a:t>
            </a:fld>
            <a:endParaRPr lang="en-US" dirty="0"/>
          </a:p>
        </p:txBody>
      </p:sp>
    </p:spTree>
    <p:extLst>
      <p:ext uri="{BB962C8B-B14F-4D97-AF65-F5344CB8AC3E}">
        <p14:creationId xmlns:p14="http://schemas.microsoft.com/office/powerpoint/2010/main" val="3940770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long-read/remote-consulting/?utm_source=chatgpt.com" TargetMode="External"/><Relationship Id="rId7" Type="http://schemas.openxmlformats.org/officeDocument/2006/relationships/hyperlink" Target="https://www.gmc-uk.org/professional-standards/ethical-hub/remote-consultations?utm_source=chatgpt.com"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hyperlink" Target="https://www.journalslibrary.nihr.ac.uk/hsdr/JKYT5803" TargetMode="External"/><Relationship Id="rId5" Type="http://schemas.openxmlformats.org/officeDocument/2006/relationships/hyperlink" Target="https://human-resources-health.biomedcentral.com/articles/10.1186/s12960-022-00778-1?utm_source=chatgpt.com" TargetMode="External"/><Relationship Id="rId4" Type="http://schemas.openxmlformats.org/officeDocument/2006/relationships/hyperlink" Target="https://www.england.nhs.uk/long-read/guide-to-adopting-remote-consultations-in-adult-musculoskeletal-physiotherapy-services/?utm_source=chatgpt.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rod.healthregulation.org/standards/meeting-our-standards/scope-of-practice/high-level-principles/?utm_source=chatgpt.com" TargetMode="External"/><Relationship Id="rId2" Type="http://schemas.openxmlformats.org/officeDocument/2006/relationships/hyperlink" Target="https://www.cancerresearchuk.org/health-professional/diagnosis/primary-care/remote-consultations?utm_source=chatgpt.com" TargetMode="External"/><Relationship Id="rId1" Type="http://schemas.openxmlformats.org/officeDocument/2006/relationships/slideLayout" Target="../slideLayouts/slideLayout5.xml"/><Relationship Id="rId6" Type="http://schemas.openxmlformats.org/officeDocument/2006/relationships/hyperlink" Target="https://www.ncbi.nlm.nih.gov/books/NBK507677/?utm_source=chatgpt.com" TargetMode="External"/><Relationship Id="rId5" Type="http://schemas.openxmlformats.org/officeDocument/2006/relationships/hyperlink" Target="https://evidence.nihr.ac.uk/alert/how-to-make-remote-consultations-safer/?utm_source=chatgpt.com" TargetMode="External"/><Relationship Id="rId4" Type="http://schemas.openxmlformats.org/officeDocument/2006/relationships/hyperlink" Target="https://pubmed.ncbi.nlm.nih.gov/38253548/?utm_source=chatgpt.c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140634" y="722670"/>
            <a:ext cx="8917766" cy="2846439"/>
          </a:xfrm>
        </p:spPr>
        <p:txBody>
          <a:bodyPr>
            <a:noAutofit/>
          </a:bodyPr>
          <a:lstStyle/>
          <a:p>
            <a:pPr algn="ctr"/>
            <a:r>
              <a:rPr lang="en-US" b="1" dirty="0">
                <a:latin typeface="Amasis MT Pro Black" panose="02040A04050005020304" pitchFamily="18" charset="0"/>
              </a:rPr>
              <a:t>Telehealth and Virtual GP Consultations in the UK</a:t>
            </a:r>
            <a:endParaRPr lang="en-US" dirty="0">
              <a:latin typeface="Amasis MT Pro Black" panose="02040A04050005020304" pitchFamily="18" charset="0"/>
            </a:endParaRPr>
          </a:p>
        </p:txBody>
      </p:sp>
      <p:sp>
        <p:nvSpPr>
          <p:cNvPr id="4" name="TextBox 3">
            <a:extLst>
              <a:ext uri="{FF2B5EF4-FFF2-40B4-BE49-F238E27FC236}">
                <a16:creationId xmlns:a16="http://schemas.microsoft.com/office/drawing/2014/main" id="{1F8CD7D1-372B-95CB-8014-A4B430FE0DB4}"/>
              </a:ext>
            </a:extLst>
          </p:cNvPr>
          <p:cNvSpPr txBox="1"/>
          <p:nvPr/>
        </p:nvSpPr>
        <p:spPr>
          <a:xfrm>
            <a:off x="4854723" y="4395544"/>
            <a:ext cx="6833075" cy="1938992"/>
          </a:xfrm>
          <a:prstGeom prst="rect">
            <a:avLst/>
          </a:prstGeom>
          <a:noFill/>
        </p:spPr>
        <p:txBody>
          <a:bodyPr wrap="square">
            <a:spAutoFit/>
          </a:bodyPr>
          <a:lstStyle/>
          <a:p>
            <a:pPr algn="ctr"/>
            <a:r>
              <a:rPr lang="en-US" sz="2400" dirty="0">
                <a:solidFill>
                  <a:schemeClr val="bg1"/>
                </a:solidFill>
                <a:latin typeface="+mj-lt"/>
                <a:ea typeface="Aptos" panose="020B0004020202020204" pitchFamily="34" charset="0"/>
                <a:cs typeface="Times New Roman" panose="02020603050405020304" pitchFamily="18" charset="0"/>
              </a:rPr>
              <a:t>Anum Abid</a:t>
            </a:r>
            <a:br>
              <a:rPr lang="en-US" sz="2400" dirty="0">
                <a:solidFill>
                  <a:schemeClr val="bg1"/>
                </a:solidFill>
                <a:effectLst/>
                <a:latin typeface="+mj-lt"/>
                <a:ea typeface="Aptos" panose="020B0004020202020204" pitchFamily="34" charset="0"/>
                <a:cs typeface="Times New Roman" panose="02020603050405020304" pitchFamily="18" charset="0"/>
              </a:rPr>
            </a:br>
            <a:r>
              <a:rPr lang="en-US" sz="2400" dirty="0">
                <a:solidFill>
                  <a:schemeClr val="bg1"/>
                </a:solidFill>
                <a:latin typeface="+mj-lt"/>
                <a:ea typeface="Aptos" panose="020B0004020202020204" pitchFamily="34" charset="0"/>
                <a:cs typeface="Times New Roman" panose="02020603050405020304" pitchFamily="18" charset="0"/>
              </a:rPr>
              <a:t>2313820</a:t>
            </a:r>
            <a:br>
              <a:rPr lang="en-US" sz="2400" dirty="0">
                <a:solidFill>
                  <a:schemeClr val="bg1"/>
                </a:solidFill>
                <a:effectLst/>
                <a:latin typeface="+mj-lt"/>
                <a:ea typeface="Aptos" panose="020B0004020202020204" pitchFamily="34" charset="0"/>
                <a:cs typeface="Times New Roman" panose="02020603050405020304" pitchFamily="18" charset="0"/>
              </a:rPr>
            </a:br>
            <a:r>
              <a:rPr lang="en-US" sz="2400" b="1" dirty="0">
                <a:solidFill>
                  <a:schemeClr val="bg1"/>
                </a:solidFill>
                <a:effectLst/>
                <a:latin typeface="+mj-lt"/>
                <a:ea typeface="Aptos" panose="020B0004020202020204" pitchFamily="34" charset="0"/>
                <a:cs typeface="Times New Roman" panose="02020603050405020304" pitchFamily="18" charset="0"/>
              </a:rPr>
              <a:t>Module: </a:t>
            </a:r>
            <a:r>
              <a:rPr lang="en-US" sz="2400" dirty="0">
                <a:solidFill>
                  <a:schemeClr val="bg1"/>
                </a:solidFill>
                <a:effectLst/>
                <a:latin typeface="+mj-lt"/>
                <a:ea typeface="Aptos" panose="020B0004020202020204" pitchFamily="34" charset="0"/>
                <a:cs typeface="Times New Roman" panose="02020603050405020304" pitchFamily="18" charset="0"/>
              </a:rPr>
              <a:t>BMHP6026 – Digital Transformation in the Health and Care Professions</a:t>
            </a:r>
            <a:br>
              <a:rPr lang="en-US" sz="2400" dirty="0">
                <a:solidFill>
                  <a:schemeClr val="bg1"/>
                </a:solidFill>
                <a:effectLst/>
                <a:latin typeface="+mj-lt"/>
                <a:ea typeface="Aptos" panose="020B0004020202020204" pitchFamily="34" charset="0"/>
                <a:cs typeface="Times New Roman" panose="02020603050405020304" pitchFamily="18" charset="0"/>
              </a:rPr>
            </a:br>
            <a:r>
              <a:rPr lang="en-US" sz="2400" b="1" dirty="0">
                <a:solidFill>
                  <a:schemeClr val="bg1"/>
                </a:solidFill>
                <a:effectLst/>
                <a:latin typeface="+mj-lt"/>
                <a:ea typeface="Aptos" panose="020B0004020202020204" pitchFamily="34" charset="0"/>
                <a:cs typeface="Times New Roman" panose="02020603050405020304" pitchFamily="18" charset="0"/>
              </a:rPr>
              <a:t>Lecturer: </a:t>
            </a:r>
            <a:r>
              <a:rPr lang="en-US" sz="2400" dirty="0">
                <a:solidFill>
                  <a:schemeClr val="bg1"/>
                </a:solidFill>
                <a:effectLst/>
                <a:latin typeface="+mj-lt"/>
                <a:ea typeface="Aptos" panose="020B0004020202020204" pitchFamily="34" charset="0"/>
                <a:cs typeface="Times New Roman" panose="02020603050405020304" pitchFamily="18" charset="0"/>
              </a:rPr>
              <a:t>Chloe Harries</a:t>
            </a:r>
            <a:endParaRPr lang="en-US" sz="2400" dirty="0">
              <a:solidFill>
                <a:schemeClr val="bg1"/>
              </a:solidFill>
              <a:latin typeface="+mj-lt"/>
            </a:endParaRPr>
          </a:p>
        </p:txBody>
      </p:sp>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961535" y="5084627"/>
            <a:ext cx="3183902" cy="858974"/>
          </a:xfrm>
        </p:spPr>
        <p:txBody>
          <a:bodyPr>
            <a:normAutofit/>
          </a:bodyPr>
          <a:lstStyle/>
          <a:p>
            <a:r>
              <a:rPr lang="en-US" b="1" dirty="0">
                <a:latin typeface="Amasis MT Pro Black" panose="02040A04050005020304" pitchFamily="18" charset="0"/>
              </a:rPr>
              <a:t>Introduction</a:t>
            </a:r>
            <a:endParaRPr lang="en-US"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dirty="0"/>
          </a:p>
        </p:txBody>
      </p:sp>
      <p:sp>
        <p:nvSpPr>
          <p:cNvPr id="6" name="TextBox 5">
            <a:extLst>
              <a:ext uri="{FF2B5EF4-FFF2-40B4-BE49-F238E27FC236}">
                <a16:creationId xmlns:a16="http://schemas.microsoft.com/office/drawing/2014/main" id="{8C90AB54-F6A4-EEFC-5EF7-6E22A654735F}"/>
              </a:ext>
            </a:extLst>
          </p:cNvPr>
          <p:cNvSpPr txBox="1"/>
          <p:nvPr/>
        </p:nvSpPr>
        <p:spPr>
          <a:xfrm>
            <a:off x="6181063" y="1230314"/>
            <a:ext cx="5451987" cy="5157822"/>
          </a:xfrm>
          <a:prstGeom prst="rect">
            <a:avLst/>
          </a:prstGeom>
          <a:noFill/>
        </p:spPr>
        <p:txBody>
          <a:bodyPr wrap="square">
            <a:spAutoFit/>
          </a:bodyPr>
          <a:lstStyle/>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Telehealth and virtual GP consultations enable remote healthcare via video, phone, and online triage.</a:t>
            </a:r>
          </a:p>
          <a:p>
            <a:pPr marL="171450" marR="0" lvl="0" indent="-171450">
              <a:lnSpc>
                <a:spcPct val="107000"/>
              </a:lnSpc>
              <a:spcAft>
                <a:spcPts val="800"/>
              </a:spcAft>
              <a:buSzPts val="1000"/>
              <a:buFont typeface="Wingdings" panose="05000000000000000000" pitchFamily="2" charset="2"/>
              <a:buChar char="ü"/>
              <a:tabLst>
                <a:tab pos="457200" algn="l"/>
              </a:tabLst>
            </a:pPr>
            <a:endParaRPr lang="en-US" sz="2200" kern="100" dirty="0">
              <a:effectLst/>
              <a:latin typeface="+mj-lt"/>
              <a:ea typeface="Aptos" panose="020B0004020202020204" pitchFamily="34" charset="0"/>
              <a:cs typeface="Times New Roman" panose="02020603050405020304" pitchFamily="18" charset="0"/>
            </a:endParaRPr>
          </a:p>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Accelerated adoption during COVID-19 supported continuity of care and reduced infection risks.</a:t>
            </a:r>
          </a:p>
          <a:p>
            <a:pPr marR="0" lvl="0">
              <a:lnSpc>
                <a:spcPct val="107000"/>
              </a:lnSpc>
              <a:spcAft>
                <a:spcPts val="800"/>
              </a:spcAft>
              <a:buSzPts val="1000"/>
              <a:tabLst>
                <a:tab pos="457200" algn="l"/>
              </a:tabLst>
            </a:pPr>
            <a:endParaRPr lang="en-US" sz="2200" kern="100" dirty="0">
              <a:effectLst/>
              <a:latin typeface="+mj-lt"/>
              <a:ea typeface="Aptos" panose="020B0004020202020204" pitchFamily="34" charset="0"/>
              <a:cs typeface="Times New Roman" panose="02020603050405020304" pitchFamily="18" charset="0"/>
            </a:endParaRPr>
          </a:p>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Focus areas for this presentation:</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Workforce impact</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Service delivery improvements</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Patient and community outcomes</a:t>
            </a:r>
          </a:p>
        </p:txBody>
      </p:sp>
      <p:pic>
        <p:nvPicPr>
          <p:cNvPr id="8" name="Picture 7">
            <a:extLst>
              <a:ext uri="{FF2B5EF4-FFF2-40B4-BE49-F238E27FC236}">
                <a16:creationId xmlns:a16="http://schemas.microsoft.com/office/drawing/2014/main" id="{A45DAEF5-DCAA-1BB8-BDAB-1D5CBF6F8F51}"/>
              </a:ext>
            </a:extLst>
          </p:cNvPr>
          <p:cNvPicPr>
            <a:picLocks noChangeAspect="1"/>
          </p:cNvPicPr>
          <p:nvPr/>
        </p:nvPicPr>
        <p:blipFill>
          <a:blip r:embed="rId3"/>
          <a:stretch>
            <a:fillRect/>
          </a:stretch>
        </p:blipFill>
        <p:spPr>
          <a:xfrm>
            <a:off x="1090534" y="0"/>
            <a:ext cx="4779324" cy="4616245"/>
          </a:xfrm>
          <a:prstGeom prst="rect">
            <a:avLst/>
          </a:prstGeom>
        </p:spPr>
      </p:pic>
    </p:spTree>
    <p:extLst>
      <p:ext uri="{BB962C8B-B14F-4D97-AF65-F5344CB8AC3E}">
        <p14:creationId xmlns:p14="http://schemas.microsoft.com/office/powerpoint/2010/main" val="160745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458270" y="5073728"/>
            <a:ext cx="5000318" cy="1241725"/>
          </a:xfrm>
        </p:spPr>
        <p:txBody>
          <a:bodyPr/>
          <a:lstStyle/>
          <a:p>
            <a:pPr algn="ctr"/>
            <a:r>
              <a:rPr lang="en-US" b="1" dirty="0">
                <a:latin typeface="Amasis MT Pro Black" panose="02040A04050005020304" pitchFamily="18" charset="0"/>
              </a:rPr>
              <a:t>Overview of the Innovation (Part 1)</a:t>
            </a:r>
            <a:endParaRPr lang="en-US" dirty="0">
              <a:latin typeface="Amasis MT Pro Black" panose="02040A04050005020304" pitchFamily="18" charset="0"/>
            </a:endParaRPr>
          </a:p>
        </p:txBody>
      </p:sp>
      <p:sp>
        <p:nvSpPr>
          <p:cNvPr id="5" name="TextBox 4">
            <a:extLst>
              <a:ext uri="{FF2B5EF4-FFF2-40B4-BE49-F238E27FC236}">
                <a16:creationId xmlns:a16="http://schemas.microsoft.com/office/drawing/2014/main" id="{7E34CDEC-26A8-C780-E3DD-BA140E96207D}"/>
              </a:ext>
            </a:extLst>
          </p:cNvPr>
          <p:cNvSpPr txBox="1"/>
          <p:nvPr/>
        </p:nvSpPr>
        <p:spPr>
          <a:xfrm>
            <a:off x="1235840" y="350817"/>
            <a:ext cx="5445179" cy="4590359"/>
          </a:xfrm>
          <a:prstGeom prst="rect">
            <a:avLst/>
          </a:prstGeom>
          <a:noFill/>
        </p:spPr>
        <p:txBody>
          <a:bodyPr wrap="square">
            <a:spAutoFit/>
          </a:bodyPr>
          <a:lstStyle/>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b="1" kern="100" dirty="0">
                <a:effectLst/>
                <a:latin typeface="+mj-lt"/>
                <a:ea typeface="Aptos" panose="020B0004020202020204" pitchFamily="34" charset="0"/>
                <a:cs typeface="Times New Roman" panose="02020603050405020304" pitchFamily="18" charset="0"/>
              </a:rPr>
              <a:t>Definition:</a:t>
            </a:r>
            <a:r>
              <a:rPr lang="en-US" sz="2200" kern="100" dirty="0">
                <a:effectLst/>
                <a:latin typeface="+mj-lt"/>
                <a:ea typeface="Aptos" panose="020B0004020202020204" pitchFamily="34" charset="0"/>
                <a:cs typeface="Times New Roman" panose="02020603050405020304" pitchFamily="18" charset="0"/>
              </a:rPr>
              <a:t> Remote GP consultations via digital platforms (video, phone, NHS App).</a:t>
            </a:r>
          </a:p>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b="1" kern="100" dirty="0">
                <a:effectLst/>
                <a:latin typeface="+mj-lt"/>
                <a:ea typeface="Aptos" panose="020B0004020202020204" pitchFamily="34" charset="0"/>
                <a:cs typeface="Times New Roman" panose="02020603050405020304" pitchFamily="18" charset="0"/>
              </a:rPr>
              <a:t>Key Platforms:</a:t>
            </a:r>
            <a:endParaRPr lang="en-US" sz="2200" kern="100" dirty="0">
              <a:effectLst/>
              <a:latin typeface="+mj-lt"/>
              <a:ea typeface="Aptos" panose="020B0004020202020204" pitchFamily="34" charset="0"/>
              <a:cs typeface="Times New Roman" panose="02020603050405020304" pitchFamily="18" charset="0"/>
            </a:endParaRPr>
          </a:p>
          <a:p>
            <a:pPr marR="0" lvl="1">
              <a:lnSpc>
                <a:spcPct val="107000"/>
              </a:lnSpc>
              <a:spcAft>
                <a:spcPts val="800"/>
              </a:spcAft>
              <a:buSzPts val="1000"/>
              <a:tabLst>
                <a:tab pos="914400" algn="l"/>
              </a:tabLst>
            </a:pPr>
            <a:r>
              <a:rPr lang="en-US" sz="2200" kern="100" dirty="0">
                <a:effectLst/>
                <a:latin typeface="+mj-lt"/>
                <a:ea typeface="Aptos" panose="020B0004020202020204" pitchFamily="34" charset="0"/>
                <a:cs typeface="Times New Roman" panose="02020603050405020304" pitchFamily="18" charset="0"/>
              </a:rPr>
              <a:t>1. NHS App virtual appointments</a:t>
            </a:r>
          </a:p>
          <a:p>
            <a:pPr marR="0" lvl="1">
              <a:lnSpc>
                <a:spcPct val="107000"/>
              </a:lnSpc>
              <a:spcAft>
                <a:spcPts val="800"/>
              </a:spcAft>
              <a:buSzPts val="1000"/>
              <a:tabLst>
                <a:tab pos="914400" algn="l"/>
              </a:tabLst>
            </a:pPr>
            <a:r>
              <a:rPr lang="en-US" sz="2200" kern="100" dirty="0">
                <a:effectLst/>
                <a:latin typeface="+mj-lt"/>
                <a:ea typeface="Aptos" panose="020B0004020202020204" pitchFamily="34" charset="0"/>
                <a:cs typeface="Times New Roman" panose="02020603050405020304" pitchFamily="18" charset="0"/>
              </a:rPr>
              <a:t>2. Attend Anywhere video consultations</a:t>
            </a:r>
          </a:p>
          <a:p>
            <a:pPr marR="0" lvl="1">
              <a:lnSpc>
                <a:spcPct val="107000"/>
              </a:lnSpc>
              <a:spcAft>
                <a:spcPts val="800"/>
              </a:spcAft>
              <a:buSzPts val="1000"/>
              <a:tabLst>
                <a:tab pos="914400" algn="l"/>
              </a:tabLst>
            </a:pPr>
            <a:r>
              <a:rPr lang="en-US" sz="2200" kern="100" dirty="0">
                <a:effectLst/>
                <a:latin typeface="+mj-lt"/>
                <a:ea typeface="Aptos" panose="020B0004020202020204" pitchFamily="34" charset="0"/>
                <a:cs typeface="Times New Roman" panose="02020603050405020304" pitchFamily="18" charset="0"/>
              </a:rPr>
              <a:t>3. Online triage and follow-up systems</a:t>
            </a:r>
          </a:p>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b="1" kern="100" dirty="0">
                <a:effectLst/>
                <a:latin typeface="+mj-lt"/>
                <a:ea typeface="Aptos" panose="020B0004020202020204" pitchFamily="34" charset="0"/>
                <a:cs typeface="Times New Roman" panose="02020603050405020304" pitchFamily="18" charset="0"/>
              </a:rPr>
              <a:t>Purpose:</a:t>
            </a:r>
            <a:r>
              <a:rPr lang="en-US" sz="2200" kern="100" dirty="0">
                <a:effectLst/>
                <a:latin typeface="+mj-lt"/>
                <a:ea typeface="Aptos" panose="020B0004020202020204" pitchFamily="34" charset="0"/>
                <a:cs typeface="Times New Roman" panose="02020603050405020304" pitchFamily="18" charset="0"/>
              </a:rPr>
              <a:t> Improve access, reduce waiting times, maintain continuity of care</a:t>
            </a:r>
          </a:p>
        </p:txBody>
      </p:sp>
      <p:pic>
        <p:nvPicPr>
          <p:cNvPr id="17" name="Picture 16">
            <a:extLst>
              <a:ext uri="{FF2B5EF4-FFF2-40B4-BE49-F238E27FC236}">
                <a16:creationId xmlns:a16="http://schemas.microsoft.com/office/drawing/2014/main" id="{B21074BA-D619-B943-D663-344EA730A587}"/>
              </a:ext>
            </a:extLst>
          </p:cNvPr>
          <p:cNvPicPr>
            <a:picLocks noChangeAspect="1"/>
          </p:cNvPicPr>
          <p:nvPr/>
        </p:nvPicPr>
        <p:blipFill>
          <a:blip r:embed="rId3"/>
          <a:stretch>
            <a:fillRect/>
          </a:stretch>
        </p:blipFill>
        <p:spPr>
          <a:xfrm>
            <a:off x="6858000" y="2"/>
            <a:ext cx="4439265" cy="6857998"/>
          </a:xfrm>
          <a:prstGeom prst="rect">
            <a:avLst/>
          </a:prstGeom>
        </p:spPr>
      </p:pic>
    </p:spTree>
    <p:extLst>
      <p:ext uri="{BB962C8B-B14F-4D97-AF65-F5344CB8AC3E}">
        <p14:creationId xmlns:p14="http://schemas.microsoft.com/office/powerpoint/2010/main" val="375211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0FEFBF-60FD-0161-6F6E-89EE39389CEE}"/>
              </a:ext>
            </a:extLst>
          </p:cNvPr>
          <p:cNvSpPr>
            <a:spLocks noGrp="1"/>
          </p:cNvSpPr>
          <p:nvPr>
            <p:ph type="title"/>
          </p:nvPr>
        </p:nvSpPr>
        <p:spPr>
          <a:xfrm>
            <a:off x="1353227" y="3429000"/>
            <a:ext cx="9923770" cy="764179"/>
          </a:xfrm>
        </p:spPr>
        <p:txBody>
          <a:bodyPr/>
          <a:lstStyle/>
          <a:p>
            <a:pPr algn="ctr"/>
            <a:r>
              <a:rPr lang="en-US" b="1" dirty="0">
                <a:latin typeface="Amasis MT Pro Black" panose="02040A04050005020304" pitchFamily="18" charset="0"/>
              </a:rPr>
              <a:t>Overview of the Innovation (Part 2)</a:t>
            </a:r>
            <a:endParaRPr lang="en-ZA" dirty="0">
              <a:latin typeface="Amasis MT Pro Black" panose="02040A04050005020304" pitchFamily="18" charset="0"/>
            </a:endParaRPr>
          </a:p>
        </p:txBody>
      </p:sp>
      <p:sp>
        <p:nvSpPr>
          <p:cNvPr id="3" name="TextBox 2">
            <a:extLst>
              <a:ext uri="{FF2B5EF4-FFF2-40B4-BE49-F238E27FC236}">
                <a16:creationId xmlns:a16="http://schemas.microsoft.com/office/drawing/2014/main" id="{3F1F92D6-D760-21AE-ECF5-D7670B56C158}"/>
              </a:ext>
            </a:extLst>
          </p:cNvPr>
          <p:cNvSpPr txBox="1"/>
          <p:nvPr/>
        </p:nvSpPr>
        <p:spPr>
          <a:xfrm>
            <a:off x="7380518" y="4524134"/>
            <a:ext cx="4364115" cy="1849224"/>
          </a:xfrm>
          <a:prstGeom prst="rect">
            <a:avLst/>
          </a:prstGeom>
          <a:noFill/>
        </p:spPr>
        <p:txBody>
          <a:bodyPr wrap="square">
            <a:spAutoFit/>
          </a:bodyPr>
          <a:lstStyle/>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b="1" kern="100" dirty="0">
                <a:effectLst/>
                <a:latin typeface="+mj-lt"/>
                <a:ea typeface="Aptos" panose="020B0004020202020204" pitchFamily="34" charset="0"/>
                <a:cs typeface="Times New Roman" panose="02020603050405020304" pitchFamily="18" charset="0"/>
              </a:rPr>
              <a:t>Where used:</a:t>
            </a:r>
            <a:endParaRPr lang="en-US" sz="2200" kern="100" dirty="0">
              <a:effectLst/>
              <a:latin typeface="+mj-lt"/>
              <a:ea typeface="Aptos" panose="020B0004020202020204" pitchFamily="34" charset="0"/>
              <a:cs typeface="Times New Roman" panose="02020603050405020304" pitchFamily="18" charset="0"/>
            </a:endParaRP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NHS Trusts</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Primary care surgeries</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Community health services</a:t>
            </a:r>
          </a:p>
        </p:txBody>
      </p:sp>
      <p:sp>
        <p:nvSpPr>
          <p:cNvPr id="6" name="TextBox 5">
            <a:extLst>
              <a:ext uri="{FF2B5EF4-FFF2-40B4-BE49-F238E27FC236}">
                <a16:creationId xmlns:a16="http://schemas.microsoft.com/office/drawing/2014/main" id="{D6EA9B02-E18F-5794-5269-43B954C1EAF2}"/>
              </a:ext>
            </a:extLst>
          </p:cNvPr>
          <p:cNvSpPr txBox="1"/>
          <p:nvPr/>
        </p:nvSpPr>
        <p:spPr>
          <a:xfrm>
            <a:off x="1242841" y="4268087"/>
            <a:ext cx="6137677" cy="2211503"/>
          </a:xfrm>
          <a:prstGeom prst="rect">
            <a:avLst/>
          </a:prstGeom>
          <a:noFill/>
        </p:spPr>
        <p:txBody>
          <a:bodyPr wrap="square">
            <a:spAutoFit/>
          </a:bodyPr>
          <a:lstStyle/>
          <a:p>
            <a:pPr marL="171450" marR="0" lvl="0" indent="-171450">
              <a:lnSpc>
                <a:spcPct val="107000"/>
              </a:lnSpc>
              <a:spcAft>
                <a:spcPts val="800"/>
              </a:spcAft>
              <a:buSzPts val="1000"/>
              <a:buFont typeface="Wingdings" panose="05000000000000000000" pitchFamily="2" charset="2"/>
              <a:buChar char="ü"/>
              <a:tabLst>
                <a:tab pos="457200" algn="l"/>
              </a:tabLst>
            </a:pPr>
            <a:r>
              <a:rPr lang="en-US" sz="2200" b="1" kern="100" dirty="0">
                <a:effectLst/>
                <a:latin typeface="+mj-lt"/>
                <a:ea typeface="Aptos" panose="020B0004020202020204" pitchFamily="34" charset="0"/>
                <a:cs typeface="Times New Roman" panose="02020603050405020304" pitchFamily="18" charset="0"/>
              </a:rPr>
              <a:t>How it works:</a:t>
            </a:r>
            <a:endParaRPr lang="en-US" sz="2200" kern="100" dirty="0">
              <a:effectLst/>
              <a:latin typeface="+mj-lt"/>
              <a:ea typeface="Aptos" panose="020B0004020202020204" pitchFamily="34" charset="0"/>
              <a:cs typeface="Times New Roman" panose="02020603050405020304" pitchFamily="18" charset="0"/>
            </a:endParaRP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Patients access platform via smartphone, tablet, or computer</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Remote assessment and triage</a:t>
            </a:r>
          </a:p>
          <a:p>
            <a:pPr marL="742950" marR="0" lvl="1" indent="-285750">
              <a:lnSpc>
                <a:spcPct val="107000"/>
              </a:lnSpc>
              <a:spcAft>
                <a:spcPts val="800"/>
              </a:spcAft>
              <a:buFont typeface="+mj-lt"/>
              <a:buAutoNum type="arabicPeriod"/>
              <a:tabLst>
                <a:tab pos="914400" algn="l"/>
              </a:tabLst>
            </a:pPr>
            <a:r>
              <a:rPr lang="en-US" sz="2200" kern="100" dirty="0">
                <a:effectLst/>
                <a:latin typeface="+mj-lt"/>
                <a:ea typeface="Aptos" panose="020B0004020202020204" pitchFamily="34" charset="0"/>
                <a:cs typeface="Times New Roman" panose="02020603050405020304" pitchFamily="18" charset="0"/>
              </a:rPr>
              <a:t>Consultation via video or phone</a:t>
            </a:r>
          </a:p>
        </p:txBody>
      </p:sp>
      <p:pic>
        <p:nvPicPr>
          <p:cNvPr id="10" name="Picture 9">
            <a:extLst>
              <a:ext uri="{FF2B5EF4-FFF2-40B4-BE49-F238E27FC236}">
                <a16:creationId xmlns:a16="http://schemas.microsoft.com/office/drawing/2014/main" id="{45A86E93-9958-5D2A-8104-F0E3985E46D5}"/>
              </a:ext>
            </a:extLst>
          </p:cNvPr>
          <p:cNvPicPr>
            <a:picLocks noChangeAspect="1"/>
          </p:cNvPicPr>
          <p:nvPr/>
        </p:nvPicPr>
        <p:blipFill>
          <a:blip r:embed="rId3"/>
          <a:stretch>
            <a:fillRect/>
          </a:stretch>
        </p:blipFill>
        <p:spPr>
          <a:xfrm>
            <a:off x="915002" y="0"/>
            <a:ext cx="10361995" cy="3354092"/>
          </a:xfrm>
          <a:prstGeom prst="rect">
            <a:avLst/>
          </a:prstGeom>
        </p:spPr>
      </p:pic>
    </p:spTree>
    <p:extLst>
      <p:ext uri="{BB962C8B-B14F-4D97-AF65-F5344CB8AC3E}">
        <p14:creationId xmlns:p14="http://schemas.microsoft.com/office/powerpoint/2010/main" val="3421680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1939264" y="362171"/>
            <a:ext cx="9150675" cy="702378"/>
          </a:xfrm>
        </p:spPr>
        <p:txBody>
          <a:bodyPr/>
          <a:lstStyle/>
          <a:p>
            <a:pPr algn="ctr"/>
            <a:r>
              <a:rPr lang="en-US" b="1" dirty="0">
                <a:latin typeface="Amasis MT Pro Black" panose="02040A04050005020304" pitchFamily="18" charset="0"/>
              </a:rPr>
              <a:t>Impact on Workforce</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5</a:t>
            </a:fld>
            <a:endParaRPr lang="en-US" dirty="0"/>
          </a:p>
        </p:txBody>
      </p:sp>
      <p:sp>
        <p:nvSpPr>
          <p:cNvPr id="6" name="TextBox 5">
            <a:extLst>
              <a:ext uri="{FF2B5EF4-FFF2-40B4-BE49-F238E27FC236}">
                <a16:creationId xmlns:a16="http://schemas.microsoft.com/office/drawing/2014/main" id="{17DBC592-C1D2-F1F6-0C01-4EA55CF5C3B6}"/>
              </a:ext>
            </a:extLst>
          </p:cNvPr>
          <p:cNvSpPr txBox="1"/>
          <p:nvPr/>
        </p:nvSpPr>
        <p:spPr>
          <a:xfrm>
            <a:off x="1220430" y="1205467"/>
            <a:ext cx="4398706" cy="5425075"/>
          </a:xfrm>
          <a:prstGeom prst="rect">
            <a:avLst/>
          </a:prstGeom>
          <a:noFill/>
        </p:spPr>
        <p:txBody>
          <a:bodyPr wrap="square">
            <a:spAutoFit/>
          </a:bodyPr>
          <a:lstStyle/>
          <a:p>
            <a:pPr marL="342900" marR="0" indent="-342900">
              <a:lnSpc>
                <a:spcPct val="107000"/>
              </a:lnSpc>
              <a:spcAft>
                <a:spcPts val="800"/>
              </a:spcAft>
              <a:buFont typeface="Wingdings" panose="05000000000000000000" pitchFamily="2" charset="2"/>
              <a:buChar char="ü"/>
            </a:pPr>
            <a:r>
              <a:rPr lang="en-US" sz="2200" b="1" kern="100" dirty="0">
                <a:effectLst/>
                <a:latin typeface="+mj-lt"/>
                <a:ea typeface="Aptos" panose="020B0004020202020204" pitchFamily="34" charset="0"/>
                <a:cs typeface="Times New Roman" panose="02020603050405020304" pitchFamily="18" charset="0"/>
              </a:rPr>
              <a:t>Benefits:</a:t>
            </a:r>
            <a:endParaRPr lang="en-US" sz="2200" kern="100" dirty="0">
              <a:effectLst/>
              <a:latin typeface="+mj-lt"/>
              <a:ea typeface="Aptos" panose="020B0004020202020204" pitchFamily="34" charset="0"/>
              <a:cs typeface="Times New Roman" panose="02020603050405020304" pitchFamily="18" charset="0"/>
            </a:endParaRP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1. Flexible work arrangements → improved work-life balance</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2. Streamlined admin via digital triage</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3. Multidisciplinary collaboration across regions</a:t>
            </a:r>
          </a:p>
          <a:p>
            <a:pPr marL="0" marR="0">
              <a:lnSpc>
                <a:spcPct val="107000"/>
              </a:lnSpc>
              <a:spcAft>
                <a:spcPts val="800"/>
              </a:spcAft>
              <a:buNone/>
            </a:pPr>
            <a:endParaRPr lang="en-US" sz="500" b="1" kern="100" dirty="0">
              <a:latin typeface="+mj-lt"/>
              <a:ea typeface="Aptos" panose="020B0004020202020204" pitchFamily="34" charset="0"/>
              <a:cs typeface="Times New Roman" panose="02020603050405020304" pitchFamily="18" charset="0"/>
            </a:endParaRPr>
          </a:p>
          <a:p>
            <a:pPr marL="342900" marR="0" indent="-342900">
              <a:lnSpc>
                <a:spcPct val="107000"/>
              </a:lnSpc>
              <a:spcAft>
                <a:spcPts val="800"/>
              </a:spcAft>
              <a:buFont typeface="Wingdings" panose="05000000000000000000" pitchFamily="2" charset="2"/>
              <a:buChar char="ü"/>
            </a:pPr>
            <a:r>
              <a:rPr lang="en-US" sz="2200" b="1" kern="100" dirty="0">
                <a:effectLst/>
                <a:latin typeface="+mj-lt"/>
                <a:ea typeface="Aptos" panose="020B0004020202020204" pitchFamily="34" charset="0"/>
                <a:cs typeface="Times New Roman" panose="02020603050405020304" pitchFamily="18" charset="0"/>
              </a:rPr>
              <a:t>Challenges:</a:t>
            </a:r>
            <a:endParaRPr lang="en-US" sz="2200" kern="100" dirty="0">
              <a:effectLst/>
              <a:latin typeface="+mj-lt"/>
              <a:ea typeface="Aptos" panose="020B0004020202020204" pitchFamily="34" charset="0"/>
              <a:cs typeface="Times New Roman" panose="02020603050405020304" pitchFamily="18" charset="0"/>
            </a:endParaRP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1. Digital skills gaps</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2. Increased technostress and workload</a:t>
            </a:r>
          </a:p>
          <a:p>
            <a:pPr marR="0" lvl="0">
              <a:lnSpc>
                <a:spcPct val="107000"/>
              </a:lnSpc>
              <a:spcAft>
                <a:spcPts val="800"/>
              </a:spcAft>
              <a:buSzPts val="1000"/>
              <a:tabLst>
                <a:tab pos="457200" algn="l"/>
              </a:tabLst>
            </a:pPr>
            <a:endParaRPr lang="en-US" sz="500" kern="100" dirty="0">
              <a:effectLst/>
              <a:latin typeface="+mj-lt"/>
              <a:ea typeface="Aptos" panose="020B000402020202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B7A181A8-6EA4-CDEC-E4A0-ED81F7A224DC}"/>
              </a:ext>
            </a:extLst>
          </p:cNvPr>
          <p:cNvPicPr>
            <a:picLocks noChangeAspect="1"/>
          </p:cNvPicPr>
          <p:nvPr/>
        </p:nvPicPr>
        <p:blipFill>
          <a:blip r:embed="rId3"/>
          <a:stretch>
            <a:fillRect/>
          </a:stretch>
        </p:blipFill>
        <p:spPr>
          <a:xfrm>
            <a:off x="5619136" y="2859281"/>
            <a:ext cx="6572864" cy="3998720"/>
          </a:xfrm>
          <a:prstGeom prst="rect">
            <a:avLst/>
          </a:prstGeom>
        </p:spPr>
      </p:pic>
      <p:sp>
        <p:nvSpPr>
          <p:cNvPr id="10" name="TextBox 9">
            <a:extLst>
              <a:ext uri="{FF2B5EF4-FFF2-40B4-BE49-F238E27FC236}">
                <a16:creationId xmlns:a16="http://schemas.microsoft.com/office/drawing/2014/main" id="{800A0F08-CA41-8DE7-78D2-1D540AD7CA3F}"/>
              </a:ext>
            </a:extLst>
          </p:cNvPr>
          <p:cNvSpPr txBox="1"/>
          <p:nvPr/>
        </p:nvSpPr>
        <p:spPr>
          <a:xfrm>
            <a:off x="5796116" y="1346384"/>
            <a:ext cx="6098458" cy="1371979"/>
          </a:xfrm>
          <a:prstGeom prst="rect">
            <a:avLst/>
          </a:prstGeom>
          <a:noFill/>
        </p:spPr>
        <p:txBody>
          <a:bodyPr wrap="square">
            <a:spAutoFit/>
          </a:bodyPr>
          <a:lstStyle/>
          <a:p>
            <a:pPr marR="0" lvl="0" algn="ctr">
              <a:lnSpc>
                <a:spcPct val="107000"/>
              </a:lnSpc>
              <a:spcAft>
                <a:spcPts val="800"/>
              </a:spcAft>
              <a:buSzPts val="1000"/>
              <a:tabLst>
                <a:tab pos="457200" algn="l"/>
              </a:tabLst>
            </a:pPr>
            <a:r>
              <a:rPr lang="en-US" sz="2200" b="1" kern="100" dirty="0">
                <a:effectLst/>
                <a:latin typeface="+mj-lt"/>
                <a:ea typeface="Aptos" panose="020B0004020202020204" pitchFamily="34" charset="0"/>
                <a:cs typeface="Times New Roman" panose="02020603050405020304" pitchFamily="18" charset="0"/>
              </a:rPr>
              <a:t>Barrier → Solution:</a:t>
            </a:r>
            <a:endParaRPr lang="en-US" sz="2200" kern="100" dirty="0">
              <a:effectLst/>
              <a:latin typeface="+mj-lt"/>
              <a:ea typeface="Aptos" panose="020B0004020202020204" pitchFamily="34" charset="0"/>
              <a:cs typeface="Times New Roman" panose="02020603050405020304" pitchFamily="18" charset="0"/>
            </a:endParaRPr>
          </a:p>
          <a:p>
            <a:pPr marR="0" lvl="0" algn="ctr">
              <a:lnSpc>
                <a:spcPct val="107000"/>
              </a:lnSpc>
              <a:spcAft>
                <a:spcPts val="800"/>
              </a:spcAft>
              <a:buSzPts val="1000"/>
              <a:tabLst>
                <a:tab pos="457200" algn="l"/>
              </a:tabLst>
            </a:pPr>
            <a:r>
              <a:rPr lang="en-US" sz="2200" i="1" kern="100" dirty="0">
                <a:effectLst/>
                <a:latin typeface="+mj-lt"/>
                <a:ea typeface="Aptos" panose="020B0004020202020204" pitchFamily="34" charset="0"/>
                <a:cs typeface="Times New Roman" panose="02020603050405020304" pitchFamily="18" charset="0"/>
              </a:rPr>
              <a:t>Barrier: </a:t>
            </a:r>
            <a:r>
              <a:rPr lang="en-US" sz="2200" kern="100" dirty="0">
                <a:effectLst/>
                <a:latin typeface="+mj-lt"/>
                <a:ea typeface="Aptos" panose="020B0004020202020204" pitchFamily="34" charset="0"/>
                <a:cs typeface="Times New Roman" panose="02020603050405020304" pitchFamily="18" charset="0"/>
              </a:rPr>
              <a:t>Limited digital literacy</a:t>
            </a:r>
          </a:p>
          <a:p>
            <a:pPr marR="0" lvl="0" algn="ctr">
              <a:lnSpc>
                <a:spcPct val="107000"/>
              </a:lnSpc>
              <a:spcAft>
                <a:spcPts val="800"/>
              </a:spcAft>
              <a:buSzPts val="1000"/>
              <a:tabLst>
                <a:tab pos="457200" algn="l"/>
              </a:tabLst>
            </a:pPr>
            <a:r>
              <a:rPr lang="en-US" sz="2200" i="1" kern="100" dirty="0">
                <a:effectLst/>
                <a:latin typeface="+mj-lt"/>
                <a:ea typeface="Aptos" panose="020B0004020202020204" pitchFamily="34" charset="0"/>
                <a:cs typeface="Times New Roman" panose="02020603050405020304" pitchFamily="18" charset="0"/>
              </a:rPr>
              <a:t>Solution: </a:t>
            </a:r>
            <a:r>
              <a:rPr lang="en-US" sz="2200" kern="100" dirty="0">
                <a:effectLst/>
                <a:latin typeface="+mj-lt"/>
                <a:ea typeface="Aptos" panose="020B0004020202020204" pitchFamily="34" charset="0"/>
                <a:cs typeface="Times New Roman" panose="02020603050405020304" pitchFamily="18" charset="0"/>
              </a:rPr>
              <a:t>CPD training &amp; digital champions</a:t>
            </a:r>
          </a:p>
        </p:txBody>
      </p:sp>
    </p:spTree>
    <p:extLst>
      <p:ext uri="{BB962C8B-B14F-4D97-AF65-F5344CB8AC3E}">
        <p14:creationId xmlns:p14="http://schemas.microsoft.com/office/powerpoint/2010/main" val="2906152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B4FFF-CAB2-A0A2-2A40-678FC59B39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1A6878-6803-D35E-9DBD-4209FE415415}"/>
              </a:ext>
            </a:extLst>
          </p:cNvPr>
          <p:cNvSpPr>
            <a:spLocks noGrp="1"/>
          </p:cNvSpPr>
          <p:nvPr>
            <p:ph type="title"/>
          </p:nvPr>
        </p:nvSpPr>
        <p:spPr>
          <a:xfrm>
            <a:off x="1734286" y="264966"/>
            <a:ext cx="9150675" cy="702378"/>
          </a:xfrm>
        </p:spPr>
        <p:txBody>
          <a:bodyPr/>
          <a:lstStyle/>
          <a:p>
            <a:pPr algn="ctr"/>
            <a:r>
              <a:rPr lang="en-US" b="1" dirty="0">
                <a:latin typeface="Amasis MT Pro Black" panose="02040A04050005020304" pitchFamily="18" charset="0"/>
              </a:rPr>
              <a:t>Impact on Service Delivery</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79927E9D-7A87-49FC-F2C0-AC7F26FE2D00}"/>
              </a:ext>
            </a:extLst>
          </p:cNvPr>
          <p:cNvSpPr>
            <a:spLocks noGrp="1"/>
          </p:cNvSpPr>
          <p:nvPr>
            <p:ph type="sldNum" sz="quarter" idx="15"/>
          </p:nvPr>
        </p:nvSpPr>
        <p:spPr/>
        <p:txBody>
          <a:bodyPr/>
          <a:lstStyle/>
          <a:p>
            <a:fld id="{18D65601-5AE2-46FC-B138-694DDD2B510D}" type="slidenum">
              <a:rPr lang="en-US" smtClean="0"/>
              <a:pPr/>
              <a:t>6</a:t>
            </a:fld>
            <a:endParaRPr lang="en-US" dirty="0"/>
          </a:p>
        </p:txBody>
      </p:sp>
      <p:sp>
        <p:nvSpPr>
          <p:cNvPr id="5" name="TextBox 4">
            <a:extLst>
              <a:ext uri="{FF2B5EF4-FFF2-40B4-BE49-F238E27FC236}">
                <a16:creationId xmlns:a16="http://schemas.microsoft.com/office/drawing/2014/main" id="{AC19DAB2-E345-A927-88F0-1C52AE7E324A}"/>
              </a:ext>
            </a:extLst>
          </p:cNvPr>
          <p:cNvSpPr txBox="1"/>
          <p:nvPr/>
        </p:nvSpPr>
        <p:spPr>
          <a:xfrm>
            <a:off x="1233297" y="1030790"/>
            <a:ext cx="7158536" cy="3243837"/>
          </a:xfrm>
          <a:prstGeom prst="rect">
            <a:avLst/>
          </a:prstGeom>
          <a:noFill/>
        </p:spPr>
        <p:txBody>
          <a:bodyPr wrap="square">
            <a:spAutoFit/>
          </a:bodyPr>
          <a:lstStyle/>
          <a:p>
            <a:pPr marL="285750" marR="0" indent="-285750">
              <a:lnSpc>
                <a:spcPct val="107000"/>
              </a:lnSpc>
              <a:spcAft>
                <a:spcPts val="800"/>
              </a:spcAft>
              <a:buFont typeface="Wingdings" panose="05000000000000000000" pitchFamily="2" charset="2"/>
              <a:buChar char="ü"/>
            </a:pPr>
            <a:r>
              <a:rPr lang="en-US" sz="2200" b="1" kern="100" dirty="0">
                <a:effectLst/>
                <a:latin typeface="+mj-lt"/>
                <a:ea typeface="Aptos" panose="020B0004020202020204" pitchFamily="34" charset="0"/>
                <a:cs typeface="Times New Roman" panose="02020603050405020304" pitchFamily="18" charset="0"/>
              </a:rPr>
              <a:t>Benefits:</a:t>
            </a:r>
            <a:endParaRPr lang="en-US" sz="2200" kern="100" dirty="0">
              <a:effectLst/>
              <a:latin typeface="+mj-lt"/>
              <a:ea typeface="Aptos" panose="020B0004020202020204" pitchFamily="34" charset="0"/>
              <a:cs typeface="Times New Roman" panose="02020603050405020304" pitchFamily="18" charset="0"/>
            </a:endParaRP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1. Reduced waiting times, flexible appointments</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2. Cost efficiency: less travel and resource use</a:t>
            </a:r>
          </a:p>
          <a:p>
            <a:pPr marR="0" lvl="0">
              <a:lnSpc>
                <a:spcPct val="107000"/>
              </a:lnSpc>
              <a:spcAft>
                <a:spcPts val="800"/>
              </a:spcAft>
              <a:buSzPts val="1000"/>
              <a:tabLst>
                <a:tab pos="457200" algn="l"/>
              </a:tabLst>
            </a:pPr>
            <a:r>
              <a:rPr lang="en-US" sz="2200" kern="100" dirty="0">
                <a:latin typeface="+mj-lt"/>
                <a:ea typeface="Aptos" panose="020B0004020202020204" pitchFamily="34" charset="0"/>
                <a:cs typeface="Times New Roman" panose="02020603050405020304" pitchFamily="18" charset="0"/>
              </a:rPr>
              <a:t>         3. </a:t>
            </a:r>
            <a:r>
              <a:rPr lang="en-US" sz="2200" kern="100" dirty="0">
                <a:effectLst/>
                <a:latin typeface="+mj-lt"/>
                <a:ea typeface="Aptos" panose="020B0004020202020204" pitchFamily="34" charset="0"/>
                <a:cs typeface="Times New Roman" panose="02020603050405020304" pitchFamily="18" charset="0"/>
              </a:rPr>
              <a:t>Supports data-driven planning</a:t>
            </a:r>
          </a:p>
          <a:p>
            <a:pPr marL="285750" marR="0" indent="-285750">
              <a:lnSpc>
                <a:spcPct val="107000"/>
              </a:lnSpc>
              <a:spcAft>
                <a:spcPts val="800"/>
              </a:spcAft>
              <a:buFont typeface="Wingdings" panose="05000000000000000000" pitchFamily="2" charset="2"/>
              <a:buChar char="ü"/>
            </a:pPr>
            <a:r>
              <a:rPr lang="en-US" sz="2200" b="1" kern="100" dirty="0">
                <a:effectLst/>
                <a:latin typeface="+mj-lt"/>
                <a:ea typeface="Aptos" panose="020B0004020202020204" pitchFamily="34" charset="0"/>
                <a:cs typeface="Times New Roman" panose="02020603050405020304" pitchFamily="18" charset="0"/>
              </a:rPr>
              <a:t>Challenges:</a:t>
            </a:r>
            <a:endParaRPr lang="en-US" sz="2200" kern="100" dirty="0">
              <a:effectLst/>
              <a:latin typeface="+mj-lt"/>
              <a:ea typeface="Aptos" panose="020B0004020202020204" pitchFamily="34" charset="0"/>
              <a:cs typeface="Times New Roman" panose="02020603050405020304" pitchFamily="18" charset="0"/>
            </a:endParaRP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1. Inconsistent infrastructure across Trusts</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2. Risk of digital exclusion, cybersecurity concerns</a:t>
            </a:r>
          </a:p>
        </p:txBody>
      </p:sp>
      <p:pic>
        <p:nvPicPr>
          <p:cNvPr id="9" name="Picture 8">
            <a:extLst>
              <a:ext uri="{FF2B5EF4-FFF2-40B4-BE49-F238E27FC236}">
                <a16:creationId xmlns:a16="http://schemas.microsoft.com/office/drawing/2014/main" id="{3371A020-D7E7-3CE9-863F-1754F9B2D36A}"/>
              </a:ext>
            </a:extLst>
          </p:cNvPr>
          <p:cNvPicPr>
            <a:picLocks noChangeAspect="1"/>
          </p:cNvPicPr>
          <p:nvPr/>
        </p:nvPicPr>
        <p:blipFill>
          <a:blip r:embed="rId3"/>
          <a:stretch>
            <a:fillRect/>
          </a:stretch>
        </p:blipFill>
        <p:spPr>
          <a:xfrm>
            <a:off x="1071064" y="4401519"/>
            <a:ext cx="11120935" cy="2456481"/>
          </a:xfrm>
          <a:prstGeom prst="rect">
            <a:avLst/>
          </a:prstGeom>
        </p:spPr>
      </p:pic>
      <p:sp>
        <p:nvSpPr>
          <p:cNvPr id="12" name="TextBox 11">
            <a:extLst>
              <a:ext uri="{FF2B5EF4-FFF2-40B4-BE49-F238E27FC236}">
                <a16:creationId xmlns:a16="http://schemas.microsoft.com/office/drawing/2014/main" id="{77C834B1-1020-43BB-2359-C7677EE6153C}"/>
              </a:ext>
            </a:extLst>
          </p:cNvPr>
          <p:cNvSpPr txBox="1"/>
          <p:nvPr/>
        </p:nvSpPr>
        <p:spPr>
          <a:xfrm>
            <a:off x="7934632" y="1448837"/>
            <a:ext cx="4085303" cy="2471189"/>
          </a:xfrm>
          <a:prstGeom prst="rect">
            <a:avLst/>
          </a:prstGeom>
          <a:noFill/>
        </p:spPr>
        <p:txBody>
          <a:bodyPr wrap="square">
            <a:spAutoFit/>
          </a:bodyPr>
          <a:lstStyle/>
          <a:p>
            <a:pPr marL="0" marR="0" algn="ctr">
              <a:lnSpc>
                <a:spcPct val="107000"/>
              </a:lnSpc>
              <a:spcAft>
                <a:spcPts val="800"/>
              </a:spcAft>
              <a:buNone/>
            </a:pPr>
            <a:r>
              <a:rPr lang="en-US" sz="2200" b="1" kern="100" dirty="0">
                <a:effectLst/>
                <a:latin typeface="+mj-lt"/>
                <a:ea typeface="Aptos" panose="020B0004020202020204" pitchFamily="34" charset="0"/>
                <a:cs typeface="Times New Roman" panose="02020603050405020304" pitchFamily="18" charset="0"/>
              </a:rPr>
              <a:t>Barrier → Solution:</a:t>
            </a:r>
            <a:endParaRPr lang="en-US" sz="2200" kern="100" dirty="0">
              <a:effectLst/>
              <a:latin typeface="+mj-lt"/>
              <a:ea typeface="Aptos" panose="020B0004020202020204" pitchFamily="34" charset="0"/>
              <a:cs typeface="Times New Roman" panose="02020603050405020304" pitchFamily="18" charset="0"/>
            </a:endParaRPr>
          </a:p>
          <a:p>
            <a:pPr marR="0" lvl="0" algn="ctr">
              <a:lnSpc>
                <a:spcPct val="107000"/>
              </a:lnSpc>
              <a:spcAft>
                <a:spcPts val="800"/>
              </a:spcAft>
              <a:buSzPts val="1000"/>
              <a:tabLst>
                <a:tab pos="457200" algn="l"/>
              </a:tabLst>
            </a:pPr>
            <a:r>
              <a:rPr lang="en-US" sz="2200" i="1" kern="100" dirty="0">
                <a:effectLst/>
                <a:latin typeface="+mj-lt"/>
                <a:ea typeface="Aptos" panose="020B0004020202020204" pitchFamily="34" charset="0"/>
                <a:cs typeface="Times New Roman" panose="02020603050405020304" pitchFamily="18" charset="0"/>
              </a:rPr>
              <a:t>Barrier: </a:t>
            </a:r>
            <a:r>
              <a:rPr lang="en-US" sz="2200" kern="100" dirty="0">
                <a:effectLst/>
                <a:latin typeface="+mj-lt"/>
                <a:ea typeface="Aptos" panose="020B0004020202020204" pitchFamily="34" charset="0"/>
                <a:cs typeface="Times New Roman" panose="02020603050405020304" pitchFamily="18" charset="0"/>
              </a:rPr>
              <a:t>Poor internet or platform instability</a:t>
            </a:r>
          </a:p>
          <a:p>
            <a:pPr marR="0" lvl="0" algn="ctr">
              <a:lnSpc>
                <a:spcPct val="107000"/>
              </a:lnSpc>
              <a:spcAft>
                <a:spcPts val="800"/>
              </a:spcAft>
              <a:buSzPts val="1000"/>
              <a:tabLst>
                <a:tab pos="457200" algn="l"/>
              </a:tabLst>
            </a:pPr>
            <a:r>
              <a:rPr lang="en-US" sz="2200" i="1" kern="100" dirty="0">
                <a:effectLst/>
                <a:latin typeface="+mj-lt"/>
                <a:ea typeface="Aptos" panose="020B0004020202020204" pitchFamily="34" charset="0"/>
                <a:cs typeface="Times New Roman" panose="02020603050405020304" pitchFamily="18" charset="0"/>
              </a:rPr>
              <a:t>Solution: </a:t>
            </a:r>
            <a:r>
              <a:rPr lang="en-US" sz="2200" kern="100" dirty="0">
                <a:effectLst/>
                <a:latin typeface="+mj-lt"/>
                <a:ea typeface="Aptos" panose="020B0004020202020204" pitchFamily="34" charset="0"/>
                <a:cs typeface="Times New Roman" panose="02020603050405020304" pitchFamily="18" charset="0"/>
              </a:rPr>
              <a:t>National infrastructure and cybersecurity frameworks</a:t>
            </a:r>
          </a:p>
        </p:txBody>
      </p:sp>
    </p:spTree>
    <p:extLst>
      <p:ext uri="{BB962C8B-B14F-4D97-AF65-F5344CB8AC3E}">
        <p14:creationId xmlns:p14="http://schemas.microsoft.com/office/powerpoint/2010/main" val="3500444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EC9ECA-8258-AC9C-1C26-818C302AA5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A415D1-716F-8E99-1B61-8A06F8CE2571}"/>
              </a:ext>
            </a:extLst>
          </p:cNvPr>
          <p:cNvSpPr>
            <a:spLocks noGrp="1"/>
          </p:cNvSpPr>
          <p:nvPr>
            <p:ph type="title"/>
          </p:nvPr>
        </p:nvSpPr>
        <p:spPr>
          <a:xfrm>
            <a:off x="1867022" y="397992"/>
            <a:ext cx="9150675" cy="702378"/>
          </a:xfrm>
        </p:spPr>
        <p:txBody>
          <a:bodyPr/>
          <a:lstStyle/>
          <a:p>
            <a:pPr algn="ctr"/>
            <a:r>
              <a:rPr lang="en-US" b="1" dirty="0">
                <a:latin typeface="Amasis MT Pro Black" panose="02040A04050005020304" pitchFamily="18" charset="0"/>
              </a:rPr>
              <a:t>Impact on Patients / Service Users</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A01B1789-81D1-25BD-74C4-B98E5B06A710}"/>
              </a:ext>
            </a:extLst>
          </p:cNvPr>
          <p:cNvSpPr>
            <a:spLocks noGrp="1"/>
          </p:cNvSpPr>
          <p:nvPr>
            <p:ph type="sldNum" sz="quarter" idx="15"/>
          </p:nvPr>
        </p:nvSpPr>
        <p:spPr/>
        <p:txBody>
          <a:bodyPr/>
          <a:lstStyle/>
          <a:p>
            <a:fld id="{18D65601-5AE2-46FC-B138-694DDD2B510D}" type="slidenum">
              <a:rPr lang="en-US" smtClean="0"/>
              <a:pPr/>
              <a:t>7</a:t>
            </a:fld>
            <a:endParaRPr lang="en-US" dirty="0"/>
          </a:p>
        </p:txBody>
      </p:sp>
      <p:sp>
        <p:nvSpPr>
          <p:cNvPr id="5" name="TextBox 4">
            <a:extLst>
              <a:ext uri="{FF2B5EF4-FFF2-40B4-BE49-F238E27FC236}">
                <a16:creationId xmlns:a16="http://schemas.microsoft.com/office/drawing/2014/main" id="{75BEA291-096C-1F0A-CE59-7B24FABE2CC7}"/>
              </a:ext>
            </a:extLst>
          </p:cNvPr>
          <p:cNvSpPr txBox="1"/>
          <p:nvPr/>
        </p:nvSpPr>
        <p:spPr>
          <a:xfrm>
            <a:off x="1056654" y="1191985"/>
            <a:ext cx="9533339" cy="1849224"/>
          </a:xfrm>
          <a:prstGeom prst="rect">
            <a:avLst/>
          </a:prstGeom>
          <a:noFill/>
        </p:spPr>
        <p:txBody>
          <a:bodyPr wrap="square">
            <a:spAutoFit/>
          </a:bodyPr>
          <a:lstStyle/>
          <a:p>
            <a:pPr marL="342900" marR="0" indent="-342900">
              <a:lnSpc>
                <a:spcPct val="107000"/>
              </a:lnSpc>
              <a:spcAft>
                <a:spcPts val="800"/>
              </a:spcAft>
              <a:buFont typeface="Wingdings" panose="05000000000000000000" pitchFamily="2" charset="2"/>
              <a:buChar char="ü"/>
            </a:pPr>
            <a:r>
              <a:rPr lang="en-US" sz="2200" b="1" kern="100" dirty="0">
                <a:effectLst/>
                <a:latin typeface="+mj-lt"/>
                <a:ea typeface="Aptos" panose="020B0004020202020204" pitchFamily="34" charset="0"/>
                <a:cs typeface="Times New Roman" panose="02020603050405020304" pitchFamily="18" charset="0"/>
              </a:rPr>
              <a:t>Benefits:</a:t>
            </a:r>
            <a:endParaRPr lang="en-US" sz="2200" kern="100" dirty="0">
              <a:effectLst/>
              <a:latin typeface="+mj-lt"/>
              <a:ea typeface="Aptos" panose="020B0004020202020204" pitchFamily="34" charset="0"/>
              <a:cs typeface="Times New Roman" panose="02020603050405020304" pitchFamily="18" charset="0"/>
            </a:endParaRP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1. Greater accessibility, especially for rural/mobility-limited patients</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2. Reduced stigma → higher engagement</a:t>
            </a:r>
          </a:p>
          <a:p>
            <a:pPr marR="0" lvl="0">
              <a:lnSpc>
                <a:spcPct val="107000"/>
              </a:lnSpc>
              <a:spcAft>
                <a:spcPts val="800"/>
              </a:spcAft>
              <a:buSzPts val="1000"/>
              <a:tabLst>
                <a:tab pos="457200" algn="l"/>
              </a:tabLst>
            </a:pPr>
            <a:r>
              <a:rPr lang="en-US" sz="2200" kern="100" dirty="0">
                <a:effectLst/>
                <a:latin typeface="+mj-lt"/>
                <a:ea typeface="Aptos" panose="020B0004020202020204" pitchFamily="34" charset="0"/>
                <a:cs typeface="Times New Roman" panose="02020603050405020304" pitchFamily="18" charset="0"/>
              </a:rPr>
              <a:t>         3. Flexible timing supports autonomy</a:t>
            </a:r>
          </a:p>
        </p:txBody>
      </p:sp>
      <p:pic>
        <p:nvPicPr>
          <p:cNvPr id="7" name="Picture 6">
            <a:extLst>
              <a:ext uri="{FF2B5EF4-FFF2-40B4-BE49-F238E27FC236}">
                <a16:creationId xmlns:a16="http://schemas.microsoft.com/office/drawing/2014/main" id="{05CF5D1E-CA99-AB0F-F7F7-48E8AD30180E}"/>
              </a:ext>
            </a:extLst>
          </p:cNvPr>
          <p:cNvPicPr>
            <a:picLocks noChangeAspect="1"/>
          </p:cNvPicPr>
          <p:nvPr/>
        </p:nvPicPr>
        <p:blipFill>
          <a:blip r:embed="rId3"/>
          <a:stretch>
            <a:fillRect/>
          </a:stretch>
        </p:blipFill>
        <p:spPr>
          <a:xfrm>
            <a:off x="-1" y="3132824"/>
            <a:ext cx="6459795" cy="3725177"/>
          </a:xfrm>
          <a:prstGeom prst="rect">
            <a:avLst/>
          </a:prstGeom>
        </p:spPr>
      </p:pic>
      <p:sp>
        <p:nvSpPr>
          <p:cNvPr id="9" name="TextBox 8">
            <a:extLst>
              <a:ext uri="{FF2B5EF4-FFF2-40B4-BE49-F238E27FC236}">
                <a16:creationId xmlns:a16="http://schemas.microsoft.com/office/drawing/2014/main" id="{4F4E2EBB-FE9C-33F8-0B5D-BD301F68F53A}"/>
              </a:ext>
            </a:extLst>
          </p:cNvPr>
          <p:cNvSpPr txBox="1"/>
          <p:nvPr/>
        </p:nvSpPr>
        <p:spPr>
          <a:xfrm>
            <a:off x="6254420" y="4725751"/>
            <a:ext cx="6098582" cy="1734257"/>
          </a:xfrm>
          <a:prstGeom prst="rect">
            <a:avLst/>
          </a:prstGeom>
          <a:noFill/>
        </p:spPr>
        <p:txBody>
          <a:bodyPr wrap="square">
            <a:spAutoFit/>
          </a:bodyPr>
          <a:lstStyle/>
          <a:p>
            <a:pPr marL="0" marR="0" algn="ctr">
              <a:lnSpc>
                <a:spcPct val="107000"/>
              </a:lnSpc>
              <a:spcAft>
                <a:spcPts val="800"/>
              </a:spcAft>
              <a:buNone/>
            </a:pPr>
            <a:r>
              <a:rPr lang="en-US" sz="2200" b="1" kern="100" dirty="0">
                <a:effectLst/>
                <a:latin typeface="Aptos" panose="020B0004020202020204" pitchFamily="34" charset="0"/>
                <a:ea typeface="Aptos" panose="020B0004020202020204" pitchFamily="34" charset="0"/>
                <a:cs typeface="Times New Roman" panose="02020603050405020304" pitchFamily="18" charset="0"/>
              </a:rPr>
              <a:t>Barrier → Solution:</a:t>
            </a:r>
            <a:endParaRPr lang="en-US" sz="2200" kern="100" dirty="0">
              <a:effectLst/>
              <a:latin typeface="Aptos" panose="020B0004020202020204" pitchFamily="34" charset="0"/>
              <a:ea typeface="Aptos" panose="020B0004020202020204" pitchFamily="34" charset="0"/>
              <a:cs typeface="Times New Roman" panose="02020603050405020304" pitchFamily="18" charset="0"/>
            </a:endParaRPr>
          </a:p>
          <a:p>
            <a:pPr marR="0" lvl="0" algn="ctr">
              <a:lnSpc>
                <a:spcPct val="107000"/>
              </a:lnSpc>
              <a:spcAft>
                <a:spcPts val="800"/>
              </a:spcAft>
              <a:buSzPts val="1000"/>
              <a:tabLst>
                <a:tab pos="457200" algn="l"/>
              </a:tabLst>
            </a:pPr>
            <a:r>
              <a:rPr lang="en-US" sz="2200" i="1" kern="100" dirty="0">
                <a:effectLst/>
                <a:latin typeface="Aptos" panose="020B0004020202020204" pitchFamily="34" charset="0"/>
                <a:ea typeface="Aptos" panose="020B0004020202020204" pitchFamily="34" charset="0"/>
                <a:cs typeface="Times New Roman" panose="02020603050405020304" pitchFamily="18" charset="0"/>
              </a:rPr>
              <a:t>Barrier: </a:t>
            </a:r>
            <a:r>
              <a:rPr lang="en-US" sz="2200" kern="100" dirty="0">
                <a:effectLst/>
                <a:latin typeface="Aptos" panose="020B0004020202020204" pitchFamily="34" charset="0"/>
                <a:ea typeface="Aptos" panose="020B0004020202020204" pitchFamily="34" charset="0"/>
                <a:cs typeface="Times New Roman" panose="02020603050405020304" pitchFamily="18" charset="0"/>
              </a:rPr>
              <a:t>Digital exclusion</a:t>
            </a:r>
          </a:p>
          <a:p>
            <a:pPr marR="0" lvl="0" algn="ctr">
              <a:lnSpc>
                <a:spcPct val="107000"/>
              </a:lnSpc>
              <a:spcAft>
                <a:spcPts val="800"/>
              </a:spcAft>
              <a:buSzPts val="1000"/>
              <a:tabLst>
                <a:tab pos="457200" algn="l"/>
              </a:tabLst>
            </a:pPr>
            <a:r>
              <a:rPr lang="en-US" sz="2200" i="1" kern="100" dirty="0">
                <a:effectLst/>
                <a:latin typeface="Aptos" panose="020B0004020202020204" pitchFamily="34" charset="0"/>
                <a:ea typeface="Aptos" panose="020B0004020202020204" pitchFamily="34" charset="0"/>
                <a:cs typeface="Times New Roman" panose="02020603050405020304" pitchFamily="18" charset="0"/>
              </a:rPr>
              <a:t>Solution: </a:t>
            </a:r>
            <a:r>
              <a:rPr lang="en-US" sz="2200" kern="100" dirty="0">
                <a:effectLst/>
                <a:latin typeface="Aptos" panose="020B0004020202020204" pitchFamily="34" charset="0"/>
                <a:ea typeface="Aptos" panose="020B0004020202020204" pitchFamily="34" charset="0"/>
                <a:cs typeface="Times New Roman" panose="02020603050405020304" pitchFamily="18" charset="0"/>
              </a:rPr>
              <a:t>Hybrid care &amp; community digital literacy </a:t>
            </a:r>
            <a:r>
              <a:rPr lang="en-US" sz="2200" kern="100" dirty="0" err="1">
                <a:effectLst/>
                <a:latin typeface="Aptos" panose="020B0004020202020204" pitchFamily="34" charset="0"/>
                <a:ea typeface="Aptos" panose="020B0004020202020204" pitchFamily="34" charset="0"/>
                <a:cs typeface="Times New Roman" panose="02020603050405020304" pitchFamily="18" charset="0"/>
              </a:rPr>
              <a:t>programmes</a:t>
            </a:r>
            <a:endParaRPr lang="en-US"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14C59357-7B27-D075-7F17-2737549E5A43}"/>
              </a:ext>
            </a:extLst>
          </p:cNvPr>
          <p:cNvSpPr txBox="1"/>
          <p:nvPr/>
        </p:nvSpPr>
        <p:spPr>
          <a:xfrm>
            <a:off x="6459794" y="2380732"/>
            <a:ext cx="5067390" cy="2096536"/>
          </a:xfrm>
          <a:prstGeom prst="rect">
            <a:avLst/>
          </a:prstGeom>
          <a:noFill/>
        </p:spPr>
        <p:txBody>
          <a:bodyPr wrap="square">
            <a:spAutoFit/>
          </a:bodyPr>
          <a:lstStyle/>
          <a:p>
            <a:pPr marL="285750" marR="0" indent="-285750" algn="ctr">
              <a:lnSpc>
                <a:spcPct val="107000"/>
              </a:lnSpc>
              <a:spcAft>
                <a:spcPts val="800"/>
              </a:spcAft>
              <a:buFont typeface="Wingdings" panose="05000000000000000000" pitchFamily="2" charset="2"/>
              <a:buChar char="ü"/>
            </a:pPr>
            <a:r>
              <a:rPr lang="en-US" sz="2200" b="1" kern="100" dirty="0">
                <a:effectLst/>
                <a:latin typeface="Aptos" panose="020B0004020202020204" pitchFamily="34" charset="0"/>
                <a:ea typeface="Aptos" panose="020B0004020202020204" pitchFamily="34" charset="0"/>
                <a:cs typeface="Times New Roman" panose="02020603050405020304" pitchFamily="18" charset="0"/>
              </a:rPr>
              <a:t>Challenges:</a:t>
            </a:r>
            <a:endParaRPr lang="en-US" sz="2200" kern="100" dirty="0">
              <a:effectLst/>
              <a:latin typeface="Aptos" panose="020B0004020202020204" pitchFamily="34" charset="0"/>
              <a:ea typeface="Aptos" panose="020B0004020202020204" pitchFamily="34" charset="0"/>
              <a:cs typeface="Times New Roman" panose="02020603050405020304" pitchFamily="18" charset="0"/>
            </a:endParaRPr>
          </a:p>
          <a:p>
            <a:pPr marR="0" lvl="0" algn="ctr">
              <a:lnSpc>
                <a:spcPct val="107000"/>
              </a:lnSpc>
              <a:spcAft>
                <a:spcPts val="800"/>
              </a:spcAft>
              <a:buSzPts val="1000"/>
              <a:tabLst>
                <a:tab pos="457200" algn="l"/>
              </a:tabLst>
            </a:pPr>
            <a:r>
              <a:rPr lang="en-US" sz="2200" kern="100" dirty="0">
                <a:effectLst/>
                <a:latin typeface="Aptos" panose="020B0004020202020204" pitchFamily="34" charset="0"/>
                <a:ea typeface="Aptos" panose="020B0004020202020204" pitchFamily="34" charset="0"/>
                <a:cs typeface="Times New Roman" panose="02020603050405020304" pitchFamily="18" charset="0"/>
              </a:rPr>
              <a:t>         1. Digital divide: elderly, low-income users</a:t>
            </a:r>
          </a:p>
          <a:p>
            <a:pPr marR="0" lvl="0" algn="ctr">
              <a:lnSpc>
                <a:spcPct val="107000"/>
              </a:lnSpc>
              <a:spcAft>
                <a:spcPts val="800"/>
              </a:spcAft>
              <a:buSzPts val="1000"/>
              <a:tabLst>
                <a:tab pos="457200" algn="l"/>
              </a:tabLst>
            </a:pPr>
            <a:r>
              <a:rPr lang="en-US" sz="2200" kern="100" dirty="0">
                <a:effectLst/>
                <a:latin typeface="Aptos" panose="020B0004020202020204" pitchFamily="34" charset="0"/>
                <a:ea typeface="Aptos" panose="020B0004020202020204" pitchFamily="34" charset="0"/>
                <a:cs typeface="Times New Roman" panose="02020603050405020304" pitchFamily="18" charset="0"/>
              </a:rPr>
              <a:t>         2. Reduced relational depth in consultations</a:t>
            </a:r>
          </a:p>
        </p:txBody>
      </p:sp>
    </p:spTree>
    <p:extLst>
      <p:ext uri="{BB962C8B-B14F-4D97-AF65-F5344CB8AC3E}">
        <p14:creationId xmlns:p14="http://schemas.microsoft.com/office/powerpoint/2010/main" val="197112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81CB2-421E-9A93-EFAC-C07C4B17BF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3A0393-312E-EFA3-606D-ABC957811BE1}"/>
              </a:ext>
            </a:extLst>
          </p:cNvPr>
          <p:cNvSpPr>
            <a:spLocks noGrp="1"/>
          </p:cNvSpPr>
          <p:nvPr>
            <p:ph type="title"/>
          </p:nvPr>
        </p:nvSpPr>
        <p:spPr>
          <a:xfrm>
            <a:off x="1586403" y="503089"/>
            <a:ext cx="4489534" cy="573543"/>
          </a:xfrm>
        </p:spPr>
        <p:txBody>
          <a:bodyPr>
            <a:normAutofit fontScale="90000"/>
          </a:bodyPr>
          <a:lstStyle/>
          <a:p>
            <a:pPr algn="ctr"/>
            <a:r>
              <a:rPr lang="en-US" b="1" dirty="0">
                <a:latin typeface="Amasis MT Pro Black" panose="02040A04050005020304" pitchFamily="18" charset="0"/>
              </a:rPr>
              <a:t>Critical Synthesis</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128547AA-97A6-F217-78CF-77C9BC95115F}"/>
              </a:ext>
            </a:extLst>
          </p:cNvPr>
          <p:cNvSpPr>
            <a:spLocks noGrp="1"/>
          </p:cNvSpPr>
          <p:nvPr>
            <p:ph type="sldNum" sz="quarter" idx="15"/>
          </p:nvPr>
        </p:nvSpPr>
        <p:spPr/>
        <p:txBody>
          <a:bodyPr/>
          <a:lstStyle/>
          <a:p>
            <a:fld id="{18D65601-5AE2-46FC-B138-694DDD2B510D}" type="slidenum">
              <a:rPr lang="en-US" smtClean="0"/>
              <a:pPr/>
              <a:t>8</a:t>
            </a:fld>
            <a:endParaRPr lang="en-US" dirty="0"/>
          </a:p>
        </p:txBody>
      </p:sp>
      <p:sp>
        <p:nvSpPr>
          <p:cNvPr id="5" name="TextBox 4">
            <a:extLst>
              <a:ext uri="{FF2B5EF4-FFF2-40B4-BE49-F238E27FC236}">
                <a16:creationId xmlns:a16="http://schemas.microsoft.com/office/drawing/2014/main" id="{EC363A9D-33E2-8356-3851-E15C44D44543}"/>
              </a:ext>
            </a:extLst>
          </p:cNvPr>
          <p:cNvSpPr txBox="1"/>
          <p:nvPr/>
        </p:nvSpPr>
        <p:spPr>
          <a:xfrm>
            <a:off x="1242673" y="1320686"/>
            <a:ext cx="4489533" cy="4747453"/>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Workforce, service delivery, and patient outcomes are interconnected</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Aligns with the NHS Long Term Plan for digital-first primary care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Evidence shows virtual care can match face-to-face outcomes for mild-to-moderate conditions</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Ongoing governance, safeguarding, and data ethics are essential</a:t>
            </a:r>
          </a:p>
        </p:txBody>
      </p:sp>
      <p:pic>
        <p:nvPicPr>
          <p:cNvPr id="7" name="Picture 6">
            <a:extLst>
              <a:ext uri="{FF2B5EF4-FFF2-40B4-BE49-F238E27FC236}">
                <a16:creationId xmlns:a16="http://schemas.microsoft.com/office/drawing/2014/main" id="{3A5FB68A-1B44-51BE-D5FF-930F066D75F1}"/>
              </a:ext>
            </a:extLst>
          </p:cNvPr>
          <p:cNvPicPr>
            <a:picLocks noChangeAspect="1"/>
          </p:cNvPicPr>
          <p:nvPr/>
        </p:nvPicPr>
        <p:blipFill>
          <a:blip r:embed="rId3"/>
          <a:stretch>
            <a:fillRect/>
          </a:stretch>
        </p:blipFill>
        <p:spPr>
          <a:xfrm>
            <a:off x="6253317" y="789861"/>
            <a:ext cx="5938684" cy="2610466"/>
          </a:xfrm>
          <a:prstGeom prst="rect">
            <a:avLst/>
          </a:prstGeom>
        </p:spPr>
      </p:pic>
      <p:pic>
        <p:nvPicPr>
          <p:cNvPr id="9" name="Picture 8">
            <a:extLst>
              <a:ext uri="{FF2B5EF4-FFF2-40B4-BE49-F238E27FC236}">
                <a16:creationId xmlns:a16="http://schemas.microsoft.com/office/drawing/2014/main" id="{ADECB6B2-F078-3688-8F4C-B8EAEF2BE8CB}"/>
              </a:ext>
            </a:extLst>
          </p:cNvPr>
          <p:cNvPicPr>
            <a:picLocks noChangeAspect="1"/>
          </p:cNvPicPr>
          <p:nvPr/>
        </p:nvPicPr>
        <p:blipFill>
          <a:blip r:embed="rId4"/>
          <a:stretch>
            <a:fillRect/>
          </a:stretch>
        </p:blipFill>
        <p:spPr>
          <a:xfrm>
            <a:off x="6253315" y="3457674"/>
            <a:ext cx="5938684" cy="2610465"/>
          </a:xfrm>
          <a:prstGeom prst="rect">
            <a:avLst/>
          </a:prstGeom>
        </p:spPr>
      </p:pic>
    </p:spTree>
    <p:extLst>
      <p:ext uri="{BB962C8B-B14F-4D97-AF65-F5344CB8AC3E}">
        <p14:creationId xmlns:p14="http://schemas.microsoft.com/office/powerpoint/2010/main" val="3625696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6861D-46A3-69DE-784D-CF2499DA6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FD2139-15FF-2E33-B0F3-63D1D3C91EC8}"/>
              </a:ext>
            </a:extLst>
          </p:cNvPr>
          <p:cNvSpPr>
            <a:spLocks noGrp="1"/>
          </p:cNvSpPr>
          <p:nvPr>
            <p:ph type="title"/>
          </p:nvPr>
        </p:nvSpPr>
        <p:spPr>
          <a:xfrm>
            <a:off x="1970259" y="503089"/>
            <a:ext cx="9150675" cy="702378"/>
          </a:xfrm>
        </p:spPr>
        <p:txBody>
          <a:bodyPr/>
          <a:lstStyle/>
          <a:p>
            <a:pPr algn="ctr"/>
            <a:r>
              <a:rPr lang="en-US" b="1" dirty="0">
                <a:latin typeface="Amasis MT Pro Black" panose="02040A04050005020304" pitchFamily="18" charset="0"/>
              </a:rPr>
              <a:t>Challenges and Recommendations</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4C2CEA07-48FD-A1AC-BECB-6BB13DB1608F}"/>
              </a:ext>
            </a:extLst>
          </p:cNvPr>
          <p:cNvSpPr>
            <a:spLocks noGrp="1"/>
          </p:cNvSpPr>
          <p:nvPr>
            <p:ph type="sldNum" sz="quarter" idx="15"/>
          </p:nvPr>
        </p:nvSpPr>
        <p:spPr/>
        <p:txBody>
          <a:bodyPr/>
          <a:lstStyle/>
          <a:p>
            <a:fld id="{18D65601-5AE2-46FC-B138-694DDD2B510D}" type="slidenum">
              <a:rPr lang="en-US" smtClean="0"/>
              <a:pPr/>
              <a:t>9</a:t>
            </a:fld>
            <a:endParaRPr lang="en-US" dirty="0"/>
          </a:p>
        </p:txBody>
      </p:sp>
      <p:graphicFrame>
        <p:nvGraphicFramePr>
          <p:cNvPr id="3" name="Table 2">
            <a:extLst>
              <a:ext uri="{FF2B5EF4-FFF2-40B4-BE49-F238E27FC236}">
                <a16:creationId xmlns:a16="http://schemas.microsoft.com/office/drawing/2014/main" id="{9627DF0D-8A4D-2DD1-D987-E3A3BD2DB5AF}"/>
              </a:ext>
            </a:extLst>
          </p:cNvPr>
          <p:cNvGraphicFramePr>
            <a:graphicFrameLocks noGrp="1"/>
          </p:cNvGraphicFramePr>
          <p:nvPr>
            <p:extLst>
              <p:ext uri="{D42A27DB-BD31-4B8C-83A1-F6EECF244321}">
                <p14:modId xmlns:p14="http://schemas.microsoft.com/office/powerpoint/2010/main" val="800177061"/>
              </p:ext>
            </p:extLst>
          </p:nvPr>
        </p:nvGraphicFramePr>
        <p:xfrm>
          <a:off x="1253845" y="1551851"/>
          <a:ext cx="10583504" cy="2246062"/>
        </p:xfrm>
        <a:graphic>
          <a:graphicData uri="http://schemas.openxmlformats.org/drawingml/2006/table">
            <a:tbl>
              <a:tblPr firstRow="1" firstCol="1" bandRow="1">
                <a:tableStyleId>{0E3FDE45-AF77-4B5C-9715-49D594BDF05E}</a:tableStyleId>
              </a:tblPr>
              <a:tblGrid>
                <a:gridCol w="3548523">
                  <a:extLst>
                    <a:ext uri="{9D8B030D-6E8A-4147-A177-3AD203B41FA5}">
                      <a16:colId xmlns:a16="http://schemas.microsoft.com/office/drawing/2014/main" val="3558849941"/>
                    </a:ext>
                  </a:extLst>
                </a:gridCol>
                <a:gridCol w="7034981">
                  <a:extLst>
                    <a:ext uri="{9D8B030D-6E8A-4147-A177-3AD203B41FA5}">
                      <a16:colId xmlns:a16="http://schemas.microsoft.com/office/drawing/2014/main" val="2721082017"/>
                    </a:ext>
                  </a:extLst>
                </a:gridCol>
              </a:tblGrid>
              <a:tr h="543582">
                <a:tc>
                  <a:txBody>
                    <a:bodyPr/>
                    <a:lstStyle/>
                    <a:p>
                      <a:pPr marL="0" marR="0" algn="ctr">
                        <a:lnSpc>
                          <a:spcPct val="107000"/>
                        </a:lnSpc>
                        <a:spcAft>
                          <a:spcPts val="800"/>
                        </a:spcAft>
                        <a:buNone/>
                      </a:pPr>
                      <a:r>
                        <a:rPr lang="en-US" sz="2200" kern="100" dirty="0">
                          <a:effectLst/>
                          <a:latin typeface="+mj-lt"/>
                        </a:rPr>
                        <a:t>Barrier</a:t>
                      </a:r>
                      <a:endParaRPr lang="en-US" sz="2200" kern="100" dirty="0">
                        <a:effectLst/>
                        <a:latin typeface="+mj-lt"/>
                        <a:ea typeface="Aptos" panose="020B0004020202020204" pitchFamily="34" charset="0"/>
                        <a:cs typeface="Times New Roman" panose="02020603050405020304" pitchFamily="18" charset="0"/>
                      </a:endParaRPr>
                    </a:p>
                  </a:txBody>
                  <a:tcPr marL="9525" marR="9525" marT="9525" marB="9525" anchor="ctr"/>
                </a:tc>
                <a:tc>
                  <a:txBody>
                    <a:bodyPr/>
                    <a:lstStyle/>
                    <a:p>
                      <a:pPr marL="0" marR="0" algn="ctr">
                        <a:lnSpc>
                          <a:spcPct val="107000"/>
                        </a:lnSpc>
                        <a:spcAft>
                          <a:spcPts val="800"/>
                        </a:spcAft>
                        <a:buNone/>
                      </a:pPr>
                      <a:r>
                        <a:rPr lang="en-US" sz="2200" kern="100" dirty="0">
                          <a:effectLst/>
                          <a:latin typeface="+mj-lt"/>
                        </a:rPr>
                        <a:t>Recommendation</a:t>
                      </a:r>
                      <a:endParaRPr lang="en-US" sz="2200" kern="100" dirty="0">
                        <a:effectLst/>
                        <a:latin typeface="+mj-lt"/>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85522883"/>
                  </a:ext>
                </a:extLst>
              </a:tr>
              <a:tr h="575187">
                <a:tc>
                  <a:txBody>
                    <a:bodyPr/>
                    <a:lstStyle/>
                    <a:p>
                      <a:pPr marL="0" marR="0" algn="ctr">
                        <a:lnSpc>
                          <a:spcPct val="107000"/>
                        </a:lnSpc>
                        <a:spcAft>
                          <a:spcPts val="800"/>
                        </a:spcAft>
                        <a:buNone/>
                      </a:pPr>
                      <a:r>
                        <a:rPr lang="en-US" sz="2200" b="0" i="1" kern="100" dirty="0">
                          <a:effectLst/>
                          <a:latin typeface="+mj-lt"/>
                        </a:rPr>
                        <a:t>Limited digital literacy</a:t>
                      </a:r>
                      <a:endParaRPr lang="en-US" sz="2200" b="0" i="1" kern="100" dirty="0">
                        <a:effectLst/>
                        <a:latin typeface="+mj-lt"/>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2200" kern="100" dirty="0">
                          <a:effectLst/>
                          <a:latin typeface="+mj-lt"/>
                        </a:rPr>
                        <a:t>Mandatory CPD &amp; digital champions (HEE, 2022)</a:t>
                      </a:r>
                      <a:endParaRPr lang="en-US" sz="2200" kern="100" dirty="0">
                        <a:effectLst/>
                        <a:latin typeface="+mj-lt"/>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08096849"/>
                  </a:ext>
                </a:extLst>
              </a:tr>
              <a:tr h="696449">
                <a:tc>
                  <a:txBody>
                    <a:bodyPr/>
                    <a:lstStyle/>
                    <a:p>
                      <a:pPr marL="0" marR="0" algn="ctr">
                        <a:lnSpc>
                          <a:spcPct val="107000"/>
                        </a:lnSpc>
                        <a:spcAft>
                          <a:spcPts val="800"/>
                        </a:spcAft>
                        <a:buNone/>
                      </a:pPr>
                      <a:r>
                        <a:rPr lang="en-US" sz="2200" b="0" i="1" kern="100" dirty="0">
                          <a:effectLst/>
                          <a:latin typeface="+mj-lt"/>
                        </a:rPr>
                        <a:t>Risk of digital exclusion</a:t>
                      </a:r>
                      <a:endParaRPr lang="en-US" sz="2200" b="0" i="1" kern="100" dirty="0">
                        <a:effectLst/>
                        <a:latin typeface="+mj-lt"/>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2200" kern="100" dirty="0">
                          <a:effectLst/>
                          <a:latin typeface="+mj-lt"/>
                        </a:rPr>
                        <a:t>Hybrid access &amp; digital literacy programs (NHSX, 2023)</a:t>
                      </a:r>
                      <a:endParaRPr lang="en-US" sz="2200" kern="100" dirty="0">
                        <a:effectLst/>
                        <a:latin typeface="+mj-lt"/>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98570806"/>
                  </a:ext>
                </a:extLst>
              </a:tr>
              <a:tr h="430844">
                <a:tc>
                  <a:txBody>
                    <a:bodyPr/>
                    <a:lstStyle/>
                    <a:p>
                      <a:pPr marL="0" marR="0" algn="ctr">
                        <a:lnSpc>
                          <a:spcPct val="107000"/>
                        </a:lnSpc>
                        <a:spcAft>
                          <a:spcPts val="800"/>
                        </a:spcAft>
                        <a:buNone/>
                      </a:pPr>
                      <a:r>
                        <a:rPr lang="en-US" sz="2200" b="0" i="1" kern="100" dirty="0">
                          <a:effectLst/>
                          <a:latin typeface="+mj-lt"/>
                        </a:rPr>
                        <a:t>Data security concerns</a:t>
                      </a:r>
                      <a:endParaRPr lang="en-US" sz="2200" b="0" i="1" kern="100" dirty="0">
                        <a:effectLst/>
                        <a:latin typeface="+mj-lt"/>
                        <a:ea typeface="Aptos" panose="020B0004020202020204" pitchFamily="34" charset="0"/>
                        <a:cs typeface="Times New Roman" panose="02020603050405020304" pitchFamily="18" charset="0"/>
                      </a:endParaRPr>
                    </a:p>
                  </a:txBody>
                  <a:tcPr marL="9525" marR="9525" marT="9525" marB="9525" anchor="ct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2200" kern="100" dirty="0">
                          <a:effectLst/>
                          <a:latin typeface="+mj-lt"/>
                        </a:rPr>
                        <a:t>Enhanced cybersecurity &amp; GDPR protocols (ICO, 2023)</a:t>
                      </a:r>
                      <a:endParaRPr lang="en-US" sz="2200" kern="100" dirty="0">
                        <a:effectLst/>
                        <a:latin typeface="+mj-lt"/>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77220181"/>
                  </a:ext>
                </a:extLst>
              </a:tr>
            </a:tbl>
          </a:graphicData>
        </a:graphic>
      </p:graphicFrame>
      <p:pic>
        <p:nvPicPr>
          <p:cNvPr id="6" name="Picture 5">
            <a:extLst>
              <a:ext uri="{FF2B5EF4-FFF2-40B4-BE49-F238E27FC236}">
                <a16:creationId xmlns:a16="http://schemas.microsoft.com/office/drawing/2014/main" id="{37506FBD-6C39-F0C8-11CD-B7F5CCE01A4D}"/>
              </a:ext>
            </a:extLst>
          </p:cNvPr>
          <p:cNvPicPr>
            <a:picLocks noChangeAspect="1"/>
          </p:cNvPicPr>
          <p:nvPr/>
        </p:nvPicPr>
        <p:blipFill>
          <a:blip r:embed="rId3"/>
          <a:stretch>
            <a:fillRect/>
          </a:stretch>
        </p:blipFill>
        <p:spPr>
          <a:xfrm>
            <a:off x="1106129" y="4144297"/>
            <a:ext cx="11085871" cy="2713703"/>
          </a:xfrm>
          <a:prstGeom prst="rect">
            <a:avLst/>
          </a:prstGeom>
        </p:spPr>
      </p:pic>
    </p:spTree>
    <p:extLst>
      <p:ext uri="{BB962C8B-B14F-4D97-AF65-F5344CB8AC3E}">
        <p14:creationId xmlns:p14="http://schemas.microsoft.com/office/powerpoint/2010/main" val="1053728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2DEE7-5C91-25A4-95D7-FF72998778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538420-5034-681D-26E9-AF0554A1FD0B}"/>
              </a:ext>
            </a:extLst>
          </p:cNvPr>
          <p:cNvSpPr>
            <a:spLocks noGrp="1"/>
          </p:cNvSpPr>
          <p:nvPr>
            <p:ph type="title"/>
          </p:nvPr>
        </p:nvSpPr>
        <p:spPr>
          <a:xfrm>
            <a:off x="5170661" y="2647511"/>
            <a:ext cx="3044192" cy="702378"/>
          </a:xfrm>
        </p:spPr>
        <p:txBody>
          <a:bodyPr/>
          <a:lstStyle/>
          <a:p>
            <a:pPr algn="ctr"/>
            <a:r>
              <a:rPr lang="en-US" b="1" dirty="0">
                <a:latin typeface="Amasis MT Pro Black" panose="02040A04050005020304" pitchFamily="18" charset="0"/>
              </a:rPr>
              <a:t>Conclusion</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0259EC7C-F0FF-C358-16E3-FCC0CC5DBA99}"/>
              </a:ext>
            </a:extLst>
          </p:cNvPr>
          <p:cNvSpPr>
            <a:spLocks noGrp="1"/>
          </p:cNvSpPr>
          <p:nvPr>
            <p:ph type="sldNum" sz="quarter" idx="15"/>
          </p:nvPr>
        </p:nvSpPr>
        <p:spPr/>
        <p:txBody>
          <a:bodyPr/>
          <a:lstStyle/>
          <a:p>
            <a:fld id="{18D65601-5AE2-46FC-B138-694DDD2B510D}" type="slidenum">
              <a:rPr lang="en-US" smtClean="0"/>
              <a:pPr/>
              <a:t>10</a:t>
            </a:fld>
            <a:endParaRPr lang="en-US" dirty="0"/>
          </a:p>
        </p:txBody>
      </p:sp>
      <p:sp>
        <p:nvSpPr>
          <p:cNvPr id="5" name="TextBox 4">
            <a:extLst>
              <a:ext uri="{FF2B5EF4-FFF2-40B4-BE49-F238E27FC236}">
                <a16:creationId xmlns:a16="http://schemas.microsoft.com/office/drawing/2014/main" id="{91764739-B515-76AC-2083-7A13EE6CFF7B}"/>
              </a:ext>
            </a:extLst>
          </p:cNvPr>
          <p:cNvSpPr txBox="1"/>
          <p:nvPr/>
        </p:nvSpPr>
        <p:spPr>
          <a:xfrm>
            <a:off x="1296207" y="3333497"/>
            <a:ext cx="10498779" cy="2936060"/>
          </a:xfrm>
          <a:prstGeom prst="rect">
            <a:avLst/>
          </a:prstGeom>
          <a:noFill/>
        </p:spPr>
        <p:txBody>
          <a:bodyPr wrap="square">
            <a:spAutoFit/>
          </a:bodyPr>
          <a:lstStyle/>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Telehealth transforms UK primary care, improving access, efficiency, and autonomy.</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Benefits outweigh challenges if supported by digital literacy, ethical governance, and hybrid care.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Virtual consultations are a complement, not a replacement, for face-to-face care.</a:t>
            </a:r>
          </a:p>
          <a:p>
            <a:pPr marL="285750" marR="0" lvl="0" indent="-285750">
              <a:lnSpc>
                <a:spcPct val="107000"/>
              </a:lnSpc>
              <a:spcAft>
                <a:spcPts val="800"/>
              </a:spcAft>
              <a:buSzPts val="1000"/>
              <a:buFont typeface="Wingdings" panose="05000000000000000000" pitchFamily="2" charset="2"/>
              <a:buChar char="ü"/>
              <a:tabLst>
                <a:tab pos="457200" algn="l"/>
              </a:tabLst>
            </a:pPr>
            <a:r>
              <a:rPr lang="en-US" sz="2200" kern="100" dirty="0">
                <a:effectLst/>
                <a:latin typeface="+mj-lt"/>
                <a:ea typeface="Aptos" panose="020B0004020202020204" pitchFamily="34" charset="0"/>
                <a:cs typeface="Times New Roman" panose="02020603050405020304" pitchFamily="18" charset="0"/>
              </a:rPr>
              <a:t>Future potential: sustainable integration into NHS digital ecosystems for equitable, person-centered care.</a:t>
            </a:r>
          </a:p>
        </p:txBody>
      </p:sp>
      <p:pic>
        <p:nvPicPr>
          <p:cNvPr id="7" name="Picture 6">
            <a:extLst>
              <a:ext uri="{FF2B5EF4-FFF2-40B4-BE49-F238E27FC236}">
                <a16:creationId xmlns:a16="http://schemas.microsoft.com/office/drawing/2014/main" id="{2C785F88-ACFE-5B87-B8CF-891891AC79F5}"/>
              </a:ext>
            </a:extLst>
          </p:cNvPr>
          <p:cNvPicPr>
            <a:picLocks noChangeAspect="1"/>
          </p:cNvPicPr>
          <p:nvPr/>
        </p:nvPicPr>
        <p:blipFill>
          <a:blip r:embed="rId3"/>
          <a:stretch>
            <a:fillRect/>
          </a:stretch>
        </p:blipFill>
        <p:spPr>
          <a:xfrm>
            <a:off x="914400" y="-1"/>
            <a:ext cx="10352867" cy="2416117"/>
          </a:xfrm>
          <a:prstGeom prst="rect">
            <a:avLst/>
          </a:prstGeom>
        </p:spPr>
      </p:pic>
    </p:spTree>
    <p:extLst>
      <p:ext uri="{BB962C8B-B14F-4D97-AF65-F5344CB8AC3E}">
        <p14:creationId xmlns:p14="http://schemas.microsoft.com/office/powerpoint/2010/main" val="3643613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834F6-45D9-9C2A-B239-E6F182D16C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BB22AF-272F-4523-BB6A-C73FC3E19182}"/>
              </a:ext>
            </a:extLst>
          </p:cNvPr>
          <p:cNvSpPr>
            <a:spLocks noGrp="1"/>
          </p:cNvSpPr>
          <p:nvPr>
            <p:ph type="title"/>
          </p:nvPr>
        </p:nvSpPr>
        <p:spPr>
          <a:xfrm>
            <a:off x="1940764" y="480990"/>
            <a:ext cx="9150675" cy="702378"/>
          </a:xfrm>
        </p:spPr>
        <p:txBody>
          <a:bodyPr/>
          <a:lstStyle/>
          <a:p>
            <a:pPr algn="ctr"/>
            <a:r>
              <a:rPr lang="en-US" b="1" dirty="0">
                <a:latin typeface="Amasis MT Pro Black" panose="02040A04050005020304" pitchFamily="18" charset="0"/>
              </a:rPr>
              <a:t>References</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E1BDC880-036C-066A-85C8-D7EB04F80958}"/>
              </a:ext>
            </a:extLst>
          </p:cNvPr>
          <p:cNvSpPr>
            <a:spLocks noGrp="1"/>
          </p:cNvSpPr>
          <p:nvPr>
            <p:ph type="sldNum" sz="quarter" idx="15"/>
          </p:nvPr>
        </p:nvSpPr>
        <p:spPr/>
        <p:txBody>
          <a:bodyPr/>
          <a:lstStyle/>
          <a:p>
            <a:fld id="{18D65601-5AE2-46FC-B138-694DDD2B510D}" type="slidenum">
              <a:rPr lang="en-US" smtClean="0"/>
              <a:pPr/>
              <a:t>11</a:t>
            </a:fld>
            <a:endParaRPr lang="en-US" dirty="0"/>
          </a:p>
        </p:txBody>
      </p:sp>
      <p:sp>
        <p:nvSpPr>
          <p:cNvPr id="3" name="Rectangle 1">
            <a:extLst>
              <a:ext uri="{FF2B5EF4-FFF2-40B4-BE49-F238E27FC236}">
                <a16:creationId xmlns:a16="http://schemas.microsoft.com/office/drawing/2014/main" id="{C51A0854-E25A-F61E-30CC-FA0BF5C90758}"/>
              </a:ext>
            </a:extLst>
          </p:cNvPr>
          <p:cNvSpPr>
            <a:spLocks noChangeArrowheads="1"/>
          </p:cNvSpPr>
          <p:nvPr/>
        </p:nvSpPr>
        <p:spPr bwMode="auto">
          <a:xfrm>
            <a:off x="1235658" y="1360252"/>
            <a:ext cx="10354408"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000" b="0" i="0" u="none" strike="noStrike" cap="none" normalizeH="0" baseline="0" dirty="0">
                <a:ln>
                  <a:noFill/>
                </a:ln>
                <a:solidFill>
                  <a:schemeClr val="tx1"/>
                </a:solidFill>
                <a:effectLst/>
                <a:latin typeface="+mj-lt"/>
              </a:rPr>
              <a:t>NHS England (2023) </a:t>
            </a:r>
            <a:r>
              <a:rPr kumimoji="0" lang="en-US" altLang="en-US" sz="2000" b="0" i="1" u="none" strike="noStrike" cap="none" normalizeH="0" baseline="0" dirty="0">
                <a:ln>
                  <a:noFill/>
                </a:ln>
                <a:solidFill>
                  <a:schemeClr val="tx1"/>
                </a:solidFill>
                <a:effectLst/>
                <a:latin typeface="+mj-lt"/>
              </a:rPr>
              <a:t>Remote consulting</a:t>
            </a:r>
            <a:r>
              <a:rPr kumimoji="0" lang="en-US" altLang="en-US" sz="2000" b="0" i="0" u="none" strike="noStrike" cap="none" normalizeH="0" baseline="0" dirty="0">
                <a:ln>
                  <a:noFill/>
                </a:ln>
                <a:solidFill>
                  <a:schemeClr val="tx1"/>
                </a:solidFill>
                <a:effectLst/>
                <a:latin typeface="+mj-lt"/>
              </a:rPr>
              <a:t>. Available at: </a:t>
            </a:r>
            <a:r>
              <a:rPr kumimoji="0" lang="en-US" altLang="en-US" sz="2000" b="0" i="0" u="none" strike="noStrike" cap="none" normalizeH="0" baseline="0" dirty="0">
                <a:ln>
                  <a:noFill/>
                </a:ln>
                <a:solidFill>
                  <a:schemeClr val="tx1"/>
                </a:solidFill>
                <a:effectLst/>
                <a:latin typeface="+mj-lt"/>
                <a:hlinkClick r:id="rId3"/>
              </a:rPr>
              <a:t>https://www.england.nhs.uk/long-read/remote-consulting/</a:t>
            </a:r>
            <a:r>
              <a:rPr kumimoji="0" lang="en-US" altLang="en-US" sz="2000" b="0" i="0" u="none" strike="noStrike" cap="none" normalizeH="0" baseline="0" dirty="0">
                <a:ln>
                  <a:noFill/>
                </a:ln>
                <a:solidFill>
                  <a:schemeClr val="tx1"/>
                </a:solidFill>
                <a:effectLst/>
                <a:latin typeface="+mj-lt"/>
              </a:rPr>
              <a:t> [Accessed: 31 October 2025].</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000" b="0" i="0" u="none" strike="noStrike" cap="none" normalizeH="0" baseline="0" dirty="0">
                <a:ln>
                  <a:noFill/>
                </a:ln>
                <a:solidFill>
                  <a:schemeClr val="tx1"/>
                </a:solidFill>
                <a:effectLst/>
                <a:latin typeface="+mj-lt"/>
              </a:rPr>
              <a:t>NHS England (2023) </a:t>
            </a:r>
            <a:r>
              <a:rPr kumimoji="0" lang="en-US" altLang="en-US" sz="2000" b="0" i="1" u="none" strike="noStrike" cap="none" normalizeH="0" baseline="0" dirty="0">
                <a:ln>
                  <a:noFill/>
                </a:ln>
                <a:solidFill>
                  <a:schemeClr val="tx1"/>
                </a:solidFill>
                <a:effectLst/>
                <a:latin typeface="+mj-lt"/>
              </a:rPr>
              <a:t>Guide to adopting remote consultations in adult musculoskeletal physiotherapy services</a:t>
            </a:r>
            <a:r>
              <a:rPr kumimoji="0" lang="en-US" altLang="en-US" sz="2000" b="0" i="0" u="none" strike="noStrike" cap="none" normalizeH="0" baseline="0" dirty="0">
                <a:ln>
                  <a:noFill/>
                </a:ln>
                <a:solidFill>
                  <a:schemeClr val="tx1"/>
                </a:solidFill>
                <a:effectLst/>
                <a:latin typeface="+mj-lt"/>
              </a:rPr>
              <a:t>. Available at: </a:t>
            </a:r>
            <a:r>
              <a:rPr kumimoji="0" lang="en-US" altLang="en-US" sz="2000" b="0" i="0" u="none" strike="noStrike" cap="none" normalizeH="0" baseline="0" dirty="0">
                <a:ln>
                  <a:noFill/>
                </a:ln>
                <a:solidFill>
                  <a:schemeClr val="tx1"/>
                </a:solidFill>
                <a:effectLst/>
                <a:latin typeface="+mj-lt"/>
                <a:hlinkClick r:id="rId4"/>
              </a:rPr>
              <a:t>https://www.england.nhs.uk/long-read/guide-to-adopting-remote-consultations-in-adult-musculoskeletal-physiotherapy-services/</a:t>
            </a:r>
            <a:r>
              <a:rPr kumimoji="0" lang="en-US" altLang="en-US" sz="2000" b="0" i="0" u="none" strike="noStrike" cap="none" normalizeH="0" baseline="0" dirty="0">
                <a:ln>
                  <a:noFill/>
                </a:ln>
                <a:solidFill>
                  <a:schemeClr val="tx1"/>
                </a:solidFill>
                <a:effectLst/>
                <a:latin typeface="+mj-lt"/>
              </a:rPr>
              <a:t> [Accessed: 31 October 2025].</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000" b="0" i="0" u="none" strike="noStrike" cap="none" normalizeH="0" baseline="0" dirty="0">
                <a:ln>
                  <a:noFill/>
                </a:ln>
                <a:solidFill>
                  <a:schemeClr val="tx1"/>
                </a:solidFill>
                <a:effectLst/>
                <a:latin typeface="+mj-lt"/>
              </a:rPr>
              <a:t>Human Resources for Health (2022) “Do UK Allied Health Professionals (AHPs) have sufficient guidelines and training to provide telehealth patient consultations?” </a:t>
            </a:r>
            <a:r>
              <a:rPr kumimoji="0" lang="en-US" altLang="en-US" sz="2000" b="0" i="1" u="none" strike="noStrike" cap="none" normalizeH="0" baseline="0" dirty="0">
                <a:ln>
                  <a:noFill/>
                </a:ln>
                <a:solidFill>
                  <a:schemeClr val="tx1"/>
                </a:solidFill>
                <a:effectLst/>
                <a:latin typeface="+mj-lt"/>
              </a:rPr>
              <a:t>Human Resources for Health</a:t>
            </a:r>
            <a:r>
              <a:rPr kumimoji="0" lang="en-US" altLang="en-US" sz="2000" b="0" i="0" u="none" strike="noStrike" cap="none" normalizeH="0" baseline="0" dirty="0">
                <a:ln>
                  <a:noFill/>
                </a:ln>
                <a:solidFill>
                  <a:schemeClr val="tx1"/>
                </a:solidFill>
                <a:effectLst/>
                <a:latin typeface="+mj-lt"/>
              </a:rPr>
              <a:t>, 20:65. Available at: </a:t>
            </a:r>
            <a:r>
              <a:rPr kumimoji="0" lang="en-US" altLang="en-US" sz="2000" b="0" i="0" u="none" strike="noStrike" cap="none" normalizeH="0" baseline="0" dirty="0">
                <a:ln>
                  <a:noFill/>
                </a:ln>
                <a:solidFill>
                  <a:schemeClr val="tx1"/>
                </a:solidFill>
                <a:effectLst/>
                <a:latin typeface="+mj-lt"/>
                <a:hlinkClick r:id="rId5"/>
              </a:rPr>
              <a:t>https://human-resources-health.biomedcentral.com/articles/10.1186/s12960-022-00778-1</a:t>
            </a:r>
            <a:r>
              <a:rPr kumimoji="0" lang="en-US" altLang="en-US" sz="2000" b="0" i="0" u="none" strike="noStrike" cap="none" normalizeH="0" baseline="0" dirty="0">
                <a:ln>
                  <a:noFill/>
                </a:ln>
                <a:solidFill>
                  <a:schemeClr val="tx1"/>
                </a:solidFill>
                <a:effectLst/>
                <a:latin typeface="+mj-lt"/>
              </a:rPr>
              <a:t> [Accessed: 31 October 2025]. </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000" b="0" i="0" u="none" strike="noStrike" cap="none" normalizeH="0" baseline="0" dirty="0">
                <a:ln>
                  <a:noFill/>
                </a:ln>
                <a:solidFill>
                  <a:schemeClr val="tx1"/>
                </a:solidFill>
                <a:effectLst/>
                <a:latin typeface="+mj-lt"/>
              </a:rPr>
              <a:t>NHS Digital (2024) </a:t>
            </a:r>
            <a:r>
              <a:rPr kumimoji="0" lang="en-US" altLang="en-US" sz="2000" b="0" i="1" u="none" strike="noStrike" cap="none" normalizeH="0" baseline="0" dirty="0">
                <a:ln>
                  <a:noFill/>
                </a:ln>
                <a:solidFill>
                  <a:schemeClr val="tx1"/>
                </a:solidFill>
                <a:effectLst/>
                <a:latin typeface="+mj-lt"/>
              </a:rPr>
              <a:t>Digital First Primary Care Progress Report.</a:t>
            </a:r>
            <a:r>
              <a:rPr kumimoji="0" lang="en-US" altLang="en-US" sz="2000" b="0" i="0" u="none" strike="noStrike" cap="none" normalizeH="0" baseline="0" dirty="0">
                <a:ln>
                  <a:noFill/>
                </a:ln>
                <a:solidFill>
                  <a:schemeClr val="tx1"/>
                </a:solidFill>
                <a:effectLst/>
                <a:latin typeface="+mj-lt"/>
              </a:rPr>
              <a:t> Available at: </a:t>
            </a:r>
            <a:r>
              <a:rPr kumimoji="0" lang="en-US" altLang="en-US" sz="2000" b="0" i="0" u="none" strike="noStrike" cap="none" normalizeH="0" baseline="0" dirty="0">
                <a:ln>
                  <a:noFill/>
                </a:ln>
                <a:solidFill>
                  <a:schemeClr val="tx1"/>
                </a:solidFill>
                <a:effectLst/>
                <a:latin typeface="+mj-lt"/>
                <a:hlinkClick r:id="rId6"/>
              </a:rPr>
              <a:t>https://www.journalslibrary.nihr.ac.uk/hsdr/JKYT5803</a:t>
            </a:r>
            <a:r>
              <a:rPr kumimoji="0" lang="en-US" altLang="en-US" sz="2000" b="0" i="0" u="none" strike="noStrike" cap="none" normalizeH="0" baseline="0" dirty="0">
                <a:ln>
                  <a:noFill/>
                </a:ln>
                <a:solidFill>
                  <a:schemeClr val="tx1"/>
                </a:solidFill>
                <a:effectLst/>
                <a:latin typeface="+mj-lt"/>
              </a:rPr>
              <a:t> [Accessed: 31 October 2025].</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000" b="0" i="0" u="none" strike="noStrike" cap="none" normalizeH="0" baseline="0" dirty="0">
                <a:ln>
                  <a:noFill/>
                </a:ln>
                <a:solidFill>
                  <a:schemeClr val="tx1"/>
                </a:solidFill>
                <a:effectLst/>
                <a:latin typeface="+mj-lt"/>
              </a:rPr>
              <a:t>General Medical Council (2024). </a:t>
            </a:r>
            <a:r>
              <a:rPr kumimoji="0" lang="en-US" altLang="en-US" sz="2000" b="0" i="1" u="none" strike="noStrike" cap="none" normalizeH="0" baseline="0" dirty="0">
                <a:ln>
                  <a:noFill/>
                </a:ln>
                <a:solidFill>
                  <a:schemeClr val="tx1"/>
                </a:solidFill>
                <a:effectLst/>
                <a:latin typeface="+mj-lt"/>
              </a:rPr>
              <a:t>Remote consultations – an ethical topic.</a:t>
            </a:r>
            <a:r>
              <a:rPr kumimoji="0" lang="en-US" altLang="en-US" sz="2000" b="0" i="0" u="none" strike="noStrike" cap="none" normalizeH="0" baseline="0" dirty="0">
                <a:ln>
                  <a:noFill/>
                </a:ln>
                <a:solidFill>
                  <a:schemeClr val="tx1"/>
                </a:solidFill>
                <a:effectLst/>
                <a:latin typeface="+mj-lt"/>
              </a:rPr>
              <a:t> Available at: </a:t>
            </a:r>
            <a:r>
              <a:rPr kumimoji="0" lang="en-US" altLang="en-US" sz="2000" b="0" i="0" u="none" strike="noStrike" cap="none" normalizeH="0" baseline="0" dirty="0">
                <a:ln>
                  <a:noFill/>
                </a:ln>
                <a:solidFill>
                  <a:schemeClr val="tx1"/>
                </a:solidFill>
                <a:effectLst/>
                <a:latin typeface="+mj-lt"/>
                <a:hlinkClick r:id="rId7"/>
              </a:rPr>
              <a:t>https://www.gmc-uk.org/professional-standards/ethical-hub/remote-consultations</a:t>
            </a:r>
            <a:r>
              <a:rPr kumimoji="0" lang="en-US" altLang="en-US" sz="2000" b="0" i="0" u="none" strike="noStrike" cap="none" normalizeH="0" baseline="0" dirty="0">
                <a:ln>
                  <a:noFill/>
                </a:ln>
                <a:solidFill>
                  <a:schemeClr val="tx1"/>
                </a:solidFill>
                <a:effectLst/>
                <a:latin typeface="+mj-lt"/>
              </a:rPr>
              <a:t> [Accessed: 31 October 2025].</a:t>
            </a:r>
          </a:p>
        </p:txBody>
      </p:sp>
    </p:spTree>
    <p:extLst>
      <p:ext uri="{BB962C8B-B14F-4D97-AF65-F5344CB8AC3E}">
        <p14:creationId xmlns:p14="http://schemas.microsoft.com/office/powerpoint/2010/main" val="1973180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BA647F-B7F3-C4B4-FAD2-3B02E6AE3B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D71C6D-7E97-7D54-4594-370ACA264BDB}"/>
              </a:ext>
            </a:extLst>
          </p:cNvPr>
          <p:cNvSpPr>
            <a:spLocks noGrp="1"/>
          </p:cNvSpPr>
          <p:nvPr>
            <p:ph type="title"/>
          </p:nvPr>
        </p:nvSpPr>
        <p:spPr>
          <a:xfrm>
            <a:off x="1970260" y="385102"/>
            <a:ext cx="9150675" cy="702378"/>
          </a:xfrm>
        </p:spPr>
        <p:txBody>
          <a:bodyPr/>
          <a:lstStyle/>
          <a:p>
            <a:pPr algn="ctr"/>
            <a:r>
              <a:rPr lang="en-US" b="1" dirty="0">
                <a:latin typeface="Amasis MT Pro Black" panose="02040A04050005020304" pitchFamily="18" charset="0"/>
              </a:rPr>
              <a:t>References</a:t>
            </a:r>
            <a:endParaRPr lang="en-ZA" dirty="0">
              <a:latin typeface="Amasis MT Pro Black" panose="02040A04050005020304" pitchFamily="18" charset="0"/>
            </a:endParaRPr>
          </a:p>
        </p:txBody>
      </p:sp>
      <p:sp>
        <p:nvSpPr>
          <p:cNvPr id="4" name="Slide Number Placeholder 3">
            <a:extLst>
              <a:ext uri="{FF2B5EF4-FFF2-40B4-BE49-F238E27FC236}">
                <a16:creationId xmlns:a16="http://schemas.microsoft.com/office/drawing/2014/main" id="{34B797D2-DC59-2A97-8D75-1654055856BD}"/>
              </a:ext>
            </a:extLst>
          </p:cNvPr>
          <p:cNvSpPr>
            <a:spLocks noGrp="1"/>
          </p:cNvSpPr>
          <p:nvPr>
            <p:ph type="sldNum" sz="quarter" idx="15"/>
          </p:nvPr>
        </p:nvSpPr>
        <p:spPr/>
        <p:txBody>
          <a:bodyPr/>
          <a:lstStyle/>
          <a:p>
            <a:fld id="{18D65601-5AE2-46FC-B138-694DDD2B510D}" type="slidenum">
              <a:rPr lang="en-US" smtClean="0"/>
              <a:pPr/>
              <a:t>12</a:t>
            </a:fld>
            <a:endParaRPr lang="en-US" dirty="0"/>
          </a:p>
        </p:txBody>
      </p:sp>
      <p:sp>
        <p:nvSpPr>
          <p:cNvPr id="3" name="Rectangle 1">
            <a:extLst>
              <a:ext uri="{FF2B5EF4-FFF2-40B4-BE49-F238E27FC236}">
                <a16:creationId xmlns:a16="http://schemas.microsoft.com/office/drawing/2014/main" id="{51CADE6E-2EC7-20C0-3198-748DB7D6954B}"/>
              </a:ext>
            </a:extLst>
          </p:cNvPr>
          <p:cNvSpPr>
            <a:spLocks noChangeArrowheads="1"/>
          </p:cNvSpPr>
          <p:nvPr/>
        </p:nvSpPr>
        <p:spPr bwMode="auto">
          <a:xfrm>
            <a:off x="1071065" y="1296345"/>
            <a:ext cx="10517401" cy="4939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100" b="0" i="0" u="none" strike="noStrike" cap="none" normalizeH="0" baseline="0" dirty="0">
                <a:ln>
                  <a:noFill/>
                </a:ln>
                <a:solidFill>
                  <a:schemeClr val="tx1"/>
                </a:solidFill>
                <a:effectLst/>
                <a:latin typeface="+mj-lt"/>
              </a:rPr>
              <a:t>Cancer Research UK (2023) “Remote consultations.” Available at: </a:t>
            </a:r>
            <a:r>
              <a:rPr kumimoji="0" lang="en-US" altLang="en-US" sz="2100" b="0" i="0" u="none" strike="noStrike" cap="none" normalizeH="0" baseline="0" dirty="0">
                <a:ln>
                  <a:noFill/>
                </a:ln>
                <a:solidFill>
                  <a:schemeClr val="tx1"/>
                </a:solidFill>
                <a:effectLst/>
                <a:latin typeface="+mj-lt"/>
                <a:hlinkClick r:id="rId2"/>
              </a:rPr>
              <a:t>https://www.cancerresearchuk.org/health-professional/diagnosis/primary-care/remote-consultations</a:t>
            </a:r>
            <a:r>
              <a:rPr kumimoji="0" lang="en-US" altLang="en-US" sz="2100" b="0" i="0" u="none" strike="noStrike" cap="none" normalizeH="0" baseline="0" dirty="0">
                <a:ln>
                  <a:noFill/>
                </a:ln>
                <a:solidFill>
                  <a:schemeClr val="tx1"/>
                </a:solidFill>
                <a:effectLst/>
                <a:latin typeface="+mj-lt"/>
              </a:rPr>
              <a:t> [Accessed: 31 October 2025].</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100" b="0" i="0" u="none" strike="noStrike" cap="none" normalizeH="0" baseline="0" dirty="0">
                <a:ln>
                  <a:noFill/>
                </a:ln>
                <a:solidFill>
                  <a:schemeClr val="tx1"/>
                </a:solidFill>
                <a:effectLst/>
                <a:latin typeface="+mj-lt"/>
              </a:rPr>
              <a:t>HCPC (2023) </a:t>
            </a:r>
            <a:r>
              <a:rPr kumimoji="0" lang="en-US" altLang="en-US" sz="2100" b="0" i="1" u="none" strike="noStrike" cap="none" normalizeH="0" baseline="0" dirty="0">
                <a:ln>
                  <a:noFill/>
                </a:ln>
                <a:solidFill>
                  <a:schemeClr val="tx1"/>
                </a:solidFill>
                <a:effectLst/>
                <a:latin typeface="+mj-lt"/>
              </a:rPr>
              <a:t>High-level principles for good practice in remote consultations and prescribing.</a:t>
            </a:r>
            <a:r>
              <a:rPr kumimoji="0" lang="en-US" altLang="en-US" sz="2100" b="0" i="0" u="none" strike="noStrike" cap="none" normalizeH="0" baseline="0" dirty="0">
                <a:ln>
                  <a:noFill/>
                </a:ln>
                <a:solidFill>
                  <a:schemeClr val="tx1"/>
                </a:solidFill>
                <a:effectLst/>
                <a:latin typeface="+mj-lt"/>
              </a:rPr>
              <a:t> Available at: </a:t>
            </a:r>
            <a:r>
              <a:rPr kumimoji="0" lang="en-US" altLang="en-US" sz="2100" b="0" i="0" u="none" strike="noStrike" cap="none" normalizeH="0" baseline="0" dirty="0">
                <a:ln>
                  <a:noFill/>
                </a:ln>
                <a:solidFill>
                  <a:schemeClr val="tx1"/>
                </a:solidFill>
                <a:effectLst/>
                <a:latin typeface="+mj-lt"/>
                <a:hlinkClick r:id="rId3"/>
              </a:rPr>
              <a:t>https://prod.healthregulation.org/standards/meeting-our-standards/scope-of-practice/high-level-principles/</a:t>
            </a:r>
            <a:r>
              <a:rPr kumimoji="0" lang="en-US" altLang="en-US" sz="2100" b="0" i="0" u="none" strike="noStrike" cap="none" normalizeH="0" baseline="0" dirty="0">
                <a:ln>
                  <a:noFill/>
                </a:ln>
                <a:solidFill>
                  <a:schemeClr val="tx1"/>
                </a:solidFill>
                <a:effectLst/>
                <a:latin typeface="+mj-lt"/>
              </a:rPr>
              <a:t> [Accessed: 31 October 2025]. </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100" b="0" i="0" u="none" strike="noStrike" cap="none" normalizeH="0" baseline="0" dirty="0">
                <a:ln>
                  <a:noFill/>
                </a:ln>
                <a:solidFill>
                  <a:schemeClr val="tx1"/>
                </a:solidFill>
                <a:effectLst/>
                <a:latin typeface="+mj-lt"/>
              </a:rPr>
              <a:t>BMJ Open / PubMed (2022) “Satisfaction with remote consultations in primary care during COVID-19: a population survey of UK adults.” Available at: </a:t>
            </a:r>
            <a:r>
              <a:rPr kumimoji="0" lang="en-US" altLang="en-US" sz="2100" b="0" i="0" u="none" strike="noStrike" cap="none" normalizeH="0" baseline="0" dirty="0">
                <a:ln>
                  <a:noFill/>
                </a:ln>
                <a:solidFill>
                  <a:schemeClr val="tx1"/>
                </a:solidFill>
                <a:effectLst/>
                <a:latin typeface="+mj-lt"/>
                <a:hlinkClick r:id="rId4"/>
              </a:rPr>
              <a:t>https://pubmed.ncbi.nlm.nih.gov/38253548/</a:t>
            </a:r>
            <a:r>
              <a:rPr kumimoji="0" lang="en-US" altLang="en-US" sz="2100" b="0" i="0" u="none" strike="noStrike" cap="none" normalizeH="0" baseline="0" dirty="0">
                <a:ln>
                  <a:noFill/>
                </a:ln>
                <a:solidFill>
                  <a:schemeClr val="tx1"/>
                </a:solidFill>
                <a:effectLst/>
                <a:latin typeface="+mj-lt"/>
              </a:rPr>
              <a:t> [Accessed: 31 October 2025].</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100" b="0" i="0" u="none" strike="noStrike" cap="none" normalizeH="0" baseline="0" dirty="0">
                <a:ln>
                  <a:noFill/>
                </a:ln>
                <a:solidFill>
                  <a:schemeClr val="tx1"/>
                </a:solidFill>
                <a:effectLst/>
                <a:latin typeface="+mj-lt"/>
              </a:rPr>
              <a:t>NIHR Evidence (2024) “How to make remote consultations safer.” Available at: </a:t>
            </a:r>
            <a:r>
              <a:rPr kumimoji="0" lang="en-US" altLang="en-US" sz="2100" b="0" i="0" u="none" strike="noStrike" cap="none" normalizeH="0" baseline="0" dirty="0">
                <a:ln>
                  <a:noFill/>
                </a:ln>
                <a:solidFill>
                  <a:schemeClr val="tx1"/>
                </a:solidFill>
                <a:effectLst/>
                <a:latin typeface="+mj-lt"/>
                <a:hlinkClick r:id="rId5"/>
              </a:rPr>
              <a:t>https://evidence.nihr.ac.uk/alert/how-to-make-remote-consultations-safer/</a:t>
            </a:r>
            <a:r>
              <a:rPr kumimoji="0" lang="en-US" altLang="en-US" sz="2100" b="0" i="0" u="none" strike="noStrike" cap="none" normalizeH="0" baseline="0" dirty="0">
                <a:ln>
                  <a:noFill/>
                </a:ln>
                <a:solidFill>
                  <a:schemeClr val="tx1"/>
                </a:solidFill>
                <a:effectLst/>
                <a:latin typeface="+mj-lt"/>
              </a:rPr>
              <a:t> (Accessed: 31 October 2025).</a:t>
            </a: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en-US" altLang="en-US" sz="2100" b="0" i="0" u="none" strike="noStrike" cap="none" normalizeH="0" baseline="0" dirty="0">
                <a:ln>
                  <a:noFill/>
                </a:ln>
                <a:solidFill>
                  <a:schemeClr val="tx1"/>
                </a:solidFill>
                <a:effectLst/>
                <a:latin typeface="+mj-lt"/>
              </a:rPr>
              <a:t>PubMed / NCBI Bookshelf (2018) “Advantages and limitations of virtual online consultations in a NHS acute trust: the VOCAL mixed-methods study.” Available at: </a:t>
            </a:r>
            <a:r>
              <a:rPr kumimoji="0" lang="en-US" altLang="en-US" sz="2100" b="0" i="0" u="none" strike="noStrike" cap="none" normalizeH="0" baseline="0" dirty="0">
                <a:ln>
                  <a:noFill/>
                </a:ln>
                <a:solidFill>
                  <a:schemeClr val="tx1"/>
                </a:solidFill>
                <a:effectLst/>
                <a:latin typeface="+mj-lt"/>
                <a:hlinkClick r:id="rId6"/>
              </a:rPr>
              <a:t>https://www.ncbi.nlm.nih.gov/books/NBK507677/</a:t>
            </a:r>
            <a:r>
              <a:rPr kumimoji="0" lang="en-US" altLang="en-US" sz="2100" b="0" i="0" u="none" strike="noStrike" cap="none" normalizeH="0" baseline="0" dirty="0">
                <a:ln>
                  <a:noFill/>
                </a:ln>
                <a:solidFill>
                  <a:schemeClr val="tx1"/>
                </a:solidFill>
                <a:effectLst/>
                <a:latin typeface="+mj-lt"/>
              </a:rPr>
              <a:t> [Accessed: 31 October 2025]. </a:t>
            </a:r>
          </a:p>
        </p:txBody>
      </p:sp>
    </p:spTree>
    <p:extLst>
      <p:ext uri="{BB962C8B-B14F-4D97-AF65-F5344CB8AC3E}">
        <p14:creationId xmlns:p14="http://schemas.microsoft.com/office/powerpoint/2010/main" val="639066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271119" y="5052448"/>
            <a:ext cx="3905315" cy="767166"/>
          </a:xfrm>
        </p:spPr>
        <p:txBody>
          <a:bodyPr>
            <a:normAutofit fontScale="90000"/>
          </a:bodyPr>
          <a:lstStyle/>
          <a:p>
            <a:r>
              <a:rPr lang="en-US" b="1" dirty="0">
                <a:latin typeface="Amasis MT Pro Black" panose="02040A04050005020304" pitchFamily="18" charset="0"/>
              </a:rPr>
              <a:t>Thankyou</a:t>
            </a:r>
          </a:p>
        </p:txBody>
      </p:sp>
      <p:pic>
        <p:nvPicPr>
          <p:cNvPr id="5" name="Picture 4">
            <a:extLst>
              <a:ext uri="{FF2B5EF4-FFF2-40B4-BE49-F238E27FC236}">
                <a16:creationId xmlns:a16="http://schemas.microsoft.com/office/drawing/2014/main" id="{9B94E711-B5BF-9906-01B4-9ADE039F5B91}"/>
              </a:ext>
            </a:extLst>
          </p:cNvPr>
          <p:cNvPicPr>
            <a:picLocks noChangeAspect="1"/>
          </p:cNvPicPr>
          <p:nvPr/>
        </p:nvPicPr>
        <p:blipFill>
          <a:blip r:embed="rId2"/>
          <a:stretch>
            <a:fillRect/>
          </a:stretch>
        </p:blipFill>
        <p:spPr>
          <a:xfrm>
            <a:off x="929898" y="914400"/>
            <a:ext cx="10337370" cy="3810181"/>
          </a:xfrm>
          <a:prstGeom prst="rect">
            <a:avLst/>
          </a:prstGeom>
        </p:spPr>
      </p:pic>
    </p:spTree>
    <p:extLst>
      <p:ext uri="{BB962C8B-B14F-4D97-AF65-F5344CB8AC3E}">
        <p14:creationId xmlns:p14="http://schemas.microsoft.com/office/powerpoint/2010/main" val="704370842"/>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E3707C-8CAB-4302-B7E1-D32E1543E05C}">
  <ds:schemaRefs>
    <ds:schemaRef ds:uri="http://schemas.microsoft.com/sharepoint/v3/contenttype/forms"/>
  </ds:schemaRefs>
</ds:datastoreItem>
</file>

<file path=customXml/itemProps2.xml><?xml version="1.0" encoding="utf-8"?>
<ds:datastoreItem xmlns:ds="http://schemas.openxmlformats.org/officeDocument/2006/customXml" ds:itemID="{3FDB7358-0BCB-4DEB-B717-C1D7CC555F0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{2A42D872-6DD3-4A06-A4E5-C1FF0A582250}TF3977e381-cba5-49b1-ba43-b5d865517af907ebbda9_win32-372d4d6ae720</Template>
  <TotalTime>0</TotalTime>
  <Words>2309</Words>
  <Application>Microsoft Office PowerPoint</Application>
  <PresentationFormat>Widescreen</PresentationFormat>
  <Paragraphs>146</Paragraphs>
  <Slides>13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Amasis MT Pro Black</vt:lpstr>
      <vt:lpstr>Aptos</vt:lpstr>
      <vt:lpstr>Arial</vt:lpstr>
      <vt:lpstr>Calibri</vt:lpstr>
      <vt:lpstr>Tisa Offc Serif Pro</vt:lpstr>
      <vt:lpstr>Univers Light</vt:lpstr>
      <vt:lpstr>Wingdings</vt:lpstr>
      <vt:lpstr>Custom</vt:lpstr>
      <vt:lpstr>Telehealth and Virtual GP Consultations in the UK</vt:lpstr>
      <vt:lpstr>Introduction</vt:lpstr>
      <vt:lpstr>Overview of the Innovation (Part 1)</vt:lpstr>
      <vt:lpstr>Overview of the Innovation (Part 2)</vt:lpstr>
      <vt:lpstr>Impact on Workforce</vt:lpstr>
      <vt:lpstr>Impact on Service Delivery</vt:lpstr>
      <vt:lpstr>Impact on Patients / Service Users</vt:lpstr>
      <vt:lpstr>Critical Synthesis</vt:lpstr>
      <vt:lpstr>Challenges and Recommendations</vt:lpstr>
      <vt:lpstr>Conclusion</vt:lpstr>
      <vt:lpstr>References</vt:lpstr>
      <vt:lpstr>References</vt:lpstr>
      <vt:lpstr>Thankyou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SourceCode</dc:creator>
  <cp:lastModifiedBy>Umar Abid</cp:lastModifiedBy>
  <cp:revision>4</cp:revision>
  <dcterms:created xsi:type="dcterms:W3CDTF">2025-10-31T09:58:29Z</dcterms:created>
  <dcterms:modified xsi:type="dcterms:W3CDTF">2025-11-05T23:44:33Z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