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58" r:id="rId12"/>
    <p:sldId id="259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886B4-A05C-4E0C-A678-0C9AE1B74428}" type="datetimeFigureOut">
              <a:rPr lang="en-US" smtClean="0"/>
              <a:pPr/>
              <a:t>4/28/2011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9C170-F0E0-4B17-B029-6D9F8BF30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.rit.edu/~jrv/research/ar/" TargetMode="External"/><Relationship Id="rId7" Type="http://schemas.openxmlformats.org/officeDocument/2006/relationships/hyperlink" Target="http://www.hitl.washington.edu/projects/" TargetMode="External"/><Relationship Id="rId2" Type="http://schemas.openxmlformats.org/officeDocument/2006/relationships/hyperlink" Target="http://www.spatialar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cis.unisa.edu.au/~ciswp/" TargetMode="External"/><Relationship Id="rId5" Type="http://schemas.openxmlformats.org/officeDocument/2006/relationships/hyperlink" Target="http://www.cs.unc.edu/~azuma/" TargetMode="External"/><Relationship Id="rId4" Type="http://schemas.openxmlformats.org/officeDocument/2006/relationships/hyperlink" Target="http://www.augmente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Augmented Reality Overview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Modified and Adapted from I. </a:t>
            </a:r>
            <a:r>
              <a:rPr lang="en-US" dirty="0" err="1" smtClean="0"/>
              <a:t>Rakollainen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Definition: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28662" y="857232"/>
            <a:ext cx="7572428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/>
              <a:t>Azuma[1]</a:t>
            </a:r>
            <a:r>
              <a:rPr lang="en-US" sz="2200" dirty="0" smtClean="0"/>
              <a:t> provides </a:t>
            </a:r>
            <a:r>
              <a:rPr lang="en-US" sz="2200" dirty="0"/>
              <a:t>a commonly accepted definition of AR as a </a:t>
            </a:r>
            <a:r>
              <a:rPr lang="en-US" sz="2200" dirty="0" smtClean="0"/>
              <a:t>technology which:- </a:t>
            </a:r>
          </a:p>
          <a:p>
            <a:pPr marL="342900" indent="-342900">
              <a:buAutoNum type="arabicParenBoth"/>
            </a:pPr>
            <a:r>
              <a:rPr lang="en-US" sz="2200" dirty="0" smtClean="0"/>
              <a:t>combines </a:t>
            </a:r>
            <a:r>
              <a:rPr lang="en-US" sz="2200" dirty="0"/>
              <a:t>real and virtual imagery, </a:t>
            </a:r>
            <a:endParaRPr lang="en-US" sz="2200" dirty="0" smtClean="0"/>
          </a:p>
          <a:p>
            <a:pPr marL="342900" indent="-342900"/>
            <a:r>
              <a:rPr lang="en-US" sz="2200" dirty="0" smtClean="0"/>
              <a:t>(</a:t>
            </a:r>
            <a:r>
              <a:rPr lang="en-US" sz="2200" dirty="0"/>
              <a:t>2) is </a:t>
            </a:r>
            <a:r>
              <a:rPr lang="en-US" sz="2200" dirty="0" smtClean="0"/>
              <a:t>interactive in </a:t>
            </a:r>
            <a:r>
              <a:rPr lang="en-US" sz="2200" dirty="0"/>
              <a:t>real time, and </a:t>
            </a:r>
            <a:endParaRPr lang="en-US" sz="2200" dirty="0" smtClean="0"/>
          </a:p>
          <a:p>
            <a:pPr marL="342900" indent="-342900"/>
            <a:r>
              <a:rPr lang="en-US" sz="2200" dirty="0" smtClean="0"/>
              <a:t>(</a:t>
            </a:r>
            <a:r>
              <a:rPr lang="en-US" sz="2200" dirty="0"/>
              <a:t>3) registers the virtual imagery with the </a:t>
            </a:r>
            <a:r>
              <a:rPr lang="en-US" sz="2200" dirty="0" smtClean="0"/>
              <a:t>real world</a:t>
            </a:r>
            <a:r>
              <a:rPr lang="en-US" sz="2200" dirty="0"/>
              <a:t>. </a:t>
            </a:r>
            <a:endParaRPr lang="en-US" sz="2200" dirty="0" smtClean="0"/>
          </a:p>
          <a:p>
            <a:pPr marL="342900" indent="-342900"/>
            <a:endParaRPr lang="en-US" sz="2200" dirty="0"/>
          </a:p>
          <a:p>
            <a:pPr marL="342900" indent="-342900"/>
            <a:r>
              <a:rPr lang="en-US" sz="2200" dirty="0" smtClean="0"/>
              <a:t>       As </a:t>
            </a:r>
            <a:r>
              <a:rPr lang="en-US" sz="2200" dirty="0"/>
              <a:t>such there are many possible domains that could </a:t>
            </a:r>
            <a:r>
              <a:rPr lang="en-US" sz="2200" dirty="0" smtClean="0"/>
              <a:t>benefit from </a:t>
            </a:r>
            <a:r>
              <a:rPr lang="en-US" sz="2200" dirty="0"/>
              <a:t>the use of AR technology such as </a:t>
            </a:r>
            <a:r>
              <a:rPr lang="en-US" sz="2200" dirty="0" smtClean="0"/>
              <a:t>engineering, entertainment and </a:t>
            </a:r>
            <a:r>
              <a:rPr lang="en-US" sz="2200" dirty="0"/>
              <a:t>education</a:t>
            </a:r>
            <a:r>
              <a:rPr lang="en-US" sz="2200" dirty="0" smtClean="0"/>
              <a:t>.</a:t>
            </a:r>
          </a:p>
          <a:p>
            <a:pPr marL="342900" indent="-342900"/>
            <a:endParaRPr lang="en-GB" sz="2200" dirty="0" smtClean="0"/>
          </a:p>
          <a:p>
            <a:pPr marL="342900" indent="-342900"/>
            <a:r>
              <a:rPr lang="en-GB" sz="2200" dirty="0" smtClean="0"/>
              <a:t>Alternative definition based on the above:</a:t>
            </a:r>
          </a:p>
          <a:p>
            <a:r>
              <a:rPr lang="en-US" sz="2200" dirty="0"/>
              <a:t>Augmented Reality (AR) takes the real world and enhances it </a:t>
            </a:r>
            <a:r>
              <a:rPr lang="en-US" sz="2200" dirty="0" smtClean="0"/>
              <a:t>by adding </a:t>
            </a:r>
            <a:r>
              <a:rPr lang="en-US" sz="2200" dirty="0"/>
              <a:t>virtual objects, thus giving the user the illusion of a </a:t>
            </a:r>
            <a:r>
              <a:rPr lang="en-US" sz="2200" dirty="0" smtClean="0"/>
              <a:t>richer environment </a:t>
            </a:r>
            <a:r>
              <a:rPr lang="en-US" sz="2200" dirty="0"/>
              <a:t>and enabling designers to create a </a:t>
            </a:r>
            <a:r>
              <a:rPr lang="en-US" sz="2200" dirty="0" smtClean="0"/>
              <a:t>coherent, interactive experience.[2]</a:t>
            </a:r>
            <a:endParaRPr lang="en-US" sz="2200" dirty="0"/>
          </a:p>
          <a:p>
            <a:pPr marL="342900" indent="-342900"/>
            <a:endParaRPr lang="en-US" sz="2200" dirty="0" smtClean="0"/>
          </a:p>
          <a:p>
            <a:r>
              <a:rPr lang="en-GB" sz="1600" dirty="0" smtClean="0"/>
              <a:t>[1] </a:t>
            </a:r>
            <a:r>
              <a:rPr lang="en-US" sz="1600" dirty="0"/>
              <a:t>R.T. Azuma. A survey of augmented reality. </a:t>
            </a:r>
            <a:r>
              <a:rPr lang="en-US" sz="1600" i="1" dirty="0"/>
              <a:t>Presence: </a:t>
            </a:r>
            <a:r>
              <a:rPr lang="en-US" sz="1600" i="1" dirty="0" err="1" smtClean="0"/>
              <a:t>Teleoperators</a:t>
            </a:r>
            <a:r>
              <a:rPr lang="en-US" sz="1600" i="1" dirty="0" smtClean="0"/>
              <a:t> and </a:t>
            </a:r>
            <a:r>
              <a:rPr lang="en-US" sz="1600" i="1" dirty="0"/>
              <a:t>Virtual Environments 6:4, </a:t>
            </a:r>
            <a:r>
              <a:rPr lang="en-US" sz="1600" i="1" dirty="0" smtClean="0"/>
              <a:t>355-385, 1997.</a:t>
            </a:r>
            <a:endParaRPr lang="en-US" sz="1600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571480"/>
            <a:ext cx="8229600" cy="5286412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AR </a:t>
            </a:r>
            <a:r>
              <a:rPr lang="en-US" dirty="0"/>
              <a:t>combines real and virtual, is interactive in real time and </a:t>
            </a:r>
            <a:r>
              <a:rPr lang="en-US" dirty="0" smtClean="0"/>
              <a:t>is 3D</a:t>
            </a:r>
          </a:p>
          <a:p>
            <a:r>
              <a:rPr lang="en-US" dirty="0" smtClean="0"/>
              <a:t>Augmented reality alters how we see the real world </a:t>
            </a:r>
          </a:p>
          <a:p>
            <a:r>
              <a:rPr lang="en-US" dirty="0" smtClean="0"/>
              <a:t>AR </a:t>
            </a:r>
            <a:r>
              <a:rPr lang="en-US" dirty="0"/>
              <a:t>supplements reality</a:t>
            </a:r>
          </a:p>
          <a:p>
            <a:r>
              <a:rPr lang="en-US" dirty="0" smtClean="0"/>
              <a:t>VR </a:t>
            </a:r>
            <a:r>
              <a:rPr lang="en-US" dirty="0"/>
              <a:t>completely replaces reality</a:t>
            </a:r>
          </a:p>
          <a:p>
            <a:r>
              <a:rPr lang="en-US" dirty="0" smtClean="0"/>
              <a:t>Blends </a:t>
            </a:r>
            <a:r>
              <a:rPr lang="en-US" dirty="0"/>
              <a:t>real and virtual in a real environment</a:t>
            </a:r>
          </a:p>
          <a:p>
            <a:r>
              <a:rPr lang="en-US" dirty="0" smtClean="0"/>
              <a:t>Applies </a:t>
            </a:r>
            <a:r>
              <a:rPr lang="en-US" dirty="0"/>
              <a:t>to other augmented senses too!</a:t>
            </a:r>
          </a:p>
          <a:p>
            <a:r>
              <a:rPr lang="en-US" dirty="0" smtClean="0"/>
              <a:t>Adds </a:t>
            </a:r>
            <a:r>
              <a:rPr lang="en-US" dirty="0"/>
              <a:t>graphics, sounds, </a:t>
            </a:r>
            <a:r>
              <a:rPr lang="en-US" dirty="0" err="1"/>
              <a:t>haptics</a:t>
            </a:r>
            <a:r>
              <a:rPr lang="en-US" dirty="0"/>
              <a:t> and/or smell to the natural world</a:t>
            </a:r>
          </a:p>
          <a:p>
            <a:r>
              <a:rPr lang="en-US" dirty="0" smtClean="0"/>
              <a:t>On </a:t>
            </a:r>
            <a:r>
              <a:rPr lang="en-US" dirty="0"/>
              <a:t>the spectrum between virtual reality and the real world, augmented reality is closer to the real world</a:t>
            </a:r>
          </a:p>
          <a:p>
            <a:pPr>
              <a:buNone/>
            </a:pPr>
            <a:r>
              <a:rPr lang="en-GB" dirty="0" smtClean="0"/>
              <a:t>Ref: I. </a:t>
            </a:r>
            <a:r>
              <a:rPr lang="en-US" dirty="0" err="1" smtClean="0"/>
              <a:t>Rakollainen</a:t>
            </a:r>
            <a:endParaRPr lang="en-US" dirty="0"/>
          </a:p>
          <a:p>
            <a:pPr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85794"/>
            <a:ext cx="878687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85786" y="328612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Relationship between the real world, </a:t>
            </a:r>
            <a:r>
              <a:rPr lang="en-GB" dirty="0"/>
              <a:t>V</a:t>
            </a:r>
            <a:r>
              <a:rPr lang="en-GB" dirty="0" smtClean="0"/>
              <a:t>R and AR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5000636"/>
            <a:ext cx="8229600" cy="1143000"/>
          </a:xfrm>
        </p:spPr>
        <p:txBody>
          <a:bodyPr/>
          <a:lstStyle/>
          <a:p>
            <a:r>
              <a:rPr lang="en-GB" dirty="0" smtClean="0"/>
              <a:t>Example AR Images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7924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Another Example[3]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1" y="1647824"/>
            <a:ext cx="4929208" cy="4067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57158" y="5643578"/>
            <a:ext cx="8143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[3] </a:t>
            </a:r>
            <a:r>
              <a:rPr lang="en-US" dirty="0" err="1" smtClean="0"/>
              <a:t>Bichard</a:t>
            </a:r>
            <a:r>
              <a:rPr lang="en-US" dirty="0"/>
              <a:t>, John Paul and </a:t>
            </a:r>
            <a:r>
              <a:rPr lang="en-US" dirty="0" err="1"/>
              <a:t>Waern</a:t>
            </a:r>
            <a:r>
              <a:rPr lang="en-US" dirty="0"/>
              <a:t>, Annika: Pervasive Play,</a:t>
            </a:r>
          </a:p>
          <a:p>
            <a:r>
              <a:rPr lang="en-US" dirty="0"/>
              <a:t>Immersion and Story: Designing Interference. In Proceedings</a:t>
            </a:r>
          </a:p>
          <a:p>
            <a:r>
              <a:rPr lang="en-US" dirty="0"/>
              <a:t>of DIMEA2008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Basic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HMD(head mounted display)-based </a:t>
            </a:r>
            <a:r>
              <a:rPr lang="en-US" dirty="0"/>
              <a:t>AR</a:t>
            </a:r>
          </a:p>
          <a:p>
            <a:pPr lvl="1"/>
            <a:r>
              <a:rPr lang="en-US" dirty="0" smtClean="0"/>
              <a:t>Optical </a:t>
            </a:r>
            <a:r>
              <a:rPr lang="en-US" dirty="0"/>
              <a:t>see-through, transparent HMD</a:t>
            </a:r>
          </a:p>
          <a:p>
            <a:pPr lvl="1"/>
            <a:r>
              <a:rPr lang="en-US" dirty="0" smtClean="0"/>
              <a:t>Video </a:t>
            </a:r>
            <a:r>
              <a:rPr lang="en-US" dirty="0"/>
              <a:t>see-through, </a:t>
            </a:r>
            <a:r>
              <a:rPr lang="en-US" dirty="0" err="1"/>
              <a:t>videomix</a:t>
            </a:r>
            <a:r>
              <a:rPr lang="en-US" dirty="0"/>
              <a:t> HMD</a:t>
            </a:r>
          </a:p>
          <a:p>
            <a:pPr lvl="1"/>
            <a:r>
              <a:rPr lang="en-US" dirty="0" smtClean="0"/>
              <a:t>HMD-AR </a:t>
            </a:r>
            <a:r>
              <a:rPr lang="en-US" dirty="0"/>
              <a:t>is the ”classic” AR style</a:t>
            </a:r>
          </a:p>
          <a:p>
            <a:r>
              <a:rPr lang="en-US" dirty="0" smtClean="0"/>
              <a:t>Projector-based </a:t>
            </a:r>
            <a:r>
              <a:rPr lang="en-US" dirty="0"/>
              <a:t>AR</a:t>
            </a:r>
          </a:p>
          <a:p>
            <a:pPr lvl="1"/>
            <a:r>
              <a:rPr lang="en-US" dirty="0" smtClean="0"/>
              <a:t>AR </a:t>
            </a:r>
            <a:r>
              <a:rPr lang="en-US" dirty="0"/>
              <a:t>on real </a:t>
            </a:r>
            <a:r>
              <a:rPr lang="en-US" dirty="0" smtClean="0"/>
              <a:t>surfaces</a:t>
            </a:r>
          </a:p>
          <a:p>
            <a:r>
              <a:rPr lang="en-US" dirty="0" smtClean="0"/>
              <a:t>Monitor-based </a:t>
            </a:r>
            <a:r>
              <a:rPr lang="en-US" dirty="0"/>
              <a:t>AR</a:t>
            </a:r>
          </a:p>
          <a:p>
            <a:pPr lvl="1"/>
            <a:r>
              <a:rPr lang="en-US" dirty="0" err="1" smtClean="0"/>
              <a:t>Videomix</a:t>
            </a:r>
            <a:r>
              <a:rPr lang="en-US" dirty="0" smtClean="0"/>
              <a:t> </a:t>
            </a:r>
            <a:r>
              <a:rPr lang="en-US" dirty="0"/>
              <a:t>for monitor/handheld display</a:t>
            </a:r>
          </a:p>
          <a:p>
            <a:pPr lvl="1"/>
            <a:r>
              <a:rPr lang="en-US" dirty="0" smtClean="0"/>
              <a:t>Augmented </a:t>
            </a:r>
            <a:r>
              <a:rPr lang="en-US" dirty="0"/>
              <a:t>sports broadcasts</a:t>
            </a:r>
          </a:p>
          <a:p>
            <a:pPr lvl="1"/>
            <a:r>
              <a:rPr lang="en-US" dirty="0" smtClean="0"/>
              <a:t>Computer </a:t>
            </a:r>
            <a:r>
              <a:rPr lang="en-US" dirty="0"/>
              <a:t>games mixing real images and computer graphics (Sony </a:t>
            </a:r>
            <a:r>
              <a:rPr lang="en-US" dirty="0" smtClean="0"/>
              <a:t>Eye-</a:t>
            </a:r>
            <a:r>
              <a:rPr lang="en-US" dirty="0" err="1" smtClean="0"/>
              <a:t>toy,Nintendo</a:t>
            </a:r>
            <a:r>
              <a:rPr lang="en-US" dirty="0" smtClean="0"/>
              <a:t> 3DS, </a:t>
            </a:r>
            <a:r>
              <a:rPr lang="en-US" dirty="0"/>
              <a:t>etc.)</a:t>
            </a:r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Focus, Contrast, Portability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Focusing</a:t>
            </a:r>
          </a:p>
          <a:p>
            <a:pPr lvl="1"/>
            <a:r>
              <a:rPr lang="en-US" dirty="0" smtClean="0"/>
              <a:t>Need </a:t>
            </a:r>
            <a:r>
              <a:rPr lang="en-US" dirty="0"/>
              <a:t>to measure eye accommodation?</a:t>
            </a:r>
          </a:p>
          <a:p>
            <a:pPr lvl="1"/>
            <a:r>
              <a:rPr lang="en-US" dirty="0" smtClean="0"/>
              <a:t>Autofocus </a:t>
            </a:r>
            <a:r>
              <a:rPr lang="en-US" dirty="0"/>
              <a:t>video camera?</a:t>
            </a:r>
          </a:p>
          <a:p>
            <a:r>
              <a:rPr lang="en-US" dirty="0" smtClean="0"/>
              <a:t>Contrast</a:t>
            </a:r>
            <a:endParaRPr lang="en-US" dirty="0"/>
          </a:p>
          <a:p>
            <a:pPr lvl="1"/>
            <a:r>
              <a:rPr lang="en-US" dirty="0" smtClean="0"/>
              <a:t>Match </a:t>
            </a:r>
            <a:r>
              <a:rPr lang="en-US" dirty="0"/>
              <a:t>the display and environmental brightness</a:t>
            </a:r>
          </a:p>
          <a:p>
            <a:pPr lvl="1"/>
            <a:r>
              <a:rPr lang="en-US" dirty="0" smtClean="0"/>
              <a:t>Real </a:t>
            </a:r>
            <a:r>
              <a:rPr lang="en-US" dirty="0"/>
              <a:t>world has large dynamic range! (night to sunshine)</a:t>
            </a:r>
          </a:p>
          <a:p>
            <a:pPr lvl="1"/>
            <a:r>
              <a:rPr lang="en-US" dirty="0" smtClean="0"/>
              <a:t>More </a:t>
            </a:r>
            <a:r>
              <a:rPr lang="en-US" dirty="0"/>
              <a:t>difficult with </a:t>
            </a:r>
            <a:r>
              <a:rPr lang="en-US" dirty="0" smtClean="0"/>
              <a:t>optical?</a:t>
            </a:r>
            <a:endParaRPr lang="en-US" dirty="0"/>
          </a:p>
          <a:p>
            <a:r>
              <a:rPr lang="en-US" dirty="0" smtClean="0"/>
              <a:t>VE</a:t>
            </a:r>
            <a:r>
              <a:rPr lang="en-US" dirty="0"/>
              <a:t>: User stays in one place</a:t>
            </a:r>
          </a:p>
          <a:p>
            <a:r>
              <a:rPr lang="en-US" dirty="0" smtClean="0"/>
              <a:t>AR</a:t>
            </a:r>
            <a:r>
              <a:rPr lang="en-US" dirty="0"/>
              <a:t>: User moves widely in the task location</a:t>
            </a:r>
          </a:p>
          <a:p>
            <a:pPr lvl="1"/>
            <a:r>
              <a:rPr lang="en-US" dirty="0" smtClean="0"/>
              <a:t>Use </a:t>
            </a:r>
            <a:r>
              <a:rPr lang="en-US" dirty="0"/>
              <a:t>in factories, outdoors, etc.</a:t>
            </a:r>
          </a:p>
          <a:p>
            <a:pPr lvl="1"/>
            <a:r>
              <a:rPr lang="en-US" dirty="0" smtClean="0"/>
              <a:t>Less </a:t>
            </a:r>
            <a:r>
              <a:rPr lang="en-US" dirty="0"/>
              <a:t>controlled environments</a:t>
            </a:r>
          </a:p>
          <a:p>
            <a:pPr lvl="1"/>
            <a:r>
              <a:rPr lang="en-US" dirty="0" smtClean="0"/>
              <a:t>Very </a:t>
            </a:r>
            <a:r>
              <a:rPr lang="en-US" dirty="0"/>
              <a:t>demanding for the technology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Registration Problem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/>
              <a:t>Virtual and real must stay properly </a:t>
            </a:r>
            <a:r>
              <a:rPr lang="en-US" b="1" dirty="0" smtClean="0"/>
              <a:t>aligned</a:t>
            </a:r>
          </a:p>
          <a:p>
            <a:pPr>
              <a:buNone/>
            </a:pPr>
            <a:r>
              <a:rPr lang="en-US" b="1" dirty="0" smtClean="0"/>
              <a:t>If not:</a:t>
            </a:r>
          </a:p>
          <a:p>
            <a:r>
              <a:rPr lang="en-US" b="1" dirty="0" smtClean="0"/>
              <a:t>Compromises </a:t>
            </a:r>
            <a:r>
              <a:rPr lang="en-US" b="1" dirty="0"/>
              <a:t>illusion that the two </a:t>
            </a:r>
            <a:r>
              <a:rPr lang="en-US" b="1" dirty="0" smtClean="0"/>
              <a:t>coexist</a:t>
            </a:r>
          </a:p>
          <a:p>
            <a:r>
              <a:rPr lang="en-US" b="1" dirty="0" smtClean="0"/>
              <a:t>Prevents </a:t>
            </a:r>
            <a:r>
              <a:rPr lang="en-US" b="1" dirty="0"/>
              <a:t>acceptance of many serious </a:t>
            </a:r>
            <a:r>
              <a:rPr lang="en-US" b="1" dirty="0" smtClean="0"/>
              <a:t>applications -do </a:t>
            </a:r>
            <a:r>
              <a:rPr lang="en-US" b="1" dirty="0"/>
              <a:t>you want a surgeon cutting into you if the virtual cut-marks are </a:t>
            </a:r>
            <a:r>
              <a:rPr lang="en-US" b="1" dirty="0" smtClean="0"/>
              <a:t>misaligned?</a:t>
            </a:r>
          </a:p>
          <a:p>
            <a:pPr>
              <a:buNone/>
            </a:pPr>
            <a:r>
              <a:rPr lang="en-US" b="1" dirty="0" smtClean="0"/>
              <a:t>Static errors</a:t>
            </a:r>
          </a:p>
          <a:p>
            <a:r>
              <a:rPr lang="en-US" b="1" dirty="0" smtClean="0"/>
              <a:t>Optical distortions</a:t>
            </a:r>
          </a:p>
          <a:p>
            <a:r>
              <a:rPr lang="en-US" b="1" dirty="0" smtClean="0"/>
              <a:t>Mechanical misalignments</a:t>
            </a:r>
          </a:p>
          <a:p>
            <a:r>
              <a:rPr lang="en-US" b="1" dirty="0" smtClean="0"/>
              <a:t>Tracker errors</a:t>
            </a:r>
          </a:p>
          <a:p>
            <a:r>
              <a:rPr lang="en-US" b="1" dirty="0" smtClean="0"/>
              <a:t>Incorrect </a:t>
            </a:r>
            <a:r>
              <a:rPr lang="en-US" b="1" dirty="0"/>
              <a:t>viewing </a:t>
            </a:r>
            <a:r>
              <a:rPr lang="en-US" b="1" dirty="0" smtClean="0"/>
              <a:t>parameters</a:t>
            </a:r>
          </a:p>
          <a:p>
            <a:pPr>
              <a:buNone/>
            </a:pPr>
            <a:r>
              <a:rPr lang="en-US" b="1" dirty="0" smtClean="0"/>
              <a:t>Dynamic errors</a:t>
            </a:r>
            <a:endParaRPr lang="en-US" b="1" dirty="0"/>
          </a:p>
          <a:p>
            <a:r>
              <a:rPr lang="en-US" b="1" dirty="0" smtClean="0"/>
              <a:t>System </a:t>
            </a:r>
            <a:r>
              <a:rPr lang="en-US" b="1" dirty="0"/>
              <a:t>delays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ART Toolkit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HITL open source</a:t>
            </a:r>
          </a:p>
          <a:p>
            <a:pPr lvl="1"/>
            <a:r>
              <a:rPr lang="en-US" dirty="0" smtClean="0"/>
              <a:t>http</a:t>
            </a:r>
            <a:r>
              <a:rPr lang="en-US" dirty="0"/>
              <a:t>://www.hitl.washington.edu/artoolkit/</a:t>
            </a:r>
          </a:p>
          <a:p>
            <a:r>
              <a:rPr lang="en-US" dirty="0" smtClean="0"/>
              <a:t>Vision-based </a:t>
            </a:r>
            <a:r>
              <a:rPr lang="en-US" dirty="0"/>
              <a:t>AR library</a:t>
            </a:r>
          </a:p>
          <a:p>
            <a:r>
              <a:rPr lang="en-US" dirty="0" smtClean="0"/>
              <a:t>Recognizes </a:t>
            </a:r>
            <a:r>
              <a:rPr lang="en-US" dirty="0"/>
              <a:t>patterns, markers</a:t>
            </a:r>
          </a:p>
          <a:p>
            <a:r>
              <a:rPr lang="en-US" dirty="0" smtClean="0"/>
              <a:t>Applications</a:t>
            </a:r>
            <a:r>
              <a:rPr lang="en-US" dirty="0"/>
              <a:t>: </a:t>
            </a:r>
            <a:r>
              <a:rPr lang="en-US" dirty="0" err="1"/>
              <a:t>MagicBook</a:t>
            </a:r>
            <a:r>
              <a:rPr lang="en-US" dirty="0"/>
              <a:t>, VOMAR, </a:t>
            </a:r>
            <a:r>
              <a:rPr lang="en-US" dirty="0" err="1"/>
              <a:t>ARGroove</a:t>
            </a:r>
            <a:r>
              <a:rPr lang="en-US" dirty="0"/>
              <a:t>, Tiles, Shared space, …</a:t>
            </a:r>
          </a:p>
          <a:p>
            <a:r>
              <a:rPr lang="en-US" dirty="0" err="1" smtClean="0"/>
              <a:t>ARToolkit</a:t>
            </a:r>
            <a:r>
              <a:rPr lang="en-US" dirty="0" smtClean="0"/>
              <a:t> </a:t>
            </a:r>
            <a:r>
              <a:rPr lang="en-US" dirty="0" err="1"/>
              <a:t>iPhone</a:t>
            </a:r>
            <a:r>
              <a:rPr lang="en-US" dirty="0"/>
              <a:t>: http://www.youtube.com/watch?v=5M-oAmBDcZk</a:t>
            </a:r>
          </a:p>
          <a:p>
            <a:r>
              <a:rPr lang="en-US" dirty="0" smtClean="0"/>
              <a:t>Other </a:t>
            </a:r>
            <a:r>
              <a:rPr lang="en-US" dirty="0"/>
              <a:t>AR authoring and development tools: </a:t>
            </a:r>
          </a:p>
          <a:p>
            <a:pPr lvl="1"/>
            <a:r>
              <a:rPr lang="en-US" dirty="0" err="1" smtClean="0"/>
              <a:t>ARToolWorks</a:t>
            </a:r>
            <a:r>
              <a:rPr lang="en-US" dirty="0"/>
              <a:t>, </a:t>
            </a:r>
            <a:r>
              <a:rPr lang="en-US" dirty="0" err="1"/>
              <a:t>Metaio</a:t>
            </a:r>
            <a:r>
              <a:rPr lang="en-US" dirty="0"/>
              <a:t>, Total Immersion, </a:t>
            </a:r>
            <a:r>
              <a:rPr lang="en-US" dirty="0" err="1"/>
              <a:t>HandVu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Processes involved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Two </a:t>
            </a:r>
            <a:r>
              <a:rPr lang="en-GB" b="1" dirty="0" smtClean="0"/>
              <a:t>stages:-</a:t>
            </a:r>
          </a:p>
          <a:p>
            <a:pPr>
              <a:buNone/>
            </a:pPr>
            <a:r>
              <a:rPr lang="en-GB" b="1" dirty="0" smtClean="0"/>
              <a:t>1  Pre-processing </a:t>
            </a:r>
            <a:r>
              <a:rPr lang="en-GB" b="1" dirty="0"/>
              <a:t>of input image to identify salient features of </a:t>
            </a:r>
            <a:r>
              <a:rPr lang="en-US" b="1" dirty="0"/>
              <a:t>fiduciary markers</a:t>
            </a:r>
            <a:r>
              <a:rPr lang="en-GB" b="1" dirty="0"/>
              <a:t> using established feature detection methods followed by </a:t>
            </a:r>
            <a:r>
              <a:rPr lang="en-GB" b="1" dirty="0" smtClean="0"/>
              <a:t>establishment of </a:t>
            </a:r>
            <a:r>
              <a:rPr lang="en-GB" b="1" dirty="0"/>
              <a:t>a world co-ordinate system based upon input data (and possibly a-priori knowledge of scene).</a:t>
            </a:r>
            <a:endParaRPr lang="en-US" dirty="0"/>
          </a:p>
          <a:p>
            <a:pPr>
              <a:buNone/>
            </a:pPr>
            <a:r>
              <a:rPr lang="en-GB" b="1" dirty="0" smtClean="0"/>
              <a:t>2	Establishing </a:t>
            </a:r>
            <a:r>
              <a:rPr lang="en-GB" b="1" dirty="0"/>
              <a:t>fiduciary local co-ordinate system and projection of virtual objects to this co-ordinate system.</a:t>
            </a:r>
            <a:endParaRPr lang="en-US" dirty="0"/>
          </a:p>
          <a:p>
            <a:pPr>
              <a:buNone/>
            </a:pPr>
            <a:r>
              <a:rPr lang="en-GB" b="1" dirty="0"/>
              <a:t>								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571480"/>
            <a:ext cx="671517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What is a fiduciary marker?</a:t>
            </a:r>
          </a:p>
          <a:p>
            <a:endParaRPr lang="en-GB" sz="2000" b="1" dirty="0"/>
          </a:p>
          <a:p>
            <a:endParaRPr lang="en-GB" sz="2000" b="1" dirty="0" smtClean="0"/>
          </a:p>
          <a:p>
            <a:r>
              <a:rPr lang="en-US" sz="2000" dirty="0" smtClean="0"/>
              <a:t>A </a:t>
            </a:r>
            <a:r>
              <a:rPr lang="en-US" sz="2000" b="1" dirty="0" smtClean="0"/>
              <a:t>fiduciary marker</a:t>
            </a:r>
            <a:r>
              <a:rPr lang="en-US" sz="2000" dirty="0" smtClean="0"/>
              <a:t> or </a:t>
            </a:r>
            <a:r>
              <a:rPr lang="en-US" sz="2000" b="1" dirty="0" err="1" smtClean="0"/>
              <a:t>fiducial</a:t>
            </a:r>
            <a:r>
              <a:rPr lang="en-US" sz="2000" dirty="0" smtClean="0"/>
              <a:t> refers to a reference object placed in a scene captured by an imaging system (</a:t>
            </a:r>
            <a:r>
              <a:rPr lang="en-US" sz="2000" dirty="0" err="1" smtClean="0"/>
              <a:t>e.g</a:t>
            </a:r>
            <a:r>
              <a:rPr lang="en-US" sz="2000" dirty="0" smtClean="0"/>
              <a:t> – video camera) which appears in the image produced.</a:t>
            </a:r>
          </a:p>
          <a:p>
            <a:r>
              <a:rPr lang="en-US" sz="2000" dirty="0" smtClean="0"/>
              <a:t>Alternatively it could be a mark or set of marks in the reticule of an optical instrument, e.g. cross hairs in a lens.</a:t>
            </a:r>
          </a:p>
          <a:p>
            <a:endParaRPr lang="en-GB" sz="2000" b="1" dirty="0"/>
          </a:p>
          <a:p>
            <a:endParaRPr lang="en-GB" sz="2000" dirty="0" smtClean="0"/>
          </a:p>
          <a:p>
            <a:r>
              <a:rPr lang="en-GB" sz="2000" dirty="0" smtClean="0"/>
              <a:t>In order to identify  a fiduciary marker feature detection methods are applied to the image. For example edge detection (</a:t>
            </a:r>
            <a:r>
              <a:rPr lang="en-GB" sz="2000" dirty="0" err="1" smtClean="0"/>
              <a:t>Sobel</a:t>
            </a:r>
            <a:r>
              <a:rPr lang="en-GB" sz="2000" dirty="0" smtClean="0"/>
              <a:t>, </a:t>
            </a:r>
            <a:r>
              <a:rPr lang="en-GB" sz="2000" dirty="0" err="1" smtClean="0"/>
              <a:t>Canny,etc</a:t>
            </a:r>
            <a:r>
              <a:rPr lang="en-GB" sz="2000" dirty="0" smtClean="0"/>
              <a:t>); 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corner detection; 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dilation and erosion;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colour marking/tagging.  </a:t>
            </a:r>
            <a:endParaRPr lang="en-US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1166843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Nov. 2001 IEEE Computer Graphics and </a:t>
            </a:r>
            <a:r>
              <a:rPr lang="en-US" dirty="0" err="1"/>
              <a:t>Applications:Recent</a:t>
            </a:r>
            <a:r>
              <a:rPr lang="en-US" dirty="0"/>
              <a:t> Advances in Augmented </a:t>
            </a:r>
            <a:r>
              <a:rPr lang="en-US" dirty="0" err="1" smtClean="0"/>
              <a:t>Reality,Jul</a:t>
            </a:r>
            <a:r>
              <a:rPr lang="en-US" dirty="0" smtClean="0"/>
              <a:t>.</a:t>
            </a:r>
          </a:p>
          <a:p>
            <a:r>
              <a:rPr lang="en-US" dirty="0" smtClean="0"/>
              <a:t>Aug</a:t>
            </a:r>
            <a:r>
              <a:rPr lang="en-US" dirty="0"/>
              <a:t>. 2008 IEEE Computer Graphics and </a:t>
            </a:r>
            <a:r>
              <a:rPr lang="en-US" dirty="0" err="1"/>
              <a:t>ApplicationsThe</a:t>
            </a:r>
            <a:r>
              <a:rPr lang="en-US" dirty="0"/>
              <a:t> State of the Art in Mobile Graphics </a:t>
            </a:r>
            <a:r>
              <a:rPr lang="en-US" dirty="0" smtClean="0"/>
              <a:t>Research</a:t>
            </a:r>
          </a:p>
          <a:p>
            <a:r>
              <a:rPr lang="en-US" dirty="0" err="1" smtClean="0"/>
              <a:t>Hainich</a:t>
            </a:r>
            <a:r>
              <a:rPr lang="en-US" dirty="0"/>
              <a:t>: The End of Hardware, </a:t>
            </a:r>
            <a:r>
              <a:rPr lang="en-US" dirty="0" smtClean="0"/>
              <a:t>3rdedition</a:t>
            </a:r>
          </a:p>
          <a:p>
            <a:r>
              <a:rPr lang="en-US" dirty="0" err="1" smtClean="0"/>
              <a:t>Bimber</a:t>
            </a:r>
            <a:r>
              <a:rPr lang="en-US" dirty="0" smtClean="0"/>
              <a:t> </a:t>
            </a:r>
            <a:r>
              <a:rPr lang="en-US" dirty="0"/>
              <a:t>–</a:t>
            </a:r>
            <a:r>
              <a:rPr lang="en-US" dirty="0" err="1"/>
              <a:t>Raskar</a:t>
            </a:r>
            <a:r>
              <a:rPr lang="en-US" dirty="0"/>
              <a:t>: Spatial Augmented </a:t>
            </a:r>
            <a:r>
              <a:rPr lang="en-US" dirty="0" err="1" smtClean="0"/>
              <a:t>RealityAlso</a:t>
            </a:r>
            <a:r>
              <a:rPr lang="en-US" dirty="0" smtClean="0"/>
              <a:t> </a:t>
            </a:r>
            <a:r>
              <a:rPr lang="en-US" dirty="0"/>
              <a:t>online </a:t>
            </a:r>
            <a:r>
              <a:rPr lang="en-US" dirty="0" smtClean="0">
                <a:hlinkClick r:id="rId2"/>
              </a:rPr>
              <a:t>www.SpatialAR.com</a:t>
            </a:r>
            <a:endParaRPr lang="en-US" dirty="0" smtClean="0"/>
          </a:p>
          <a:p>
            <a:r>
              <a:rPr lang="en-US" dirty="0" smtClean="0"/>
              <a:t>Haller</a:t>
            </a:r>
            <a:r>
              <a:rPr lang="en-US" dirty="0"/>
              <a:t>, </a:t>
            </a:r>
            <a:r>
              <a:rPr lang="en-US" dirty="0" err="1"/>
              <a:t>Billinghurst</a:t>
            </a:r>
            <a:r>
              <a:rPr lang="en-US" dirty="0"/>
              <a:t> and Thomas: Emerging Technologies of Augmented Reality: Interfaces </a:t>
            </a:r>
            <a:r>
              <a:rPr lang="en-US" dirty="0" smtClean="0"/>
              <a:t>and Design</a:t>
            </a:r>
          </a:p>
          <a:p>
            <a:r>
              <a:rPr lang="en-US" dirty="0" smtClean="0">
                <a:hlinkClick r:id="rId3"/>
              </a:rPr>
              <a:t>http</a:t>
            </a:r>
            <a:r>
              <a:rPr lang="en-US" dirty="0">
                <a:hlinkClick r:id="rId3"/>
              </a:rPr>
              <a:t>://www.se.rit.edu/~</a:t>
            </a:r>
            <a:r>
              <a:rPr lang="en-US" dirty="0" smtClean="0">
                <a:hlinkClick r:id="rId3"/>
              </a:rPr>
              <a:t>jrv/research/ar/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http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www.augmented</a:t>
            </a:r>
            <a:r>
              <a:rPr lang="en-US" dirty="0" smtClean="0"/>
              <a:t>-reality.org</a:t>
            </a:r>
          </a:p>
          <a:p>
            <a:r>
              <a:rPr lang="en-US" dirty="0" smtClean="0">
                <a:hlinkClick r:id="rId5"/>
              </a:rPr>
              <a:t>http</a:t>
            </a:r>
            <a:r>
              <a:rPr lang="en-US" dirty="0">
                <a:hlinkClick r:id="rId5"/>
              </a:rPr>
              <a:t>://www.cs.unc.edu/~</a:t>
            </a:r>
            <a:r>
              <a:rPr lang="en-US" dirty="0" smtClean="0">
                <a:hlinkClick r:id="rId5"/>
              </a:rPr>
              <a:t>azuma/</a:t>
            </a:r>
            <a:endParaRPr lang="en-US" dirty="0" smtClean="0"/>
          </a:p>
          <a:p>
            <a:r>
              <a:rPr lang="en-US" dirty="0" smtClean="0">
                <a:hlinkClick r:id="rId6"/>
              </a:rPr>
              <a:t>http</a:t>
            </a:r>
            <a:r>
              <a:rPr lang="en-US" dirty="0">
                <a:hlinkClick r:id="rId6"/>
              </a:rPr>
              <a:t>://www.cis.unisa.edu.au/~</a:t>
            </a:r>
            <a:r>
              <a:rPr lang="en-US" dirty="0" smtClean="0">
                <a:hlinkClick r:id="rId6"/>
              </a:rPr>
              <a:t>ciswp/</a:t>
            </a:r>
            <a:endParaRPr lang="en-US" dirty="0" smtClean="0"/>
          </a:p>
          <a:p>
            <a:r>
              <a:rPr lang="en-US" dirty="0" smtClean="0">
                <a:hlinkClick r:id="rId7"/>
              </a:rPr>
              <a:t>http</a:t>
            </a:r>
            <a:r>
              <a:rPr lang="en-US" dirty="0">
                <a:hlinkClick r:id="rId7"/>
              </a:rPr>
              <a:t>://</a:t>
            </a:r>
            <a:r>
              <a:rPr lang="en-US" dirty="0" smtClean="0">
                <a:hlinkClick r:id="rId7"/>
              </a:rPr>
              <a:t>www.hitl.washington.edu/projects/</a:t>
            </a:r>
            <a:endParaRPr lang="en-US" dirty="0" smtClean="0"/>
          </a:p>
          <a:p>
            <a:r>
              <a:rPr lang="en-US" dirty="0" smtClean="0"/>
              <a:t>http</a:t>
            </a:r>
            <a:r>
              <a:rPr lang="en-US" dirty="0"/>
              <a:t>://www.augmented-reality.net/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14480" y="357166"/>
            <a:ext cx="5786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Some Links: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742</Words>
  <Application>Microsoft Office PowerPoint</Application>
  <PresentationFormat>On-screen Show (4:3)</PresentationFormat>
  <Paragraphs>102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Augmented Reality Overview</vt:lpstr>
      <vt:lpstr>Definition: </vt:lpstr>
      <vt:lpstr>Slide 3</vt:lpstr>
      <vt:lpstr>Slide 4</vt:lpstr>
      <vt:lpstr>Example AR Images</vt:lpstr>
      <vt:lpstr>Another Example[3]</vt:lpstr>
      <vt:lpstr>Basic Types</vt:lpstr>
      <vt:lpstr>Focus, Contrast, Portability</vt:lpstr>
      <vt:lpstr>Registration Problem</vt:lpstr>
      <vt:lpstr>ART Toolkit</vt:lpstr>
      <vt:lpstr>Processes involved</vt:lpstr>
      <vt:lpstr>Slide 12</vt:lpstr>
      <vt:lpstr>Slide 13</vt:lpstr>
    </vt:vector>
  </TitlesOfParts>
  <Company>Swansea Metropolitan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Augmented Reality Overview</dc:title>
  <dc:creator>sc-gd</dc:creator>
  <cp:lastModifiedBy>sc-gd</cp:lastModifiedBy>
  <cp:revision>11</cp:revision>
  <dcterms:created xsi:type="dcterms:W3CDTF">2010-05-06T10:31:46Z</dcterms:created>
  <dcterms:modified xsi:type="dcterms:W3CDTF">2011-04-28T11:54:40Z</dcterms:modified>
</cp:coreProperties>
</file>