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8"/>
  </p:notesMasterIdLst>
  <p:sldIdLst>
    <p:sldId id="256" r:id="rId2"/>
    <p:sldId id="257" r:id="rId3"/>
    <p:sldId id="258" r:id="rId4"/>
    <p:sldId id="259" r:id="rId5"/>
    <p:sldId id="260" r:id="rId6"/>
    <p:sldId id="261" r:id="rId7"/>
    <p:sldId id="262" r:id="rId8"/>
    <p:sldId id="270" r:id="rId9"/>
    <p:sldId id="268" r:id="rId10"/>
    <p:sldId id="263" r:id="rId11"/>
    <p:sldId id="264" r:id="rId12"/>
    <p:sldId id="265" r:id="rId13"/>
    <p:sldId id="266" r:id="rId14"/>
    <p:sldId id="267" r:id="rId15"/>
    <p:sldId id="271" r:id="rId16"/>
    <p:sldId id="272" r:id="rId17"/>
  </p:sldIdLst>
  <p:sldSz cx="12192000" cy="6858000"/>
  <p:notesSz cx="6858000" cy="9144000"/>
  <p:defaultTex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16" autoAdjust="0"/>
    <p:restoredTop sz="72727" autoAdjust="0"/>
  </p:normalViewPr>
  <p:slideViewPr>
    <p:cSldViewPr snapToGrid="0">
      <p:cViewPr varScale="1">
        <p:scale>
          <a:sx n="46" d="100"/>
          <a:sy n="46" d="100"/>
        </p:scale>
        <p:origin x="53" y="28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ata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12" Type="http://schemas.openxmlformats.org/officeDocument/2006/relationships/image" Target="../media/image15.sv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11" Type="http://schemas.openxmlformats.org/officeDocument/2006/relationships/image" Target="../media/image14.png"/><Relationship Id="rId5" Type="http://schemas.openxmlformats.org/officeDocument/2006/relationships/image" Target="../media/image8.png"/><Relationship Id="rId10" Type="http://schemas.openxmlformats.org/officeDocument/2006/relationships/image" Target="../media/image13.svg"/><Relationship Id="rId4" Type="http://schemas.openxmlformats.org/officeDocument/2006/relationships/image" Target="../media/image7.svg"/><Relationship Id="rId9" Type="http://schemas.openxmlformats.org/officeDocument/2006/relationships/image" Target="../media/image12.png"/></Relationships>
</file>

<file path=ppt/diagrams/_rels/drawing2.xml.rels><?xml version="1.0" encoding="UTF-8" standalone="yes"?>
<Relationships xmlns="http://schemas.openxmlformats.org/package/2006/relationships"><Relationship Id="rId8" Type="http://schemas.openxmlformats.org/officeDocument/2006/relationships/image" Target="../media/image23.svg"/><Relationship Id="rId3" Type="http://schemas.openxmlformats.org/officeDocument/2006/relationships/image" Target="../media/image18.png"/><Relationship Id="rId7" Type="http://schemas.openxmlformats.org/officeDocument/2006/relationships/image" Target="../media/image22.png"/><Relationship Id="rId2" Type="http://schemas.openxmlformats.org/officeDocument/2006/relationships/image" Target="../media/image17.svg"/><Relationship Id="rId1" Type="http://schemas.openxmlformats.org/officeDocument/2006/relationships/image" Target="../media/image16.png"/><Relationship Id="rId6" Type="http://schemas.openxmlformats.org/officeDocument/2006/relationships/image" Target="../media/image21.svg"/><Relationship Id="rId5" Type="http://schemas.openxmlformats.org/officeDocument/2006/relationships/image" Target="../media/image20.png"/><Relationship Id="rId4" Type="http://schemas.openxmlformats.org/officeDocument/2006/relationships/image" Target="../media/image19.svg"/></Relationships>
</file>

<file path=ppt/diagrams/colors1.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colored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accent2">
        <a:alpha val="0"/>
      </a:schemeClr>
    </dgm:fillClrLst>
    <dgm:linClrLst meth="repeat">
      <a:schemeClr val="accent2">
        <a:alpha val="0"/>
      </a:schemeClr>
    </dgm:linClrLst>
    <dgm:effectClrLst/>
    <dgm:txLinClrLst/>
    <dgm:txFillClrLst meth="repeat">
      <a:schemeClr val="accent2"/>
      <a:schemeClr val="accent3"/>
      <a:schemeClr val="accent4"/>
      <a:schemeClr val="accent5"/>
      <a:schemeClr val="accent6"/>
    </dgm:txFillClrLst>
    <dgm:txEffectClrLst/>
  </dgm:styleLbl>
</dgm:colorsDef>
</file>

<file path=ppt/diagrams/data1.xml><?xml version="1.0" encoding="utf-8"?>
<dgm:dataModel xmlns:dgm="http://schemas.openxmlformats.org/drawingml/2006/diagram" xmlns:a="http://schemas.openxmlformats.org/drawingml/2006/main">
  <dgm:ptLst>
    <dgm:pt modelId="{78EF4578-17F1-4C2A-BFBD-6BA8C6732E19}" type="doc">
      <dgm:prSet loTypeId="urn:microsoft.com/office/officeart/2018/5/layout/IconCircle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8AE193DF-964C-4909-ABC5-A1A6A379FF1B}">
      <dgm:prSet/>
      <dgm:spPr/>
      <dgm:t>
        <a:bodyPr/>
        <a:lstStyle/>
        <a:p>
          <a:pPr>
            <a:defRPr cap="all"/>
          </a:pPr>
          <a:r>
            <a:rPr lang="en-US" b="0" i="0"/>
            <a:t>Political: Government regulations on travel and gatherings affecting Disney's operations.</a:t>
          </a:r>
          <a:endParaRPr lang="en-US"/>
        </a:p>
      </dgm:t>
    </dgm:pt>
    <dgm:pt modelId="{9B247CF4-6867-4AFD-98CB-1745E375A7F3}" type="parTrans" cxnId="{D9A0D6AF-1370-4191-BE01-C721D5FFB5D2}">
      <dgm:prSet/>
      <dgm:spPr/>
      <dgm:t>
        <a:bodyPr/>
        <a:lstStyle/>
        <a:p>
          <a:endParaRPr lang="en-US"/>
        </a:p>
      </dgm:t>
    </dgm:pt>
    <dgm:pt modelId="{8E66F3E7-9930-4F6B-AC02-C1D0247F1F2C}" type="sibTrans" cxnId="{D9A0D6AF-1370-4191-BE01-C721D5FFB5D2}">
      <dgm:prSet/>
      <dgm:spPr/>
      <dgm:t>
        <a:bodyPr/>
        <a:lstStyle/>
        <a:p>
          <a:endParaRPr lang="en-US"/>
        </a:p>
      </dgm:t>
    </dgm:pt>
    <dgm:pt modelId="{8CE814DA-130A-4DCA-914D-3BFBAA8E1344}">
      <dgm:prSet/>
      <dgm:spPr/>
      <dgm:t>
        <a:bodyPr/>
        <a:lstStyle/>
        <a:p>
          <a:pPr>
            <a:defRPr cap="all"/>
          </a:pPr>
          <a:r>
            <a:rPr lang="en-US" b="0" i="0"/>
            <a:t>Economic: Recession due to the pandemic influencing consumer spending on leisure and entertainment.</a:t>
          </a:r>
          <a:endParaRPr lang="en-US"/>
        </a:p>
      </dgm:t>
    </dgm:pt>
    <dgm:pt modelId="{85C9085E-2416-4CFA-91EA-B661A5DA8B43}" type="parTrans" cxnId="{E49438BC-27D4-406E-BB79-D92AB3E1CBCF}">
      <dgm:prSet/>
      <dgm:spPr/>
      <dgm:t>
        <a:bodyPr/>
        <a:lstStyle/>
        <a:p>
          <a:endParaRPr lang="en-US"/>
        </a:p>
      </dgm:t>
    </dgm:pt>
    <dgm:pt modelId="{05F0DCCD-A06A-4ACC-89C4-0A414FEA7532}" type="sibTrans" cxnId="{E49438BC-27D4-406E-BB79-D92AB3E1CBCF}">
      <dgm:prSet/>
      <dgm:spPr/>
      <dgm:t>
        <a:bodyPr/>
        <a:lstStyle/>
        <a:p>
          <a:endParaRPr lang="en-US"/>
        </a:p>
      </dgm:t>
    </dgm:pt>
    <dgm:pt modelId="{E41750D3-C602-4FE1-BFBC-6D7EE407DC5A}">
      <dgm:prSet/>
      <dgm:spPr/>
      <dgm:t>
        <a:bodyPr/>
        <a:lstStyle/>
        <a:p>
          <a:pPr>
            <a:defRPr cap="all"/>
          </a:pPr>
          <a:r>
            <a:rPr lang="en-US" b="0" i="0"/>
            <a:t>Sociocultural: Changed consumer behavior favoring streaming services and home entertainment (Business Model Analyst, 2022).</a:t>
          </a:r>
          <a:endParaRPr lang="en-US"/>
        </a:p>
      </dgm:t>
    </dgm:pt>
    <dgm:pt modelId="{7A4DEC56-E550-448B-8E9D-B8F39F331478}" type="parTrans" cxnId="{BED88069-43B5-4680-8DB2-F4F6969C4ACA}">
      <dgm:prSet/>
      <dgm:spPr/>
      <dgm:t>
        <a:bodyPr/>
        <a:lstStyle/>
        <a:p>
          <a:endParaRPr lang="en-US"/>
        </a:p>
      </dgm:t>
    </dgm:pt>
    <dgm:pt modelId="{247664F2-F511-45A3-A256-41EF4A708DCF}" type="sibTrans" cxnId="{BED88069-43B5-4680-8DB2-F4F6969C4ACA}">
      <dgm:prSet/>
      <dgm:spPr/>
      <dgm:t>
        <a:bodyPr/>
        <a:lstStyle/>
        <a:p>
          <a:endParaRPr lang="en-US"/>
        </a:p>
      </dgm:t>
    </dgm:pt>
    <dgm:pt modelId="{B9C51BBC-AC15-4CED-88FE-4FB52039B97E}">
      <dgm:prSet/>
      <dgm:spPr/>
      <dgm:t>
        <a:bodyPr/>
        <a:lstStyle/>
        <a:p>
          <a:pPr>
            <a:defRPr cap="all"/>
          </a:pPr>
          <a:r>
            <a:rPr lang="en-US" b="0" i="0"/>
            <a:t>Technological: Technological advancements pushing Disney towards digital transformation.</a:t>
          </a:r>
          <a:endParaRPr lang="en-US"/>
        </a:p>
      </dgm:t>
    </dgm:pt>
    <dgm:pt modelId="{14084B3F-1F34-4D40-ACCF-B898C3938DC8}" type="parTrans" cxnId="{BAB95EBD-BDAE-4C5E-9895-0DE187D5BD08}">
      <dgm:prSet/>
      <dgm:spPr/>
      <dgm:t>
        <a:bodyPr/>
        <a:lstStyle/>
        <a:p>
          <a:endParaRPr lang="en-US"/>
        </a:p>
      </dgm:t>
    </dgm:pt>
    <dgm:pt modelId="{A29104CD-005E-41FE-8C70-150902AA3D55}" type="sibTrans" cxnId="{BAB95EBD-BDAE-4C5E-9895-0DE187D5BD08}">
      <dgm:prSet/>
      <dgm:spPr/>
      <dgm:t>
        <a:bodyPr/>
        <a:lstStyle/>
        <a:p>
          <a:endParaRPr lang="en-US"/>
        </a:p>
      </dgm:t>
    </dgm:pt>
    <dgm:pt modelId="{03BF8100-7E54-4D13-9A54-E5D6CA6A4083}">
      <dgm:prSet/>
      <dgm:spPr/>
      <dgm:t>
        <a:bodyPr/>
        <a:lstStyle/>
        <a:p>
          <a:pPr>
            <a:defRPr cap="all"/>
          </a:pPr>
          <a:r>
            <a:rPr lang="en-US" b="0" i="0"/>
            <a:t>Legal: Regulatory changes regarding privacy, data protection, and content distribution impacting Disney's streaming services (SEC, 2020) .</a:t>
          </a:r>
          <a:endParaRPr lang="en-US"/>
        </a:p>
      </dgm:t>
    </dgm:pt>
    <dgm:pt modelId="{39BB25DC-4F8F-4EA3-9ACE-C96CE3EF2797}" type="parTrans" cxnId="{EA655C39-4EBA-4E5C-991A-459F2B435499}">
      <dgm:prSet/>
      <dgm:spPr/>
      <dgm:t>
        <a:bodyPr/>
        <a:lstStyle/>
        <a:p>
          <a:endParaRPr lang="en-US"/>
        </a:p>
      </dgm:t>
    </dgm:pt>
    <dgm:pt modelId="{02BA13B6-D5AD-4715-8A47-B2B5D5C10C5B}" type="sibTrans" cxnId="{EA655C39-4EBA-4E5C-991A-459F2B435499}">
      <dgm:prSet/>
      <dgm:spPr/>
      <dgm:t>
        <a:bodyPr/>
        <a:lstStyle/>
        <a:p>
          <a:endParaRPr lang="en-US"/>
        </a:p>
      </dgm:t>
    </dgm:pt>
    <dgm:pt modelId="{0969FE9C-6F0C-47EB-ACCD-50543A1400C6}">
      <dgm:prSet/>
      <dgm:spPr/>
      <dgm:t>
        <a:bodyPr/>
        <a:lstStyle/>
        <a:p>
          <a:pPr>
            <a:defRPr cap="all"/>
          </a:pPr>
          <a:r>
            <a:rPr lang="en-US" b="0" i="0"/>
            <a:t>Environmental: The pandemic highlighting the importance of sustainable operations.</a:t>
          </a:r>
          <a:endParaRPr lang="en-US"/>
        </a:p>
      </dgm:t>
    </dgm:pt>
    <dgm:pt modelId="{C190B41F-216B-42FF-BA4D-921942FAED74}" type="parTrans" cxnId="{0C1B5386-6B27-43D6-A92F-FC3BB6112E8C}">
      <dgm:prSet/>
      <dgm:spPr/>
      <dgm:t>
        <a:bodyPr/>
        <a:lstStyle/>
        <a:p>
          <a:endParaRPr lang="en-US"/>
        </a:p>
      </dgm:t>
    </dgm:pt>
    <dgm:pt modelId="{D28B85C6-0EBE-4264-8DDE-5D3262E8AFD1}" type="sibTrans" cxnId="{0C1B5386-6B27-43D6-A92F-FC3BB6112E8C}">
      <dgm:prSet/>
      <dgm:spPr/>
      <dgm:t>
        <a:bodyPr/>
        <a:lstStyle/>
        <a:p>
          <a:endParaRPr lang="en-US"/>
        </a:p>
      </dgm:t>
    </dgm:pt>
    <dgm:pt modelId="{10792F4A-ACA9-451A-9963-D49DB8F74781}" type="pres">
      <dgm:prSet presAssocID="{78EF4578-17F1-4C2A-BFBD-6BA8C6732E19}" presName="root" presStyleCnt="0">
        <dgm:presLayoutVars>
          <dgm:dir/>
          <dgm:resizeHandles val="exact"/>
        </dgm:presLayoutVars>
      </dgm:prSet>
      <dgm:spPr/>
    </dgm:pt>
    <dgm:pt modelId="{7A5019DF-7466-4C01-ABA3-44040B7B903B}" type="pres">
      <dgm:prSet presAssocID="{8AE193DF-964C-4909-ABC5-A1A6A379FF1B}" presName="compNode" presStyleCnt="0"/>
      <dgm:spPr/>
    </dgm:pt>
    <dgm:pt modelId="{87EEBC38-C4F2-4F3D-A517-5B17E4BE8C30}" type="pres">
      <dgm:prSet presAssocID="{8AE193DF-964C-4909-ABC5-A1A6A379FF1B}" presName="iconBgRect" presStyleLbl="bgShp" presStyleIdx="0" presStyleCnt="6"/>
      <dgm:spPr/>
    </dgm:pt>
    <dgm:pt modelId="{35359A49-EC8E-4BC2-B581-5CE399F2A91B}" type="pres">
      <dgm:prSet presAssocID="{8AE193DF-964C-4909-ABC5-A1A6A379FF1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银行"/>
        </a:ext>
      </dgm:extLst>
    </dgm:pt>
    <dgm:pt modelId="{EC6C66B7-CCB7-46C5-835A-816197D27F6F}" type="pres">
      <dgm:prSet presAssocID="{8AE193DF-964C-4909-ABC5-A1A6A379FF1B}" presName="spaceRect" presStyleCnt="0"/>
      <dgm:spPr/>
    </dgm:pt>
    <dgm:pt modelId="{D650AB09-FFDD-4936-BF90-BB4B67AA727C}" type="pres">
      <dgm:prSet presAssocID="{8AE193DF-964C-4909-ABC5-A1A6A379FF1B}" presName="textRect" presStyleLbl="revTx" presStyleIdx="0" presStyleCnt="6">
        <dgm:presLayoutVars>
          <dgm:chMax val="1"/>
          <dgm:chPref val="1"/>
        </dgm:presLayoutVars>
      </dgm:prSet>
      <dgm:spPr/>
    </dgm:pt>
    <dgm:pt modelId="{234905EC-7303-4941-8A27-D6B4EC3922F8}" type="pres">
      <dgm:prSet presAssocID="{8E66F3E7-9930-4F6B-AC02-C1D0247F1F2C}" presName="sibTrans" presStyleCnt="0"/>
      <dgm:spPr/>
    </dgm:pt>
    <dgm:pt modelId="{F09F9153-53B5-4B11-B54B-F47105495193}" type="pres">
      <dgm:prSet presAssocID="{8CE814DA-130A-4DCA-914D-3BFBAA8E1344}" presName="compNode" presStyleCnt="0"/>
      <dgm:spPr/>
    </dgm:pt>
    <dgm:pt modelId="{E6CFFD29-16F0-40BD-8FED-FEBA98C1BF3F}" type="pres">
      <dgm:prSet presAssocID="{8CE814DA-130A-4DCA-914D-3BFBAA8E1344}" presName="iconBgRect" presStyleLbl="bgShp" presStyleIdx="1" presStyleCnt="6"/>
      <dgm:spPr/>
    </dgm:pt>
    <dgm:pt modelId="{3163BD5F-FE01-4DA0-B92A-0CA25415FE86}" type="pres">
      <dgm:prSet presAssocID="{8CE814DA-130A-4DCA-914D-3BFBAA8E1344}"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B6452FD0-A78C-4441-9268-95B384A44A0A}" type="pres">
      <dgm:prSet presAssocID="{8CE814DA-130A-4DCA-914D-3BFBAA8E1344}" presName="spaceRect" presStyleCnt="0"/>
      <dgm:spPr/>
    </dgm:pt>
    <dgm:pt modelId="{F238ECFC-D14A-4573-9F9D-CD3A0C117D92}" type="pres">
      <dgm:prSet presAssocID="{8CE814DA-130A-4DCA-914D-3BFBAA8E1344}" presName="textRect" presStyleLbl="revTx" presStyleIdx="1" presStyleCnt="6">
        <dgm:presLayoutVars>
          <dgm:chMax val="1"/>
          <dgm:chPref val="1"/>
        </dgm:presLayoutVars>
      </dgm:prSet>
      <dgm:spPr/>
    </dgm:pt>
    <dgm:pt modelId="{D3CF1C9A-E0EE-43AF-A0DB-512DC13CE980}" type="pres">
      <dgm:prSet presAssocID="{05F0DCCD-A06A-4ACC-89C4-0A414FEA7532}" presName="sibTrans" presStyleCnt="0"/>
      <dgm:spPr/>
    </dgm:pt>
    <dgm:pt modelId="{A67CE439-4361-4D06-8956-85482D124BC9}" type="pres">
      <dgm:prSet presAssocID="{E41750D3-C602-4FE1-BFBC-6D7EE407DC5A}" presName="compNode" presStyleCnt="0"/>
      <dgm:spPr/>
    </dgm:pt>
    <dgm:pt modelId="{889B179C-C47B-4E14-9784-B3836ED8A61D}" type="pres">
      <dgm:prSet presAssocID="{E41750D3-C602-4FE1-BFBC-6D7EE407DC5A}" presName="iconBgRect" presStyleLbl="bgShp" presStyleIdx="2" presStyleCnt="6"/>
      <dgm:spPr/>
    </dgm:pt>
    <dgm:pt modelId="{B3E463DB-1BED-4A7B-A9D6-9A84A806F414}" type="pres">
      <dgm:prSet presAssocID="{E41750D3-C602-4FE1-BFBC-6D7EE407DC5A}"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处理器"/>
        </a:ext>
      </dgm:extLst>
    </dgm:pt>
    <dgm:pt modelId="{A6E3E14D-1F2D-4461-B7A9-38A6B34D1D3C}" type="pres">
      <dgm:prSet presAssocID="{E41750D3-C602-4FE1-BFBC-6D7EE407DC5A}" presName="spaceRect" presStyleCnt="0"/>
      <dgm:spPr/>
    </dgm:pt>
    <dgm:pt modelId="{A25C5B0F-2086-402D-8B87-6566DC20D3C8}" type="pres">
      <dgm:prSet presAssocID="{E41750D3-C602-4FE1-BFBC-6D7EE407DC5A}" presName="textRect" presStyleLbl="revTx" presStyleIdx="2" presStyleCnt="6">
        <dgm:presLayoutVars>
          <dgm:chMax val="1"/>
          <dgm:chPref val="1"/>
        </dgm:presLayoutVars>
      </dgm:prSet>
      <dgm:spPr/>
    </dgm:pt>
    <dgm:pt modelId="{D28716DC-A1FB-4D5C-A273-9AF339349B13}" type="pres">
      <dgm:prSet presAssocID="{247664F2-F511-45A3-A256-41EF4A708DCF}" presName="sibTrans" presStyleCnt="0"/>
      <dgm:spPr/>
    </dgm:pt>
    <dgm:pt modelId="{879BDBC8-BC61-4E3C-A8C4-48CA14417376}" type="pres">
      <dgm:prSet presAssocID="{B9C51BBC-AC15-4CED-88FE-4FB52039B97E}" presName="compNode" presStyleCnt="0"/>
      <dgm:spPr/>
    </dgm:pt>
    <dgm:pt modelId="{C8E478D3-D3FC-4457-B18C-7B464A260171}" type="pres">
      <dgm:prSet presAssocID="{B9C51BBC-AC15-4CED-88FE-4FB52039B97E}" presName="iconBgRect" presStyleLbl="bgShp" presStyleIdx="3" presStyleCnt="6"/>
      <dgm:spPr/>
    </dgm:pt>
    <dgm:pt modelId="{CBA3665C-6BF4-449F-AE64-7835925816C4}" type="pres">
      <dgm:prSet presAssocID="{B9C51BBC-AC15-4CED-88FE-4FB52039B97E}"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Virtual RealityHeadset"/>
        </a:ext>
      </dgm:extLst>
    </dgm:pt>
    <dgm:pt modelId="{6D722D61-C81A-4B89-A1F3-0218C3619E3C}" type="pres">
      <dgm:prSet presAssocID="{B9C51BBC-AC15-4CED-88FE-4FB52039B97E}" presName="spaceRect" presStyleCnt="0"/>
      <dgm:spPr/>
    </dgm:pt>
    <dgm:pt modelId="{B94939FB-16A7-45E5-8A1B-B395D73D70EC}" type="pres">
      <dgm:prSet presAssocID="{B9C51BBC-AC15-4CED-88FE-4FB52039B97E}" presName="textRect" presStyleLbl="revTx" presStyleIdx="3" presStyleCnt="6">
        <dgm:presLayoutVars>
          <dgm:chMax val="1"/>
          <dgm:chPref val="1"/>
        </dgm:presLayoutVars>
      </dgm:prSet>
      <dgm:spPr/>
    </dgm:pt>
    <dgm:pt modelId="{CC68F2D2-399B-41DA-998E-C52A2B084F1C}" type="pres">
      <dgm:prSet presAssocID="{A29104CD-005E-41FE-8C70-150902AA3D55}" presName="sibTrans" presStyleCnt="0"/>
      <dgm:spPr/>
    </dgm:pt>
    <dgm:pt modelId="{9EA69E4D-BEDC-4865-8126-375F1C79ED30}" type="pres">
      <dgm:prSet presAssocID="{03BF8100-7E54-4D13-9A54-E5D6CA6A4083}" presName="compNode" presStyleCnt="0"/>
      <dgm:spPr/>
    </dgm:pt>
    <dgm:pt modelId="{228FE8B4-4557-4A27-8B52-800DA23956A8}" type="pres">
      <dgm:prSet presAssocID="{03BF8100-7E54-4D13-9A54-E5D6CA6A4083}" presName="iconBgRect" presStyleLbl="bgShp" presStyleIdx="4" presStyleCnt="6"/>
      <dgm:spPr/>
    </dgm:pt>
    <dgm:pt modelId="{E5D5B18B-1070-44F4-8AFB-A22CAC05F32D}" type="pres">
      <dgm:prSet presAssocID="{03BF8100-7E54-4D13-9A54-E5D6CA6A4083}"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法槌"/>
        </a:ext>
      </dgm:extLst>
    </dgm:pt>
    <dgm:pt modelId="{DF604336-5DB8-4E1C-8387-F252CDAA5F83}" type="pres">
      <dgm:prSet presAssocID="{03BF8100-7E54-4D13-9A54-E5D6CA6A4083}" presName="spaceRect" presStyleCnt="0"/>
      <dgm:spPr/>
    </dgm:pt>
    <dgm:pt modelId="{2845847B-A8F3-4C9C-B710-C5BB2D1C4B49}" type="pres">
      <dgm:prSet presAssocID="{03BF8100-7E54-4D13-9A54-E5D6CA6A4083}" presName="textRect" presStyleLbl="revTx" presStyleIdx="4" presStyleCnt="6">
        <dgm:presLayoutVars>
          <dgm:chMax val="1"/>
          <dgm:chPref val="1"/>
        </dgm:presLayoutVars>
      </dgm:prSet>
      <dgm:spPr/>
    </dgm:pt>
    <dgm:pt modelId="{F41A4B4E-D64F-47D2-AE1D-9E69B79171CC}" type="pres">
      <dgm:prSet presAssocID="{02BA13B6-D5AD-4715-8A47-B2B5D5C10C5B}" presName="sibTrans" presStyleCnt="0"/>
      <dgm:spPr/>
    </dgm:pt>
    <dgm:pt modelId="{91C42F8A-8377-483D-9FA7-7819FE099BAA}" type="pres">
      <dgm:prSet presAssocID="{0969FE9C-6F0C-47EB-ACCD-50543A1400C6}" presName="compNode" presStyleCnt="0"/>
      <dgm:spPr/>
    </dgm:pt>
    <dgm:pt modelId="{BED0E5EE-8470-415D-8FFF-358DD1B35A81}" type="pres">
      <dgm:prSet presAssocID="{0969FE9C-6F0C-47EB-ACCD-50543A1400C6}" presName="iconBgRect" presStyleLbl="bgShp" presStyleIdx="5" presStyleCnt="6"/>
      <dgm:spPr/>
    </dgm:pt>
    <dgm:pt modelId="{88DB2DF6-D157-4C04-87B0-D431343F35B1}" type="pres">
      <dgm:prSet presAssocID="{0969FE9C-6F0C-47EB-ACCD-50543A1400C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针"/>
        </a:ext>
      </dgm:extLst>
    </dgm:pt>
    <dgm:pt modelId="{9829DB35-B442-4E2F-8BCF-D7315FBD7413}" type="pres">
      <dgm:prSet presAssocID="{0969FE9C-6F0C-47EB-ACCD-50543A1400C6}" presName="spaceRect" presStyleCnt="0"/>
      <dgm:spPr/>
    </dgm:pt>
    <dgm:pt modelId="{B6B523CF-029D-4884-8343-EB20F2CDC269}" type="pres">
      <dgm:prSet presAssocID="{0969FE9C-6F0C-47EB-ACCD-50543A1400C6}" presName="textRect" presStyleLbl="revTx" presStyleIdx="5" presStyleCnt="6">
        <dgm:presLayoutVars>
          <dgm:chMax val="1"/>
          <dgm:chPref val="1"/>
        </dgm:presLayoutVars>
      </dgm:prSet>
      <dgm:spPr/>
    </dgm:pt>
  </dgm:ptLst>
  <dgm:cxnLst>
    <dgm:cxn modelId="{CE3B0212-4136-436B-ABD4-8613A33CD10E}" type="presOf" srcId="{B9C51BBC-AC15-4CED-88FE-4FB52039B97E}" destId="{B94939FB-16A7-45E5-8A1B-B395D73D70EC}" srcOrd="0" destOrd="0" presId="urn:microsoft.com/office/officeart/2018/5/layout/IconCircleLabelList"/>
    <dgm:cxn modelId="{40CCF615-56E6-453D-BA18-56F253D09C85}" type="presOf" srcId="{78EF4578-17F1-4C2A-BFBD-6BA8C6732E19}" destId="{10792F4A-ACA9-451A-9963-D49DB8F74781}" srcOrd="0" destOrd="0" presId="urn:microsoft.com/office/officeart/2018/5/layout/IconCircleLabelList"/>
    <dgm:cxn modelId="{4168711C-45F9-4C96-9B81-F39031A68EDA}" type="presOf" srcId="{E41750D3-C602-4FE1-BFBC-6D7EE407DC5A}" destId="{A25C5B0F-2086-402D-8B87-6566DC20D3C8}" srcOrd="0" destOrd="0" presId="urn:microsoft.com/office/officeart/2018/5/layout/IconCircleLabelList"/>
    <dgm:cxn modelId="{EA655C39-4EBA-4E5C-991A-459F2B435499}" srcId="{78EF4578-17F1-4C2A-BFBD-6BA8C6732E19}" destId="{03BF8100-7E54-4D13-9A54-E5D6CA6A4083}" srcOrd="4" destOrd="0" parTransId="{39BB25DC-4F8F-4EA3-9ACE-C96CE3EF2797}" sibTransId="{02BA13B6-D5AD-4715-8A47-B2B5D5C10C5B}"/>
    <dgm:cxn modelId="{BED88069-43B5-4680-8DB2-F4F6969C4ACA}" srcId="{78EF4578-17F1-4C2A-BFBD-6BA8C6732E19}" destId="{E41750D3-C602-4FE1-BFBC-6D7EE407DC5A}" srcOrd="2" destOrd="0" parTransId="{7A4DEC56-E550-448B-8E9D-B8F39F331478}" sibTransId="{247664F2-F511-45A3-A256-41EF4A708DCF}"/>
    <dgm:cxn modelId="{FE795D55-5479-468D-9C4C-625769BC39BA}" type="presOf" srcId="{03BF8100-7E54-4D13-9A54-E5D6CA6A4083}" destId="{2845847B-A8F3-4C9C-B710-C5BB2D1C4B49}" srcOrd="0" destOrd="0" presId="urn:microsoft.com/office/officeart/2018/5/layout/IconCircleLabelList"/>
    <dgm:cxn modelId="{0C1B5386-6B27-43D6-A92F-FC3BB6112E8C}" srcId="{78EF4578-17F1-4C2A-BFBD-6BA8C6732E19}" destId="{0969FE9C-6F0C-47EB-ACCD-50543A1400C6}" srcOrd="5" destOrd="0" parTransId="{C190B41F-216B-42FF-BA4D-921942FAED74}" sibTransId="{D28B85C6-0EBE-4264-8DDE-5D3262E8AFD1}"/>
    <dgm:cxn modelId="{AFDE008A-C9EC-4625-BAD7-9B3E1DC26D39}" type="presOf" srcId="{8CE814DA-130A-4DCA-914D-3BFBAA8E1344}" destId="{F238ECFC-D14A-4573-9F9D-CD3A0C117D92}" srcOrd="0" destOrd="0" presId="urn:microsoft.com/office/officeart/2018/5/layout/IconCircleLabelList"/>
    <dgm:cxn modelId="{CB37F697-FBAB-4B85-9131-7C30A42D71EE}" type="presOf" srcId="{0969FE9C-6F0C-47EB-ACCD-50543A1400C6}" destId="{B6B523CF-029D-4884-8343-EB20F2CDC269}" srcOrd="0" destOrd="0" presId="urn:microsoft.com/office/officeart/2018/5/layout/IconCircleLabelList"/>
    <dgm:cxn modelId="{822210A8-B139-48BA-9F2B-9447FCB26D01}" type="presOf" srcId="{8AE193DF-964C-4909-ABC5-A1A6A379FF1B}" destId="{D650AB09-FFDD-4936-BF90-BB4B67AA727C}" srcOrd="0" destOrd="0" presId="urn:microsoft.com/office/officeart/2018/5/layout/IconCircleLabelList"/>
    <dgm:cxn modelId="{D9A0D6AF-1370-4191-BE01-C721D5FFB5D2}" srcId="{78EF4578-17F1-4C2A-BFBD-6BA8C6732E19}" destId="{8AE193DF-964C-4909-ABC5-A1A6A379FF1B}" srcOrd="0" destOrd="0" parTransId="{9B247CF4-6867-4AFD-98CB-1745E375A7F3}" sibTransId="{8E66F3E7-9930-4F6B-AC02-C1D0247F1F2C}"/>
    <dgm:cxn modelId="{E49438BC-27D4-406E-BB79-D92AB3E1CBCF}" srcId="{78EF4578-17F1-4C2A-BFBD-6BA8C6732E19}" destId="{8CE814DA-130A-4DCA-914D-3BFBAA8E1344}" srcOrd="1" destOrd="0" parTransId="{85C9085E-2416-4CFA-91EA-B661A5DA8B43}" sibTransId="{05F0DCCD-A06A-4ACC-89C4-0A414FEA7532}"/>
    <dgm:cxn modelId="{BAB95EBD-BDAE-4C5E-9895-0DE187D5BD08}" srcId="{78EF4578-17F1-4C2A-BFBD-6BA8C6732E19}" destId="{B9C51BBC-AC15-4CED-88FE-4FB52039B97E}" srcOrd="3" destOrd="0" parTransId="{14084B3F-1F34-4D40-ACCF-B898C3938DC8}" sibTransId="{A29104CD-005E-41FE-8C70-150902AA3D55}"/>
    <dgm:cxn modelId="{1FB63020-424E-4FBD-9DE1-2B9129C6D12E}" type="presParOf" srcId="{10792F4A-ACA9-451A-9963-D49DB8F74781}" destId="{7A5019DF-7466-4C01-ABA3-44040B7B903B}" srcOrd="0" destOrd="0" presId="urn:microsoft.com/office/officeart/2018/5/layout/IconCircleLabelList"/>
    <dgm:cxn modelId="{A07151F9-DE01-4A33-9B59-46FC3EBA3F22}" type="presParOf" srcId="{7A5019DF-7466-4C01-ABA3-44040B7B903B}" destId="{87EEBC38-C4F2-4F3D-A517-5B17E4BE8C30}" srcOrd="0" destOrd="0" presId="urn:microsoft.com/office/officeart/2018/5/layout/IconCircleLabelList"/>
    <dgm:cxn modelId="{DAB1F93E-F463-496B-9725-8E9DC86BB36F}" type="presParOf" srcId="{7A5019DF-7466-4C01-ABA3-44040B7B903B}" destId="{35359A49-EC8E-4BC2-B581-5CE399F2A91B}" srcOrd="1" destOrd="0" presId="urn:microsoft.com/office/officeart/2018/5/layout/IconCircleLabelList"/>
    <dgm:cxn modelId="{76E49FB4-EF6B-4A62-80C0-8E9BB39619E9}" type="presParOf" srcId="{7A5019DF-7466-4C01-ABA3-44040B7B903B}" destId="{EC6C66B7-CCB7-46C5-835A-816197D27F6F}" srcOrd="2" destOrd="0" presId="urn:microsoft.com/office/officeart/2018/5/layout/IconCircleLabelList"/>
    <dgm:cxn modelId="{90450404-6714-4315-AF12-5124CFB0F864}" type="presParOf" srcId="{7A5019DF-7466-4C01-ABA3-44040B7B903B}" destId="{D650AB09-FFDD-4936-BF90-BB4B67AA727C}" srcOrd="3" destOrd="0" presId="urn:microsoft.com/office/officeart/2018/5/layout/IconCircleLabelList"/>
    <dgm:cxn modelId="{A0BE795A-2009-4095-8F6E-BBE46C8711D0}" type="presParOf" srcId="{10792F4A-ACA9-451A-9963-D49DB8F74781}" destId="{234905EC-7303-4941-8A27-D6B4EC3922F8}" srcOrd="1" destOrd="0" presId="urn:microsoft.com/office/officeart/2018/5/layout/IconCircleLabelList"/>
    <dgm:cxn modelId="{3488F6DF-52FB-4AE9-83C6-D9F395E8F936}" type="presParOf" srcId="{10792F4A-ACA9-451A-9963-D49DB8F74781}" destId="{F09F9153-53B5-4B11-B54B-F47105495193}" srcOrd="2" destOrd="0" presId="urn:microsoft.com/office/officeart/2018/5/layout/IconCircleLabelList"/>
    <dgm:cxn modelId="{74B98C53-B615-4248-89D7-417361E3D07E}" type="presParOf" srcId="{F09F9153-53B5-4B11-B54B-F47105495193}" destId="{E6CFFD29-16F0-40BD-8FED-FEBA98C1BF3F}" srcOrd="0" destOrd="0" presId="urn:microsoft.com/office/officeart/2018/5/layout/IconCircleLabelList"/>
    <dgm:cxn modelId="{8A4753E6-5104-47F0-B0DD-B4E04043A127}" type="presParOf" srcId="{F09F9153-53B5-4B11-B54B-F47105495193}" destId="{3163BD5F-FE01-4DA0-B92A-0CA25415FE86}" srcOrd="1" destOrd="0" presId="urn:microsoft.com/office/officeart/2018/5/layout/IconCircleLabelList"/>
    <dgm:cxn modelId="{1539B2AC-0A8A-4396-9AAA-8814964D7233}" type="presParOf" srcId="{F09F9153-53B5-4B11-B54B-F47105495193}" destId="{B6452FD0-A78C-4441-9268-95B384A44A0A}" srcOrd="2" destOrd="0" presId="urn:microsoft.com/office/officeart/2018/5/layout/IconCircleLabelList"/>
    <dgm:cxn modelId="{A914DA34-7E3F-45D0-9F77-667D504DC233}" type="presParOf" srcId="{F09F9153-53B5-4B11-B54B-F47105495193}" destId="{F238ECFC-D14A-4573-9F9D-CD3A0C117D92}" srcOrd="3" destOrd="0" presId="urn:microsoft.com/office/officeart/2018/5/layout/IconCircleLabelList"/>
    <dgm:cxn modelId="{8793B4CB-0D87-4319-A191-DB7ABD5DC0A0}" type="presParOf" srcId="{10792F4A-ACA9-451A-9963-D49DB8F74781}" destId="{D3CF1C9A-E0EE-43AF-A0DB-512DC13CE980}" srcOrd="3" destOrd="0" presId="urn:microsoft.com/office/officeart/2018/5/layout/IconCircleLabelList"/>
    <dgm:cxn modelId="{F011B639-012F-456C-9218-44A0BC511529}" type="presParOf" srcId="{10792F4A-ACA9-451A-9963-D49DB8F74781}" destId="{A67CE439-4361-4D06-8956-85482D124BC9}" srcOrd="4" destOrd="0" presId="urn:microsoft.com/office/officeart/2018/5/layout/IconCircleLabelList"/>
    <dgm:cxn modelId="{7FAA8067-24E3-42A1-9AA2-C515145331D9}" type="presParOf" srcId="{A67CE439-4361-4D06-8956-85482D124BC9}" destId="{889B179C-C47B-4E14-9784-B3836ED8A61D}" srcOrd="0" destOrd="0" presId="urn:microsoft.com/office/officeart/2018/5/layout/IconCircleLabelList"/>
    <dgm:cxn modelId="{6C120F50-0801-4EF3-80DE-8AABEA28D7C3}" type="presParOf" srcId="{A67CE439-4361-4D06-8956-85482D124BC9}" destId="{B3E463DB-1BED-4A7B-A9D6-9A84A806F414}" srcOrd="1" destOrd="0" presId="urn:microsoft.com/office/officeart/2018/5/layout/IconCircleLabelList"/>
    <dgm:cxn modelId="{A3E3EB72-9B98-438B-94A7-BA7CD75FEC09}" type="presParOf" srcId="{A67CE439-4361-4D06-8956-85482D124BC9}" destId="{A6E3E14D-1F2D-4461-B7A9-38A6B34D1D3C}" srcOrd="2" destOrd="0" presId="urn:microsoft.com/office/officeart/2018/5/layout/IconCircleLabelList"/>
    <dgm:cxn modelId="{78176728-C776-45C6-AA42-F6C2C5DBBC33}" type="presParOf" srcId="{A67CE439-4361-4D06-8956-85482D124BC9}" destId="{A25C5B0F-2086-402D-8B87-6566DC20D3C8}" srcOrd="3" destOrd="0" presId="urn:microsoft.com/office/officeart/2018/5/layout/IconCircleLabelList"/>
    <dgm:cxn modelId="{8C021D65-2AA1-4D2C-ABF7-73F9D08B5788}" type="presParOf" srcId="{10792F4A-ACA9-451A-9963-D49DB8F74781}" destId="{D28716DC-A1FB-4D5C-A273-9AF339349B13}" srcOrd="5" destOrd="0" presId="urn:microsoft.com/office/officeart/2018/5/layout/IconCircleLabelList"/>
    <dgm:cxn modelId="{AD113560-5368-4B1A-9F25-4605E6376B83}" type="presParOf" srcId="{10792F4A-ACA9-451A-9963-D49DB8F74781}" destId="{879BDBC8-BC61-4E3C-A8C4-48CA14417376}" srcOrd="6" destOrd="0" presId="urn:microsoft.com/office/officeart/2018/5/layout/IconCircleLabelList"/>
    <dgm:cxn modelId="{AE9D68A2-9D29-4056-BFFC-2C258531FA7D}" type="presParOf" srcId="{879BDBC8-BC61-4E3C-A8C4-48CA14417376}" destId="{C8E478D3-D3FC-4457-B18C-7B464A260171}" srcOrd="0" destOrd="0" presId="urn:microsoft.com/office/officeart/2018/5/layout/IconCircleLabelList"/>
    <dgm:cxn modelId="{A35E8F18-DA2A-4340-AA8A-D65A6145C1B3}" type="presParOf" srcId="{879BDBC8-BC61-4E3C-A8C4-48CA14417376}" destId="{CBA3665C-6BF4-449F-AE64-7835925816C4}" srcOrd="1" destOrd="0" presId="urn:microsoft.com/office/officeart/2018/5/layout/IconCircleLabelList"/>
    <dgm:cxn modelId="{1F8A9A83-67B8-4B64-A85F-5EA7B9B25077}" type="presParOf" srcId="{879BDBC8-BC61-4E3C-A8C4-48CA14417376}" destId="{6D722D61-C81A-4B89-A1F3-0218C3619E3C}" srcOrd="2" destOrd="0" presId="urn:microsoft.com/office/officeart/2018/5/layout/IconCircleLabelList"/>
    <dgm:cxn modelId="{86509046-80ED-458E-AC76-5711237BACC4}" type="presParOf" srcId="{879BDBC8-BC61-4E3C-A8C4-48CA14417376}" destId="{B94939FB-16A7-45E5-8A1B-B395D73D70EC}" srcOrd="3" destOrd="0" presId="urn:microsoft.com/office/officeart/2018/5/layout/IconCircleLabelList"/>
    <dgm:cxn modelId="{FA4F27C0-AADC-4A41-B331-51EE96FC8DAD}" type="presParOf" srcId="{10792F4A-ACA9-451A-9963-D49DB8F74781}" destId="{CC68F2D2-399B-41DA-998E-C52A2B084F1C}" srcOrd="7" destOrd="0" presId="urn:microsoft.com/office/officeart/2018/5/layout/IconCircleLabelList"/>
    <dgm:cxn modelId="{E2E828B2-64E3-46A9-9047-AC1A7BEAFB1D}" type="presParOf" srcId="{10792F4A-ACA9-451A-9963-D49DB8F74781}" destId="{9EA69E4D-BEDC-4865-8126-375F1C79ED30}" srcOrd="8" destOrd="0" presId="urn:microsoft.com/office/officeart/2018/5/layout/IconCircleLabelList"/>
    <dgm:cxn modelId="{33715586-9E1F-4CB5-B7C2-A04E4D770528}" type="presParOf" srcId="{9EA69E4D-BEDC-4865-8126-375F1C79ED30}" destId="{228FE8B4-4557-4A27-8B52-800DA23956A8}" srcOrd="0" destOrd="0" presId="urn:microsoft.com/office/officeart/2018/5/layout/IconCircleLabelList"/>
    <dgm:cxn modelId="{377DD0CE-A5CF-4448-BA66-45AD510BAA96}" type="presParOf" srcId="{9EA69E4D-BEDC-4865-8126-375F1C79ED30}" destId="{E5D5B18B-1070-44F4-8AFB-A22CAC05F32D}" srcOrd="1" destOrd="0" presId="urn:microsoft.com/office/officeart/2018/5/layout/IconCircleLabelList"/>
    <dgm:cxn modelId="{D550735F-8EBF-4F9F-9D2E-7EE4AE6794D8}" type="presParOf" srcId="{9EA69E4D-BEDC-4865-8126-375F1C79ED30}" destId="{DF604336-5DB8-4E1C-8387-F252CDAA5F83}" srcOrd="2" destOrd="0" presId="urn:microsoft.com/office/officeart/2018/5/layout/IconCircleLabelList"/>
    <dgm:cxn modelId="{3687150A-06FB-4483-8DD8-9D2CB6A816D2}" type="presParOf" srcId="{9EA69E4D-BEDC-4865-8126-375F1C79ED30}" destId="{2845847B-A8F3-4C9C-B710-C5BB2D1C4B49}" srcOrd="3" destOrd="0" presId="urn:microsoft.com/office/officeart/2018/5/layout/IconCircleLabelList"/>
    <dgm:cxn modelId="{72133140-9429-4FEB-9567-DF65C25611F5}" type="presParOf" srcId="{10792F4A-ACA9-451A-9963-D49DB8F74781}" destId="{F41A4B4E-D64F-47D2-AE1D-9E69B79171CC}" srcOrd="9" destOrd="0" presId="urn:microsoft.com/office/officeart/2018/5/layout/IconCircleLabelList"/>
    <dgm:cxn modelId="{3E1F6D13-304A-48A8-BD21-8818065CA416}" type="presParOf" srcId="{10792F4A-ACA9-451A-9963-D49DB8F74781}" destId="{91C42F8A-8377-483D-9FA7-7819FE099BAA}" srcOrd="10" destOrd="0" presId="urn:microsoft.com/office/officeart/2018/5/layout/IconCircleLabelList"/>
    <dgm:cxn modelId="{AB65BAD5-4596-425B-B2AD-7801F972616C}" type="presParOf" srcId="{91C42F8A-8377-483D-9FA7-7819FE099BAA}" destId="{BED0E5EE-8470-415D-8FFF-358DD1B35A81}" srcOrd="0" destOrd="0" presId="urn:microsoft.com/office/officeart/2018/5/layout/IconCircleLabelList"/>
    <dgm:cxn modelId="{31E51F49-C682-4151-A903-FFCF64661309}" type="presParOf" srcId="{91C42F8A-8377-483D-9FA7-7819FE099BAA}" destId="{88DB2DF6-D157-4C04-87B0-D431343F35B1}" srcOrd="1" destOrd="0" presId="urn:microsoft.com/office/officeart/2018/5/layout/IconCircleLabelList"/>
    <dgm:cxn modelId="{3A93A3F0-C3C6-49E6-A669-AD699A04C0F9}" type="presParOf" srcId="{91C42F8A-8377-483D-9FA7-7819FE099BAA}" destId="{9829DB35-B442-4E2F-8BCF-D7315FBD7413}" srcOrd="2" destOrd="0" presId="urn:microsoft.com/office/officeart/2018/5/layout/IconCircleLabelList"/>
    <dgm:cxn modelId="{5E9F2779-1456-499F-A31F-50AA311FA970}" type="presParOf" srcId="{91C42F8A-8377-483D-9FA7-7819FE099BAA}" destId="{B6B523CF-029D-4884-8343-EB20F2CDC269}"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2560B0-9C61-4ABD-96F3-7DE1F0EE64D6}" type="doc">
      <dgm:prSet loTypeId="urn:microsoft.com/office/officeart/2018/5/layout/IconLeafLabelList" loCatId="icon" qsTypeId="urn:microsoft.com/office/officeart/2005/8/quickstyle/simple1" qsCatId="simple" csTypeId="urn:microsoft.com/office/officeart/2018/5/colors/Iconchunking_coloredtext_colorful1" csCatId="colorful" phldr="1"/>
      <dgm:spPr/>
      <dgm:t>
        <a:bodyPr/>
        <a:lstStyle/>
        <a:p>
          <a:endParaRPr lang="en-US"/>
        </a:p>
      </dgm:t>
    </dgm:pt>
    <dgm:pt modelId="{2E6EA1B4-C180-488D-B15E-51BFE7B3AED3}">
      <dgm:prSet/>
      <dgm:spPr/>
      <dgm:t>
        <a:bodyPr/>
        <a:lstStyle/>
        <a:p>
          <a:pPr>
            <a:defRPr cap="all"/>
          </a:pPr>
          <a:r>
            <a:rPr lang="en-US" b="0" i="0"/>
            <a:t>Strengths: Disney's strong brand recognition, extensive IP, and diverse revenue sources.</a:t>
          </a:r>
          <a:endParaRPr lang="en-US"/>
        </a:p>
      </dgm:t>
    </dgm:pt>
    <dgm:pt modelId="{CB999321-ABD3-49A9-AF4A-99273232F113}" type="parTrans" cxnId="{F9028C8B-90E7-4D6B-B6D3-320B3F21BFA6}">
      <dgm:prSet/>
      <dgm:spPr/>
      <dgm:t>
        <a:bodyPr/>
        <a:lstStyle/>
        <a:p>
          <a:endParaRPr lang="en-US"/>
        </a:p>
      </dgm:t>
    </dgm:pt>
    <dgm:pt modelId="{FBF4AF22-010A-40C8-9699-F97A31EF2576}" type="sibTrans" cxnId="{F9028C8B-90E7-4D6B-B6D3-320B3F21BFA6}">
      <dgm:prSet/>
      <dgm:spPr/>
      <dgm:t>
        <a:bodyPr/>
        <a:lstStyle/>
        <a:p>
          <a:endParaRPr lang="en-US"/>
        </a:p>
      </dgm:t>
    </dgm:pt>
    <dgm:pt modelId="{35B8A5E1-7946-44A0-BF5A-591151F5A67C}">
      <dgm:prSet/>
      <dgm:spPr/>
      <dgm:t>
        <a:bodyPr/>
        <a:lstStyle/>
        <a:p>
          <a:pPr>
            <a:defRPr cap="all"/>
          </a:pPr>
          <a:r>
            <a:rPr lang="en-US" b="0" i="0"/>
            <a:t>Weaknesses: Heavy reliance on theme parks and traditional film distribution models.</a:t>
          </a:r>
          <a:endParaRPr lang="en-US"/>
        </a:p>
      </dgm:t>
    </dgm:pt>
    <dgm:pt modelId="{633A4B1B-BDF1-49F6-BC46-13372BF125FC}" type="parTrans" cxnId="{44151FF5-0AB5-4DFA-9DC9-6DB06E578B10}">
      <dgm:prSet/>
      <dgm:spPr/>
      <dgm:t>
        <a:bodyPr/>
        <a:lstStyle/>
        <a:p>
          <a:endParaRPr lang="en-US"/>
        </a:p>
      </dgm:t>
    </dgm:pt>
    <dgm:pt modelId="{2B2C7C37-6940-4ED7-B834-3703D133E75D}" type="sibTrans" cxnId="{44151FF5-0AB5-4DFA-9DC9-6DB06E578B10}">
      <dgm:prSet/>
      <dgm:spPr/>
      <dgm:t>
        <a:bodyPr/>
        <a:lstStyle/>
        <a:p>
          <a:endParaRPr lang="en-US"/>
        </a:p>
      </dgm:t>
    </dgm:pt>
    <dgm:pt modelId="{62988FB8-59A2-4538-B215-F8E004B4411F}">
      <dgm:prSet/>
      <dgm:spPr/>
      <dgm:t>
        <a:bodyPr/>
        <a:lstStyle/>
        <a:p>
          <a:pPr>
            <a:defRPr cap="all"/>
          </a:pPr>
          <a:r>
            <a:rPr lang="en-US" b="0" i="0"/>
            <a:t>Opportunities: Leveraging its vast scale of IP for secondary film production and development.</a:t>
          </a:r>
          <a:endParaRPr lang="en-US"/>
        </a:p>
      </dgm:t>
    </dgm:pt>
    <dgm:pt modelId="{CEB3A34C-A447-422F-BDEC-ADBE48DAEB4E}" type="parTrans" cxnId="{17890E02-FA3A-448C-A66D-5A860F740900}">
      <dgm:prSet/>
      <dgm:spPr/>
      <dgm:t>
        <a:bodyPr/>
        <a:lstStyle/>
        <a:p>
          <a:endParaRPr lang="en-US"/>
        </a:p>
      </dgm:t>
    </dgm:pt>
    <dgm:pt modelId="{9AC1D017-CEB4-4451-9FE4-C665F350D51C}" type="sibTrans" cxnId="{17890E02-FA3A-448C-A66D-5A860F740900}">
      <dgm:prSet/>
      <dgm:spPr/>
      <dgm:t>
        <a:bodyPr/>
        <a:lstStyle/>
        <a:p>
          <a:endParaRPr lang="en-US"/>
        </a:p>
      </dgm:t>
    </dgm:pt>
    <dgm:pt modelId="{D7433DAE-B72D-4B90-B922-DDDCC57717BB}">
      <dgm:prSet/>
      <dgm:spPr/>
      <dgm:t>
        <a:bodyPr/>
        <a:lstStyle/>
        <a:p>
          <a:pPr>
            <a:defRPr cap="all"/>
          </a:pPr>
          <a:r>
            <a:rPr lang="en-US" b="0" i="0"/>
            <a:t>Threats: Competing streaming platforms, changing consumer preferences, and ongoing pandemic-related uncertainties. (Andrew, 2022).</a:t>
          </a:r>
          <a:endParaRPr lang="en-US"/>
        </a:p>
      </dgm:t>
    </dgm:pt>
    <dgm:pt modelId="{AF83C802-FE46-483B-BD8A-C5421FFE43CD}" type="parTrans" cxnId="{4D476034-1E3E-44A0-B158-3E85A86EC366}">
      <dgm:prSet/>
      <dgm:spPr/>
      <dgm:t>
        <a:bodyPr/>
        <a:lstStyle/>
        <a:p>
          <a:endParaRPr lang="en-US"/>
        </a:p>
      </dgm:t>
    </dgm:pt>
    <dgm:pt modelId="{FE1CCC20-8DFF-4834-84B8-D9FFE40A6489}" type="sibTrans" cxnId="{4D476034-1E3E-44A0-B158-3E85A86EC366}">
      <dgm:prSet/>
      <dgm:spPr/>
      <dgm:t>
        <a:bodyPr/>
        <a:lstStyle/>
        <a:p>
          <a:endParaRPr lang="en-US"/>
        </a:p>
      </dgm:t>
    </dgm:pt>
    <dgm:pt modelId="{0F7F8E0E-724F-4758-9599-90B64AA837E7}" type="pres">
      <dgm:prSet presAssocID="{032560B0-9C61-4ABD-96F3-7DE1F0EE64D6}" presName="root" presStyleCnt="0">
        <dgm:presLayoutVars>
          <dgm:dir/>
          <dgm:resizeHandles val="exact"/>
        </dgm:presLayoutVars>
      </dgm:prSet>
      <dgm:spPr/>
    </dgm:pt>
    <dgm:pt modelId="{23F3E0B8-3930-4653-A77E-EC3D16473F7C}" type="pres">
      <dgm:prSet presAssocID="{2E6EA1B4-C180-488D-B15E-51BFE7B3AED3}" presName="compNode" presStyleCnt="0"/>
      <dgm:spPr/>
    </dgm:pt>
    <dgm:pt modelId="{97454944-1C39-4AF0-A0F8-EDF4C64105AD}" type="pres">
      <dgm:prSet presAssocID="{2E6EA1B4-C180-488D-B15E-51BFE7B3AED3}" presName="iconBgRect" presStyleLbl="bgShp" presStyleIdx="0" presStyleCnt="4"/>
      <dgm:spPr>
        <a:prstGeom prst="round2DiagRect">
          <a:avLst>
            <a:gd name="adj1" fmla="val 29727"/>
            <a:gd name="adj2" fmla="val 0"/>
          </a:avLst>
        </a:prstGeom>
      </dgm:spPr>
    </dgm:pt>
    <dgm:pt modelId="{EDEFD667-0FD1-4234-A3D4-879CDCE19FD9}" type="pres">
      <dgm:prSet presAssocID="{2E6EA1B4-C180-488D-B15E-51BFE7B3AED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moking"/>
        </a:ext>
      </dgm:extLst>
    </dgm:pt>
    <dgm:pt modelId="{E14A1F6A-140F-4727-8481-A710C5AE870C}" type="pres">
      <dgm:prSet presAssocID="{2E6EA1B4-C180-488D-B15E-51BFE7B3AED3}" presName="spaceRect" presStyleCnt="0"/>
      <dgm:spPr/>
    </dgm:pt>
    <dgm:pt modelId="{323229A0-C7DA-4C34-BDD6-6E0D8FECA151}" type="pres">
      <dgm:prSet presAssocID="{2E6EA1B4-C180-488D-B15E-51BFE7B3AED3}" presName="textRect" presStyleLbl="revTx" presStyleIdx="0" presStyleCnt="4">
        <dgm:presLayoutVars>
          <dgm:chMax val="1"/>
          <dgm:chPref val="1"/>
        </dgm:presLayoutVars>
      </dgm:prSet>
      <dgm:spPr/>
    </dgm:pt>
    <dgm:pt modelId="{33183D2A-693C-420B-B5AC-55101EE65C66}" type="pres">
      <dgm:prSet presAssocID="{FBF4AF22-010A-40C8-9699-F97A31EF2576}" presName="sibTrans" presStyleCnt="0"/>
      <dgm:spPr/>
    </dgm:pt>
    <dgm:pt modelId="{948FDD7B-3811-4D18-BB81-3627315A1A90}" type="pres">
      <dgm:prSet presAssocID="{35B8A5E1-7946-44A0-BF5A-591151F5A67C}" presName="compNode" presStyleCnt="0"/>
      <dgm:spPr/>
    </dgm:pt>
    <dgm:pt modelId="{5C6EB883-431F-4C0F-8F41-C39377F2587B}" type="pres">
      <dgm:prSet presAssocID="{35B8A5E1-7946-44A0-BF5A-591151F5A67C}" presName="iconBgRect" presStyleLbl="bgShp" presStyleIdx="1" presStyleCnt="4"/>
      <dgm:spPr>
        <a:prstGeom prst="round2DiagRect">
          <a:avLst>
            <a:gd name="adj1" fmla="val 29727"/>
            <a:gd name="adj2" fmla="val 0"/>
          </a:avLst>
        </a:prstGeom>
      </dgm:spPr>
    </dgm:pt>
    <dgm:pt modelId="{7119C6C9-A130-4025-BA60-30EDEA632F9C}" type="pres">
      <dgm:prSet presAssocID="{35B8A5E1-7946-44A0-BF5A-591151F5A67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ill scene"/>
        </a:ext>
      </dgm:extLst>
    </dgm:pt>
    <dgm:pt modelId="{704DEE4B-357F-473C-A232-70FEF6F98CF4}" type="pres">
      <dgm:prSet presAssocID="{35B8A5E1-7946-44A0-BF5A-591151F5A67C}" presName="spaceRect" presStyleCnt="0"/>
      <dgm:spPr/>
    </dgm:pt>
    <dgm:pt modelId="{7941381C-6978-4508-AB6B-457894C71D92}" type="pres">
      <dgm:prSet presAssocID="{35B8A5E1-7946-44A0-BF5A-591151F5A67C}" presName="textRect" presStyleLbl="revTx" presStyleIdx="1" presStyleCnt="4">
        <dgm:presLayoutVars>
          <dgm:chMax val="1"/>
          <dgm:chPref val="1"/>
        </dgm:presLayoutVars>
      </dgm:prSet>
      <dgm:spPr/>
    </dgm:pt>
    <dgm:pt modelId="{CAD391D2-F90C-43F9-BA4C-15F688E136BC}" type="pres">
      <dgm:prSet presAssocID="{2B2C7C37-6940-4ED7-B834-3703D133E75D}" presName="sibTrans" presStyleCnt="0"/>
      <dgm:spPr/>
    </dgm:pt>
    <dgm:pt modelId="{BC86573B-038C-4C51-8F70-D039B9AA00B7}" type="pres">
      <dgm:prSet presAssocID="{62988FB8-59A2-4538-B215-F8E004B4411F}" presName="compNode" presStyleCnt="0"/>
      <dgm:spPr/>
    </dgm:pt>
    <dgm:pt modelId="{6CE3C804-1913-46BE-8B6F-6E7CB5437A7D}" type="pres">
      <dgm:prSet presAssocID="{62988FB8-59A2-4538-B215-F8E004B4411F}" presName="iconBgRect" presStyleLbl="bgShp" presStyleIdx="2" presStyleCnt="4"/>
      <dgm:spPr>
        <a:prstGeom prst="round2DiagRect">
          <a:avLst>
            <a:gd name="adj1" fmla="val 29727"/>
            <a:gd name="adj2" fmla="val 0"/>
          </a:avLst>
        </a:prstGeom>
      </dgm:spPr>
    </dgm:pt>
    <dgm:pt modelId="{97A73BA5-5296-47D3-A39F-01B105E8B327}" type="pres">
      <dgm:prSet presAssocID="{62988FB8-59A2-4538-B215-F8E004B4411F}"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lm reel"/>
        </a:ext>
      </dgm:extLst>
    </dgm:pt>
    <dgm:pt modelId="{427F91AC-EA17-43D8-99A7-702A4B3B681A}" type="pres">
      <dgm:prSet presAssocID="{62988FB8-59A2-4538-B215-F8E004B4411F}" presName="spaceRect" presStyleCnt="0"/>
      <dgm:spPr/>
    </dgm:pt>
    <dgm:pt modelId="{9136F585-4C86-4162-9D6B-7DE664540583}" type="pres">
      <dgm:prSet presAssocID="{62988FB8-59A2-4538-B215-F8E004B4411F}" presName="textRect" presStyleLbl="revTx" presStyleIdx="2" presStyleCnt="4">
        <dgm:presLayoutVars>
          <dgm:chMax val="1"/>
          <dgm:chPref val="1"/>
        </dgm:presLayoutVars>
      </dgm:prSet>
      <dgm:spPr/>
    </dgm:pt>
    <dgm:pt modelId="{4C469466-F7DA-46F1-AAD5-B83A40F32050}" type="pres">
      <dgm:prSet presAssocID="{9AC1D017-CEB4-4451-9FE4-C665F350D51C}" presName="sibTrans" presStyleCnt="0"/>
      <dgm:spPr/>
    </dgm:pt>
    <dgm:pt modelId="{E1C28651-1583-4EEB-9F1C-4260D8CF12E7}" type="pres">
      <dgm:prSet presAssocID="{D7433DAE-B72D-4B90-B922-DDDCC57717BB}" presName="compNode" presStyleCnt="0"/>
      <dgm:spPr/>
    </dgm:pt>
    <dgm:pt modelId="{AC9D7533-E0B6-441D-8DEF-8B84D1053CFC}" type="pres">
      <dgm:prSet presAssocID="{D7433DAE-B72D-4B90-B922-DDDCC57717BB}" presName="iconBgRect" presStyleLbl="bgShp" presStyleIdx="3" presStyleCnt="4"/>
      <dgm:spPr>
        <a:prstGeom prst="round2DiagRect">
          <a:avLst>
            <a:gd name="adj1" fmla="val 29727"/>
            <a:gd name="adj2" fmla="val 0"/>
          </a:avLst>
        </a:prstGeom>
      </dgm:spPr>
    </dgm:pt>
    <dgm:pt modelId="{04B02E6F-5452-41E7-8F83-4B7EC012974E}" type="pres">
      <dgm:prSet presAssocID="{D7433DAE-B72D-4B90-B922-DDDCC57717B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溪流"/>
        </a:ext>
      </dgm:extLst>
    </dgm:pt>
    <dgm:pt modelId="{9515F15C-9937-4E28-B5F4-7204118E2CFC}" type="pres">
      <dgm:prSet presAssocID="{D7433DAE-B72D-4B90-B922-DDDCC57717BB}" presName="spaceRect" presStyleCnt="0"/>
      <dgm:spPr/>
    </dgm:pt>
    <dgm:pt modelId="{7F7910B1-2010-4DA4-964E-1CCB91314BA5}" type="pres">
      <dgm:prSet presAssocID="{D7433DAE-B72D-4B90-B922-DDDCC57717BB}" presName="textRect" presStyleLbl="revTx" presStyleIdx="3" presStyleCnt="4">
        <dgm:presLayoutVars>
          <dgm:chMax val="1"/>
          <dgm:chPref val="1"/>
        </dgm:presLayoutVars>
      </dgm:prSet>
      <dgm:spPr/>
    </dgm:pt>
  </dgm:ptLst>
  <dgm:cxnLst>
    <dgm:cxn modelId="{17890E02-FA3A-448C-A66D-5A860F740900}" srcId="{032560B0-9C61-4ABD-96F3-7DE1F0EE64D6}" destId="{62988FB8-59A2-4538-B215-F8E004B4411F}" srcOrd="2" destOrd="0" parTransId="{CEB3A34C-A447-422F-BDEC-ADBE48DAEB4E}" sibTransId="{9AC1D017-CEB4-4451-9FE4-C665F350D51C}"/>
    <dgm:cxn modelId="{14B98D11-EA95-4C82-8DE6-ED3E577A0A65}" type="presOf" srcId="{032560B0-9C61-4ABD-96F3-7DE1F0EE64D6}" destId="{0F7F8E0E-724F-4758-9599-90B64AA837E7}" srcOrd="0" destOrd="0" presId="urn:microsoft.com/office/officeart/2018/5/layout/IconLeafLabelList"/>
    <dgm:cxn modelId="{ECD1392E-3FA1-41E7-9C93-1235ACFE06F3}" type="presOf" srcId="{2E6EA1B4-C180-488D-B15E-51BFE7B3AED3}" destId="{323229A0-C7DA-4C34-BDD6-6E0D8FECA151}" srcOrd="0" destOrd="0" presId="urn:microsoft.com/office/officeart/2018/5/layout/IconLeafLabelList"/>
    <dgm:cxn modelId="{4D476034-1E3E-44A0-B158-3E85A86EC366}" srcId="{032560B0-9C61-4ABD-96F3-7DE1F0EE64D6}" destId="{D7433DAE-B72D-4B90-B922-DDDCC57717BB}" srcOrd="3" destOrd="0" parTransId="{AF83C802-FE46-483B-BD8A-C5421FFE43CD}" sibTransId="{FE1CCC20-8DFF-4834-84B8-D9FFE40A6489}"/>
    <dgm:cxn modelId="{F9028C8B-90E7-4D6B-B6D3-320B3F21BFA6}" srcId="{032560B0-9C61-4ABD-96F3-7DE1F0EE64D6}" destId="{2E6EA1B4-C180-488D-B15E-51BFE7B3AED3}" srcOrd="0" destOrd="0" parTransId="{CB999321-ABD3-49A9-AF4A-99273232F113}" sibTransId="{FBF4AF22-010A-40C8-9699-F97A31EF2576}"/>
    <dgm:cxn modelId="{BF4D879A-027A-4E35-94C9-193698935A6B}" type="presOf" srcId="{62988FB8-59A2-4538-B215-F8E004B4411F}" destId="{9136F585-4C86-4162-9D6B-7DE664540583}" srcOrd="0" destOrd="0" presId="urn:microsoft.com/office/officeart/2018/5/layout/IconLeafLabelList"/>
    <dgm:cxn modelId="{CBCCC0BF-4BF4-4DCB-9E4D-1AB887CB7D4F}" type="presOf" srcId="{35B8A5E1-7946-44A0-BF5A-591151F5A67C}" destId="{7941381C-6978-4508-AB6B-457894C71D92}" srcOrd="0" destOrd="0" presId="urn:microsoft.com/office/officeart/2018/5/layout/IconLeafLabelList"/>
    <dgm:cxn modelId="{913202F2-825F-49A7-A390-E9E5A957A505}" type="presOf" srcId="{D7433DAE-B72D-4B90-B922-DDDCC57717BB}" destId="{7F7910B1-2010-4DA4-964E-1CCB91314BA5}" srcOrd="0" destOrd="0" presId="urn:microsoft.com/office/officeart/2018/5/layout/IconLeafLabelList"/>
    <dgm:cxn modelId="{44151FF5-0AB5-4DFA-9DC9-6DB06E578B10}" srcId="{032560B0-9C61-4ABD-96F3-7DE1F0EE64D6}" destId="{35B8A5E1-7946-44A0-BF5A-591151F5A67C}" srcOrd="1" destOrd="0" parTransId="{633A4B1B-BDF1-49F6-BC46-13372BF125FC}" sibTransId="{2B2C7C37-6940-4ED7-B834-3703D133E75D}"/>
    <dgm:cxn modelId="{C43F8310-721D-4278-8F7E-1BA897223D23}" type="presParOf" srcId="{0F7F8E0E-724F-4758-9599-90B64AA837E7}" destId="{23F3E0B8-3930-4653-A77E-EC3D16473F7C}" srcOrd="0" destOrd="0" presId="urn:microsoft.com/office/officeart/2018/5/layout/IconLeafLabelList"/>
    <dgm:cxn modelId="{FE091C00-B338-45A1-86D6-9DD55D6C7D42}" type="presParOf" srcId="{23F3E0B8-3930-4653-A77E-EC3D16473F7C}" destId="{97454944-1C39-4AF0-A0F8-EDF4C64105AD}" srcOrd="0" destOrd="0" presId="urn:microsoft.com/office/officeart/2018/5/layout/IconLeafLabelList"/>
    <dgm:cxn modelId="{D94CB1C4-3E76-44FA-A17D-D2C2D93799CD}" type="presParOf" srcId="{23F3E0B8-3930-4653-A77E-EC3D16473F7C}" destId="{EDEFD667-0FD1-4234-A3D4-879CDCE19FD9}" srcOrd="1" destOrd="0" presId="urn:microsoft.com/office/officeart/2018/5/layout/IconLeafLabelList"/>
    <dgm:cxn modelId="{3C6E3785-16A0-4527-BCD8-740D4A9266E3}" type="presParOf" srcId="{23F3E0B8-3930-4653-A77E-EC3D16473F7C}" destId="{E14A1F6A-140F-4727-8481-A710C5AE870C}" srcOrd="2" destOrd="0" presId="urn:microsoft.com/office/officeart/2018/5/layout/IconLeafLabelList"/>
    <dgm:cxn modelId="{C9046D16-F3F3-4885-9147-846FBA33F9FB}" type="presParOf" srcId="{23F3E0B8-3930-4653-A77E-EC3D16473F7C}" destId="{323229A0-C7DA-4C34-BDD6-6E0D8FECA151}" srcOrd="3" destOrd="0" presId="urn:microsoft.com/office/officeart/2018/5/layout/IconLeafLabelList"/>
    <dgm:cxn modelId="{81B4C457-4BBB-4043-B397-3CDDDDC4C8FE}" type="presParOf" srcId="{0F7F8E0E-724F-4758-9599-90B64AA837E7}" destId="{33183D2A-693C-420B-B5AC-55101EE65C66}" srcOrd="1" destOrd="0" presId="urn:microsoft.com/office/officeart/2018/5/layout/IconLeafLabelList"/>
    <dgm:cxn modelId="{056CE476-A830-4A4F-890B-8C02EDF4CAFF}" type="presParOf" srcId="{0F7F8E0E-724F-4758-9599-90B64AA837E7}" destId="{948FDD7B-3811-4D18-BB81-3627315A1A90}" srcOrd="2" destOrd="0" presId="urn:microsoft.com/office/officeart/2018/5/layout/IconLeafLabelList"/>
    <dgm:cxn modelId="{E1C5152E-F8AF-4132-A724-75E79183B596}" type="presParOf" srcId="{948FDD7B-3811-4D18-BB81-3627315A1A90}" destId="{5C6EB883-431F-4C0F-8F41-C39377F2587B}" srcOrd="0" destOrd="0" presId="urn:microsoft.com/office/officeart/2018/5/layout/IconLeafLabelList"/>
    <dgm:cxn modelId="{8C2EE6B3-2A29-4023-8D37-ACCA9D35E136}" type="presParOf" srcId="{948FDD7B-3811-4D18-BB81-3627315A1A90}" destId="{7119C6C9-A130-4025-BA60-30EDEA632F9C}" srcOrd="1" destOrd="0" presId="urn:microsoft.com/office/officeart/2018/5/layout/IconLeafLabelList"/>
    <dgm:cxn modelId="{F82D012C-E32C-4AFD-B112-002049EC5918}" type="presParOf" srcId="{948FDD7B-3811-4D18-BB81-3627315A1A90}" destId="{704DEE4B-357F-473C-A232-70FEF6F98CF4}" srcOrd="2" destOrd="0" presId="urn:microsoft.com/office/officeart/2018/5/layout/IconLeafLabelList"/>
    <dgm:cxn modelId="{5E42179D-9638-4A5A-8DF6-4E5D83618567}" type="presParOf" srcId="{948FDD7B-3811-4D18-BB81-3627315A1A90}" destId="{7941381C-6978-4508-AB6B-457894C71D92}" srcOrd="3" destOrd="0" presId="urn:microsoft.com/office/officeart/2018/5/layout/IconLeafLabelList"/>
    <dgm:cxn modelId="{BA6F498C-4819-4C4E-AB66-28450277F882}" type="presParOf" srcId="{0F7F8E0E-724F-4758-9599-90B64AA837E7}" destId="{CAD391D2-F90C-43F9-BA4C-15F688E136BC}" srcOrd="3" destOrd="0" presId="urn:microsoft.com/office/officeart/2018/5/layout/IconLeafLabelList"/>
    <dgm:cxn modelId="{AB4B1E33-FB75-4BE8-B766-84D3397FA0B4}" type="presParOf" srcId="{0F7F8E0E-724F-4758-9599-90B64AA837E7}" destId="{BC86573B-038C-4C51-8F70-D039B9AA00B7}" srcOrd="4" destOrd="0" presId="urn:microsoft.com/office/officeart/2018/5/layout/IconLeafLabelList"/>
    <dgm:cxn modelId="{5AD55AF1-B73C-4B70-875A-C07819EC8199}" type="presParOf" srcId="{BC86573B-038C-4C51-8F70-D039B9AA00B7}" destId="{6CE3C804-1913-46BE-8B6F-6E7CB5437A7D}" srcOrd="0" destOrd="0" presId="urn:microsoft.com/office/officeart/2018/5/layout/IconLeafLabelList"/>
    <dgm:cxn modelId="{0BAB487F-A281-4673-9019-AF42F9BDF70A}" type="presParOf" srcId="{BC86573B-038C-4C51-8F70-D039B9AA00B7}" destId="{97A73BA5-5296-47D3-A39F-01B105E8B327}" srcOrd="1" destOrd="0" presId="urn:microsoft.com/office/officeart/2018/5/layout/IconLeafLabelList"/>
    <dgm:cxn modelId="{8CDFB838-D6F5-41C6-99AA-146F919925BF}" type="presParOf" srcId="{BC86573B-038C-4C51-8F70-D039B9AA00B7}" destId="{427F91AC-EA17-43D8-99A7-702A4B3B681A}" srcOrd="2" destOrd="0" presId="urn:microsoft.com/office/officeart/2018/5/layout/IconLeafLabelList"/>
    <dgm:cxn modelId="{DE44EF15-BC06-43A7-A7EC-0AC0400A758A}" type="presParOf" srcId="{BC86573B-038C-4C51-8F70-D039B9AA00B7}" destId="{9136F585-4C86-4162-9D6B-7DE664540583}" srcOrd="3" destOrd="0" presId="urn:microsoft.com/office/officeart/2018/5/layout/IconLeafLabelList"/>
    <dgm:cxn modelId="{99DE1876-6544-4917-AD90-0607791B0E04}" type="presParOf" srcId="{0F7F8E0E-724F-4758-9599-90B64AA837E7}" destId="{4C469466-F7DA-46F1-AAD5-B83A40F32050}" srcOrd="5" destOrd="0" presId="urn:microsoft.com/office/officeart/2018/5/layout/IconLeafLabelList"/>
    <dgm:cxn modelId="{958848D5-1C80-46C5-ACB1-829802C00D55}" type="presParOf" srcId="{0F7F8E0E-724F-4758-9599-90B64AA837E7}" destId="{E1C28651-1583-4EEB-9F1C-4260D8CF12E7}" srcOrd="6" destOrd="0" presId="urn:microsoft.com/office/officeart/2018/5/layout/IconLeafLabelList"/>
    <dgm:cxn modelId="{698EB8C0-51BC-475E-B590-DD4C66E02589}" type="presParOf" srcId="{E1C28651-1583-4EEB-9F1C-4260D8CF12E7}" destId="{AC9D7533-E0B6-441D-8DEF-8B84D1053CFC}" srcOrd="0" destOrd="0" presId="urn:microsoft.com/office/officeart/2018/5/layout/IconLeafLabelList"/>
    <dgm:cxn modelId="{D757EEFC-71E6-4146-8066-44AED0593E1C}" type="presParOf" srcId="{E1C28651-1583-4EEB-9F1C-4260D8CF12E7}" destId="{04B02E6F-5452-41E7-8F83-4B7EC012974E}" srcOrd="1" destOrd="0" presId="urn:microsoft.com/office/officeart/2018/5/layout/IconLeafLabelList"/>
    <dgm:cxn modelId="{B170FB8F-F657-426C-96AD-BE1CB2D27B24}" type="presParOf" srcId="{E1C28651-1583-4EEB-9F1C-4260D8CF12E7}" destId="{9515F15C-9937-4E28-B5F4-7204118E2CFC}" srcOrd="2" destOrd="0" presId="urn:microsoft.com/office/officeart/2018/5/layout/IconLeafLabelList"/>
    <dgm:cxn modelId="{16C62EEE-9696-49F9-AD51-2DC3A3884382}" type="presParOf" srcId="{E1C28651-1583-4EEB-9F1C-4260D8CF12E7}" destId="{7F7910B1-2010-4DA4-964E-1CCB91314BA5}"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EEBC38-C4F2-4F3D-A517-5B17E4BE8C30}">
      <dsp:nvSpPr>
        <dsp:cNvPr id="0" name=""/>
        <dsp:cNvSpPr/>
      </dsp:nvSpPr>
      <dsp:spPr>
        <a:xfrm>
          <a:off x="299054" y="781728"/>
          <a:ext cx="932871" cy="9328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359A49-EC8E-4BC2-B581-5CE399F2A91B}">
      <dsp:nvSpPr>
        <dsp:cNvPr id="0" name=""/>
        <dsp:cNvSpPr/>
      </dsp:nvSpPr>
      <dsp:spPr>
        <a:xfrm>
          <a:off x="497863" y="980536"/>
          <a:ext cx="535253" cy="53525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650AB09-FFDD-4936-BF90-BB4B67AA727C}">
      <dsp:nvSpPr>
        <dsp:cNvPr id="0" name=""/>
        <dsp:cNvSpPr/>
      </dsp:nvSpPr>
      <dsp:spPr>
        <a:xfrm>
          <a:off x="841"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Political: Government regulations on travel and gatherings affecting Disney's operations.</a:t>
          </a:r>
          <a:endParaRPr lang="en-US" sz="1100" kern="1200"/>
        </a:p>
      </dsp:txBody>
      <dsp:txXfrm>
        <a:off x="841" y="2005165"/>
        <a:ext cx="1529296" cy="1161981"/>
      </dsp:txXfrm>
    </dsp:sp>
    <dsp:sp modelId="{E6CFFD29-16F0-40BD-8FED-FEBA98C1BF3F}">
      <dsp:nvSpPr>
        <dsp:cNvPr id="0" name=""/>
        <dsp:cNvSpPr/>
      </dsp:nvSpPr>
      <dsp:spPr>
        <a:xfrm>
          <a:off x="2095978" y="781728"/>
          <a:ext cx="932871" cy="93287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163BD5F-FE01-4DA0-B92A-0CA25415FE86}">
      <dsp:nvSpPr>
        <dsp:cNvPr id="0" name=""/>
        <dsp:cNvSpPr/>
      </dsp:nvSpPr>
      <dsp:spPr>
        <a:xfrm>
          <a:off x="2294787" y="980536"/>
          <a:ext cx="535253" cy="53525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238ECFC-D14A-4573-9F9D-CD3A0C117D92}">
      <dsp:nvSpPr>
        <dsp:cNvPr id="0" name=""/>
        <dsp:cNvSpPr/>
      </dsp:nvSpPr>
      <dsp:spPr>
        <a:xfrm>
          <a:off x="1797765"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Economic: Recession due to the pandemic influencing consumer spending on leisure and entertainment.</a:t>
          </a:r>
          <a:endParaRPr lang="en-US" sz="1100" kern="1200"/>
        </a:p>
      </dsp:txBody>
      <dsp:txXfrm>
        <a:off x="1797765" y="2005165"/>
        <a:ext cx="1529296" cy="1161981"/>
      </dsp:txXfrm>
    </dsp:sp>
    <dsp:sp modelId="{889B179C-C47B-4E14-9784-B3836ED8A61D}">
      <dsp:nvSpPr>
        <dsp:cNvPr id="0" name=""/>
        <dsp:cNvSpPr/>
      </dsp:nvSpPr>
      <dsp:spPr>
        <a:xfrm>
          <a:off x="3892902" y="781728"/>
          <a:ext cx="932871" cy="93287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3E463DB-1BED-4A7B-A9D6-9A84A806F414}">
      <dsp:nvSpPr>
        <dsp:cNvPr id="0" name=""/>
        <dsp:cNvSpPr/>
      </dsp:nvSpPr>
      <dsp:spPr>
        <a:xfrm>
          <a:off x="4091711" y="980536"/>
          <a:ext cx="535253" cy="53525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25C5B0F-2086-402D-8B87-6566DC20D3C8}">
      <dsp:nvSpPr>
        <dsp:cNvPr id="0" name=""/>
        <dsp:cNvSpPr/>
      </dsp:nvSpPr>
      <dsp:spPr>
        <a:xfrm>
          <a:off x="3594689"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Sociocultural: Changed consumer behavior favoring streaming services and home entertainment (Business Model Analyst, 2022).</a:t>
          </a:r>
          <a:endParaRPr lang="en-US" sz="1100" kern="1200"/>
        </a:p>
      </dsp:txBody>
      <dsp:txXfrm>
        <a:off x="3594689" y="2005165"/>
        <a:ext cx="1529296" cy="1161981"/>
      </dsp:txXfrm>
    </dsp:sp>
    <dsp:sp modelId="{C8E478D3-D3FC-4457-B18C-7B464A260171}">
      <dsp:nvSpPr>
        <dsp:cNvPr id="0" name=""/>
        <dsp:cNvSpPr/>
      </dsp:nvSpPr>
      <dsp:spPr>
        <a:xfrm>
          <a:off x="5689826" y="781728"/>
          <a:ext cx="932871" cy="93287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A3665C-6BF4-449F-AE64-7835925816C4}">
      <dsp:nvSpPr>
        <dsp:cNvPr id="0" name=""/>
        <dsp:cNvSpPr/>
      </dsp:nvSpPr>
      <dsp:spPr>
        <a:xfrm>
          <a:off x="5888634" y="980536"/>
          <a:ext cx="535253" cy="53525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94939FB-16A7-45E5-8A1B-B395D73D70EC}">
      <dsp:nvSpPr>
        <dsp:cNvPr id="0" name=""/>
        <dsp:cNvSpPr/>
      </dsp:nvSpPr>
      <dsp:spPr>
        <a:xfrm>
          <a:off x="5391613"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Technological: Technological advancements pushing Disney towards digital transformation.</a:t>
          </a:r>
          <a:endParaRPr lang="en-US" sz="1100" kern="1200"/>
        </a:p>
      </dsp:txBody>
      <dsp:txXfrm>
        <a:off x="5391613" y="2005165"/>
        <a:ext cx="1529296" cy="1161981"/>
      </dsp:txXfrm>
    </dsp:sp>
    <dsp:sp modelId="{228FE8B4-4557-4A27-8B52-800DA23956A8}">
      <dsp:nvSpPr>
        <dsp:cNvPr id="0" name=""/>
        <dsp:cNvSpPr/>
      </dsp:nvSpPr>
      <dsp:spPr>
        <a:xfrm>
          <a:off x="7486750" y="781728"/>
          <a:ext cx="932871" cy="932871"/>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5D5B18B-1070-44F4-8AFB-A22CAC05F32D}">
      <dsp:nvSpPr>
        <dsp:cNvPr id="0" name=""/>
        <dsp:cNvSpPr/>
      </dsp:nvSpPr>
      <dsp:spPr>
        <a:xfrm>
          <a:off x="7685558" y="980536"/>
          <a:ext cx="535253" cy="53525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845847B-A8F3-4C9C-B710-C5BB2D1C4B49}">
      <dsp:nvSpPr>
        <dsp:cNvPr id="0" name=""/>
        <dsp:cNvSpPr/>
      </dsp:nvSpPr>
      <dsp:spPr>
        <a:xfrm>
          <a:off x="7188537"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Legal: Regulatory changes regarding privacy, data protection, and content distribution impacting Disney's streaming services (SEC, 2020) .</a:t>
          </a:r>
          <a:endParaRPr lang="en-US" sz="1100" kern="1200"/>
        </a:p>
      </dsp:txBody>
      <dsp:txXfrm>
        <a:off x="7188537" y="2005165"/>
        <a:ext cx="1529296" cy="1161981"/>
      </dsp:txXfrm>
    </dsp:sp>
    <dsp:sp modelId="{BED0E5EE-8470-415D-8FFF-358DD1B35A81}">
      <dsp:nvSpPr>
        <dsp:cNvPr id="0" name=""/>
        <dsp:cNvSpPr/>
      </dsp:nvSpPr>
      <dsp:spPr>
        <a:xfrm>
          <a:off x="9283674" y="781728"/>
          <a:ext cx="932871" cy="93287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8DB2DF6-D157-4C04-87B0-D431343F35B1}">
      <dsp:nvSpPr>
        <dsp:cNvPr id="0" name=""/>
        <dsp:cNvSpPr/>
      </dsp:nvSpPr>
      <dsp:spPr>
        <a:xfrm>
          <a:off x="9482482" y="980536"/>
          <a:ext cx="535253" cy="53525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B523CF-029D-4884-8343-EB20F2CDC269}">
      <dsp:nvSpPr>
        <dsp:cNvPr id="0" name=""/>
        <dsp:cNvSpPr/>
      </dsp:nvSpPr>
      <dsp:spPr>
        <a:xfrm>
          <a:off x="8985461" y="2005165"/>
          <a:ext cx="1529296" cy="11619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Environmental: The pandemic highlighting the importance of sustainable operations.</a:t>
          </a:r>
          <a:endParaRPr lang="en-US" sz="1100" kern="1200"/>
        </a:p>
      </dsp:txBody>
      <dsp:txXfrm>
        <a:off x="8985461" y="2005165"/>
        <a:ext cx="1529296" cy="11619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454944-1C39-4AF0-A0F8-EDF4C64105AD}">
      <dsp:nvSpPr>
        <dsp:cNvPr id="0" name=""/>
        <dsp:cNvSpPr/>
      </dsp:nvSpPr>
      <dsp:spPr>
        <a:xfrm>
          <a:off x="973190" y="537992"/>
          <a:ext cx="1264141" cy="1264141"/>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DEFD667-0FD1-4234-A3D4-879CDCE19FD9}">
      <dsp:nvSpPr>
        <dsp:cNvPr id="0" name=""/>
        <dsp:cNvSpPr/>
      </dsp:nvSpPr>
      <dsp:spPr>
        <a:xfrm>
          <a:off x="1242597" y="807400"/>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3229A0-C7DA-4C34-BDD6-6E0D8FECA151}">
      <dsp:nvSpPr>
        <dsp:cNvPr id="0" name=""/>
        <dsp:cNvSpPr/>
      </dsp:nvSpPr>
      <dsp:spPr>
        <a:xfrm>
          <a:off x="569079" y="2195883"/>
          <a:ext cx="207236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Strengths: Disney's strong brand recognition, extensive IP, and diverse revenue sources.</a:t>
          </a:r>
          <a:endParaRPr lang="en-US" sz="1100" kern="1200"/>
        </a:p>
      </dsp:txBody>
      <dsp:txXfrm>
        <a:off x="569079" y="2195883"/>
        <a:ext cx="2072362" cy="1215000"/>
      </dsp:txXfrm>
    </dsp:sp>
    <dsp:sp modelId="{5C6EB883-431F-4C0F-8F41-C39377F2587B}">
      <dsp:nvSpPr>
        <dsp:cNvPr id="0" name=""/>
        <dsp:cNvSpPr/>
      </dsp:nvSpPr>
      <dsp:spPr>
        <a:xfrm>
          <a:off x="3408216" y="537992"/>
          <a:ext cx="1264141" cy="1264141"/>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19C6C9-A130-4025-BA60-30EDEA632F9C}">
      <dsp:nvSpPr>
        <dsp:cNvPr id="0" name=""/>
        <dsp:cNvSpPr/>
      </dsp:nvSpPr>
      <dsp:spPr>
        <a:xfrm>
          <a:off x="3677623" y="807400"/>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941381C-6978-4508-AB6B-457894C71D92}">
      <dsp:nvSpPr>
        <dsp:cNvPr id="0" name=""/>
        <dsp:cNvSpPr/>
      </dsp:nvSpPr>
      <dsp:spPr>
        <a:xfrm>
          <a:off x="3004105" y="2195883"/>
          <a:ext cx="207236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Weaknesses: Heavy reliance on theme parks and traditional film distribution models.</a:t>
          </a:r>
          <a:endParaRPr lang="en-US" sz="1100" kern="1200"/>
        </a:p>
      </dsp:txBody>
      <dsp:txXfrm>
        <a:off x="3004105" y="2195883"/>
        <a:ext cx="2072362" cy="1215000"/>
      </dsp:txXfrm>
    </dsp:sp>
    <dsp:sp modelId="{6CE3C804-1913-46BE-8B6F-6E7CB5437A7D}">
      <dsp:nvSpPr>
        <dsp:cNvPr id="0" name=""/>
        <dsp:cNvSpPr/>
      </dsp:nvSpPr>
      <dsp:spPr>
        <a:xfrm>
          <a:off x="5843242" y="537992"/>
          <a:ext cx="1264141" cy="1264141"/>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3BA5-5296-47D3-A39F-01B105E8B327}">
      <dsp:nvSpPr>
        <dsp:cNvPr id="0" name=""/>
        <dsp:cNvSpPr/>
      </dsp:nvSpPr>
      <dsp:spPr>
        <a:xfrm>
          <a:off x="6112649" y="807400"/>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36F585-4C86-4162-9D6B-7DE664540583}">
      <dsp:nvSpPr>
        <dsp:cNvPr id="0" name=""/>
        <dsp:cNvSpPr/>
      </dsp:nvSpPr>
      <dsp:spPr>
        <a:xfrm>
          <a:off x="5439131" y="2195883"/>
          <a:ext cx="207236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Opportunities: Leveraging its vast scale of IP for secondary film production and development.</a:t>
          </a:r>
          <a:endParaRPr lang="en-US" sz="1100" kern="1200"/>
        </a:p>
      </dsp:txBody>
      <dsp:txXfrm>
        <a:off x="5439131" y="2195883"/>
        <a:ext cx="2072362" cy="1215000"/>
      </dsp:txXfrm>
    </dsp:sp>
    <dsp:sp modelId="{AC9D7533-E0B6-441D-8DEF-8B84D1053CFC}">
      <dsp:nvSpPr>
        <dsp:cNvPr id="0" name=""/>
        <dsp:cNvSpPr/>
      </dsp:nvSpPr>
      <dsp:spPr>
        <a:xfrm>
          <a:off x="8278268" y="537992"/>
          <a:ext cx="1264141" cy="1264141"/>
        </a:xfrm>
        <a:prstGeom prst="round2DiagRect">
          <a:avLst>
            <a:gd name="adj1" fmla="val 29727"/>
            <a:gd name="adj2" fmla="val 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4B02E6F-5452-41E7-8F83-4B7EC012974E}">
      <dsp:nvSpPr>
        <dsp:cNvPr id="0" name=""/>
        <dsp:cNvSpPr/>
      </dsp:nvSpPr>
      <dsp:spPr>
        <a:xfrm>
          <a:off x="8547675" y="807400"/>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7910B1-2010-4DA4-964E-1CCB91314BA5}">
      <dsp:nvSpPr>
        <dsp:cNvPr id="0" name=""/>
        <dsp:cNvSpPr/>
      </dsp:nvSpPr>
      <dsp:spPr>
        <a:xfrm>
          <a:off x="7874157" y="2195883"/>
          <a:ext cx="2072362"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defRPr cap="all"/>
          </a:pPr>
          <a:r>
            <a:rPr lang="en-US" sz="1100" b="0" i="0" kern="1200"/>
            <a:t>Threats: Competing streaming platforms, changing consumer preferences, and ongoing pandemic-related uncertainties. (Andrew, 2022).</a:t>
          </a:r>
          <a:endParaRPr lang="en-US" sz="1100" kern="1200"/>
        </a:p>
      </dsp:txBody>
      <dsp:txXfrm>
        <a:off x="7874157" y="2195883"/>
        <a:ext cx="2072362" cy="1215000"/>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A806BC4-8899-4957-BCC2-CC3AAF1F3A93}" type="datetimeFigureOut">
              <a:rPr lang="zh-CN" altLang="en-US" smtClean="0"/>
              <a:t>2023/7/17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1B299C-4C6E-4310-ACC0-DCA7ED58BDFE}" type="slidenum">
              <a:rPr lang="zh-CN" altLang="en-US" smtClean="0"/>
              <a:t>‹#›</a:t>
            </a:fld>
            <a:endParaRPr lang="zh-CN" altLang="en-US"/>
          </a:p>
        </p:txBody>
      </p:sp>
    </p:spTree>
    <p:extLst>
      <p:ext uri="{BB962C8B-B14F-4D97-AF65-F5344CB8AC3E}">
        <p14:creationId xmlns:p14="http://schemas.microsoft.com/office/powerpoint/2010/main" val="634690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ltLang="zh-CN" sz="1200" dirty="0">
                <a:latin typeface="Times New Roman" panose="02020603050405020304" pitchFamily="18" charset="0"/>
                <a:ea typeface="Tahoma" panose="020B0604030504040204" pitchFamily="34" charset="0"/>
                <a:cs typeface="Times New Roman" panose="02020603050405020304" pitchFamily="18" charset="0"/>
              </a:rPr>
              <a:t> My name is </a:t>
            </a:r>
            <a:r>
              <a:rPr lang="en-US" altLang="zh-CN" sz="1200" dirty="0" err="1">
                <a:latin typeface="Times New Roman" panose="02020603050405020304" pitchFamily="18" charset="0"/>
                <a:ea typeface="Tahoma" panose="020B0604030504040204" pitchFamily="34" charset="0"/>
                <a:cs typeface="Times New Roman" panose="02020603050405020304" pitchFamily="18" charset="0"/>
              </a:rPr>
              <a:t>Yinni</a:t>
            </a:r>
            <a:r>
              <a:rPr lang="en-US" altLang="zh-CN" sz="1200" dirty="0">
                <a:latin typeface="Times New Roman" panose="02020603050405020304" pitchFamily="18" charset="0"/>
                <a:ea typeface="Tahoma" panose="020B0604030504040204" pitchFamily="34" charset="0"/>
                <a:cs typeface="Times New Roman" panose="02020603050405020304" pitchFamily="18" charset="0"/>
              </a:rPr>
              <a:t> Ma, and I have a deep interest in the fields of business management and marketing.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ltLang="zh-CN" sz="1200" dirty="0">
              <a:latin typeface="Times New Roman" panose="02020603050405020304" pitchFamily="18" charset="0"/>
              <a:ea typeface="Tahoma" panose="020B0604030504040204" pitchFamily="34" charset="0"/>
              <a:cs typeface="Times New Roman" panose="02020603050405020304" pitchFamily="18" charset="0"/>
            </a:endParaRPr>
          </a:p>
        </p:txBody>
      </p:sp>
      <p:sp>
        <p:nvSpPr>
          <p:cNvPr id="4" name="灯片编号占位符 3"/>
          <p:cNvSpPr>
            <a:spLocks noGrp="1"/>
          </p:cNvSpPr>
          <p:nvPr>
            <p:ph type="sldNum" sz="quarter" idx="5"/>
          </p:nvPr>
        </p:nvSpPr>
        <p:spPr/>
        <p:txBody>
          <a:bodyPr/>
          <a:lstStyle/>
          <a:p>
            <a:fld id="{CB1B299C-4C6E-4310-ACC0-DCA7ED58BDFE}" type="slidenum">
              <a:rPr lang="zh-CN" altLang="en-US" smtClean="0"/>
              <a:t>3</a:t>
            </a:fld>
            <a:endParaRPr lang="zh-CN" altLang="en-US"/>
          </a:p>
        </p:txBody>
      </p:sp>
    </p:spTree>
    <p:extLst>
      <p:ext uri="{BB962C8B-B14F-4D97-AF65-F5344CB8AC3E}">
        <p14:creationId xmlns:p14="http://schemas.microsoft.com/office/powerpoint/2010/main" val="31502462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Change can be both an opportunity and a challenge.    It can present new possibilities for growth and improvement, but can also be a source of uncertainty and risk.</a:t>
            </a:r>
          </a:p>
          <a:p>
            <a:endParaRPr lang="en-US" altLang="zh-CN" dirty="0"/>
          </a:p>
          <a:p>
            <a:r>
              <a:rPr lang="en-US" altLang="zh-CN" dirty="0"/>
              <a:t>We'll be exploring the radical changes Disney underwent due to unprecedented circumstances, mainly the COVID-19 pandemic, and how it adapted its business model to maintain stability and growth.</a:t>
            </a:r>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4</a:t>
            </a:fld>
            <a:endParaRPr lang="zh-CN" altLang="en-US"/>
          </a:p>
        </p:txBody>
      </p:sp>
    </p:spTree>
    <p:extLst>
      <p:ext uri="{BB962C8B-B14F-4D97-AF65-F5344CB8AC3E}">
        <p14:creationId xmlns:p14="http://schemas.microsoft.com/office/powerpoint/2010/main" val="34630686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b="0" i="0" dirty="0">
                <a:solidFill>
                  <a:srgbClr val="374151"/>
                </a:solidFill>
                <a:effectLst/>
                <a:latin typeface="Söhne"/>
              </a:rPr>
              <a:t>The company operates through various segments including Media Networks, Parks, Experiences and Products, Studio Entertainment, and Direct-to-Consumer &amp; International. </a:t>
            </a:r>
          </a:p>
          <a:p>
            <a:pPr algn="l"/>
            <a:endParaRPr lang="en-US" altLang="zh-CN" b="0" i="0" dirty="0">
              <a:solidFill>
                <a:srgbClr val="374151"/>
              </a:solidFill>
              <a:effectLst/>
              <a:latin typeface="Söhne"/>
            </a:endParaRPr>
          </a:p>
          <a:p>
            <a:pPr algn="l"/>
            <a:r>
              <a:rPr lang="en-US" altLang="zh-CN" b="0" i="0" dirty="0">
                <a:solidFill>
                  <a:srgbClr val="374151"/>
                </a:solidFill>
                <a:effectLst/>
                <a:latin typeface="Söhne"/>
              </a:rPr>
              <a:t>However, even giants like Disney face challenges and are compelled to adapt when unprecedented changes occur, like those brought about by the COVID-19 pandemic."</a:t>
            </a:r>
          </a:p>
          <a:p>
            <a:pPr algn="l"/>
            <a:endParaRPr lang="en-US" altLang="zh-CN" b="0" i="0" dirty="0">
              <a:solidFill>
                <a:srgbClr val="374151"/>
              </a:solidFill>
              <a:effectLst/>
              <a:latin typeface="Söhne"/>
            </a:endParaRPr>
          </a:p>
        </p:txBody>
      </p:sp>
      <p:sp>
        <p:nvSpPr>
          <p:cNvPr id="4" name="灯片编号占位符 3"/>
          <p:cNvSpPr>
            <a:spLocks noGrp="1"/>
          </p:cNvSpPr>
          <p:nvPr>
            <p:ph type="sldNum" sz="quarter" idx="5"/>
          </p:nvPr>
        </p:nvSpPr>
        <p:spPr/>
        <p:txBody>
          <a:bodyPr/>
          <a:lstStyle/>
          <a:p>
            <a:fld id="{CB1B299C-4C6E-4310-ACC0-DCA7ED58BDFE}" type="slidenum">
              <a:rPr lang="zh-CN" altLang="en-US" smtClean="0"/>
              <a:t>5</a:t>
            </a:fld>
            <a:endParaRPr lang="zh-CN" altLang="en-US"/>
          </a:p>
        </p:txBody>
      </p:sp>
    </p:spTree>
    <p:extLst>
      <p:ext uri="{BB962C8B-B14F-4D97-AF65-F5344CB8AC3E}">
        <p14:creationId xmlns:p14="http://schemas.microsoft.com/office/powerpoint/2010/main" val="194306774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the face of the global COVID-19 pandemic, Disney was forced to undergo significant changes, altering its operations and strategic focus dramatically.</a:t>
            </a:r>
          </a:p>
          <a:p>
            <a:endParaRPr lang="en-US" altLang="zh-CN" dirty="0"/>
          </a:p>
          <a:p>
            <a:r>
              <a:rPr lang="en-US" altLang="zh-CN" dirty="0"/>
              <a:t>A primary shift during this time was Disney's strategic decision to heavily prioritize their streaming service, Disney+.</a:t>
            </a:r>
          </a:p>
          <a:p>
            <a:endParaRPr lang="en-US" altLang="zh-CN" dirty="0"/>
          </a:p>
          <a:p>
            <a:r>
              <a:rPr lang="en-US" altLang="zh-CN" dirty="0"/>
              <a:t>The launch of Disney+ was initially planned as a supplementary service to their traditional media and theme park business.   However, the pandemic's arrival saw it become a lifeline for the company.</a:t>
            </a:r>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6</a:t>
            </a:fld>
            <a:endParaRPr lang="zh-CN" altLang="en-US"/>
          </a:p>
        </p:txBody>
      </p:sp>
    </p:spTree>
    <p:extLst>
      <p:ext uri="{BB962C8B-B14F-4D97-AF65-F5344CB8AC3E}">
        <p14:creationId xmlns:p14="http://schemas.microsoft.com/office/powerpoint/2010/main" val="34701779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b="0" i="0" dirty="0">
                <a:solidFill>
                  <a:srgbClr val="374151"/>
                </a:solidFill>
                <a:effectLst/>
                <a:latin typeface="Söhne"/>
              </a:rPr>
              <a:t>The closure of theme parks and cinemas worldwide led to significant revenue loss and forced the company to rethink its business model.</a:t>
            </a:r>
          </a:p>
          <a:p>
            <a:pPr algn="l"/>
            <a:endParaRPr lang="en-US" altLang="zh-CN" b="0" i="0" dirty="0">
              <a:solidFill>
                <a:srgbClr val="374151"/>
              </a:solidFill>
              <a:effectLst/>
              <a:latin typeface="Söhne"/>
            </a:endParaRPr>
          </a:p>
          <a:p>
            <a:pPr algn="l"/>
            <a:r>
              <a:rPr lang="en-US" altLang="zh-CN" b="0" i="0" dirty="0">
                <a:solidFill>
                  <a:srgbClr val="374151"/>
                </a:solidFill>
                <a:effectLst/>
                <a:latin typeface="Söhne"/>
              </a:rPr>
              <a:t>The trend towards digital, on-demand entertainment was already in progress before the pandemic, but lockdowns accelerated it exponentially.</a:t>
            </a:r>
          </a:p>
          <a:p>
            <a:pPr algn="l"/>
            <a:endParaRPr lang="en-US" altLang="zh-CN" b="0" i="0" dirty="0">
              <a:solidFill>
                <a:srgbClr val="374151"/>
              </a:solidFill>
              <a:effectLst/>
              <a:latin typeface="Söhne"/>
            </a:endParaRPr>
          </a:p>
          <a:p>
            <a:pPr algn="l"/>
            <a:r>
              <a:rPr lang="en-US" altLang="zh-CN" b="0" i="0" dirty="0">
                <a:solidFill>
                  <a:srgbClr val="374151"/>
                </a:solidFill>
                <a:effectLst/>
                <a:latin typeface="Söhne"/>
              </a:rPr>
              <a:t>Furthermore, technological developments, particularly in streaming and digital, provided the tools needed for Disney to execute this strategic shift. </a:t>
            </a:r>
          </a:p>
        </p:txBody>
      </p:sp>
      <p:sp>
        <p:nvSpPr>
          <p:cNvPr id="4" name="灯片编号占位符 3"/>
          <p:cNvSpPr>
            <a:spLocks noGrp="1"/>
          </p:cNvSpPr>
          <p:nvPr>
            <p:ph type="sldNum" sz="quarter" idx="5"/>
          </p:nvPr>
        </p:nvSpPr>
        <p:spPr/>
        <p:txBody>
          <a:bodyPr/>
          <a:lstStyle/>
          <a:p>
            <a:fld id="{CB1B299C-4C6E-4310-ACC0-DCA7ED58BDFE}" type="slidenum">
              <a:rPr lang="zh-CN" altLang="en-US" smtClean="0"/>
              <a:t>7</a:t>
            </a:fld>
            <a:endParaRPr lang="zh-CN" altLang="en-US"/>
          </a:p>
        </p:txBody>
      </p:sp>
    </p:spTree>
    <p:extLst>
      <p:ext uri="{BB962C8B-B14F-4D97-AF65-F5344CB8AC3E}">
        <p14:creationId xmlns:p14="http://schemas.microsoft.com/office/powerpoint/2010/main" val="283954437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Disney's traditional film business, which was already facing a downturn pre-pandemic.</a:t>
            </a:r>
          </a:p>
          <a:p>
            <a:endParaRPr lang="en-US" altLang="zh-CN" dirty="0"/>
          </a:p>
          <a:p>
            <a:r>
              <a:rPr lang="en-US" altLang="zh-CN" dirty="0"/>
              <a:t>Additionally, the closure of parks and resorts during the pandemic has been a significant push for Disney's online business.</a:t>
            </a:r>
          </a:p>
          <a:p>
            <a:endParaRPr lang="en-US" altLang="zh-CN" dirty="0"/>
          </a:p>
          <a:p>
            <a:r>
              <a:rPr lang="en-US" altLang="zh-CN" dirty="0"/>
              <a:t>Conversely, restraining forces challenging these changes include financial pressure from substantial acquisitions like Fox</a:t>
            </a:r>
            <a:r>
              <a:rPr lang="zh-CN" altLang="en-US" dirty="0"/>
              <a:t>。</a:t>
            </a:r>
            <a:endParaRPr lang="en-US" altLang="zh-CN"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8</a:t>
            </a:fld>
            <a:endParaRPr lang="zh-CN" altLang="en-US"/>
          </a:p>
        </p:txBody>
      </p:sp>
    </p:spTree>
    <p:extLst>
      <p:ext uri="{BB962C8B-B14F-4D97-AF65-F5344CB8AC3E}">
        <p14:creationId xmlns:p14="http://schemas.microsoft.com/office/powerpoint/2010/main" val="79808112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Employees: Disney can collaborate with other businesses to recommend these employees for seasonal positions.</a:t>
            </a:r>
          </a:p>
          <a:p>
            <a:endParaRPr lang="en-US" altLang="zh-CN" dirty="0"/>
          </a:p>
          <a:p>
            <a:r>
              <a:rPr lang="en-US" altLang="zh-CN" dirty="0"/>
              <a:t>Customers: Disney needs to convey the benefits of these changes and maintain high-quality products.</a:t>
            </a:r>
          </a:p>
          <a:p>
            <a:endParaRPr lang="en-US" altLang="zh-CN" dirty="0"/>
          </a:p>
          <a:p>
            <a:r>
              <a:rPr lang="en-US" altLang="zh-CN" dirty="0"/>
              <a:t>Investors: For example, long-term broadcasting agreements signed with sports leagues can drive potential consumer subscriptions and payments.</a:t>
            </a:r>
          </a:p>
          <a:p>
            <a:endParaRPr lang="en-US" altLang="zh-CN" dirty="0"/>
          </a:p>
          <a:p>
            <a:r>
              <a:rPr lang="en-US" altLang="zh-CN" dirty="0"/>
              <a:t>Partners:      For instance, the development of VR applications in films and the use of artificial intelligence for content generation and production.</a:t>
            </a:r>
          </a:p>
        </p:txBody>
      </p:sp>
      <p:sp>
        <p:nvSpPr>
          <p:cNvPr id="4" name="灯片编号占位符 3"/>
          <p:cNvSpPr>
            <a:spLocks noGrp="1"/>
          </p:cNvSpPr>
          <p:nvPr>
            <p:ph type="sldNum" sz="quarter" idx="5"/>
          </p:nvPr>
        </p:nvSpPr>
        <p:spPr/>
        <p:txBody>
          <a:bodyPr/>
          <a:lstStyle/>
          <a:p>
            <a:fld id="{CB1B299C-4C6E-4310-ACC0-DCA7ED58BDFE}" type="slidenum">
              <a:rPr lang="zh-CN" altLang="en-US" smtClean="0"/>
              <a:t>9</a:t>
            </a:fld>
            <a:endParaRPr lang="zh-CN" altLang="en-US"/>
          </a:p>
        </p:txBody>
      </p:sp>
    </p:spTree>
    <p:extLst>
      <p:ext uri="{BB962C8B-B14F-4D97-AF65-F5344CB8AC3E}">
        <p14:creationId xmlns:p14="http://schemas.microsoft.com/office/powerpoint/2010/main" val="259863299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Politically, government restrictions impacted their theme parks and movie operations.</a:t>
            </a:r>
          </a:p>
          <a:p>
            <a:endParaRPr lang="en-US" altLang="zh-CN" dirty="0"/>
          </a:p>
          <a:p>
            <a:r>
              <a:rPr lang="en-US" altLang="zh-CN" dirty="0"/>
              <a:t>Economically, the recession reduced consumer spending on leisure and entertainment, forcing Disney to seek new revenue sources, primarily online.</a:t>
            </a:r>
          </a:p>
          <a:p>
            <a:endParaRPr lang="en-US" altLang="zh-CN" dirty="0"/>
          </a:p>
          <a:p>
            <a:r>
              <a:rPr lang="en-US" altLang="zh-CN" dirty="0" err="1"/>
              <a:t>Socioculturally</a:t>
            </a:r>
            <a:r>
              <a:rPr lang="en-US" altLang="zh-CN" dirty="0"/>
              <a:t>, consumer behavior shifted towards streaming services and home entertainment, driving Disney's digital transformation.</a:t>
            </a:r>
          </a:p>
          <a:p>
            <a:endParaRPr lang="en-US" altLang="zh-CN" dirty="0"/>
          </a:p>
          <a:p>
            <a:r>
              <a:rPr lang="en-US" altLang="zh-CN" dirty="0"/>
              <a:t>Technologically, Disney had to invest in digital infrastructure and adjust its distribution strategy.</a:t>
            </a:r>
          </a:p>
          <a:p>
            <a:endParaRPr lang="en-US" altLang="zh-CN" dirty="0"/>
          </a:p>
          <a:p>
            <a:r>
              <a:rPr lang="en-US" altLang="zh-CN" dirty="0"/>
              <a:t>Legally, Disney had to comply with changes in regulations regarding privacy, data protection, and content distribution, especially concerning its streaming service.  </a:t>
            </a:r>
          </a:p>
          <a:p>
            <a:endParaRPr lang="en-US" altLang="zh-CN" dirty="0"/>
          </a:p>
          <a:p>
            <a:r>
              <a:rPr lang="en-US" altLang="zh-CN" dirty="0"/>
              <a:t>  And environmentally, the pandemic underscored the importance of sustainable operations.</a:t>
            </a:r>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10</a:t>
            </a:fld>
            <a:endParaRPr lang="zh-CN" altLang="en-US"/>
          </a:p>
        </p:txBody>
      </p:sp>
    </p:spTree>
    <p:extLst>
      <p:ext uri="{BB962C8B-B14F-4D97-AF65-F5344CB8AC3E}">
        <p14:creationId xmlns:p14="http://schemas.microsoft.com/office/powerpoint/2010/main" val="11101614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pPr algn="l"/>
            <a:r>
              <a:rPr lang="en-US" altLang="zh-CN" b="0" i="0" dirty="0">
                <a:effectLst/>
                <a:latin typeface="Söhne"/>
              </a:rPr>
              <a:t>Our SWOT analysis, on the other hand, reveals Disney's significant strengths, including their robust brand recognition, extensive intellectual property, and diverse revenue sources.  But it also unveils its weaknesses, such as heavy reliance on theme parks and traditional film distribution models, and ongoing threats, like competing streaming platforms, changing consumer preferences, and continued uncertainties related to the pandemic.  However, Disney also has significant opportunities.  For instance, leveraging its vast IP scale for secondary film production and development could potentially give it an edge over competitors like Netflix."</a:t>
            </a:r>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11</a:t>
            </a:fld>
            <a:endParaRPr lang="zh-CN" altLang="en-US"/>
          </a:p>
        </p:txBody>
      </p:sp>
    </p:spTree>
    <p:extLst>
      <p:ext uri="{BB962C8B-B14F-4D97-AF65-F5344CB8AC3E}">
        <p14:creationId xmlns:p14="http://schemas.microsoft.com/office/powerpoint/2010/main" val="15729162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In response to the changes brought about by the new crown epidemic, Disney adopted a combination of Planned Change and Reactive Change.  </a:t>
            </a:r>
          </a:p>
          <a:p>
            <a:endParaRPr lang="en-US" altLang="zh-CN"/>
          </a:p>
          <a:p>
            <a:r>
              <a:rPr lang="en-US" altLang="zh-CN"/>
              <a:t>The </a:t>
            </a:r>
            <a:r>
              <a:rPr lang="en-US" altLang="zh-CN" dirty="0"/>
              <a:t>planned change is mainly reflected in the fact that the company has increased its investment in the streaming media business before the pandemic, and they are trying to make up for the shortcomings in the form of investment and acquisitions.  This means that the company will take the streaming media business as an important development core for a long time after that.</a:t>
            </a:r>
          </a:p>
          <a:p>
            <a:endParaRPr lang="en-US" altLang="zh-CN" dirty="0"/>
          </a:p>
          <a:p>
            <a:r>
              <a:rPr lang="en-US" altLang="zh-CN" dirty="0"/>
              <a:t>The company laid the groundwork for this with the acquisition of Fox and its subsidiaries in 2019.  Reactive Change is reflected in Disney's rapid adjustment of its amusement park and movie theater business strategies after the outbreak.</a:t>
            </a:r>
          </a:p>
        </p:txBody>
      </p:sp>
      <p:sp>
        <p:nvSpPr>
          <p:cNvPr id="4" name="灯片编号占位符 3"/>
          <p:cNvSpPr>
            <a:spLocks noGrp="1"/>
          </p:cNvSpPr>
          <p:nvPr>
            <p:ph type="sldNum" sz="quarter" idx="5"/>
          </p:nvPr>
        </p:nvSpPr>
        <p:spPr/>
        <p:txBody>
          <a:bodyPr/>
          <a:lstStyle/>
          <a:p>
            <a:fld id="{CB1B299C-4C6E-4310-ACC0-DCA7ED58BDFE}" type="slidenum">
              <a:rPr lang="zh-CN" altLang="en-US" smtClean="0"/>
              <a:t>12</a:t>
            </a:fld>
            <a:endParaRPr lang="zh-CN" altLang="en-US"/>
          </a:p>
        </p:txBody>
      </p:sp>
    </p:spTree>
    <p:extLst>
      <p:ext uri="{BB962C8B-B14F-4D97-AF65-F5344CB8AC3E}">
        <p14:creationId xmlns:p14="http://schemas.microsoft.com/office/powerpoint/2010/main" val="123830239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Creating an architecture requires a series of adjustments based on competitors' models.   For example, Netflix has a dedicated documentary team, and its unique shooting techniques come from a professional.  </a:t>
            </a:r>
          </a:p>
          <a:p>
            <a:endParaRPr lang="en-US" altLang="zh-CN" dirty="0"/>
          </a:p>
          <a:p>
            <a:r>
              <a:rPr lang="en-US" altLang="zh-CN" dirty="0"/>
              <a:t>Make a radical change from the direction of the content team.   The combination of digital tools and team features is carried out more deeply.   At the same time, the cash vision system is used to develop new visual technology, so as to reduce the potential production cost in the future.</a:t>
            </a:r>
          </a:p>
          <a:p>
            <a:endParaRPr lang="en-US" altLang="zh-CN" dirty="0"/>
          </a:p>
          <a:p>
            <a:r>
              <a:rPr lang="en-US" altLang="zh-CN" dirty="0"/>
              <a:t>When the company has newer IP works, it can continue the series of these fan groups similar to the film and television area.</a:t>
            </a:r>
          </a:p>
        </p:txBody>
      </p:sp>
      <p:sp>
        <p:nvSpPr>
          <p:cNvPr id="4" name="灯片编号占位符 3"/>
          <p:cNvSpPr>
            <a:spLocks noGrp="1"/>
          </p:cNvSpPr>
          <p:nvPr>
            <p:ph type="sldNum" sz="quarter" idx="5"/>
          </p:nvPr>
        </p:nvSpPr>
        <p:spPr/>
        <p:txBody>
          <a:bodyPr/>
          <a:lstStyle/>
          <a:p>
            <a:fld id="{CB1B299C-4C6E-4310-ACC0-DCA7ED58BDFE}" type="slidenum">
              <a:rPr lang="zh-CN" altLang="en-US" smtClean="0"/>
              <a:t>13</a:t>
            </a:fld>
            <a:endParaRPr lang="zh-CN" altLang="en-US"/>
          </a:p>
        </p:txBody>
      </p:sp>
    </p:spTree>
    <p:extLst>
      <p:ext uri="{BB962C8B-B14F-4D97-AF65-F5344CB8AC3E}">
        <p14:creationId xmlns:p14="http://schemas.microsoft.com/office/powerpoint/2010/main" val="557422885"/>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dirty="0"/>
              <a:t>Disney's effectiveness in the transition is ample. The first move to the streaming service was the huge success of Disney+ and ESPN+, attracting huge numbers of subscribers.  While the investment is huge, the move is necessary.</a:t>
            </a:r>
          </a:p>
          <a:p>
            <a:endParaRPr lang="en-US" altLang="zh-CN" dirty="0"/>
          </a:p>
          <a:p>
            <a:r>
              <a:rPr lang="en-US" altLang="zh-CN" dirty="0"/>
              <a:t>During the new crown epidemic,  the company decided to temporarily close the park. The company should have completed the shutdown first, which would have reduced costs.</a:t>
            </a:r>
          </a:p>
          <a:p>
            <a:endParaRPr lang="en-US" altLang="zh-CN" dirty="0"/>
          </a:p>
          <a:p>
            <a:r>
              <a:rPr lang="en-US" altLang="zh-CN" dirty="0"/>
              <a:t>In order to better respond to market changes, Disney adjusted its organizational structure. Content Creation, Publishing and Sales has a new business team and is doing well.</a:t>
            </a:r>
          </a:p>
        </p:txBody>
      </p:sp>
      <p:sp>
        <p:nvSpPr>
          <p:cNvPr id="4" name="灯片编号占位符 3"/>
          <p:cNvSpPr>
            <a:spLocks noGrp="1"/>
          </p:cNvSpPr>
          <p:nvPr>
            <p:ph type="sldNum" sz="quarter" idx="5"/>
          </p:nvPr>
        </p:nvSpPr>
        <p:spPr/>
        <p:txBody>
          <a:bodyPr/>
          <a:lstStyle/>
          <a:p>
            <a:fld id="{CB1B299C-4C6E-4310-ACC0-DCA7ED58BDFE}" type="slidenum">
              <a:rPr lang="zh-CN" altLang="en-US" smtClean="0"/>
              <a:t>14</a:t>
            </a:fld>
            <a:endParaRPr lang="zh-CN" altLang="en-US"/>
          </a:p>
        </p:txBody>
      </p:sp>
    </p:spTree>
    <p:extLst>
      <p:ext uri="{BB962C8B-B14F-4D97-AF65-F5344CB8AC3E}">
        <p14:creationId xmlns:p14="http://schemas.microsoft.com/office/powerpoint/2010/main" val="33528748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sz="1200" dirty="0">
                <a:latin typeface="Times New Roman" panose="02020603050405020304" pitchFamily="18" charset="0"/>
                <a:cs typeface="Times New Roman" panose="02020603050405020304" pitchFamily="18" charset="0"/>
              </a:rPr>
              <a:t>Disney has been commendable for its response to the pandemic and changing entertainment landscape, with the successful launch of its streaming service and organizational restructuring.</a:t>
            </a: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However, companies must continue to focus on enhancing digital content production, emphasizing data-driven decision-making, enhancing technology integration, pursuing sustainable operations, investing in talent development, forming strategic partnerships, and managing risk.</a:t>
            </a:r>
          </a:p>
          <a:p>
            <a:endParaRPr lang="en-US" altLang="zh-CN" sz="1200" dirty="0">
              <a:latin typeface="Times New Roman" panose="02020603050405020304" pitchFamily="18" charset="0"/>
              <a:cs typeface="Times New Roman" panose="02020603050405020304" pitchFamily="18" charset="0"/>
            </a:endParaRPr>
          </a:p>
          <a:p>
            <a:r>
              <a:rPr lang="en-US" altLang="zh-CN" sz="1200" dirty="0">
                <a:latin typeface="Times New Roman" panose="02020603050405020304" pitchFamily="18" charset="0"/>
                <a:cs typeface="Times New Roman" panose="02020603050405020304" pitchFamily="18" charset="0"/>
              </a:rPr>
              <a:t>By doing this, Disney can maintain its status as a leader in the entertainment industry.</a:t>
            </a:r>
            <a:endParaRPr lang="zh-CN" altLang="en-US" sz="1200" dirty="0">
              <a:latin typeface="Times New Roman" panose="02020603050405020304" pitchFamily="18" charset="0"/>
              <a:cs typeface="Times New Roman" panose="02020603050405020304" pitchFamily="18" charset="0"/>
            </a:endParaRPr>
          </a:p>
          <a:p>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15</a:t>
            </a:fld>
            <a:endParaRPr lang="zh-CN" altLang="en-US"/>
          </a:p>
        </p:txBody>
      </p:sp>
    </p:spTree>
    <p:extLst>
      <p:ext uri="{BB962C8B-B14F-4D97-AF65-F5344CB8AC3E}">
        <p14:creationId xmlns:p14="http://schemas.microsoft.com/office/powerpoint/2010/main" val="150080674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dirty="0"/>
          </a:p>
        </p:txBody>
      </p:sp>
      <p:sp>
        <p:nvSpPr>
          <p:cNvPr id="4" name="灯片编号占位符 3"/>
          <p:cNvSpPr>
            <a:spLocks noGrp="1"/>
          </p:cNvSpPr>
          <p:nvPr>
            <p:ph type="sldNum" sz="quarter" idx="5"/>
          </p:nvPr>
        </p:nvSpPr>
        <p:spPr/>
        <p:txBody>
          <a:bodyPr/>
          <a:lstStyle/>
          <a:p>
            <a:fld id="{CB1B299C-4C6E-4310-ACC0-DCA7ED58BDFE}" type="slidenum">
              <a:rPr lang="zh-CN" altLang="en-US" smtClean="0"/>
              <a:t>16</a:t>
            </a:fld>
            <a:endParaRPr lang="zh-CN" altLang="en-US"/>
          </a:p>
        </p:txBody>
      </p:sp>
    </p:spTree>
    <p:extLst>
      <p:ext uri="{BB962C8B-B14F-4D97-AF65-F5344CB8AC3E}">
        <p14:creationId xmlns:p14="http://schemas.microsoft.com/office/powerpoint/2010/main" val="275094369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标题幻灯片">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3704E230-C5C8-3D64-FA46-854DBE0E9C86}"/>
              </a:ext>
            </a:extLst>
          </p:cNvPr>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p>
        </p:txBody>
      </p:sp>
      <p:sp>
        <p:nvSpPr>
          <p:cNvPr id="3" name="副标题 2">
            <a:extLst>
              <a:ext uri="{FF2B5EF4-FFF2-40B4-BE49-F238E27FC236}">
                <a16:creationId xmlns:a16="http://schemas.microsoft.com/office/drawing/2014/main" id="{D7C05C2F-6754-6A00-64D6-B09EFD5F014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p>
        </p:txBody>
      </p:sp>
      <p:sp>
        <p:nvSpPr>
          <p:cNvPr id="4" name="日期占位符 3">
            <a:extLst>
              <a:ext uri="{FF2B5EF4-FFF2-40B4-BE49-F238E27FC236}">
                <a16:creationId xmlns:a16="http://schemas.microsoft.com/office/drawing/2014/main" id="{9389050C-8A7F-B8D9-5D8B-1A18B1BF5168}"/>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8CA75D0E-6EF8-81BE-EFD3-D62AFC9080D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26F36549-2FC8-1E81-B942-83B269924457}"/>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31488500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标题和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0E2C94E-5315-E098-3C20-B58A32BC8F60}"/>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56A3530F-91CE-E671-096C-50C61EDD71F2}"/>
              </a:ext>
            </a:extLst>
          </p:cNvPr>
          <p:cNvSpPr>
            <a:spLocks noGrp="1"/>
          </p:cNvSpPr>
          <p:nvPr>
            <p:ph idx="1"/>
          </p:nvPr>
        </p:nvSpPr>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7A5B7D49-666B-D77B-F6C9-804D8B1CA30C}"/>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E6E14D52-5DD2-4419-D9ED-D0E386CC59B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C1AE7CB4-DC24-7D40-6FB6-FB3A55990588}"/>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24206455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节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8C57B9AA-E395-2F12-CEBE-1E92B750B586}"/>
              </a:ext>
            </a:extLst>
          </p:cNvPr>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p>
        </p:txBody>
      </p:sp>
      <p:sp>
        <p:nvSpPr>
          <p:cNvPr id="3" name="文本占位符 2">
            <a:extLst>
              <a:ext uri="{FF2B5EF4-FFF2-40B4-BE49-F238E27FC236}">
                <a16:creationId xmlns:a16="http://schemas.microsoft.com/office/drawing/2014/main" id="{139DD445-068B-EC99-6708-D5BE452AB104}"/>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p>
        </p:txBody>
      </p:sp>
      <p:sp>
        <p:nvSpPr>
          <p:cNvPr id="4" name="日期占位符 3">
            <a:extLst>
              <a:ext uri="{FF2B5EF4-FFF2-40B4-BE49-F238E27FC236}">
                <a16:creationId xmlns:a16="http://schemas.microsoft.com/office/drawing/2014/main" id="{C2AEAF48-B378-5BE2-8DFB-8CA0AFAA83CE}"/>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EB219EB6-5A94-612A-BDF3-936F2CE3D692}"/>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9E1F54AE-D863-F878-0B97-090B9192641F}"/>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395575612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两栏内容">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5D4F4560-FBE9-663B-D791-0648D3C68E71}"/>
              </a:ext>
            </a:extLst>
          </p:cNvPr>
          <p:cNvSpPr>
            <a:spLocks noGrp="1"/>
          </p:cNvSpPr>
          <p:nvPr>
            <p:ph type="title"/>
          </p:nvPr>
        </p:nvSpPr>
        <p:spPr/>
        <p:txBody>
          <a:bodyPr/>
          <a:lstStyle/>
          <a:p>
            <a:r>
              <a:rPr lang="zh-CN" altLang="en-US"/>
              <a:t>单击此处编辑母版标题样式</a:t>
            </a:r>
          </a:p>
        </p:txBody>
      </p:sp>
      <p:sp>
        <p:nvSpPr>
          <p:cNvPr id="3" name="内容占位符 2">
            <a:extLst>
              <a:ext uri="{FF2B5EF4-FFF2-40B4-BE49-F238E27FC236}">
                <a16:creationId xmlns:a16="http://schemas.microsoft.com/office/drawing/2014/main" id="{8EA54D13-D499-B1FF-EB0E-C8800D9A13DF}"/>
              </a:ext>
            </a:extLst>
          </p:cNvPr>
          <p:cNvSpPr>
            <a:spLocks noGrp="1"/>
          </p:cNvSpPr>
          <p:nvPr>
            <p:ph sz="half" idx="1"/>
          </p:nvPr>
        </p:nvSpPr>
        <p:spPr>
          <a:xfrm>
            <a:off x="838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内容占位符 3">
            <a:extLst>
              <a:ext uri="{FF2B5EF4-FFF2-40B4-BE49-F238E27FC236}">
                <a16:creationId xmlns:a16="http://schemas.microsoft.com/office/drawing/2014/main" id="{A864E72C-C079-5AC3-0785-1F9750EDCEF1}"/>
              </a:ext>
            </a:extLst>
          </p:cNvPr>
          <p:cNvSpPr>
            <a:spLocks noGrp="1"/>
          </p:cNvSpPr>
          <p:nvPr>
            <p:ph sz="half" idx="2"/>
          </p:nvPr>
        </p:nvSpPr>
        <p:spPr>
          <a:xfrm>
            <a:off x="6172200" y="1825625"/>
            <a:ext cx="5181600" cy="435133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日期占位符 4">
            <a:extLst>
              <a:ext uri="{FF2B5EF4-FFF2-40B4-BE49-F238E27FC236}">
                <a16:creationId xmlns:a16="http://schemas.microsoft.com/office/drawing/2014/main" id="{172F529E-7256-C812-45EB-C6F093FC68A4}"/>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6" name="页脚占位符 5">
            <a:extLst>
              <a:ext uri="{FF2B5EF4-FFF2-40B4-BE49-F238E27FC236}">
                <a16:creationId xmlns:a16="http://schemas.microsoft.com/office/drawing/2014/main" id="{B3B9CBC5-C255-9789-0A4B-930AFECE3FC5}"/>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34C255A-7344-DEF6-CD53-A0910B6E32B1}"/>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34537153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比较">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EC08D9F1-0E85-D5BF-85EA-90DB71406E86}"/>
              </a:ext>
            </a:extLst>
          </p:cNvPr>
          <p:cNvSpPr>
            <a:spLocks noGrp="1"/>
          </p:cNvSpPr>
          <p:nvPr>
            <p:ph type="title"/>
          </p:nvPr>
        </p:nvSpPr>
        <p:spPr>
          <a:xfrm>
            <a:off x="839788" y="365125"/>
            <a:ext cx="10515600" cy="1325563"/>
          </a:xfrm>
        </p:spPr>
        <p:txBody>
          <a:bodyPr/>
          <a:lstStyle/>
          <a:p>
            <a:r>
              <a:rPr lang="zh-CN" altLang="en-US"/>
              <a:t>单击此处编辑母版标题样式</a:t>
            </a:r>
          </a:p>
        </p:txBody>
      </p:sp>
      <p:sp>
        <p:nvSpPr>
          <p:cNvPr id="3" name="文本占位符 2">
            <a:extLst>
              <a:ext uri="{FF2B5EF4-FFF2-40B4-BE49-F238E27FC236}">
                <a16:creationId xmlns:a16="http://schemas.microsoft.com/office/drawing/2014/main" id="{7BF735C0-6BDE-119F-4ED8-BC72B9F3EC0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4" name="内容占位符 3">
            <a:extLst>
              <a:ext uri="{FF2B5EF4-FFF2-40B4-BE49-F238E27FC236}">
                <a16:creationId xmlns:a16="http://schemas.microsoft.com/office/drawing/2014/main" id="{1089E86A-3577-73EC-CB5F-296690A1EB64}"/>
              </a:ext>
            </a:extLst>
          </p:cNvPr>
          <p:cNvSpPr>
            <a:spLocks noGrp="1"/>
          </p:cNvSpPr>
          <p:nvPr>
            <p:ph sz="half" idx="2"/>
          </p:nvPr>
        </p:nvSpPr>
        <p:spPr>
          <a:xfrm>
            <a:off x="839788" y="2505075"/>
            <a:ext cx="5157787"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5" name="文本占位符 4">
            <a:extLst>
              <a:ext uri="{FF2B5EF4-FFF2-40B4-BE49-F238E27FC236}">
                <a16:creationId xmlns:a16="http://schemas.microsoft.com/office/drawing/2014/main" id="{1E4040AD-B970-D506-BB14-0FEFD76BACB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p>
        </p:txBody>
      </p:sp>
      <p:sp>
        <p:nvSpPr>
          <p:cNvPr id="6" name="内容占位符 5">
            <a:extLst>
              <a:ext uri="{FF2B5EF4-FFF2-40B4-BE49-F238E27FC236}">
                <a16:creationId xmlns:a16="http://schemas.microsoft.com/office/drawing/2014/main" id="{50F9EE48-F086-83A7-95DF-D8FF42ACD7E0}"/>
              </a:ext>
            </a:extLst>
          </p:cNvPr>
          <p:cNvSpPr>
            <a:spLocks noGrp="1"/>
          </p:cNvSpPr>
          <p:nvPr>
            <p:ph sz="quarter" idx="4"/>
          </p:nvPr>
        </p:nvSpPr>
        <p:spPr>
          <a:xfrm>
            <a:off x="6172200" y="2505075"/>
            <a:ext cx="5183188" cy="3684588"/>
          </a:xfrm>
        </p:spPr>
        <p:txBody>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7" name="日期占位符 6">
            <a:extLst>
              <a:ext uri="{FF2B5EF4-FFF2-40B4-BE49-F238E27FC236}">
                <a16:creationId xmlns:a16="http://schemas.microsoft.com/office/drawing/2014/main" id="{FAC4E57D-F5E3-9FEC-9907-4A8447A365D3}"/>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8" name="页脚占位符 7">
            <a:extLst>
              <a:ext uri="{FF2B5EF4-FFF2-40B4-BE49-F238E27FC236}">
                <a16:creationId xmlns:a16="http://schemas.microsoft.com/office/drawing/2014/main" id="{674D5B4E-F901-C49D-437D-420791EA389E}"/>
              </a:ext>
            </a:extLst>
          </p:cNvPr>
          <p:cNvSpPr>
            <a:spLocks noGrp="1"/>
          </p:cNvSpPr>
          <p:nvPr>
            <p:ph type="ftr" sz="quarter" idx="11"/>
          </p:nvPr>
        </p:nvSpPr>
        <p:spPr/>
        <p:txBody>
          <a:bodyPr/>
          <a:lstStyle/>
          <a:p>
            <a:endParaRPr lang="zh-CN" altLang="en-US"/>
          </a:p>
        </p:txBody>
      </p:sp>
      <p:sp>
        <p:nvSpPr>
          <p:cNvPr id="9" name="灯片编号占位符 8">
            <a:extLst>
              <a:ext uri="{FF2B5EF4-FFF2-40B4-BE49-F238E27FC236}">
                <a16:creationId xmlns:a16="http://schemas.microsoft.com/office/drawing/2014/main" id="{5A16A10A-9C13-753A-31AC-3859F1C62F3A}"/>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23491070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仅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1FB23B15-3285-2C0C-FE84-650482812318}"/>
              </a:ext>
            </a:extLst>
          </p:cNvPr>
          <p:cNvSpPr>
            <a:spLocks noGrp="1"/>
          </p:cNvSpPr>
          <p:nvPr>
            <p:ph type="title"/>
          </p:nvPr>
        </p:nvSpPr>
        <p:spPr/>
        <p:txBody>
          <a:bodyPr/>
          <a:lstStyle/>
          <a:p>
            <a:r>
              <a:rPr lang="zh-CN" altLang="en-US"/>
              <a:t>单击此处编辑母版标题样式</a:t>
            </a:r>
          </a:p>
        </p:txBody>
      </p:sp>
      <p:sp>
        <p:nvSpPr>
          <p:cNvPr id="3" name="日期占位符 2">
            <a:extLst>
              <a:ext uri="{FF2B5EF4-FFF2-40B4-BE49-F238E27FC236}">
                <a16:creationId xmlns:a16="http://schemas.microsoft.com/office/drawing/2014/main" id="{D0990283-30F0-E214-CE52-F3DBA33FDD13}"/>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4" name="页脚占位符 3">
            <a:extLst>
              <a:ext uri="{FF2B5EF4-FFF2-40B4-BE49-F238E27FC236}">
                <a16:creationId xmlns:a16="http://schemas.microsoft.com/office/drawing/2014/main" id="{1DFCC206-8569-AC1F-C7D5-855C0CE2C093}"/>
              </a:ext>
            </a:extLst>
          </p:cNvPr>
          <p:cNvSpPr>
            <a:spLocks noGrp="1"/>
          </p:cNvSpPr>
          <p:nvPr>
            <p:ph type="ftr" sz="quarter" idx="11"/>
          </p:nvPr>
        </p:nvSpPr>
        <p:spPr/>
        <p:txBody>
          <a:bodyPr/>
          <a:lstStyle/>
          <a:p>
            <a:endParaRPr lang="zh-CN" altLang="en-US"/>
          </a:p>
        </p:txBody>
      </p:sp>
      <p:sp>
        <p:nvSpPr>
          <p:cNvPr id="5" name="灯片编号占位符 4">
            <a:extLst>
              <a:ext uri="{FF2B5EF4-FFF2-40B4-BE49-F238E27FC236}">
                <a16:creationId xmlns:a16="http://schemas.microsoft.com/office/drawing/2014/main" id="{B9D1AA49-DEF0-423C-E358-B61DCE947D1D}"/>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76113192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空白">
    <p:spTree>
      <p:nvGrpSpPr>
        <p:cNvPr id="1" name=""/>
        <p:cNvGrpSpPr/>
        <p:nvPr/>
      </p:nvGrpSpPr>
      <p:grpSpPr>
        <a:xfrm>
          <a:off x="0" y="0"/>
          <a:ext cx="0" cy="0"/>
          <a:chOff x="0" y="0"/>
          <a:chExt cx="0" cy="0"/>
        </a:xfrm>
      </p:grpSpPr>
      <p:sp>
        <p:nvSpPr>
          <p:cNvPr id="2" name="日期占位符 1">
            <a:extLst>
              <a:ext uri="{FF2B5EF4-FFF2-40B4-BE49-F238E27FC236}">
                <a16:creationId xmlns:a16="http://schemas.microsoft.com/office/drawing/2014/main" id="{69B400C3-46B3-ACB7-C28B-6AA46AC94AAC}"/>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3" name="页脚占位符 2">
            <a:extLst>
              <a:ext uri="{FF2B5EF4-FFF2-40B4-BE49-F238E27FC236}">
                <a16:creationId xmlns:a16="http://schemas.microsoft.com/office/drawing/2014/main" id="{22713841-526F-3EC9-4CF1-EF9BA2A0094B}"/>
              </a:ext>
            </a:extLst>
          </p:cNvPr>
          <p:cNvSpPr>
            <a:spLocks noGrp="1"/>
          </p:cNvSpPr>
          <p:nvPr>
            <p:ph type="ftr" sz="quarter" idx="11"/>
          </p:nvPr>
        </p:nvSpPr>
        <p:spPr/>
        <p:txBody>
          <a:bodyPr/>
          <a:lstStyle/>
          <a:p>
            <a:endParaRPr lang="zh-CN" altLang="en-US"/>
          </a:p>
        </p:txBody>
      </p:sp>
      <p:sp>
        <p:nvSpPr>
          <p:cNvPr id="4" name="灯片编号占位符 3">
            <a:extLst>
              <a:ext uri="{FF2B5EF4-FFF2-40B4-BE49-F238E27FC236}">
                <a16:creationId xmlns:a16="http://schemas.microsoft.com/office/drawing/2014/main" id="{09671ECD-98F0-E4B7-6771-671EF10BA7EF}"/>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19036227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内容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452745FD-50CC-F1FD-B892-877AD6D45104}"/>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内容占位符 2">
            <a:extLst>
              <a:ext uri="{FF2B5EF4-FFF2-40B4-BE49-F238E27FC236}">
                <a16:creationId xmlns:a16="http://schemas.microsoft.com/office/drawing/2014/main" id="{3974C5AA-44CF-8403-0ED0-35ADFEE5B0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文本占位符 3">
            <a:extLst>
              <a:ext uri="{FF2B5EF4-FFF2-40B4-BE49-F238E27FC236}">
                <a16:creationId xmlns:a16="http://schemas.microsoft.com/office/drawing/2014/main" id="{0DEBC9EA-13B8-89FD-331D-31F979B5A59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13A5EC0F-3D46-F8C3-9681-337698E8B6E2}"/>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6" name="页脚占位符 5">
            <a:extLst>
              <a:ext uri="{FF2B5EF4-FFF2-40B4-BE49-F238E27FC236}">
                <a16:creationId xmlns:a16="http://schemas.microsoft.com/office/drawing/2014/main" id="{C3CFABC7-FA4B-6790-A609-524EE17148AB}"/>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15EB479D-2DD5-A69F-AA72-B0BE2B0D71B4}"/>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2987203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图片与标题">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AE6CA29E-5E80-AC18-3956-5F4C66F72BF9}"/>
              </a:ext>
            </a:extLst>
          </p:cNvPr>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p>
        </p:txBody>
      </p:sp>
      <p:sp>
        <p:nvSpPr>
          <p:cNvPr id="3" name="图片占位符 2">
            <a:extLst>
              <a:ext uri="{FF2B5EF4-FFF2-40B4-BE49-F238E27FC236}">
                <a16:creationId xmlns:a16="http://schemas.microsoft.com/office/drawing/2014/main" id="{F09C4500-E2A9-82A5-92E5-5F0858DF010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zh-CN" altLang="en-US"/>
          </a:p>
        </p:txBody>
      </p:sp>
      <p:sp>
        <p:nvSpPr>
          <p:cNvPr id="4" name="文本占位符 3">
            <a:extLst>
              <a:ext uri="{FF2B5EF4-FFF2-40B4-BE49-F238E27FC236}">
                <a16:creationId xmlns:a16="http://schemas.microsoft.com/office/drawing/2014/main" id="{A12C3548-019F-FAEA-2509-EEABC1B9E08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p>
        </p:txBody>
      </p:sp>
      <p:sp>
        <p:nvSpPr>
          <p:cNvPr id="5" name="日期占位符 4">
            <a:extLst>
              <a:ext uri="{FF2B5EF4-FFF2-40B4-BE49-F238E27FC236}">
                <a16:creationId xmlns:a16="http://schemas.microsoft.com/office/drawing/2014/main" id="{78FC9BA4-216E-30B1-0BB5-EA90D98A1499}"/>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6" name="页脚占位符 5">
            <a:extLst>
              <a:ext uri="{FF2B5EF4-FFF2-40B4-BE49-F238E27FC236}">
                <a16:creationId xmlns:a16="http://schemas.microsoft.com/office/drawing/2014/main" id="{1049BFDC-36DA-5AE8-EBC4-0A8DDDE65717}"/>
              </a:ext>
            </a:extLst>
          </p:cNvPr>
          <p:cNvSpPr>
            <a:spLocks noGrp="1"/>
          </p:cNvSpPr>
          <p:nvPr>
            <p:ph type="ftr" sz="quarter" idx="11"/>
          </p:nvPr>
        </p:nvSpPr>
        <p:spPr/>
        <p:txBody>
          <a:bodyPr/>
          <a:lstStyle/>
          <a:p>
            <a:endParaRPr lang="zh-CN" altLang="en-US"/>
          </a:p>
        </p:txBody>
      </p:sp>
      <p:sp>
        <p:nvSpPr>
          <p:cNvPr id="7" name="灯片编号占位符 6">
            <a:extLst>
              <a:ext uri="{FF2B5EF4-FFF2-40B4-BE49-F238E27FC236}">
                <a16:creationId xmlns:a16="http://schemas.microsoft.com/office/drawing/2014/main" id="{BE8A5F57-34CD-2341-076D-B27A34B35A26}"/>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1586757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标题和竖排文字">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983B9083-C89C-6A66-A27C-6B082A1374D0}"/>
              </a:ext>
            </a:extLst>
          </p:cNvPr>
          <p:cNvSpPr>
            <a:spLocks noGrp="1"/>
          </p:cNvSpPr>
          <p:nvPr>
            <p:ph type="title"/>
          </p:nvPr>
        </p:nvSpPr>
        <p:spPr/>
        <p:txBody>
          <a:bodyPr/>
          <a:lstStyle/>
          <a:p>
            <a:r>
              <a:rPr lang="zh-CN" altLang="en-US"/>
              <a:t>单击此处编辑母版标题样式</a:t>
            </a:r>
          </a:p>
        </p:txBody>
      </p:sp>
      <p:sp>
        <p:nvSpPr>
          <p:cNvPr id="3" name="竖排文字占位符 2">
            <a:extLst>
              <a:ext uri="{FF2B5EF4-FFF2-40B4-BE49-F238E27FC236}">
                <a16:creationId xmlns:a16="http://schemas.microsoft.com/office/drawing/2014/main" id="{F3F1E916-B617-2450-D27B-CA4FA73A262C}"/>
              </a:ext>
            </a:extLst>
          </p:cNvPr>
          <p:cNvSpPr>
            <a:spLocks noGrp="1"/>
          </p:cNvSpPr>
          <p:nvPr>
            <p:ph type="body" orient="vert" idx="1"/>
          </p:nvPr>
        </p:nvSpPr>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8E9C058E-63CF-8F72-A127-DD3FD0744E78}"/>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917069A6-F8BC-677C-5BA8-0539B9815189}"/>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B4F6C5C5-C47C-E4D8-BCF6-6647828F3C64}"/>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5113492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竖排标题与文本">
    <p:spTree>
      <p:nvGrpSpPr>
        <p:cNvPr id="1" name=""/>
        <p:cNvGrpSpPr/>
        <p:nvPr/>
      </p:nvGrpSpPr>
      <p:grpSpPr>
        <a:xfrm>
          <a:off x="0" y="0"/>
          <a:ext cx="0" cy="0"/>
          <a:chOff x="0" y="0"/>
          <a:chExt cx="0" cy="0"/>
        </a:xfrm>
      </p:grpSpPr>
      <p:sp>
        <p:nvSpPr>
          <p:cNvPr id="2" name="竖排标题 1">
            <a:extLst>
              <a:ext uri="{FF2B5EF4-FFF2-40B4-BE49-F238E27FC236}">
                <a16:creationId xmlns:a16="http://schemas.microsoft.com/office/drawing/2014/main" id="{2DF9D624-CA4C-C9F4-FD8A-048C10FC7232}"/>
              </a:ext>
            </a:extLst>
          </p:cNvPr>
          <p:cNvSpPr>
            <a:spLocks noGrp="1"/>
          </p:cNvSpPr>
          <p:nvPr>
            <p:ph type="title" orient="vert"/>
          </p:nvPr>
        </p:nvSpPr>
        <p:spPr>
          <a:xfrm>
            <a:off x="8724900" y="365125"/>
            <a:ext cx="2628900" cy="5811838"/>
          </a:xfrm>
        </p:spPr>
        <p:txBody>
          <a:bodyPr vert="eaVert"/>
          <a:lstStyle/>
          <a:p>
            <a:r>
              <a:rPr lang="zh-CN" altLang="en-US"/>
              <a:t>单击此处编辑母版标题样式</a:t>
            </a:r>
          </a:p>
        </p:txBody>
      </p:sp>
      <p:sp>
        <p:nvSpPr>
          <p:cNvPr id="3" name="竖排文字占位符 2">
            <a:extLst>
              <a:ext uri="{FF2B5EF4-FFF2-40B4-BE49-F238E27FC236}">
                <a16:creationId xmlns:a16="http://schemas.microsoft.com/office/drawing/2014/main" id="{E3518824-B55C-4738-4009-C6252E2A86D4}"/>
              </a:ext>
            </a:extLst>
          </p:cNvPr>
          <p:cNvSpPr>
            <a:spLocks noGrp="1"/>
          </p:cNvSpPr>
          <p:nvPr>
            <p:ph type="body" orient="vert" idx="1"/>
          </p:nvPr>
        </p:nvSpPr>
        <p:spPr>
          <a:xfrm>
            <a:off x="838200" y="365125"/>
            <a:ext cx="7734300" cy="5811838"/>
          </a:xfrm>
        </p:spPr>
        <p:txBody>
          <a:bodyPr vert="eaVert"/>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9BED8AB-B532-BAC4-2E4D-C3C935F4DF43}"/>
              </a:ext>
            </a:extLst>
          </p:cNvPr>
          <p:cNvSpPr>
            <a:spLocks noGrp="1"/>
          </p:cNvSpPr>
          <p:nvPr>
            <p:ph type="dt" sz="half" idx="10"/>
          </p:nvPr>
        </p:nvSpPr>
        <p:spPr/>
        <p:txBody>
          <a:body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738B057A-B438-7B23-D455-F26453010B53}"/>
              </a:ext>
            </a:extLst>
          </p:cNvPr>
          <p:cNvSpPr>
            <a:spLocks noGrp="1"/>
          </p:cNvSpPr>
          <p:nvPr>
            <p:ph type="ftr" sz="quarter" idx="11"/>
          </p:nvPr>
        </p:nvSpPr>
        <p:spPr/>
        <p:txBody>
          <a:bodyPr/>
          <a:lstStyle/>
          <a:p>
            <a:endParaRPr lang="zh-CN" altLang="en-US"/>
          </a:p>
        </p:txBody>
      </p:sp>
      <p:sp>
        <p:nvSpPr>
          <p:cNvPr id="6" name="灯片编号占位符 5">
            <a:extLst>
              <a:ext uri="{FF2B5EF4-FFF2-40B4-BE49-F238E27FC236}">
                <a16:creationId xmlns:a16="http://schemas.microsoft.com/office/drawing/2014/main" id="{61A443EF-80CD-41EA-DA1E-B66F5A41789B}"/>
              </a:ext>
            </a:extLst>
          </p:cNvPr>
          <p:cNvSpPr>
            <a:spLocks noGrp="1"/>
          </p:cNvSpPr>
          <p:nvPr>
            <p:ph type="sldNum" sz="quarter" idx="12"/>
          </p:nvPr>
        </p:nvSpPr>
        <p:spPr/>
        <p:txBody>
          <a:body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1164224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标题占位符 1">
            <a:extLst>
              <a:ext uri="{FF2B5EF4-FFF2-40B4-BE49-F238E27FC236}">
                <a16:creationId xmlns:a16="http://schemas.microsoft.com/office/drawing/2014/main" id="{D5DC3155-0B93-B7C8-2879-558F61C64F6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zh-CN" altLang="en-US"/>
              <a:t>单击此处编辑母版标题样式</a:t>
            </a:r>
          </a:p>
        </p:txBody>
      </p:sp>
      <p:sp>
        <p:nvSpPr>
          <p:cNvPr id="3" name="文本占位符 2">
            <a:extLst>
              <a:ext uri="{FF2B5EF4-FFF2-40B4-BE49-F238E27FC236}">
                <a16:creationId xmlns:a16="http://schemas.microsoft.com/office/drawing/2014/main" id="{880FAA60-82CC-4EB7-A0A6-05B167533F3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zh-CN" altLang="en-US"/>
              <a:t>单击此处编辑母版文本样式</a:t>
            </a:r>
          </a:p>
          <a:p>
            <a:pPr lvl="1"/>
            <a:r>
              <a:rPr lang="zh-CN" altLang="en-US"/>
              <a:t>二级</a:t>
            </a:r>
          </a:p>
          <a:p>
            <a:pPr lvl="2"/>
            <a:r>
              <a:rPr lang="zh-CN" altLang="en-US"/>
              <a:t>三级</a:t>
            </a:r>
          </a:p>
          <a:p>
            <a:pPr lvl="3"/>
            <a:r>
              <a:rPr lang="zh-CN" altLang="en-US"/>
              <a:t>四级</a:t>
            </a:r>
          </a:p>
          <a:p>
            <a:pPr lvl="4"/>
            <a:r>
              <a:rPr lang="zh-CN" altLang="en-US"/>
              <a:t>五级</a:t>
            </a:r>
          </a:p>
        </p:txBody>
      </p:sp>
      <p:sp>
        <p:nvSpPr>
          <p:cNvPr id="4" name="日期占位符 3">
            <a:extLst>
              <a:ext uri="{FF2B5EF4-FFF2-40B4-BE49-F238E27FC236}">
                <a16:creationId xmlns:a16="http://schemas.microsoft.com/office/drawing/2014/main" id="{D305FE21-17AC-897F-7E7E-AF35D3F72F6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375309C-393A-4CA9-899F-C9FAF050695B}" type="datetimeFigureOut">
              <a:rPr lang="zh-CN" altLang="en-US" smtClean="0"/>
              <a:t>2023/7/17</a:t>
            </a:fld>
            <a:endParaRPr lang="zh-CN" altLang="en-US"/>
          </a:p>
        </p:txBody>
      </p:sp>
      <p:sp>
        <p:nvSpPr>
          <p:cNvPr id="5" name="页脚占位符 4">
            <a:extLst>
              <a:ext uri="{FF2B5EF4-FFF2-40B4-BE49-F238E27FC236}">
                <a16:creationId xmlns:a16="http://schemas.microsoft.com/office/drawing/2014/main" id="{8F60A1EA-1EF5-C820-3AFC-B2999E5D826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zh-CN" altLang="en-US"/>
          </a:p>
        </p:txBody>
      </p:sp>
      <p:sp>
        <p:nvSpPr>
          <p:cNvPr id="6" name="灯片编号占位符 5">
            <a:extLst>
              <a:ext uri="{FF2B5EF4-FFF2-40B4-BE49-F238E27FC236}">
                <a16:creationId xmlns:a16="http://schemas.microsoft.com/office/drawing/2014/main" id="{BD4C9B05-0B2C-53AD-8273-CB0E4C8C8C5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22F9C80-9FF7-46E7-AA7C-0078315BC418}" type="slidenum">
              <a:rPr lang="zh-CN" altLang="en-US" smtClean="0"/>
              <a:t>‹#›</a:t>
            </a:fld>
            <a:endParaRPr lang="zh-CN" altLang="en-US"/>
          </a:p>
        </p:txBody>
      </p:sp>
    </p:spTree>
    <p:extLst>
      <p:ext uri="{BB962C8B-B14F-4D97-AF65-F5344CB8AC3E}">
        <p14:creationId xmlns:p14="http://schemas.microsoft.com/office/powerpoint/2010/main" val="407291519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10">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3713FA0A-D898-67FE-F815-1EBA41C7CC0C}"/>
              </a:ext>
            </a:extLst>
          </p:cNvPr>
          <p:cNvSpPr>
            <a:spLocks noGrp="1"/>
          </p:cNvSpPr>
          <p:nvPr>
            <p:ph type="ctrTitle"/>
          </p:nvPr>
        </p:nvSpPr>
        <p:spPr>
          <a:xfrm>
            <a:off x="4712753" y="4856382"/>
            <a:ext cx="3694833" cy="1412119"/>
          </a:xfrm>
        </p:spPr>
        <p:txBody>
          <a:bodyPr vert="horz" lIns="91440" tIns="45720" rIns="91440" bIns="45720" rtlCol="0" anchor="ctr">
            <a:noAutofit/>
          </a:bodyPr>
          <a:lstStyle/>
          <a:p>
            <a:pPr algn="l"/>
            <a:r>
              <a:rPr lang="en-US" altLang="zh-CN" sz="3000" dirty="0"/>
              <a:t>CHANGE &amp; STABILITY MANAGEMENT——</a:t>
            </a:r>
            <a:br>
              <a:rPr lang="en-US" altLang="zh-CN" sz="3000" dirty="0"/>
            </a:br>
            <a:r>
              <a:rPr lang="en-US" altLang="zh-CN" sz="3000" dirty="0"/>
              <a:t>Assessment 1</a:t>
            </a:r>
            <a:br>
              <a:rPr lang="en-US" altLang="zh-CN" sz="3000" dirty="0"/>
            </a:br>
            <a:r>
              <a:rPr lang="en-US" altLang="zh-CN" sz="3000" dirty="0"/>
              <a:t>Presentation</a:t>
            </a:r>
          </a:p>
        </p:txBody>
      </p:sp>
      <p:pic>
        <p:nvPicPr>
          <p:cNvPr id="6" name="图片 5" descr="图形用户界面&#10;&#10;中度可信度描述已自动生成">
            <a:extLst>
              <a:ext uri="{FF2B5EF4-FFF2-40B4-BE49-F238E27FC236}">
                <a16:creationId xmlns:a16="http://schemas.microsoft.com/office/drawing/2014/main" id="{5B0DF510-6EBD-283C-EC38-1E20B5329661}"/>
              </a:ext>
            </a:extLst>
          </p:cNvPr>
          <p:cNvPicPr>
            <a:picLocks noChangeAspect="1"/>
          </p:cNvPicPr>
          <p:nvPr/>
        </p:nvPicPr>
        <p:blipFill rotWithShape="1">
          <a:blip r:embed="rId2"/>
          <a:srcRect t="25963"/>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22"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副标题 22">
            <a:extLst>
              <a:ext uri="{FF2B5EF4-FFF2-40B4-BE49-F238E27FC236}">
                <a16:creationId xmlns:a16="http://schemas.microsoft.com/office/drawing/2014/main" id="{90AE4D69-34AA-F87B-E88D-65A3093377E3}"/>
              </a:ext>
            </a:extLst>
          </p:cNvPr>
          <p:cNvSpPr txBox="1">
            <a:spLocks/>
          </p:cNvSpPr>
          <p:nvPr/>
        </p:nvSpPr>
        <p:spPr>
          <a:xfrm>
            <a:off x="7708506" y="5586849"/>
            <a:ext cx="3937416" cy="837003"/>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r>
              <a:rPr lang="en-US" altLang="zh-CN" sz="2200" dirty="0"/>
              <a:t>Yinni Ma</a:t>
            </a:r>
          </a:p>
          <a:p>
            <a:r>
              <a:rPr lang="en-US" altLang="zh-CN" sz="2200" dirty="0"/>
              <a:t>2227825</a:t>
            </a:r>
          </a:p>
        </p:txBody>
      </p:sp>
    </p:spTree>
    <p:extLst>
      <p:ext uri="{BB962C8B-B14F-4D97-AF65-F5344CB8AC3E}">
        <p14:creationId xmlns:p14="http://schemas.microsoft.com/office/powerpoint/2010/main" val="457780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A03FA221-9D14-B1AA-0381-0B18F5B11B98}"/>
              </a:ext>
            </a:extLst>
          </p:cNvPr>
          <p:cNvSpPr>
            <a:spLocks noGrp="1"/>
          </p:cNvSpPr>
          <p:nvPr>
            <p:ph type="title"/>
          </p:nvPr>
        </p:nvSpPr>
        <p:spPr>
          <a:xfrm>
            <a:off x="793662" y="386930"/>
            <a:ext cx="10066122" cy="1298448"/>
          </a:xfrm>
        </p:spPr>
        <p:txBody>
          <a:bodyPr anchor="b">
            <a:normAutofit/>
          </a:bodyPr>
          <a:lstStyle/>
          <a:p>
            <a:r>
              <a:rPr lang="en-US" altLang="zh-CN" sz="4800" b="1">
                <a:latin typeface="Tahoma" panose="020B0604030504040204" pitchFamily="34" charset="0"/>
                <a:ea typeface="Tahoma" panose="020B0604030504040204" pitchFamily="34" charset="0"/>
                <a:cs typeface="Tahoma" panose="020B0604030504040204" pitchFamily="34" charset="0"/>
              </a:rPr>
              <a:t>Contents</a:t>
            </a:r>
            <a:endParaRPr lang="zh-CN" altLang="en-US" sz="4800" b="1">
              <a:latin typeface="Tahoma" panose="020B0604030504040204" pitchFamily="34" charset="0"/>
              <a:cs typeface="Tahoma" panose="020B0604030504040204" pitchFamily="34" charset="0"/>
            </a:endParaRPr>
          </a:p>
        </p:txBody>
      </p:sp>
      <p:sp>
        <p:nvSpPr>
          <p:cNvPr id="23" name="Rectangle 22">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副标题 2">
            <a:extLst>
              <a:ext uri="{FF2B5EF4-FFF2-40B4-BE49-F238E27FC236}">
                <a16:creationId xmlns:a16="http://schemas.microsoft.com/office/drawing/2014/main" id="{E2D43360-99A1-1E06-558C-348D9AC3B795}"/>
              </a:ext>
            </a:extLst>
          </p:cNvPr>
          <p:cNvSpPr>
            <a:spLocks noGrp="1"/>
          </p:cNvSpPr>
          <p:nvPr>
            <p:ph idx="1"/>
          </p:nvPr>
        </p:nvSpPr>
        <p:spPr>
          <a:xfrm>
            <a:off x="793661" y="2599509"/>
            <a:ext cx="4530898" cy="3639450"/>
          </a:xfrm>
        </p:spPr>
        <p:txBody>
          <a:bodyPr vert="horz" lIns="91440" tIns="45720" rIns="91440" bIns="45720" rtlCol="0" anchor="ctr">
            <a:normAutofit/>
          </a:bodyPr>
          <a:lstStyle/>
          <a:p>
            <a:pPr rtl="0"/>
            <a:r>
              <a:rPr lang="en-US" altLang="zh-CN" sz="800" b="1" dirty="0">
                <a:latin typeface="Times New Roman" panose="02020603050405020304" pitchFamily="18" charset="0"/>
                <a:ea typeface="Tahoma" panose="020B0604030504040204" pitchFamily="34" charset="0"/>
                <a:cs typeface="Times New Roman" panose="02020603050405020304" pitchFamily="18" charset="0"/>
              </a:rPr>
              <a:t>Introduction</a:t>
            </a:r>
          </a:p>
          <a:p>
            <a:pPr marL="0" indent="0" rtl="0">
              <a:buNone/>
            </a:pPr>
            <a:r>
              <a:rPr lang="en-US" altLang="zh-CN" sz="800" dirty="0">
                <a:latin typeface="Times New Roman" panose="02020603050405020304" pitchFamily="18" charset="0"/>
                <a:ea typeface="Tahoma" panose="020B0604030504040204" pitchFamily="34" charset="0"/>
                <a:cs typeface="Times New Roman" panose="02020603050405020304" pitchFamily="18" charset="0"/>
              </a:rPr>
              <a:t>Introduce Myself</a:t>
            </a:r>
          </a:p>
          <a:p>
            <a:pPr marL="0" indent="0" rtl="0">
              <a:buNone/>
            </a:pPr>
            <a:r>
              <a:rPr lang="en-US" altLang="zh-CN" sz="800" dirty="0">
                <a:latin typeface="Times New Roman" panose="02020603050405020304" pitchFamily="18" charset="0"/>
                <a:ea typeface="Tahoma" panose="020B0604030504040204" pitchFamily="34" charset="0"/>
                <a:cs typeface="Times New Roman" panose="02020603050405020304" pitchFamily="18" charset="0"/>
              </a:rPr>
              <a:t>Define Change</a:t>
            </a:r>
          </a:p>
          <a:p>
            <a:pPr marL="0" indent="0" rtl="0">
              <a:buNone/>
            </a:pPr>
            <a:r>
              <a:rPr lang="en-US" altLang="zh-CN" sz="800" dirty="0">
                <a:latin typeface="Times New Roman" panose="02020603050405020304" pitchFamily="18" charset="0"/>
                <a:ea typeface="Tahoma" panose="020B0604030504040204" pitchFamily="34" charset="0"/>
                <a:cs typeface="Times New Roman" panose="02020603050405020304" pitchFamily="18" charset="0"/>
              </a:rPr>
              <a:t>Introduce the organization</a:t>
            </a:r>
          </a:p>
          <a:p>
            <a:pPr marL="0" indent="0" rtl="0">
              <a:buNone/>
            </a:pPr>
            <a:r>
              <a:rPr lang="en-US" altLang="zh-CN" sz="800" dirty="0">
                <a:latin typeface="Times New Roman" panose="02020603050405020304" pitchFamily="18" charset="0"/>
                <a:ea typeface="Tahoma" panose="020B0604030504040204" pitchFamily="34" charset="0"/>
                <a:cs typeface="Times New Roman" panose="02020603050405020304" pitchFamily="18" charset="0"/>
              </a:rPr>
              <a:t>Changes in the company</a:t>
            </a:r>
          </a:p>
          <a:p>
            <a:pPr marL="0" indent="0" rtl="0">
              <a:buNone/>
            </a:pPr>
            <a:endParaRPr lang="en-US" altLang="zh-CN" sz="800" dirty="0">
              <a:latin typeface="Times New Roman" panose="02020603050405020304" pitchFamily="18" charset="0"/>
              <a:ea typeface="Tahoma" panose="020B0604030504040204" pitchFamily="34" charset="0"/>
              <a:cs typeface="Times New Roman" panose="02020603050405020304" pitchFamily="18" charset="0"/>
            </a:endParaRPr>
          </a:p>
          <a:p>
            <a:pPr rtl="0"/>
            <a:r>
              <a:rPr lang="en-US" altLang="zh-CN" sz="800" b="1" dirty="0">
                <a:latin typeface="Times New Roman" panose="02020603050405020304" pitchFamily="18" charset="0"/>
                <a:ea typeface="Tahoma" panose="020B0604030504040204" pitchFamily="34" charset="0"/>
                <a:cs typeface="Times New Roman" panose="02020603050405020304" pitchFamily="18" charset="0"/>
              </a:rPr>
              <a:t>Main Body</a:t>
            </a:r>
          </a:p>
          <a:p>
            <a:pPr marL="0" indent="0" rtl="0">
              <a:buNone/>
            </a:pPr>
            <a:r>
              <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rPr>
              <a:t>Key factors and drivers of change </a:t>
            </a:r>
          </a:p>
          <a:p>
            <a:pPr marL="0" indent="0" rtl="0">
              <a:buNone/>
            </a:pPr>
            <a:r>
              <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rPr>
              <a:t>Internal and external factors </a:t>
            </a:r>
          </a:p>
          <a:p>
            <a:pPr marL="0" indent="0" rtl="0">
              <a:buNone/>
            </a:pPr>
            <a:r>
              <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rPr>
              <a:t>Change: Planned and Reactive Change</a:t>
            </a:r>
          </a:p>
          <a:p>
            <a:pPr marL="0" indent="0" rtl="0">
              <a:buNone/>
            </a:pPr>
            <a:r>
              <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rPr>
              <a:t>Key theoretical management model: Kurt Lewin Change Model</a:t>
            </a:r>
          </a:p>
          <a:p>
            <a:pPr marL="0" indent="0" rtl="0">
              <a:buNone/>
            </a:pPr>
            <a:r>
              <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rPr>
              <a:t>Impact on organization</a:t>
            </a:r>
          </a:p>
          <a:p>
            <a:pPr marL="0" indent="0" rtl="0">
              <a:buNone/>
            </a:pPr>
            <a:endParaRPr lang="en-US" altLang="zh-CN" sz="800" b="0" i="0" dirty="0">
              <a:effectLst/>
              <a:latin typeface="Times New Roman" panose="02020603050405020304" pitchFamily="18" charset="0"/>
              <a:ea typeface="Tahoma" panose="020B0604030504040204" pitchFamily="34" charset="0"/>
              <a:cs typeface="Times New Roman" panose="02020603050405020304" pitchFamily="18" charset="0"/>
            </a:endParaRPr>
          </a:p>
          <a:p>
            <a:pPr rtl="0"/>
            <a:r>
              <a:rPr lang="en-US" altLang="zh-CN" sz="800" b="1" dirty="0">
                <a:latin typeface="Times New Roman" panose="02020603050405020304" pitchFamily="18" charset="0"/>
                <a:cs typeface="Times New Roman" panose="02020603050405020304" pitchFamily="18" charset="0"/>
              </a:rPr>
              <a:t>Conclusion</a:t>
            </a:r>
            <a:endParaRPr lang="zh-CN" altLang="en-US" sz="800" b="1" dirty="0">
              <a:latin typeface="Times New Roman" panose="02020603050405020304" pitchFamily="18" charset="0"/>
              <a:cs typeface="Times New Roman" panose="02020603050405020304" pitchFamily="18" charset="0"/>
            </a:endParaRPr>
          </a:p>
        </p:txBody>
      </p:sp>
      <p:pic>
        <p:nvPicPr>
          <p:cNvPr id="8" name="图片 7" descr="卡通人物&#10;&#10;描述已自动生成">
            <a:extLst>
              <a:ext uri="{FF2B5EF4-FFF2-40B4-BE49-F238E27FC236}">
                <a16:creationId xmlns:a16="http://schemas.microsoft.com/office/drawing/2014/main" id="{091EC614-E3BD-3EF6-CFE8-BE713D23294F}"/>
              </a:ext>
            </a:extLst>
          </p:cNvPr>
          <p:cNvPicPr>
            <a:picLocks noChangeAspect="1"/>
          </p:cNvPicPr>
          <p:nvPr/>
        </p:nvPicPr>
        <p:blipFill rotWithShape="1">
          <a:blip r:embed="rId2"/>
          <a:srcRect l="2147" r="-1" b="-1"/>
          <a:stretch/>
        </p:blipFill>
        <p:spPr>
          <a:xfrm>
            <a:off x="5911532" y="2578179"/>
            <a:ext cx="5150277" cy="3526395"/>
          </a:xfrm>
          <a:prstGeom prst="rect">
            <a:avLst/>
          </a:prstGeom>
        </p:spPr>
      </p:pic>
      <p:sp>
        <p:nvSpPr>
          <p:cNvPr id="31" name="Rectangle 26">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30338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6EBB45E4-25F4-4A86-1DEA-1BBBE9D04633}"/>
              </a:ext>
            </a:extLst>
          </p:cNvPr>
          <p:cNvSpPr>
            <a:spLocks noGrp="1"/>
          </p:cNvSpPr>
          <p:nvPr>
            <p:ph type="title"/>
          </p:nvPr>
        </p:nvSpPr>
        <p:spPr>
          <a:xfrm>
            <a:off x="808638" y="386930"/>
            <a:ext cx="9236700" cy="1188950"/>
          </a:xfrm>
        </p:spPr>
        <p:txBody>
          <a:bodyPr anchor="b">
            <a:normAutofit/>
          </a:bodyPr>
          <a:lstStyle/>
          <a:p>
            <a:r>
              <a:rPr lang="en-US" altLang="zh-CN" sz="3800">
                <a:latin typeface="Times New Roman" panose="02020603050405020304" pitchFamily="18" charset="0"/>
                <a:ea typeface="Tahoma" panose="020B0604030504040204" pitchFamily="34" charset="0"/>
                <a:cs typeface="Times New Roman" panose="02020603050405020304" pitchFamily="18" charset="0"/>
              </a:rPr>
              <a:t>Introduce Myself</a:t>
            </a:r>
            <a:br>
              <a:rPr lang="en-US" altLang="zh-CN" sz="3800">
                <a:latin typeface="Times New Roman" panose="02020603050405020304" pitchFamily="18" charset="0"/>
                <a:ea typeface="Tahoma" panose="020B0604030504040204" pitchFamily="34" charset="0"/>
                <a:cs typeface="Times New Roman" panose="02020603050405020304" pitchFamily="18" charset="0"/>
              </a:rPr>
            </a:br>
            <a:endParaRPr lang="zh-CN" altLang="en-US"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C1544FBC-8356-BB50-16DC-D5F989888B49}"/>
              </a:ext>
            </a:extLst>
          </p:cNvPr>
          <p:cNvSpPr>
            <a:spLocks noGrp="1"/>
          </p:cNvSpPr>
          <p:nvPr>
            <p:ph idx="1"/>
          </p:nvPr>
        </p:nvSpPr>
        <p:spPr>
          <a:xfrm>
            <a:off x="793660" y="2599509"/>
            <a:ext cx="10143668" cy="3435531"/>
          </a:xfrm>
        </p:spPr>
        <p:txBody>
          <a:bodyPr anchor="ctr">
            <a:normAutofit/>
          </a:bodyPr>
          <a:lstStyle/>
          <a:p>
            <a:pPr marL="0" indent="0">
              <a:buNone/>
            </a:pPr>
            <a:r>
              <a:rPr lang="en-US" altLang="zh-CN" sz="1700">
                <a:latin typeface="Times New Roman" panose="02020603050405020304" pitchFamily="18" charset="0"/>
                <a:cs typeface="Times New Roman" panose="02020603050405020304" pitchFamily="18" charset="0"/>
              </a:rPr>
              <a:t>My Name: Yinni Ma</a:t>
            </a:r>
          </a:p>
          <a:p>
            <a:pPr marL="0" indent="0">
              <a:buNone/>
            </a:pPr>
            <a:endParaRPr lang="en-US" altLang="zh-CN" sz="1700">
              <a:latin typeface="Times New Roman" panose="02020603050405020304" pitchFamily="18" charset="0"/>
              <a:cs typeface="Times New Roman" panose="02020603050405020304" pitchFamily="18" charset="0"/>
            </a:endParaRPr>
          </a:p>
          <a:p>
            <a:r>
              <a:rPr lang="en-US" altLang="zh-CN" sz="1700">
                <a:latin typeface="Times New Roman" panose="02020603050405020304" pitchFamily="18" charset="0"/>
                <a:cs typeface="Times New Roman" panose="02020603050405020304" pitchFamily="18" charset="0"/>
              </a:rPr>
              <a:t>Interests: Business Management, Marketing, Change Management.</a:t>
            </a:r>
          </a:p>
          <a:p>
            <a:endParaRPr lang="en-US" altLang="zh-CN" sz="1700">
              <a:latin typeface="Times New Roman" panose="02020603050405020304" pitchFamily="18" charset="0"/>
              <a:cs typeface="Times New Roman" panose="02020603050405020304" pitchFamily="18" charset="0"/>
            </a:endParaRPr>
          </a:p>
          <a:p>
            <a:r>
              <a:rPr lang="en-US" altLang="zh-CN" sz="1700">
                <a:latin typeface="Times New Roman" panose="02020603050405020304" pitchFamily="18" charset="0"/>
                <a:cs typeface="Times New Roman" panose="02020603050405020304" pitchFamily="18" charset="0"/>
              </a:rPr>
              <a:t>Career aspiration: Product Manager in an Internet Company.</a:t>
            </a:r>
          </a:p>
          <a:p>
            <a:r>
              <a:rPr lang="en-US" altLang="zh-CN" sz="1700">
                <a:latin typeface="Times New Roman" panose="02020603050405020304" pitchFamily="18" charset="0"/>
                <a:cs typeface="Times New Roman" panose="02020603050405020304" pitchFamily="18" charset="0"/>
              </a:rPr>
              <a:t>Post-graduation plan: Apply knowledge in the dynamic world of product management.</a:t>
            </a:r>
          </a:p>
          <a:p>
            <a:endParaRPr lang="en-US" altLang="zh-CN" sz="1700">
              <a:latin typeface="Times New Roman" panose="02020603050405020304" pitchFamily="18" charset="0"/>
              <a:cs typeface="Times New Roman" panose="02020603050405020304" pitchFamily="18" charset="0"/>
            </a:endParaRPr>
          </a:p>
          <a:p>
            <a:r>
              <a:rPr lang="en-US" altLang="zh-CN" sz="1700">
                <a:latin typeface="Times New Roman" panose="02020603050405020304" pitchFamily="18" charset="0"/>
                <a:cs typeface="Times New Roman" panose="02020603050405020304" pitchFamily="18" charset="0"/>
              </a:rPr>
              <a:t>Relevance of topic: Understanding change management critical for future role.</a:t>
            </a:r>
          </a:p>
          <a:p>
            <a:r>
              <a:rPr lang="en-US" altLang="zh-CN" sz="1700">
                <a:latin typeface="Times New Roman" panose="02020603050405020304" pitchFamily="18" charset="0"/>
                <a:cs typeface="Times New Roman" panose="02020603050405020304" pitchFamily="18" charset="0"/>
              </a:rPr>
              <a:t>Case Study: Disney's change management during COVID-19.</a:t>
            </a:r>
            <a:endParaRPr lang="zh-CN" altLang="en-US" sz="1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359748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F40BC0C3-CDEF-1B10-ECFE-10ADAC9DEE07}"/>
              </a:ext>
            </a:extLst>
          </p:cNvPr>
          <p:cNvSpPr>
            <a:spLocks noGrp="1"/>
          </p:cNvSpPr>
          <p:nvPr>
            <p:ph type="title"/>
          </p:nvPr>
        </p:nvSpPr>
        <p:spPr>
          <a:xfrm>
            <a:off x="1043631" y="809898"/>
            <a:ext cx="9942716" cy="1554480"/>
          </a:xfrm>
        </p:spPr>
        <p:txBody>
          <a:bodyPr anchor="ctr">
            <a:normAutofit/>
          </a:bodyPr>
          <a:lstStyle/>
          <a:p>
            <a:r>
              <a:rPr lang="en-US" altLang="zh-CN" sz="4800">
                <a:latin typeface="Times New Roman" panose="02020603050405020304" pitchFamily="18" charset="0"/>
                <a:ea typeface="Tahoma" panose="020B0604030504040204" pitchFamily="34" charset="0"/>
                <a:cs typeface="Times New Roman" panose="02020603050405020304" pitchFamily="18" charset="0"/>
              </a:rPr>
              <a:t>Define Change</a:t>
            </a:r>
            <a:br>
              <a:rPr lang="en-US" altLang="zh-CN" sz="4800">
                <a:latin typeface="Times New Roman" panose="02020603050405020304" pitchFamily="18" charset="0"/>
                <a:ea typeface="Tahoma" panose="020B0604030504040204" pitchFamily="34" charset="0"/>
                <a:cs typeface="Times New Roman" panose="02020603050405020304" pitchFamily="18" charset="0"/>
              </a:rPr>
            </a:br>
            <a:endParaRPr lang="zh-CN" altLang="en-US" sz="4800"/>
          </a:p>
        </p:txBody>
      </p:sp>
      <p:sp>
        <p:nvSpPr>
          <p:cNvPr id="3" name="内容占位符 2">
            <a:extLst>
              <a:ext uri="{FF2B5EF4-FFF2-40B4-BE49-F238E27FC236}">
                <a16:creationId xmlns:a16="http://schemas.microsoft.com/office/drawing/2014/main" id="{CAE0FE6F-ED63-AFF8-4F5C-3DEB6FE9EB5D}"/>
              </a:ext>
            </a:extLst>
          </p:cNvPr>
          <p:cNvSpPr>
            <a:spLocks noGrp="1"/>
          </p:cNvSpPr>
          <p:nvPr>
            <p:ph idx="1"/>
          </p:nvPr>
        </p:nvSpPr>
        <p:spPr>
          <a:xfrm>
            <a:off x="1045028" y="3017522"/>
            <a:ext cx="9941319" cy="3124658"/>
          </a:xfrm>
        </p:spPr>
        <p:txBody>
          <a:bodyPr anchor="ctr">
            <a:normAutofit/>
          </a:bodyPr>
          <a:lstStyle/>
          <a:p>
            <a:pPr marL="0" indent="0">
              <a:buNone/>
            </a:pPr>
            <a:r>
              <a:rPr lang="en-US" altLang="zh-CN" sz="1700" b="0" i="0">
                <a:effectLst/>
                <a:latin typeface="Times New Roman" panose="02020603050405020304" pitchFamily="18" charset="0"/>
                <a:cs typeface="Times New Roman" panose="02020603050405020304" pitchFamily="18" charset="0"/>
              </a:rPr>
              <a:t>Definition of Change: Significant or incremental shifts within individuals, teams, organizations, or broader societal levels.</a:t>
            </a:r>
          </a:p>
          <a:p>
            <a:pPr marL="0" indent="0">
              <a:buNone/>
            </a:pPr>
            <a:endParaRPr lang="en-US" altLang="zh-CN" sz="1700" b="0" i="0">
              <a:effectLst/>
              <a:latin typeface="Times New Roman" panose="02020603050405020304" pitchFamily="18" charset="0"/>
              <a:cs typeface="Times New Roman" panose="02020603050405020304" pitchFamily="18" charset="0"/>
            </a:endParaRPr>
          </a:p>
          <a:p>
            <a:r>
              <a:rPr lang="en-US" altLang="zh-CN" sz="1700" b="0" i="0">
                <a:effectLst/>
                <a:latin typeface="Times New Roman" panose="02020603050405020304" pitchFamily="18" charset="0"/>
                <a:cs typeface="Times New Roman" panose="02020603050405020304" pitchFamily="18" charset="0"/>
              </a:rPr>
              <a:t>Impacts work processes and strategies.</a:t>
            </a:r>
          </a:p>
          <a:p>
            <a:r>
              <a:rPr lang="en-US" altLang="zh-CN" sz="1700" b="0" i="0">
                <a:effectLst/>
                <a:latin typeface="Times New Roman" panose="02020603050405020304" pitchFamily="18" charset="0"/>
                <a:cs typeface="Times New Roman" panose="02020603050405020304" pitchFamily="18" charset="0"/>
              </a:rPr>
              <a:t>Presents both opportunities and challenges.</a:t>
            </a:r>
          </a:p>
          <a:p>
            <a:r>
              <a:rPr lang="en-US" altLang="zh-CN" sz="1700" b="0" i="0">
                <a:effectLst/>
                <a:latin typeface="Times New Roman" panose="02020603050405020304" pitchFamily="18" charset="0"/>
                <a:cs typeface="Times New Roman" panose="02020603050405020304" pitchFamily="18" charset="0"/>
              </a:rPr>
              <a:t>Ongoing process that requires careful management and adaptability.</a:t>
            </a:r>
          </a:p>
          <a:p>
            <a:r>
              <a:rPr lang="en-US" altLang="zh-CN" sz="1700" b="0" i="0">
                <a:effectLst/>
                <a:latin typeface="Times New Roman" panose="02020603050405020304" pitchFamily="18" charset="0"/>
                <a:cs typeface="Times New Roman" panose="02020603050405020304" pitchFamily="18" charset="0"/>
              </a:rPr>
              <a:t>Key to organizational success or failure.</a:t>
            </a:r>
          </a:p>
          <a:p>
            <a:pPr marL="0" indent="0">
              <a:buNone/>
            </a:pPr>
            <a:endParaRPr lang="en-US" altLang="zh-CN" sz="1700" b="0" i="0">
              <a:effectLst/>
              <a:latin typeface="Times New Roman" panose="02020603050405020304" pitchFamily="18" charset="0"/>
              <a:cs typeface="Times New Roman" panose="02020603050405020304" pitchFamily="18" charset="0"/>
            </a:endParaRPr>
          </a:p>
          <a:p>
            <a:pPr marL="0" indent="0">
              <a:buNone/>
            </a:pPr>
            <a:r>
              <a:rPr lang="en-US" altLang="zh-CN" sz="1700" b="0" i="0">
                <a:effectLst/>
                <a:latin typeface="Times New Roman" panose="02020603050405020304" pitchFamily="18" charset="0"/>
                <a:cs typeface="Times New Roman" panose="02020603050405020304" pitchFamily="18" charset="0"/>
              </a:rPr>
              <a:t>Case Study: Disney's radical changes amidst COVID-19.</a:t>
            </a:r>
          </a:p>
          <a:p>
            <a:pPr marL="0" indent="0">
              <a:buNone/>
            </a:pPr>
            <a:endParaRPr lang="zh-CN" altLang="en-US" sz="170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9692588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A157A2B5-4D14-F55E-039D-D69247087C98}"/>
              </a:ext>
            </a:extLst>
          </p:cNvPr>
          <p:cNvSpPr>
            <a:spLocks noGrp="1"/>
          </p:cNvSpPr>
          <p:nvPr>
            <p:ph type="title"/>
          </p:nvPr>
        </p:nvSpPr>
        <p:spPr>
          <a:xfrm>
            <a:off x="630936" y="640080"/>
            <a:ext cx="4818888" cy="1481328"/>
          </a:xfrm>
        </p:spPr>
        <p:txBody>
          <a:bodyPr anchor="b">
            <a:normAutofit/>
          </a:bodyPr>
          <a:lstStyle/>
          <a:p>
            <a:r>
              <a:rPr lang="en-US" altLang="zh-CN" sz="5000">
                <a:latin typeface="Times New Roman" panose="02020603050405020304" pitchFamily="18" charset="0"/>
                <a:ea typeface="Tahoma" panose="020B0604030504040204" pitchFamily="34" charset="0"/>
                <a:cs typeface="Times New Roman" panose="02020603050405020304" pitchFamily="18" charset="0"/>
              </a:rPr>
              <a:t>Introduce the organization</a:t>
            </a:r>
            <a:endParaRPr lang="zh-CN" altLang="en-US" sz="5000"/>
          </a:p>
        </p:txBody>
      </p:sp>
      <p:sp>
        <p:nvSpPr>
          <p:cNvPr id="2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5B2FB848-5814-E86B-E0C2-D33CBA9F4B7E}"/>
              </a:ext>
            </a:extLst>
          </p:cNvPr>
          <p:cNvSpPr>
            <a:spLocks noGrp="1"/>
          </p:cNvSpPr>
          <p:nvPr>
            <p:ph idx="1"/>
          </p:nvPr>
        </p:nvSpPr>
        <p:spPr>
          <a:xfrm>
            <a:off x="630936" y="2660904"/>
            <a:ext cx="4818888" cy="3547872"/>
          </a:xfrm>
        </p:spPr>
        <p:txBody>
          <a:bodyPr anchor="t">
            <a:normAutofit/>
          </a:bodyPr>
          <a:lstStyle/>
          <a:p>
            <a:pPr>
              <a:buNone/>
            </a:pPr>
            <a:r>
              <a:rPr lang="en-US" altLang="zh-CN" sz="1200" b="0" i="0">
                <a:effectLst/>
                <a:latin typeface="Times New Roman" panose="02020603050405020304" pitchFamily="18" charset="0"/>
                <a:cs typeface="Times New Roman" panose="02020603050405020304" pitchFamily="18" charset="0"/>
              </a:rPr>
              <a:t>The Walt Disney Company: Founded in 1923. (Disney, 2023)</a:t>
            </a:r>
          </a:p>
          <a:p>
            <a:pPr>
              <a:buNone/>
            </a:pPr>
            <a:endParaRPr lang="en-US" altLang="zh-CN" sz="1200" b="0" i="0">
              <a:effectLst/>
              <a:latin typeface="Times New Roman" panose="02020603050405020304" pitchFamily="18" charset="0"/>
              <a:cs typeface="Times New Roman" panose="02020603050405020304" pitchFamily="18" charset="0"/>
            </a:endParaRPr>
          </a:p>
          <a:p>
            <a:pPr>
              <a:buNone/>
            </a:pPr>
            <a:r>
              <a:rPr lang="en-US" altLang="zh-CN" sz="1200" b="0" i="0">
                <a:effectLst/>
                <a:latin typeface="Times New Roman" panose="02020603050405020304" pitchFamily="18" charset="0"/>
                <a:cs typeface="Times New Roman" panose="02020603050405020304" pitchFamily="18" charset="0"/>
              </a:rPr>
              <a:t>Business Segments: Media Networks, Parks, Experiences and Products, Studio Entertainment, and Direct-to-Consumer &amp; International. (Disney, 2023)</a:t>
            </a:r>
          </a:p>
          <a:p>
            <a:pPr>
              <a:buNone/>
            </a:pPr>
            <a:endParaRPr lang="en-US" altLang="zh-CN" sz="1200" b="0" i="0">
              <a:effectLst/>
              <a:latin typeface="Times New Roman" panose="02020603050405020304" pitchFamily="18" charset="0"/>
              <a:cs typeface="Times New Roman" panose="02020603050405020304" pitchFamily="18" charset="0"/>
            </a:endParaRPr>
          </a:p>
          <a:p>
            <a:pPr>
              <a:buNone/>
            </a:pPr>
            <a:r>
              <a:rPr lang="en-US" altLang="zh-CN" sz="1200" b="0" i="0">
                <a:effectLst/>
                <a:latin typeface="Times New Roman" panose="02020603050405020304" pitchFamily="18" charset="0"/>
                <a:cs typeface="Times New Roman" panose="02020603050405020304" pitchFamily="18" charset="0"/>
              </a:rPr>
              <a:t>Key Strength: Ability to adapt and innovate, creating an enduring global brand. (Disney, 2023)</a:t>
            </a:r>
          </a:p>
          <a:p>
            <a:pPr>
              <a:buNone/>
            </a:pPr>
            <a:endParaRPr lang="en-US" altLang="zh-CN" sz="1200" b="0" i="0">
              <a:effectLst/>
              <a:latin typeface="Times New Roman" panose="02020603050405020304" pitchFamily="18" charset="0"/>
              <a:cs typeface="Times New Roman" panose="02020603050405020304" pitchFamily="18" charset="0"/>
            </a:endParaRPr>
          </a:p>
          <a:p>
            <a:pPr>
              <a:buNone/>
            </a:pPr>
            <a:r>
              <a:rPr lang="en-US" altLang="zh-CN" sz="1200" b="0" i="0">
                <a:effectLst/>
                <a:latin typeface="Times New Roman" panose="02020603050405020304" pitchFamily="18" charset="0"/>
                <a:cs typeface="Times New Roman" panose="02020603050405020304" pitchFamily="18" charset="0"/>
              </a:rPr>
              <a:t>Intellectual Property: Mickey Mouse, Marvel superheroes, Star Wars, and Disney princesses. (Disney, 2023)</a:t>
            </a:r>
          </a:p>
          <a:p>
            <a:pPr>
              <a:buNone/>
            </a:pPr>
            <a:endParaRPr lang="en-US" altLang="zh-CN" sz="1200" b="0" i="0">
              <a:effectLst/>
              <a:latin typeface="Times New Roman" panose="02020603050405020304" pitchFamily="18" charset="0"/>
              <a:cs typeface="Times New Roman" panose="02020603050405020304" pitchFamily="18" charset="0"/>
            </a:endParaRPr>
          </a:p>
          <a:p>
            <a:pPr>
              <a:buNone/>
            </a:pPr>
            <a:r>
              <a:rPr lang="en-US" altLang="zh-CN" sz="1200" b="0" i="0">
                <a:effectLst/>
                <a:latin typeface="Times New Roman" panose="02020603050405020304" pitchFamily="18" charset="0"/>
                <a:cs typeface="Times New Roman" panose="02020603050405020304" pitchFamily="18" charset="0"/>
              </a:rPr>
              <a:t>Challenges: Navigating changes brought about by the COVID-19 pandemic.</a:t>
            </a:r>
          </a:p>
          <a:p>
            <a:pPr>
              <a:buNone/>
            </a:pPr>
            <a:endParaRPr lang="zh-CN" altLang="en-US" sz="1200">
              <a:latin typeface="Times New Roman" panose="02020603050405020304" pitchFamily="18" charset="0"/>
              <a:cs typeface="Times New Roman" panose="02020603050405020304" pitchFamily="18" charset="0"/>
            </a:endParaRPr>
          </a:p>
        </p:txBody>
      </p:sp>
      <p:pic>
        <p:nvPicPr>
          <p:cNvPr id="5" name="图片 4">
            <a:extLst>
              <a:ext uri="{FF2B5EF4-FFF2-40B4-BE49-F238E27FC236}">
                <a16:creationId xmlns:a16="http://schemas.microsoft.com/office/drawing/2014/main" id="{63745225-DA1D-88A9-E08D-D915A34853B8}"/>
              </a:ext>
            </a:extLst>
          </p:cNvPr>
          <p:cNvPicPr>
            <a:picLocks noChangeAspect="1"/>
          </p:cNvPicPr>
          <p:nvPr/>
        </p:nvPicPr>
        <p:blipFill>
          <a:blip r:embed="rId3"/>
          <a:stretch>
            <a:fillRect/>
          </a:stretch>
        </p:blipFill>
        <p:spPr>
          <a:xfrm>
            <a:off x="6099048" y="1902689"/>
            <a:ext cx="5458968" cy="3052621"/>
          </a:xfrm>
          <a:prstGeom prst="rect">
            <a:avLst/>
          </a:prstGeom>
        </p:spPr>
      </p:pic>
    </p:spTree>
    <p:extLst>
      <p:ext uri="{BB962C8B-B14F-4D97-AF65-F5344CB8AC3E}">
        <p14:creationId xmlns:p14="http://schemas.microsoft.com/office/powerpoint/2010/main" val="33296680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B6CDA21F-E7AF-4C75-8395-33F58D5B0E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1" name="Rectangle 10">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DE028666-9A47-F2AB-F369-481218870F46}"/>
              </a:ext>
            </a:extLst>
          </p:cNvPr>
          <p:cNvSpPr>
            <a:spLocks noGrp="1"/>
          </p:cNvSpPr>
          <p:nvPr>
            <p:ph type="title"/>
          </p:nvPr>
        </p:nvSpPr>
        <p:spPr>
          <a:xfrm>
            <a:off x="1043631" y="809898"/>
            <a:ext cx="9942716" cy="1554480"/>
          </a:xfrm>
        </p:spPr>
        <p:txBody>
          <a:bodyPr anchor="ctr">
            <a:normAutofit/>
          </a:bodyPr>
          <a:lstStyle/>
          <a:p>
            <a:r>
              <a:rPr lang="en-US" altLang="zh-CN" sz="4800" dirty="0">
                <a:latin typeface="Times New Roman" panose="02020603050405020304" pitchFamily="18" charset="0"/>
                <a:ea typeface="Tahoma" panose="020B0604030504040204" pitchFamily="34" charset="0"/>
                <a:cs typeface="Times New Roman" panose="02020603050405020304" pitchFamily="18" charset="0"/>
              </a:rPr>
              <a:t>What change has been experienced</a:t>
            </a:r>
          </a:p>
        </p:txBody>
      </p:sp>
      <p:sp>
        <p:nvSpPr>
          <p:cNvPr id="3" name="内容占位符 2">
            <a:extLst>
              <a:ext uri="{FF2B5EF4-FFF2-40B4-BE49-F238E27FC236}">
                <a16:creationId xmlns:a16="http://schemas.microsoft.com/office/drawing/2014/main" id="{33A99C2F-EBC0-9841-C2A2-3A5B429B6672}"/>
              </a:ext>
            </a:extLst>
          </p:cNvPr>
          <p:cNvSpPr>
            <a:spLocks noGrp="1"/>
          </p:cNvSpPr>
          <p:nvPr>
            <p:ph idx="1"/>
          </p:nvPr>
        </p:nvSpPr>
        <p:spPr>
          <a:xfrm>
            <a:off x="1045028" y="3017522"/>
            <a:ext cx="9941319" cy="3124658"/>
          </a:xfrm>
        </p:spPr>
        <p:txBody>
          <a:bodyPr anchor="ctr">
            <a:normAutofit/>
          </a:bodyPr>
          <a:lstStyle/>
          <a:p>
            <a:r>
              <a:rPr lang="en-US" altLang="zh-CN" sz="1500" dirty="0">
                <a:latin typeface="Times New Roman" panose="02020603050405020304" pitchFamily="18" charset="0"/>
                <a:cs typeface="Times New Roman" panose="02020603050405020304" pitchFamily="18" charset="0"/>
              </a:rPr>
              <a:t>COVID-19 Impact: Theme parks closure, cinema release delays, production halts.</a:t>
            </a:r>
          </a:p>
          <a:p>
            <a:endParaRPr lang="en-US" altLang="zh-CN" sz="1500" dirty="0">
              <a:latin typeface="Times New Roman" panose="02020603050405020304" pitchFamily="18" charset="0"/>
              <a:cs typeface="Times New Roman" panose="02020603050405020304" pitchFamily="18" charset="0"/>
            </a:endParaRPr>
          </a:p>
          <a:p>
            <a:r>
              <a:rPr lang="en-US" altLang="zh-CN" sz="1500" dirty="0">
                <a:latin typeface="Times New Roman" panose="02020603050405020304" pitchFamily="18" charset="0"/>
                <a:cs typeface="Times New Roman" panose="02020603050405020304" pitchFamily="18" charset="0"/>
              </a:rPr>
              <a:t>Strategic Shift: Prioritizing Disney+ streaming service (Ahmed, 2021).</a:t>
            </a:r>
          </a:p>
          <a:p>
            <a:endParaRPr lang="en-US" altLang="zh-CN" sz="1500" dirty="0">
              <a:latin typeface="Times New Roman" panose="02020603050405020304" pitchFamily="18" charset="0"/>
              <a:cs typeface="Times New Roman" panose="02020603050405020304" pitchFamily="18" charset="0"/>
            </a:endParaRPr>
          </a:p>
          <a:p>
            <a:r>
              <a:rPr lang="en-US" altLang="zh-CN" sz="1500" dirty="0">
                <a:latin typeface="Times New Roman" panose="02020603050405020304" pitchFamily="18" charset="0"/>
                <a:cs typeface="Times New Roman" panose="02020603050405020304" pitchFamily="18" charset="0"/>
              </a:rPr>
              <a:t>Corporate Restructuring: Centralized media business to focus on content distribution, ad sales, and Disney+ </a:t>
            </a:r>
            <a:r>
              <a:rPr lang="en-GB" altLang="zh-CN" sz="1500" dirty="0">
                <a:effectLst/>
                <a:latin typeface="Times New Roman" panose="02020603050405020304" pitchFamily="18" charset="0"/>
                <a:ea typeface="Times New Roman" panose="02020603050405020304" pitchFamily="18" charset="0"/>
              </a:rPr>
              <a:t>(Tory, 2022).</a:t>
            </a:r>
            <a:endParaRPr lang="en-US" altLang="zh-CN" sz="1500" dirty="0">
              <a:latin typeface="Times New Roman" panose="02020603050405020304" pitchFamily="18" charset="0"/>
              <a:cs typeface="Times New Roman" panose="02020603050405020304" pitchFamily="18" charset="0"/>
            </a:endParaRPr>
          </a:p>
          <a:p>
            <a:endParaRPr lang="en-US" altLang="zh-CN" sz="1500" dirty="0">
              <a:latin typeface="Times New Roman" panose="02020603050405020304" pitchFamily="18" charset="0"/>
              <a:cs typeface="Times New Roman" panose="02020603050405020304" pitchFamily="18" charset="0"/>
            </a:endParaRPr>
          </a:p>
          <a:p>
            <a:r>
              <a:rPr lang="en-US" altLang="zh-CN" sz="1500" dirty="0">
                <a:latin typeface="Times New Roman" panose="02020603050405020304" pitchFamily="18" charset="0"/>
                <a:cs typeface="Times New Roman" panose="02020603050405020304" pitchFamily="18" charset="0"/>
              </a:rPr>
              <a:t>Recognition of Digital Shift: Adapting to changes in consumer behavior towards digital content consumption.</a:t>
            </a:r>
          </a:p>
          <a:p>
            <a:endParaRPr lang="en-US" altLang="zh-CN" sz="1500" dirty="0">
              <a:latin typeface="Times New Roman" panose="02020603050405020304" pitchFamily="18" charset="0"/>
              <a:cs typeface="Times New Roman" panose="02020603050405020304" pitchFamily="18" charset="0"/>
            </a:endParaRPr>
          </a:p>
          <a:p>
            <a:r>
              <a:rPr lang="en-US" altLang="zh-CN" sz="1500" dirty="0">
                <a:latin typeface="Times New Roman" panose="02020603050405020304" pitchFamily="18" charset="0"/>
                <a:cs typeface="Times New Roman" panose="02020603050405020304" pitchFamily="18" charset="0"/>
              </a:rPr>
              <a:t>Mergers and Acquisitions: Merger with Fox and restructuring </a:t>
            </a:r>
            <a:r>
              <a:rPr lang="en-GB" altLang="zh-CN" sz="1500" dirty="0">
                <a:effectLst/>
                <a:latin typeface="Times New Roman" panose="02020603050405020304" pitchFamily="18" charset="0"/>
                <a:ea typeface="Times New Roman" panose="02020603050405020304" pitchFamily="18" charset="0"/>
              </a:rPr>
              <a:t>(Pallotta, 2022).</a:t>
            </a:r>
            <a:endParaRPr lang="zh-CN" altLang="en-US" sz="1500" dirty="0">
              <a:latin typeface="Times New Roman" panose="02020603050405020304" pitchFamily="18" charset="0"/>
              <a:cs typeface="Times New Roman" panose="02020603050405020304" pitchFamily="18" charset="0"/>
            </a:endParaRPr>
          </a:p>
        </p:txBody>
      </p:sp>
      <p:cxnSp>
        <p:nvCxnSpPr>
          <p:cNvPr id="17" name="Straight Connector 16">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3816677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9AA7C6-5E5A-498E-A6DF-A943376E09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a:extLst>
              <a:ext uri="{FF2B5EF4-FFF2-40B4-BE49-F238E27FC236}">
                <a16:creationId xmlns:a16="http://schemas.microsoft.com/office/drawing/2014/main" id="{83EAB11A-76F7-48F4-9B4F-5BFDF4BF96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74300" y="2385102"/>
            <a:ext cx="574091" cy="2087796"/>
            <a:chOff x="209668" y="2857422"/>
            <a:chExt cx="463662" cy="2087796"/>
          </a:xfrm>
        </p:grpSpPr>
        <p:sp>
          <p:nvSpPr>
            <p:cNvPr id="11" name="Rectangle 10">
              <a:extLst>
                <a:ext uri="{FF2B5EF4-FFF2-40B4-BE49-F238E27FC236}">
                  <a16:creationId xmlns:a16="http://schemas.microsoft.com/office/drawing/2014/main" id="{74D4C416-D5F4-4F6F-A6F1-87A21CD4FC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423947" y="2857422"/>
              <a:ext cx="249383" cy="2087795"/>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C6AC1C30-21C6-4BF6-93EE-B211D7A8501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209668" y="2857423"/>
              <a:ext cx="1" cy="2087795"/>
            </a:xfrm>
            <a:prstGeom prst="line">
              <a:avLst/>
            </a:prstGeom>
            <a:ln w="177800">
              <a:solidFill>
                <a:schemeClr val="accent4"/>
              </a:solidFill>
            </a:ln>
          </p:spPr>
          <p:style>
            <a:lnRef idx="1">
              <a:schemeClr val="accent1"/>
            </a:lnRef>
            <a:fillRef idx="0">
              <a:schemeClr val="accent1"/>
            </a:fillRef>
            <a:effectRef idx="0">
              <a:schemeClr val="accent1"/>
            </a:effectRef>
            <a:fontRef idx="minor">
              <a:schemeClr val="tx1"/>
            </a:fontRef>
          </p:style>
        </p:cxnSp>
      </p:grpSp>
      <p:sp>
        <p:nvSpPr>
          <p:cNvPr id="14" name="Rectangle 13">
            <a:extLst>
              <a:ext uri="{FF2B5EF4-FFF2-40B4-BE49-F238E27FC236}">
                <a16:creationId xmlns:a16="http://schemas.microsoft.com/office/drawing/2014/main" id="{81E140AE-0ABF-47C8-BF32-7D2F0CF2B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CBC4F608-B4B8-48C3-9572-C0F061B1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528" y="631767"/>
            <a:ext cx="11111729" cy="5752404"/>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111776A8-C96D-13D1-D049-88F1F00CD3F8}"/>
              </a:ext>
            </a:extLst>
          </p:cNvPr>
          <p:cNvSpPr>
            <a:spLocks noGrp="1"/>
          </p:cNvSpPr>
          <p:nvPr>
            <p:ph idx="1"/>
          </p:nvPr>
        </p:nvSpPr>
        <p:spPr>
          <a:xfrm>
            <a:off x="1322614" y="2062218"/>
            <a:ext cx="9908476" cy="4680583"/>
          </a:xfrm>
        </p:spPr>
        <p:txBody>
          <a:bodyPr anchor="ctr">
            <a:normAutofit/>
          </a:bodyPr>
          <a:lstStyle/>
          <a:p>
            <a:pPr>
              <a:buFont typeface="Arial" panose="020B0604020202020204" pitchFamily="34" charset="0"/>
              <a:buChar char="•"/>
            </a:pPr>
            <a:r>
              <a:rPr lang="en-US" altLang="zh-CN" sz="1900" b="0" i="0" dirty="0">
                <a:effectLst/>
                <a:latin typeface="Times New Roman" panose="02020603050405020304" pitchFamily="18" charset="0"/>
                <a:cs typeface="Times New Roman" panose="02020603050405020304" pitchFamily="18" charset="0"/>
              </a:rPr>
              <a:t>COVID-19 Impact: Forced closures leading to a rethink of business model.</a:t>
            </a:r>
          </a:p>
          <a:p>
            <a:pPr>
              <a:buFont typeface="Arial" panose="020B0604020202020204" pitchFamily="34" charset="0"/>
              <a:buChar char="•"/>
            </a:pPr>
            <a:endParaRPr lang="en-US" altLang="zh-CN" sz="1900" b="0" i="0" dirty="0">
              <a:effectLst/>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altLang="zh-CN" sz="1900" b="0" i="0" dirty="0">
                <a:effectLst/>
                <a:latin typeface="Times New Roman" panose="02020603050405020304" pitchFamily="18" charset="0"/>
                <a:cs typeface="Times New Roman" panose="02020603050405020304" pitchFamily="18" charset="0"/>
              </a:rPr>
              <a:t>Change in Consumer Habits: Acceleration of trend towards digital, on-demand entertainment(Whitten, 2020).</a:t>
            </a:r>
          </a:p>
          <a:p>
            <a:pPr>
              <a:buFont typeface="Arial" panose="020B0604020202020204" pitchFamily="34" charset="0"/>
              <a:buChar char="•"/>
            </a:pPr>
            <a:endParaRPr lang="en-US" altLang="zh-CN" sz="1900" b="0" i="0" dirty="0">
              <a:effectLst/>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altLang="zh-CN" sz="1900" b="0" i="0" dirty="0">
                <a:effectLst/>
                <a:latin typeface="Times New Roman" panose="02020603050405020304" pitchFamily="18" charset="0"/>
                <a:cs typeface="Times New Roman" panose="02020603050405020304" pitchFamily="18" charset="0"/>
              </a:rPr>
              <a:t>Technological Developments: Advances in streaming technology and digital content delivery.</a:t>
            </a:r>
          </a:p>
          <a:p>
            <a:pPr>
              <a:buFont typeface="Arial" panose="020B0604020202020204" pitchFamily="34" charset="0"/>
              <a:buChar char="•"/>
            </a:pPr>
            <a:endParaRPr lang="en-US" altLang="zh-CN" sz="1900" b="0" i="0" dirty="0">
              <a:effectLst/>
              <a:latin typeface="Times New Roman" panose="02020603050405020304" pitchFamily="18" charset="0"/>
              <a:cs typeface="Times New Roman" panose="02020603050405020304" pitchFamily="18" charset="0"/>
            </a:endParaRPr>
          </a:p>
          <a:p>
            <a:pPr>
              <a:buFont typeface="Arial" panose="020B0604020202020204" pitchFamily="34" charset="0"/>
              <a:buChar char="•"/>
            </a:pPr>
            <a:r>
              <a:rPr lang="en-US" altLang="zh-CN" sz="1900" b="0" i="0" dirty="0">
                <a:effectLst/>
                <a:latin typeface="Times New Roman" panose="02020603050405020304" pitchFamily="18" charset="0"/>
                <a:cs typeface="Times New Roman" panose="02020603050405020304" pitchFamily="18" charset="0"/>
              </a:rPr>
              <a:t>Rise of Digital Viewing Platforms: Supporting easy accessibility to streaming content (Mudassir, 2020).</a:t>
            </a:r>
          </a:p>
          <a:p>
            <a:endParaRPr lang="zh-CN" altLang="en-US" sz="1900" dirty="0">
              <a:latin typeface="Times New Roman" panose="02020603050405020304" pitchFamily="18" charset="0"/>
              <a:cs typeface="Times New Roman" panose="02020603050405020304" pitchFamily="18" charset="0"/>
            </a:endParaRPr>
          </a:p>
        </p:txBody>
      </p:sp>
      <p:sp>
        <p:nvSpPr>
          <p:cNvPr id="4" name="标题 1">
            <a:extLst>
              <a:ext uri="{FF2B5EF4-FFF2-40B4-BE49-F238E27FC236}">
                <a16:creationId xmlns:a16="http://schemas.microsoft.com/office/drawing/2014/main" id="{9739F0E0-2BE1-89F7-C6C7-3C9E07303BD5}"/>
              </a:ext>
            </a:extLst>
          </p:cNvPr>
          <p:cNvSpPr txBox="1">
            <a:spLocks/>
          </p:cNvSpPr>
          <p:nvPr/>
        </p:nvSpPr>
        <p:spPr>
          <a:xfrm>
            <a:off x="1342396" y="158573"/>
            <a:ext cx="8012879" cy="1979524"/>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altLang="zh-CN" sz="3500" b="1" dirty="0">
                <a:latin typeface="Times New Roman" panose="02020603050405020304" pitchFamily="18" charset="0"/>
                <a:ea typeface="Tahoma" panose="020B0604030504040204" pitchFamily="34" charset="0"/>
                <a:cs typeface="Times New Roman" panose="02020603050405020304" pitchFamily="18" charset="0"/>
              </a:rPr>
              <a:t>Main body:</a:t>
            </a:r>
          </a:p>
          <a:p>
            <a:endParaRPr lang="en-US" altLang="zh-CN" sz="3000" b="0" i="0" dirty="0">
              <a:effectLst/>
              <a:latin typeface="Times New Roman" panose="02020603050405020304" pitchFamily="18" charset="0"/>
              <a:ea typeface="Tahoma" panose="020B0604030504040204" pitchFamily="34" charset="0"/>
              <a:cs typeface="Times New Roman" panose="02020603050405020304" pitchFamily="18" charset="0"/>
            </a:endParaRPr>
          </a:p>
          <a:p>
            <a:r>
              <a:rPr lang="en-US" altLang="zh-CN" sz="3000" b="0" i="0" dirty="0">
                <a:effectLst/>
                <a:latin typeface="Times New Roman" panose="02020603050405020304" pitchFamily="18" charset="0"/>
                <a:ea typeface="Tahoma" panose="020B0604030504040204" pitchFamily="34" charset="0"/>
                <a:cs typeface="Times New Roman" panose="02020603050405020304" pitchFamily="18" charset="0"/>
              </a:rPr>
              <a:t>Key factors and drivers of change </a:t>
            </a:r>
            <a:endParaRPr lang="zh-CN" altLang="en-US" sz="3000" dirty="0"/>
          </a:p>
        </p:txBody>
      </p:sp>
    </p:spTree>
    <p:extLst>
      <p:ext uri="{BB962C8B-B14F-4D97-AF65-F5344CB8AC3E}">
        <p14:creationId xmlns:p14="http://schemas.microsoft.com/office/powerpoint/2010/main" val="26666066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471351EC-AB00-EAF3-08CC-D84969BAD628}"/>
              </a:ext>
            </a:extLst>
          </p:cNvPr>
          <p:cNvSpPr>
            <a:spLocks noGrp="1"/>
          </p:cNvSpPr>
          <p:nvPr>
            <p:ph type="title"/>
          </p:nvPr>
        </p:nvSpPr>
        <p:spPr>
          <a:xfrm>
            <a:off x="808638" y="386930"/>
            <a:ext cx="9236700" cy="1188950"/>
          </a:xfrm>
        </p:spPr>
        <p:txBody>
          <a:bodyPr anchor="b">
            <a:normAutofit/>
          </a:bodyPr>
          <a:lstStyle/>
          <a:p>
            <a:r>
              <a:rPr lang="en-US" altLang="zh-CN" sz="3800" b="0" i="0">
                <a:effectLst/>
                <a:latin typeface="Times New Roman" panose="02020603050405020304" pitchFamily="18" charset="0"/>
                <a:ea typeface="Tahoma" panose="020B0604030504040204" pitchFamily="34" charset="0"/>
                <a:cs typeface="Times New Roman" panose="02020603050405020304" pitchFamily="18" charset="0"/>
              </a:rPr>
              <a:t>Internal factors (Kurt Lewin's Force Field Analysis) </a:t>
            </a:r>
            <a:endParaRPr lang="zh-CN" altLang="en-US" sz="380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38970AEF-DA95-7A83-C860-93B26A811A22}"/>
              </a:ext>
            </a:extLst>
          </p:cNvPr>
          <p:cNvSpPr>
            <a:spLocks noGrp="1"/>
          </p:cNvSpPr>
          <p:nvPr>
            <p:ph idx="1"/>
          </p:nvPr>
        </p:nvSpPr>
        <p:spPr>
          <a:xfrm>
            <a:off x="793660" y="2599509"/>
            <a:ext cx="10143668" cy="3435531"/>
          </a:xfrm>
        </p:spPr>
        <p:txBody>
          <a:bodyPr anchor="ctr">
            <a:noAutofit/>
          </a:bodyPr>
          <a:lstStyle/>
          <a:p>
            <a:pPr marL="0" indent="0">
              <a:buNone/>
            </a:pPr>
            <a:r>
              <a:rPr lang="en-US" altLang="zh-CN" sz="1000" b="1" i="0" dirty="0">
                <a:effectLst/>
                <a:latin typeface="Times New Roman" panose="02020603050405020304" pitchFamily="18" charset="0"/>
                <a:cs typeface="Times New Roman" panose="02020603050405020304" pitchFamily="18" charset="0"/>
              </a:rPr>
              <a:t>Driving Forces:</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Rising competition, especially from Netflix, with their strong production capabilities and reputation as both a tech and film company.</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Revenue exhaustion from traditional film business, necessitating a move towards digitalization and content integration.</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Pandemic-induced closures of parks and resorts, creating a financial burden and highlighting the need for online business expansion. (</a:t>
            </a:r>
            <a:r>
              <a:rPr lang="en-US" altLang="zh-CN" sz="1000" b="0" i="0" dirty="0" err="1">
                <a:effectLst/>
                <a:latin typeface="Times New Roman" panose="02020603050405020304" pitchFamily="18" charset="0"/>
                <a:cs typeface="Times New Roman" panose="02020603050405020304" pitchFamily="18" charset="0"/>
              </a:rPr>
              <a:t>Sladden</a:t>
            </a:r>
            <a:r>
              <a:rPr lang="en-US" altLang="zh-CN" sz="1000" b="0" i="0" dirty="0">
                <a:effectLst/>
                <a:latin typeface="Times New Roman" panose="02020603050405020304" pitchFamily="18" charset="0"/>
                <a:cs typeface="Times New Roman" panose="02020603050405020304" pitchFamily="18" charset="0"/>
              </a:rPr>
              <a:t>, 2022)</a:t>
            </a:r>
          </a:p>
          <a:p>
            <a:pPr>
              <a:buFont typeface="+mj-lt"/>
              <a:buAutoNum type="arabicPeriod"/>
            </a:pPr>
            <a:endParaRPr lang="en-US" altLang="zh-CN" sz="1000" b="0" i="0" dirty="0">
              <a:effectLst/>
              <a:latin typeface="Times New Roman" panose="02020603050405020304" pitchFamily="18" charset="0"/>
              <a:cs typeface="Times New Roman" panose="02020603050405020304" pitchFamily="18" charset="0"/>
            </a:endParaRPr>
          </a:p>
          <a:p>
            <a:pPr marL="0" indent="0">
              <a:buNone/>
            </a:pPr>
            <a:r>
              <a:rPr lang="en-US" altLang="zh-CN" sz="1000" b="1" i="0" dirty="0">
                <a:effectLst/>
                <a:latin typeface="Times New Roman" panose="02020603050405020304" pitchFamily="18" charset="0"/>
                <a:cs typeface="Times New Roman" panose="02020603050405020304" pitchFamily="18" charset="0"/>
              </a:rPr>
              <a:t>Restraining Forces:</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Financial pressure, primarily due to the significant acquisition of Fox, which required huge investment in cash and equity.</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Inefficient content production team, slow due to the traditional chain of production and distribution  (</a:t>
            </a:r>
            <a:r>
              <a:rPr lang="en-US" altLang="zh-CN" sz="1000" b="0" i="0" dirty="0" err="1">
                <a:effectLst/>
                <a:latin typeface="Times New Roman" panose="02020603050405020304" pitchFamily="18" charset="0"/>
                <a:cs typeface="Times New Roman" panose="02020603050405020304" pitchFamily="18" charset="0"/>
              </a:rPr>
              <a:t>Adgate</a:t>
            </a:r>
            <a:r>
              <a:rPr lang="en-US" altLang="zh-CN" sz="1000" b="0" i="0" dirty="0">
                <a:effectLst/>
                <a:latin typeface="Times New Roman" panose="02020603050405020304" pitchFamily="18" charset="0"/>
                <a:cs typeface="Times New Roman" panose="02020603050405020304" pitchFamily="18" charset="0"/>
              </a:rPr>
              <a:t>, 2021).</a:t>
            </a:r>
          </a:p>
          <a:p>
            <a:pPr>
              <a:buFont typeface="+mj-lt"/>
              <a:buAutoNum type="arabicPeriod"/>
            </a:pPr>
            <a:endParaRPr lang="en-US" altLang="zh-CN" sz="1000" b="0" i="0" dirty="0">
              <a:effectLst/>
              <a:latin typeface="Times New Roman" panose="02020603050405020304" pitchFamily="18" charset="0"/>
              <a:cs typeface="Times New Roman" panose="02020603050405020304" pitchFamily="18" charset="0"/>
            </a:endParaRPr>
          </a:p>
          <a:p>
            <a:pPr marL="0" indent="0">
              <a:buNone/>
            </a:pPr>
            <a:r>
              <a:rPr lang="en-US" altLang="zh-CN" sz="1000" b="1" i="0" dirty="0">
                <a:effectLst/>
                <a:latin typeface="Times New Roman" panose="02020603050405020304" pitchFamily="18" charset="0"/>
                <a:cs typeface="Times New Roman" panose="02020603050405020304" pitchFamily="18" charset="0"/>
              </a:rPr>
              <a:t>Strategies</a:t>
            </a:r>
            <a:r>
              <a:rPr lang="en-US" altLang="zh-CN" sz="1000" b="0" i="0" dirty="0">
                <a:effectLst/>
                <a:latin typeface="Times New Roman" panose="02020603050405020304" pitchFamily="18" charset="0"/>
                <a:cs typeface="Times New Roman" panose="02020603050405020304" pitchFamily="18" charset="0"/>
              </a:rPr>
              <a:t>:</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Raising more funds through equity and bonds.</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Recruiting more efficient content producers and creating a more efficient content production team.</a:t>
            </a:r>
          </a:p>
          <a:p>
            <a:pPr>
              <a:buFont typeface="+mj-lt"/>
              <a:buAutoNum type="arabicPeriod"/>
            </a:pPr>
            <a:r>
              <a:rPr lang="en-US" altLang="zh-CN" sz="1000" b="0" i="0" dirty="0">
                <a:effectLst/>
                <a:latin typeface="Times New Roman" panose="02020603050405020304" pitchFamily="18" charset="0"/>
                <a:cs typeface="Times New Roman" panose="02020603050405020304" pitchFamily="18" charset="0"/>
              </a:rPr>
              <a:t>Making structural changes in the management and giving more power to subsidiaries (Petty, 2022).</a:t>
            </a:r>
          </a:p>
          <a:p>
            <a:endParaRPr lang="zh-CN" alt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60926144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471351EC-AB00-EAF3-08CC-D84969BAD628}"/>
              </a:ext>
            </a:extLst>
          </p:cNvPr>
          <p:cNvSpPr>
            <a:spLocks noGrp="1"/>
          </p:cNvSpPr>
          <p:nvPr>
            <p:ph type="title"/>
          </p:nvPr>
        </p:nvSpPr>
        <p:spPr>
          <a:xfrm>
            <a:off x="808638" y="386930"/>
            <a:ext cx="9236700" cy="1188950"/>
          </a:xfrm>
        </p:spPr>
        <p:txBody>
          <a:bodyPr anchor="b">
            <a:normAutofit/>
          </a:bodyPr>
          <a:lstStyle/>
          <a:p>
            <a:pPr marL="0" indent="0" rtl="0">
              <a:buNone/>
            </a:pPr>
            <a:r>
              <a:rPr lang="en-US" altLang="zh-CN" sz="4600" b="0" i="0">
                <a:effectLst/>
                <a:latin typeface="Times New Roman" panose="02020603050405020304" pitchFamily="18" charset="0"/>
                <a:ea typeface="Tahoma" panose="020B0604030504040204" pitchFamily="34" charset="0"/>
                <a:cs typeface="Times New Roman" panose="02020603050405020304" pitchFamily="18" charset="0"/>
              </a:rPr>
              <a:t>Internal factors (Stakeholder Analysis)</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38970AEF-DA95-7A83-C860-93B26A811A22}"/>
              </a:ext>
            </a:extLst>
          </p:cNvPr>
          <p:cNvSpPr>
            <a:spLocks noGrp="1"/>
          </p:cNvSpPr>
          <p:nvPr>
            <p:ph idx="1"/>
          </p:nvPr>
        </p:nvSpPr>
        <p:spPr>
          <a:xfrm>
            <a:off x="793660" y="2599509"/>
            <a:ext cx="10143668" cy="3435531"/>
          </a:xfrm>
        </p:spPr>
        <p:txBody>
          <a:bodyPr anchor="ctr">
            <a:normAutofit/>
          </a:bodyPr>
          <a:lstStyle/>
          <a:p>
            <a:r>
              <a:rPr lang="en-US" altLang="zh-CN" sz="1700" b="0" i="0">
                <a:effectLst/>
                <a:latin typeface="Times New Roman" panose="02020603050405020304" pitchFamily="18" charset="0"/>
                <a:cs typeface="Times New Roman" panose="02020603050405020304" pitchFamily="18" charset="0"/>
              </a:rPr>
              <a:t>Employees: Address job security fears and role transitions with transparent communication, support, and retraining.</a:t>
            </a:r>
          </a:p>
          <a:p>
            <a:endParaRPr lang="en-US" altLang="zh-CN" sz="1700" b="0" i="0">
              <a:effectLst/>
              <a:latin typeface="Times New Roman" panose="02020603050405020304" pitchFamily="18" charset="0"/>
              <a:cs typeface="Times New Roman" panose="02020603050405020304" pitchFamily="18" charset="0"/>
            </a:endParaRPr>
          </a:p>
          <a:p>
            <a:r>
              <a:rPr lang="en-US" altLang="zh-CN" sz="1700" b="0" i="0">
                <a:effectLst/>
                <a:latin typeface="Times New Roman" panose="02020603050405020304" pitchFamily="18" charset="0"/>
                <a:cs typeface="Times New Roman" panose="02020603050405020304" pitchFamily="18" charset="0"/>
              </a:rPr>
              <a:t>Customers: Communicate the benefits of changes while maintaining product quality. Guide loyal customers to adapt to the pay-per-view model of streaming platforms.</a:t>
            </a:r>
          </a:p>
          <a:p>
            <a:endParaRPr lang="en-US" altLang="zh-CN" sz="1700" b="0" i="0">
              <a:effectLst/>
              <a:latin typeface="Times New Roman" panose="02020603050405020304" pitchFamily="18" charset="0"/>
              <a:cs typeface="Times New Roman" panose="02020603050405020304" pitchFamily="18" charset="0"/>
            </a:endParaRPr>
          </a:p>
          <a:p>
            <a:r>
              <a:rPr lang="en-US" altLang="zh-CN" sz="1700" b="0" i="0">
                <a:effectLst/>
                <a:latin typeface="Times New Roman" panose="02020603050405020304" pitchFamily="18" charset="0"/>
                <a:cs typeface="Times New Roman" panose="02020603050405020304" pitchFamily="18" charset="0"/>
              </a:rPr>
              <a:t>Investors: Showcase the growth potential and returns on investment of new strategies. Maintain open communication about financial plans and strategies to win their trust. </a:t>
            </a:r>
            <a:r>
              <a:rPr lang="en-GB" altLang="zh-CN" sz="1700">
                <a:effectLst/>
                <a:latin typeface="Times New Roman" panose="02020603050405020304" pitchFamily="18" charset="0"/>
                <a:ea typeface="Times New Roman" panose="02020603050405020304" pitchFamily="18" charset="0"/>
              </a:rPr>
              <a:t>(Aaron, 2022).</a:t>
            </a:r>
            <a:endParaRPr lang="en-US" altLang="zh-CN" sz="1700" b="0" i="0">
              <a:effectLst/>
              <a:latin typeface="Times New Roman" panose="02020603050405020304" pitchFamily="18" charset="0"/>
              <a:cs typeface="Times New Roman" panose="02020603050405020304" pitchFamily="18" charset="0"/>
            </a:endParaRPr>
          </a:p>
          <a:p>
            <a:endParaRPr lang="en-US" altLang="zh-CN" sz="1700" b="0" i="0">
              <a:effectLst/>
              <a:latin typeface="Times New Roman" panose="02020603050405020304" pitchFamily="18" charset="0"/>
              <a:cs typeface="Times New Roman" panose="02020603050405020304" pitchFamily="18" charset="0"/>
            </a:endParaRPr>
          </a:p>
          <a:p>
            <a:r>
              <a:rPr lang="en-US" altLang="zh-CN" sz="1700" b="0" i="0">
                <a:effectLst/>
                <a:latin typeface="Times New Roman" panose="02020603050405020304" pitchFamily="18" charset="0"/>
                <a:cs typeface="Times New Roman" panose="02020603050405020304" pitchFamily="18" charset="0"/>
              </a:rPr>
              <a:t>Partners: Build and maintain strong relationships while communicating the benefits of adapting to new business environments.</a:t>
            </a:r>
          </a:p>
          <a:p>
            <a:endParaRPr lang="zh-CN" altLang="en-US" sz="17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405532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65D42BA6-8356-8161-7F2C-97B6F3600F24}"/>
              </a:ext>
            </a:extLst>
          </p:cNvPr>
          <p:cNvSpPr>
            <a:spLocks noGrp="1"/>
          </p:cNvSpPr>
          <p:nvPr>
            <p:ph type="title"/>
          </p:nvPr>
        </p:nvSpPr>
        <p:spPr>
          <a:xfrm>
            <a:off x="838200" y="365125"/>
            <a:ext cx="10515600" cy="1325563"/>
          </a:xfrm>
        </p:spPr>
        <p:txBody>
          <a:bodyPr>
            <a:normAutofit/>
          </a:bodyPr>
          <a:lstStyle/>
          <a:p>
            <a:r>
              <a:rPr lang="en-US" altLang="zh-CN" sz="5400" b="0" i="0">
                <a:effectLst/>
                <a:latin typeface="Times New Roman" panose="02020603050405020304" pitchFamily="18" charset="0"/>
                <a:ea typeface="Tahoma" panose="020B0604030504040204" pitchFamily="34" charset="0"/>
                <a:cs typeface="Times New Roman" panose="02020603050405020304" pitchFamily="18" charset="0"/>
              </a:rPr>
              <a:t>External factors(PESTLE) </a:t>
            </a:r>
            <a:endParaRPr lang="zh-CN" altLang="en-US" sz="5400"/>
          </a:p>
        </p:txBody>
      </p:sp>
      <p:sp>
        <p:nvSpPr>
          <p:cNvPr id="22"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6" name="内容占位符 2">
            <a:extLst>
              <a:ext uri="{FF2B5EF4-FFF2-40B4-BE49-F238E27FC236}">
                <a16:creationId xmlns:a16="http://schemas.microsoft.com/office/drawing/2014/main" id="{A6ECB994-D09E-72F2-C41B-0EDC098D90B1}"/>
              </a:ext>
            </a:extLst>
          </p:cNvPr>
          <p:cNvGraphicFramePr>
            <a:graphicFrameLocks noGrp="1"/>
          </p:cNvGraphicFramePr>
          <p:nvPr>
            <p:ph idx="1"/>
            <p:extLst>
              <p:ext uri="{D42A27DB-BD31-4B8C-83A1-F6EECF244321}">
                <p14:modId xmlns:p14="http://schemas.microsoft.com/office/powerpoint/2010/main" val="2757984924"/>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03866448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5DB3719-6FDC-4E5D-891D-FF40B7300F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E8890EAF-420A-3EEA-68A9-043522297DB1}"/>
              </a:ext>
            </a:extLst>
          </p:cNvPr>
          <p:cNvSpPr>
            <a:spLocks noGrp="1"/>
          </p:cNvSpPr>
          <p:nvPr>
            <p:ph type="title"/>
          </p:nvPr>
        </p:nvSpPr>
        <p:spPr>
          <a:xfrm>
            <a:off x="838200" y="365125"/>
            <a:ext cx="10515600" cy="1325563"/>
          </a:xfrm>
        </p:spPr>
        <p:txBody>
          <a:bodyPr>
            <a:normAutofit/>
          </a:bodyPr>
          <a:lstStyle/>
          <a:p>
            <a:r>
              <a:rPr lang="en-US" altLang="zh-CN" sz="5400" b="0" i="0">
                <a:effectLst/>
                <a:latin typeface="Times New Roman" panose="02020603050405020304" pitchFamily="18" charset="0"/>
                <a:ea typeface="Tahoma" panose="020B0604030504040204" pitchFamily="34" charset="0"/>
                <a:cs typeface="Times New Roman" panose="02020603050405020304" pitchFamily="18" charset="0"/>
              </a:rPr>
              <a:t>External factors (SWOT) </a:t>
            </a:r>
            <a:endParaRPr lang="zh-CN" altLang="en-US" sz="5400"/>
          </a:p>
        </p:txBody>
      </p:sp>
      <p:sp>
        <p:nvSpPr>
          <p:cNvPr id="16" name="sketch line">
            <a:extLst>
              <a:ext uri="{FF2B5EF4-FFF2-40B4-BE49-F238E27FC236}">
                <a16:creationId xmlns:a16="http://schemas.microsoft.com/office/drawing/2014/main" id="{E0CBAC23-2E3F-4A90-BA59-F8299F6A54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8200" y="1865313"/>
            <a:ext cx="10424160" cy="18288"/>
          </a:xfrm>
          <a:custGeom>
            <a:avLst/>
            <a:gdLst>
              <a:gd name="connsiteX0" fmla="*/ 0 w 10424160"/>
              <a:gd name="connsiteY0" fmla="*/ 0 h 18288"/>
              <a:gd name="connsiteX1" fmla="*/ 903427 w 10424160"/>
              <a:gd name="connsiteY1" fmla="*/ 0 h 18288"/>
              <a:gd name="connsiteX2" fmla="*/ 1389888 w 10424160"/>
              <a:gd name="connsiteY2" fmla="*/ 0 h 18288"/>
              <a:gd name="connsiteX3" fmla="*/ 2189074 w 10424160"/>
              <a:gd name="connsiteY3" fmla="*/ 0 h 18288"/>
              <a:gd name="connsiteX4" fmla="*/ 2675534 w 10424160"/>
              <a:gd name="connsiteY4" fmla="*/ 0 h 18288"/>
              <a:gd name="connsiteX5" fmla="*/ 3370478 w 10424160"/>
              <a:gd name="connsiteY5" fmla="*/ 0 h 18288"/>
              <a:gd name="connsiteX6" fmla="*/ 4169664 w 10424160"/>
              <a:gd name="connsiteY6" fmla="*/ 0 h 18288"/>
              <a:gd name="connsiteX7" fmla="*/ 4551883 w 10424160"/>
              <a:gd name="connsiteY7" fmla="*/ 0 h 18288"/>
              <a:gd name="connsiteX8" fmla="*/ 4934102 w 10424160"/>
              <a:gd name="connsiteY8" fmla="*/ 0 h 18288"/>
              <a:gd name="connsiteX9" fmla="*/ 5837530 w 10424160"/>
              <a:gd name="connsiteY9" fmla="*/ 0 h 18288"/>
              <a:gd name="connsiteX10" fmla="*/ 6532474 w 10424160"/>
              <a:gd name="connsiteY10" fmla="*/ 0 h 18288"/>
              <a:gd name="connsiteX11" fmla="*/ 6914693 w 10424160"/>
              <a:gd name="connsiteY11" fmla="*/ 0 h 18288"/>
              <a:gd name="connsiteX12" fmla="*/ 7609637 w 10424160"/>
              <a:gd name="connsiteY12" fmla="*/ 0 h 18288"/>
              <a:gd name="connsiteX13" fmla="*/ 8513064 w 10424160"/>
              <a:gd name="connsiteY13" fmla="*/ 0 h 18288"/>
              <a:gd name="connsiteX14" fmla="*/ 9103766 w 10424160"/>
              <a:gd name="connsiteY14" fmla="*/ 0 h 18288"/>
              <a:gd name="connsiteX15" fmla="*/ 9694469 w 10424160"/>
              <a:gd name="connsiteY15" fmla="*/ 0 h 18288"/>
              <a:gd name="connsiteX16" fmla="*/ 10424160 w 10424160"/>
              <a:gd name="connsiteY16" fmla="*/ 0 h 18288"/>
              <a:gd name="connsiteX17" fmla="*/ 10424160 w 10424160"/>
              <a:gd name="connsiteY17" fmla="*/ 18288 h 18288"/>
              <a:gd name="connsiteX18" fmla="*/ 9729216 w 10424160"/>
              <a:gd name="connsiteY18" fmla="*/ 18288 h 18288"/>
              <a:gd name="connsiteX19" fmla="*/ 8930030 w 10424160"/>
              <a:gd name="connsiteY19" fmla="*/ 18288 h 18288"/>
              <a:gd name="connsiteX20" fmla="*/ 8130845 w 10424160"/>
              <a:gd name="connsiteY20" fmla="*/ 18288 h 18288"/>
              <a:gd name="connsiteX21" fmla="*/ 7644384 w 10424160"/>
              <a:gd name="connsiteY21" fmla="*/ 18288 h 18288"/>
              <a:gd name="connsiteX22" fmla="*/ 6740957 w 10424160"/>
              <a:gd name="connsiteY22" fmla="*/ 18288 h 18288"/>
              <a:gd name="connsiteX23" fmla="*/ 6046013 w 10424160"/>
              <a:gd name="connsiteY23" fmla="*/ 18288 h 18288"/>
              <a:gd name="connsiteX24" fmla="*/ 5663794 w 10424160"/>
              <a:gd name="connsiteY24" fmla="*/ 18288 h 18288"/>
              <a:gd name="connsiteX25" fmla="*/ 4968850 w 10424160"/>
              <a:gd name="connsiteY25" fmla="*/ 18288 h 18288"/>
              <a:gd name="connsiteX26" fmla="*/ 4378147 w 10424160"/>
              <a:gd name="connsiteY26" fmla="*/ 18288 h 18288"/>
              <a:gd name="connsiteX27" fmla="*/ 3787445 w 10424160"/>
              <a:gd name="connsiteY27" fmla="*/ 18288 h 18288"/>
              <a:gd name="connsiteX28" fmla="*/ 3196742 w 10424160"/>
              <a:gd name="connsiteY28" fmla="*/ 18288 h 18288"/>
              <a:gd name="connsiteX29" fmla="*/ 2606040 w 10424160"/>
              <a:gd name="connsiteY29" fmla="*/ 18288 h 18288"/>
              <a:gd name="connsiteX30" fmla="*/ 1806854 w 10424160"/>
              <a:gd name="connsiteY30" fmla="*/ 18288 h 18288"/>
              <a:gd name="connsiteX31" fmla="*/ 1111910 w 10424160"/>
              <a:gd name="connsiteY31" fmla="*/ 18288 h 18288"/>
              <a:gd name="connsiteX32" fmla="*/ 729691 w 10424160"/>
              <a:gd name="connsiteY32" fmla="*/ 18288 h 18288"/>
              <a:gd name="connsiteX33" fmla="*/ 0 w 10424160"/>
              <a:gd name="connsiteY33" fmla="*/ 18288 h 18288"/>
              <a:gd name="connsiteX34" fmla="*/ 0 w 10424160"/>
              <a:gd name="connsiteY34"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4160" h="18288" fill="none" extrusionOk="0">
                <a:moveTo>
                  <a:pt x="0" y="0"/>
                </a:moveTo>
                <a:cubicBezTo>
                  <a:pt x="251416" y="-3874"/>
                  <a:pt x="479411" y="-20508"/>
                  <a:pt x="903427" y="0"/>
                </a:cubicBezTo>
                <a:cubicBezTo>
                  <a:pt x="1327443" y="20508"/>
                  <a:pt x="1177990" y="-7387"/>
                  <a:pt x="1389888" y="0"/>
                </a:cubicBezTo>
                <a:cubicBezTo>
                  <a:pt x="1601786" y="7387"/>
                  <a:pt x="1928602" y="-6697"/>
                  <a:pt x="2189074" y="0"/>
                </a:cubicBezTo>
                <a:cubicBezTo>
                  <a:pt x="2449546" y="6697"/>
                  <a:pt x="2440085" y="-21144"/>
                  <a:pt x="2675534" y="0"/>
                </a:cubicBezTo>
                <a:cubicBezTo>
                  <a:pt x="2910983" y="21144"/>
                  <a:pt x="3026158" y="-11124"/>
                  <a:pt x="3370478" y="0"/>
                </a:cubicBezTo>
                <a:cubicBezTo>
                  <a:pt x="3714798" y="11124"/>
                  <a:pt x="3864539" y="-10660"/>
                  <a:pt x="4169664" y="0"/>
                </a:cubicBezTo>
                <a:cubicBezTo>
                  <a:pt x="4474789" y="10660"/>
                  <a:pt x="4471218" y="16488"/>
                  <a:pt x="4551883" y="0"/>
                </a:cubicBezTo>
                <a:cubicBezTo>
                  <a:pt x="4632548" y="-16488"/>
                  <a:pt x="4786830" y="7986"/>
                  <a:pt x="4934102" y="0"/>
                </a:cubicBezTo>
                <a:cubicBezTo>
                  <a:pt x="5081374" y="-7986"/>
                  <a:pt x="5575881" y="-33003"/>
                  <a:pt x="5837530" y="0"/>
                </a:cubicBezTo>
                <a:cubicBezTo>
                  <a:pt x="6099179" y="33003"/>
                  <a:pt x="6305895" y="14170"/>
                  <a:pt x="6532474" y="0"/>
                </a:cubicBezTo>
                <a:cubicBezTo>
                  <a:pt x="6759053" y="-14170"/>
                  <a:pt x="6726707" y="16121"/>
                  <a:pt x="6914693" y="0"/>
                </a:cubicBezTo>
                <a:cubicBezTo>
                  <a:pt x="7102679" y="-16121"/>
                  <a:pt x="7397857" y="32594"/>
                  <a:pt x="7609637" y="0"/>
                </a:cubicBezTo>
                <a:cubicBezTo>
                  <a:pt x="7821417" y="-32594"/>
                  <a:pt x="8141235" y="-3745"/>
                  <a:pt x="8513064" y="0"/>
                </a:cubicBezTo>
                <a:cubicBezTo>
                  <a:pt x="8884893" y="3745"/>
                  <a:pt x="8877548" y="3359"/>
                  <a:pt x="9103766" y="0"/>
                </a:cubicBezTo>
                <a:cubicBezTo>
                  <a:pt x="9329984" y="-3359"/>
                  <a:pt x="9545570" y="-17843"/>
                  <a:pt x="9694469" y="0"/>
                </a:cubicBezTo>
                <a:cubicBezTo>
                  <a:pt x="9843368" y="17843"/>
                  <a:pt x="10162477" y="-1217"/>
                  <a:pt x="10424160" y="0"/>
                </a:cubicBezTo>
                <a:cubicBezTo>
                  <a:pt x="10424498" y="7640"/>
                  <a:pt x="10423710" y="11289"/>
                  <a:pt x="10424160" y="18288"/>
                </a:cubicBezTo>
                <a:cubicBezTo>
                  <a:pt x="10184680" y="20716"/>
                  <a:pt x="10034768" y="-9357"/>
                  <a:pt x="9729216" y="18288"/>
                </a:cubicBezTo>
                <a:cubicBezTo>
                  <a:pt x="9423664" y="45933"/>
                  <a:pt x="9309220" y="36372"/>
                  <a:pt x="8930030" y="18288"/>
                </a:cubicBezTo>
                <a:cubicBezTo>
                  <a:pt x="8550840" y="204"/>
                  <a:pt x="8513376" y="34707"/>
                  <a:pt x="8130845" y="18288"/>
                </a:cubicBezTo>
                <a:cubicBezTo>
                  <a:pt x="7748315" y="1869"/>
                  <a:pt x="7864674" y="19659"/>
                  <a:pt x="7644384" y="18288"/>
                </a:cubicBezTo>
                <a:cubicBezTo>
                  <a:pt x="7424094" y="16917"/>
                  <a:pt x="6947001" y="55680"/>
                  <a:pt x="6740957" y="18288"/>
                </a:cubicBezTo>
                <a:cubicBezTo>
                  <a:pt x="6534913" y="-19104"/>
                  <a:pt x="6313809" y="33391"/>
                  <a:pt x="6046013" y="18288"/>
                </a:cubicBezTo>
                <a:cubicBezTo>
                  <a:pt x="5778217" y="3185"/>
                  <a:pt x="5786775" y="1439"/>
                  <a:pt x="5663794" y="18288"/>
                </a:cubicBezTo>
                <a:cubicBezTo>
                  <a:pt x="5540813" y="35137"/>
                  <a:pt x="5204724" y="25434"/>
                  <a:pt x="4968850" y="18288"/>
                </a:cubicBezTo>
                <a:cubicBezTo>
                  <a:pt x="4732976" y="11142"/>
                  <a:pt x="4559928" y="34568"/>
                  <a:pt x="4378147" y="18288"/>
                </a:cubicBezTo>
                <a:cubicBezTo>
                  <a:pt x="4196366" y="2008"/>
                  <a:pt x="3992200" y="35409"/>
                  <a:pt x="3787445" y="18288"/>
                </a:cubicBezTo>
                <a:cubicBezTo>
                  <a:pt x="3582690" y="1167"/>
                  <a:pt x="3488876" y="-7583"/>
                  <a:pt x="3196742" y="18288"/>
                </a:cubicBezTo>
                <a:cubicBezTo>
                  <a:pt x="2904608" y="44159"/>
                  <a:pt x="2729828" y="45906"/>
                  <a:pt x="2606040" y="18288"/>
                </a:cubicBezTo>
                <a:cubicBezTo>
                  <a:pt x="2482252" y="-9330"/>
                  <a:pt x="2000672" y="-5498"/>
                  <a:pt x="1806854" y="18288"/>
                </a:cubicBezTo>
                <a:cubicBezTo>
                  <a:pt x="1613036" y="42074"/>
                  <a:pt x="1310933" y="-4240"/>
                  <a:pt x="1111910" y="18288"/>
                </a:cubicBezTo>
                <a:cubicBezTo>
                  <a:pt x="912887" y="40816"/>
                  <a:pt x="891560" y="1701"/>
                  <a:pt x="729691" y="18288"/>
                </a:cubicBezTo>
                <a:cubicBezTo>
                  <a:pt x="567822" y="34875"/>
                  <a:pt x="203025" y="34462"/>
                  <a:pt x="0" y="18288"/>
                </a:cubicBezTo>
                <a:cubicBezTo>
                  <a:pt x="-82" y="11708"/>
                  <a:pt x="-178" y="8956"/>
                  <a:pt x="0" y="0"/>
                </a:cubicBezTo>
                <a:close/>
              </a:path>
              <a:path w="10424160" h="18288" stroke="0" extrusionOk="0">
                <a:moveTo>
                  <a:pt x="0" y="0"/>
                </a:moveTo>
                <a:cubicBezTo>
                  <a:pt x="119910" y="17195"/>
                  <a:pt x="345032" y="1652"/>
                  <a:pt x="590702" y="0"/>
                </a:cubicBezTo>
                <a:cubicBezTo>
                  <a:pt x="836372" y="-1652"/>
                  <a:pt x="830717" y="-10944"/>
                  <a:pt x="972922" y="0"/>
                </a:cubicBezTo>
                <a:cubicBezTo>
                  <a:pt x="1115127" y="10944"/>
                  <a:pt x="1638708" y="17269"/>
                  <a:pt x="1876349" y="0"/>
                </a:cubicBezTo>
                <a:cubicBezTo>
                  <a:pt x="2113990" y="-17269"/>
                  <a:pt x="2263529" y="27642"/>
                  <a:pt x="2467051" y="0"/>
                </a:cubicBezTo>
                <a:cubicBezTo>
                  <a:pt x="2670573" y="-27642"/>
                  <a:pt x="2867743" y="-1552"/>
                  <a:pt x="3057754" y="0"/>
                </a:cubicBezTo>
                <a:cubicBezTo>
                  <a:pt x="3247765" y="1552"/>
                  <a:pt x="3729099" y="45169"/>
                  <a:pt x="3961181" y="0"/>
                </a:cubicBezTo>
                <a:cubicBezTo>
                  <a:pt x="4193263" y="-45169"/>
                  <a:pt x="4313735" y="4067"/>
                  <a:pt x="4447642" y="0"/>
                </a:cubicBezTo>
                <a:cubicBezTo>
                  <a:pt x="4581549" y="-4067"/>
                  <a:pt x="5123626" y="11867"/>
                  <a:pt x="5351069" y="0"/>
                </a:cubicBezTo>
                <a:cubicBezTo>
                  <a:pt x="5578512" y="-11867"/>
                  <a:pt x="6044105" y="-19983"/>
                  <a:pt x="6254496" y="0"/>
                </a:cubicBezTo>
                <a:cubicBezTo>
                  <a:pt x="6464887" y="19983"/>
                  <a:pt x="6664731" y="4232"/>
                  <a:pt x="6949440" y="0"/>
                </a:cubicBezTo>
                <a:cubicBezTo>
                  <a:pt x="7234149" y="-4232"/>
                  <a:pt x="7497205" y="28731"/>
                  <a:pt x="7852867" y="0"/>
                </a:cubicBezTo>
                <a:cubicBezTo>
                  <a:pt x="8208529" y="-28731"/>
                  <a:pt x="8287556" y="2616"/>
                  <a:pt x="8443570" y="0"/>
                </a:cubicBezTo>
                <a:cubicBezTo>
                  <a:pt x="8599584" y="-2616"/>
                  <a:pt x="8871283" y="-14113"/>
                  <a:pt x="9034272" y="0"/>
                </a:cubicBezTo>
                <a:cubicBezTo>
                  <a:pt x="9197261" y="14113"/>
                  <a:pt x="9604978" y="-35623"/>
                  <a:pt x="9833458" y="0"/>
                </a:cubicBezTo>
                <a:cubicBezTo>
                  <a:pt x="10061938" y="35623"/>
                  <a:pt x="10231944" y="-8194"/>
                  <a:pt x="10424160" y="0"/>
                </a:cubicBezTo>
                <a:cubicBezTo>
                  <a:pt x="10424285" y="4395"/>
                  <a:pt x="10424085" y="9776"/>
                  <a:pt x="10424160" y="18288"/>
                </a:cubicBezTo>
                <a:cubicBezTo>
                  <a:pt x="10058736" y="-5772"/>
                  <a:pt x="9942989" y="-18764"/>
                  <a:pt x="9624974" y="18288"/>
                </a:cubicBezTo>
                <a:cubicBezTo>
                  <a:pt x="9306959" y="55340"/>
                  <a:pt x="9229263" y="24995"/>
                  <a:pt x="8930030" y="18288"/>
                </a:cubicBezTo>
                <a:cubicBezTo>
                  <a:pt x="8630797" y="11581"/>
                  <a:pt x="8647263" y="10931"/>
                  <a:pt x="8547811" y="18288"/>
                </a:cubicBezTo>
                <a:cubicBezTo>
                  <a:pt x="8448359" y="25645"/>
                  <a:pt x="8173221" y="219"/>
                  <a:pt x="8061350" y="18288"/>
                </a:cubicBezTo>
                <a:cubicBezTo>
                  <a:pt x="7949479" y="36357"/>
                  <a:pt x="7437002" y="17516"/>
                  <a:pt x="7157923" y="18288"/>
                </a:cubicBezTo>
                <a:cubicBezTo>
                  <a:pt x="6878844" y="19060"/>
                  <a:pt x="6610241" y="8864"/>
                  <a:pt x="6462979" y="18288"/>
                </a:cubicBezTo>
                <a:cubicBezTo>
                  <a:pt x="6315717" y="27712"/>
                  <a:pt x="6124879" y="4989"/>
                  <a:pt x="5976518" y="18288"/>
                </a:cubicBezTo>
                <a:cubicBezTo>
                  <a:pt x="5828157" y="31587"/>
                  <a:pt x="5566880" y="7112"/>
                  <a:pt x="5281574" y="18288"/>
                </a:cubicBezTo>
                <a:cubicBezTo>
                  <a:pt x="4996268" y="29464"/>
                  <a:pt x="5085614" y="20493"/>
                  <a:pt x="4899355" y="18288"/>
                </a:cubicBezTo>
                <a:cubicBezTo>
                  <a:pt x="4713096" y="16083"/>
                  <a:pt x="4606138" y="34359"/>
                  <a:pt x="4517136" y="18288"/>
                </a:cubicBezTo>
                <a:cubicBezTo>
                  <a:pt x="4428134" y="2217"/>
                  <a:pt x="4125335" y="52414"/>
                  <a:pt x="3822192" y="18288"/>
                </a:cubicBezTo>
                <a:cubicBezTo>
                  <a:pt x="3519049" y="-15838"/>
                  <a:pt x="3453132" y="3859"/>
                  <a:pt x="3335731" y="18288"/>
                </a:cubicBezTo>
                <a:cubicBezTo>
                  <a:pt x="3218330" y="32717"/>
                  <a:pt x="2718749" y="-13936"/>
                  <a:pt x="2536546" y="18288"/>
                </a:cubicBezTo>
                <a:cubicBezTo>
                  <a:pt x="2354343" y="50512"/>
                  <a:pt x="2190669" y="3238"/>
                  <a:pt x="2050085" y="18288"/>
                </a:cubicBezTo>
                <a:cubicBezTo>
                  <a:pt x="1909501" y="33338"/>
                  <a:pt x="1520975" y="3062"/>
                  <a:pt x="1250899" y="18288"/>
                </a:cubicBezTo>
                <a:cubicBezTo>
                  <a:pt x="980823" y="33514"/>
                  <a:pt x="992936" y="28036"/>
                  <a:pt x="868680" y="18288"/>
                </a:cubicBezTo>
                <a:cubicBezTo>
                  <a:pt x="744424" y="8540"/>
                  <a:pt x="230364" y="33365"/>
                  <a:pt x="0" y="18288"/>
                </a:cubicBezTo>
                <a:cubicBezTo>
                  <a:pt x="-504" y="12101"/>
                  <a:pt x="-591" y="7719"/>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内容占位符 2">
            <a:extLst>
              <a:ext uri="{FF2B5EF4-FFF2-40B4-BE49-F238E27FC236}">
                <a16:creationId xmlns:a16="http://schemas.microsoft.com/office/drawing/2014/main" id="{44C1CFF2-0413-8E05-5ECF-8C9183E55B16}"/>
              </a:ext>
            </a:extLst>
          </p:cNvPr>
          <p:cNvGraphicFramePr>
            <a:graphicFrameLocks noGrp="1"/>
          </p:cNvGraphicFramePr>
          <p:nvPr>
            <p:ph idx="1"/>
            <p:extLst>
              <p:ext uri="{D42A27DB-BD31-4B8C-83A1-F6EECF244321}">
                <p14:modId xmlns:p14="http://schemas.microsoft.com/office/powerpoint/2010/main" val="715182068"/>
              </p:ext>
            </p:extLst>
          </p:nvPr>
        </p:nvGraphicFramePr>
        <p:xfrm>
          <a:off x="838200" y="2228087"/>
          <a:ext cx="10515600" cy="394887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231022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471351EC-AB00-EAF3-08CC-D84969BAD628}"/>
              </a:ext>
            </a:extLst>
          </p:cNvPr>
          <p:cNvSpPr>
            <a:spLocks noGrp="1"/>
          </p:cNvSpPr>
          <p:nvPr>
            <p:ph type="title"/>
          </p:nvPr>
        </p:nvSpPr>
        <p:spPr>
          <a:xfrm>
            <a:off x="808637" y="386930"/>
            <a:ext cx="10734061" cy="1188950"/>
          </a:xfrm>
        </p:spPr>
        <p:txBody>
          <a:bodyPr anchor="b">
            <a:normAutofit fontScale="90000"/>
          </a:bodyPr>
          <a:lstStyle/>
          <a:p>
            <a:r>
              <a:rPr lang="en-US" altLang="zh-CN" sz="4600" b="0" i="0" dirty="0">
                <a:effectLst/>
                <a:latin typeface="Times New Roman" panose="02020603050405020304" pitchFamily="18" charset="0"/>
                <a:ea typeface="Tahoma" panose="020B0604030504040204" pitchFamily="34" charset="0"/>
                <a:cs typeface="Times New Roman" panose="02020603050405020304" pitchFamily="18" charset="0"/>
              </a:rPr>
              <a:t>How the change: </a:t>
            </a:r>
            <a:r>
              <a:rPr lang="en-US" altLang="zh-CN" sz="4600" b="1" i="0" dirty="0">
                <a:effectLst/>
                <a:latin typeface="Times New Roman" panose="02020603050405020304" pitchFamily="18" charset="0"/>
                <a:ea typeface="Tahoma" panose="020B0604030504040204" pitchFamily="34" charset="0"/>
                <a:cs typeface="Times New Roman" panose="02020603050405020304" pitchFamily="18" charset="0"/>
              </a:rPr>
              <a:t>Planned</a:t>
            </a:r>
            <a:r>
              <a:rPr lang="en-US" altLang="zh-CN" sz="4600" b="0" i="0" dirty="0">
                <a:effectLst/>
                <a:latin typeface="Times New Roman" panose="02020603050405020304" pitchFamily="18" charset="0"/>
                <a:ea typeface="Tahoma" panose="020B0604030504040204" pitchFamily="34" charset="0"/>
                <a:cs typeface="Times New Roman" panose="02020603050405020304" pitchFamily="18" charset="0"/>
              </a:rPr>
              <a:t> and </a:t>
            </a:r>
            <a:r>
              <a:rPr lang="en-US" altLang="zh-CN" sz="4600" b="1" i="0" dirty="0">
                <a:effectLst/>
                <a:latin typeface="Times New Roman" panose="02020603050405020304" pitchFamily="18" charset="0"/>
                <a:ea typeface="Tahoma" panose="020B0604030504040204" pitchFamily="34" charset="0"/>
                <a:cs typeface="Times New Roman" panose="02020603050405020304" pitchFamily="18" charset="0"/>
              </a:rPr>
              <a:t>Reactive</a:t>
            </a:r>
            <a:r>
              <a:rPr lang="en-US" altLang="zh-CN" sz="4600" b="0" i="0" dirty="0">
                <a:effectLst/>
                <a:latin typeface="Times New Roman" panose="02020603050405020304" pitchFamily="18" charset="0"/>
                <a:ea typeface="Tahoma" panose="020B0604030504040204" pitchFamily="34" charset="0"/>
                <a:cs typeface="Times New Roman" panose="02020603050405020304" pitchFamily="18" charset="0"/>
              </a:rPr>
              <a:t> Change</a:t>
            </a:r>
            <a:endParaRPr lang="zh-CN" altLang="en-US" sz="46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38970AEF-DA95-7A83-C860-93B26A811A22}"/>
              </a:ext>
            </a:extLst>
          </p:cNvPr>
          <p:cNvSpPr>
            <a:spLocks noGrp="1"/>
          </p:cNvSpPr>
          <p:nvPr>
            <p:ph idx="1"/>
          </p:nvPr>
        </p:nvSpPr>
        <p:spPr>
          <a:xfrm>
            <a:off x="793660" y="2599509"/>
            <a:ext cx="10143668" cy="3435531"/>
          </a:xfrm>
        </p:spPr>
        <p:txBody>
          <a:bodyPr anchor="ctr">
            <a:noAutofit/>
          </a:bodyPr>
          <a:lstStyle/>
          <a:p>
            <a:pPr marL="0" indent="0">
              <a:buNone/>
            </a:pPr>
            <a:r>
              <a:rPr lang="en-US" altLang="zh-CN" sz="1000" b="1" dirty="0">
                <a:latin typeface="Times New Roman" panose="02020603050405020304" pitchFamily="18" charset="0"/>
                <a:cs typeface="Times New Roman" panose="02020603050405020304" pitchFamily="18" charset="0"/>
              </a:rPr>
              <a:t>Planned Change: </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Disney increased its investment in the streaming media business before the pandemic, positioning it as a long-term development core.</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The acquisition of Fox and its subsidiaries in 2019 laid the groundwork for Disney's planned change (</a:t>
            </a:r>
            <a:r>
              <a:rPr lang="en-US" altLang="zh-CN" sz="1000" dirty="0" err="1">
                <a:latin typeface="Times New Roman" panose="02020603050405020304" pitchFamily="18" charset="0"/>
                <a:cs typeface="Times New Roman" panose="02020603050405020304" pitchFamily="18" charset="0"/>
              </a:rPr>
              <a:t>Savitz</a:t>
            </a:r>
            <a:r>
              <a:rPr lang="en-US" altLang="zh-CN" sz="1000" dirty="0">
                <a:latin typeface="Times New Roman" panose="02020603050405020304" pitchFamily="18" charset="0"/>
                <a:cs typeface="Times New Roman" panose="02020603050405020304" pitchFamily="18" charset="0"/>
              </a:rPr>
              <a:t>, 2022)</a:t>
            </a:r>
          </a:p>
          <a:p>
            <a:endParaRPr lang="en-US" altLang="zh-CN" sz="1000" dirty="0">
              <a:latin typeface="Times New Roman" panose="02020603050405020304" pitchFamily="18" charset="0"/>
              <a:cs typeface="Times New Roman" panose="02020603050405020304" pitchFamily="18" charset="0"/>
            </a:endParaRPr>
          </a:p>
          <a:p>
            <a:pPr marL="0" indent="0">
              <a:buNone/>
            </a:pPr>
            <a:r>
              <a:rPr lang="en-US" altLang="zh-CN" sz="1000" b="1" dirty="0">
                <a:latin typeface="Times New Roman" panose="02020603050405020304" pitchFamily="18" charset="0"/>
                <a:cs typeface="Times New Roman" panose="02020603050405020304" pitchFamily="18" charset="0"/>
              </a:rPr>
              <a:t>Reactive Change: </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Disney rapidly adjusted its amusement park and movie theater business strategies after the outbreak.</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Traditional offline cinema channels suffered losses, leading Disney to release new movies, including popular princess theme and Marvel movies, on the streaming platform (</a:t>
            </a:r>
            <a:r>
              <a:rPr lang="en-US" altLang="zh-CN" sz="1000" dirty="0" err="1">
                <a:latin typeface="Times New Roman" panose="02020603050405020304" pitchFamily="18" charset="0"/>
                <a:cs typeface="Times New Roman" panose="02020603050405020304" pitchFamily="18" charset="0"/>
              </a:rPr>
              <a:t>Reiff</a:t>
            </a:r>
            <a:r>
              <a:rPr lang="en-US" altLang="zh-CN" sz="1000" dirty="0">
                <a:latin typeface="Times New Roman" panose="02020603050405020304" pitchFamily="18" charset="0"/>
                <a:cs typeface="Times New Roman" panose="02020603050405020304" pitchFamily="18" charset="0"/>
              </a:rPr>
              <a:t>, 2023).</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The shift to streaming partially achieved their baseline goals, but there is still a significant gap in consumer satisfaction.</a:t>
            </a:r>
          </a:p>
          <a:p>
            <a:endParaRPr lang="en-US" altLang="zh-CN" sz="1000" dirty="0">
              <a:latin typeface="Times New Roman" panose="02020603050405020304" pitchFamily="18" charset="0"/>
              <a:cs typeface="Times New Roman" panose="02020603050405020304" pitchFamily="18" charset="0"/>
            </a:endParaRPr>
          </a:p>
          <a:p>
            <a:r>
              <a:rPr lang="en-US" altLang="zh-CN" sz="1000" dirty="0">
                <a:latin typeface="Times New Roman" panose="02020603050405020304" pitchFamily="18" charset="0"/>
                <a:cs typeface="Times New Roman" panose="02020603050405020304" pitchFamily="18" charset="0"/>
              </a:rPr>
              <a:t>The difference in viewing experience and consumers' willingness to pay contribute to this gap.</a:t>
            </a:r>
            <a:endParaRPr lang="zh-CN" altLang="en-US" sz="1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5971454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F93A4F1A-AE62-FCCB-88E6-F3935B819978}"/>
              </a:ext>
            </a:extLst>
          </p:cNvPr>
          <p:cNvSpPr>
            <a:spLocks noGrp="1"/>
          </p:cNvSpPr>
          <p:nvPr>
            <p:ph type="title"/>
          </p:nvPr>
        </p:nvSpPr>
        <p:spPr>
          <a:xfrm>
            <a:off x="808638" y="386930"/>
            <a:ext cx="9236700" cy="1188950"/>
          </a:xfrm>
        </p:spPr>
        <p:txBody>
          <a:bodyPr anchor="b">
            <a:normAutofit/>
          </a:bodyPr>
          <a:lstStyle/>
          <a:p>
            <a:r>
              <a:rPr lang="en-US" altLang="zh-CN" sz="3800" i="0" dirty="0">
                <a:effectLst/>
                <a:latin typeface="Times New Roman" panose="02020603050405020304" pitchFamily="18" charset="0"/>
                <a:ea typeface="Tahoma" panose="020B0604030504040204" pitchFamily="34" charset="0"/>
                <a:cs typeface="Times New Roman" panose="02020603050405020304" pitchFamily="18" charset="0"/>
              </a:rPr>
              <a:t>Key theoretical management model:</a:t>
            </a:r>
            <a:br>
              <a:rPr lang="en-US" altLang="zh-CN" sz="3800" i="0" dirty="0">
                <a:effectLst/>
                <a:latin typeface="Times New Roman" panose="02020603050405020304" pitchFamily="18" charset="0"/>
                <a:ea typeface="Tahoma" panose="020B0604030504040204" pitchFamily="34" charset="0"/>
                <a:cs typeface="Times New Roman" panose="02020603050405020304" pitchFamily="18" charset="0"/>
              </a:rPr>
            </a:br>
            <a:r>
              <a:rPr lang="en-US" altLang="zh-CN" sz="3800" b="1" i="0" dirty="0">
                <a:effectLst/>
                <a:latin typeface="Times New Roman" panose="02020603050405020304" pitchFamily="18" charset="0"/>
                <a:ea typeface="Tahoma" panose="020B0604030504040204" pitchFamily="34" charset="0"/>
                <a:cs typeface="Times New Roman" panose="02020603050405020304" pitchFamily="18" charset="0"/>
              </a:rPr>
              <a:t>Kurt Lewin </a:t>
            </a:r>
            <a:r>
              <a:rPr lang="en-US" altLang="zh-CN" sz="3800" i="0" dirty="0">
                <a:effectLst/>
                <a:latin typeface="Times New Roman" panose="02020603050405020304" pitchFamily="18" charset="0"/>
                <a:ea typeface="Tahoma" panose="020B0604030504040204" pitchFamily="34" charset="0"/>
                <a:cs typeface="Times New Roman" panose="02020603050405020304" pitchFamily="18" charset="0"/>
              </a:rPr>
              <a:t>Change Model</a:t>
            </a:r>
            <a:endParaRPr lang="zh-CN" altLang="en-US" sz="3800" dirty="0"/>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10727264-B3AF-221A-DD4D-40B55C49AE68}"/>
              </a:ext>
            </a:extLst>
          </p:cNvPr>
          <p:cNvSpPr>
            <a:spLocks noGrp="1"/>
          </p:cNvSpPr>
          <p:nvPr>
            <p:ph idx="1"/>
          </p:nvPr>
        </p:nvSpPr>
        <p:spPr>
          <a:xfrm>
            <a:off x="793660" y="2599509"/>
            <a:ext cx="10143668" cy="3435531"/>
          </a:xfrm>
        </p:spPr>
        <p:txBody>
          <a:bodyPr anchor="ctr">
            <a:noAutofit/>
          </a:bodyPr>
          <a:lstStyle/>
          <a:p>
            <a:pPr marL="0" indent="0">
              <a:buNone/>
            </a:pPr>
            <a:r>
              <a:rPr lang="en-US" altLang="zh-CN" sz="1100" b="1" dirty="0">
                <a:latin typeface="Times New Roman" panose="02020603050405020304" pitchFamily="18" charset="0"/>
                <a:cs typeface="Times New Roman" panose="02020603050405020304" pitchFamily="18" charset="0"/>
              </a:rPr>
              <a:t>Unfreeze: </a:t>
            </a:r>
          </a:p>
          <a:p>
            <a:endParaRPr lang="en-US" altLang="zh-CN" sz="1100" dirty="0">
              <a:latin typeface="Times New Roman" panose="02020603050405020304" pitchFamily="18" charset="0"/>
              <a:cs typeface="Times New Roman" panose="02020603050405020304" pitchFamily="18" charset="0"/>
            </a:endParaRPr>
          </a:p>
          <a:p>
            <a:r>
              <a:rPr lang="en-US" altLang="zh-CN" sz="1100" dirty="0">
                <a:latin typeface="Times New Roman" panose="02020603050405020304" pitchFamily="18" charset="0"/>
                <a:cs typeface="Times New Roman" panose="02020603050405020304" pitchFamily="18" charset="0"/>
              </a:rPr>
              <a:t>The bloated and huge traditional production team needs to be improved. </a:t>
            </a:r>
          </a:p>
          <a:p>
            <a:r>
              <a:rPr lang="en-US" altLang="zh-CN" sz="1100" dirty="0">
                <a:latin typeface="Times New Roman" panose="02020603050405020304" pitchFamily="18" charset="0"/>
                <a:cs typeface="Times New Roman" panose="02020603050405020304" pitchFamily="18" charset="0"/>
              </a:rPr>
              <a:t>Creating an architecture requires a series of adjustments based on competitors' models (MindTools, 2023)..</a:t>
            </a:r>
          </a:p>
          <a:p>
            <a:endParaRPr lang="en-US" altLang="zh-CN" sz="1100" dirty="0">
              <a:latin typeface="Times New Roman" panose="02020603050405020304" pitchFamily="18" charset="0"/>
              <a:cs typeface="Times New Roman" panose="02020603050405020304" pitchFamily="18" charset="0"/>
            </a:endParaRPr>
          </a:p>
          <a:p>
            <a:pPr marL="0" indent="0">
              <a:buNone/>
            </a:pPr>
            <a:r>
              <a:rPr lang="en-US" altLang="zh-CN" sz="1100" b="1" dirty="0">
                <a:latin typeface="Times New Roman" panose="02020603050405020304" pitchFamily="18" charset="0"/>
                <a:cs typeface="Times New Roman" panose="02020603050405020304" pitchFamily="18" charset="0"/>
              </a:rPr>
              <a:t>Change: </a:t>
            </a:r>
          </a:p>
          <a:p>
            <a:endParaRPr lang="en-US" altLang="zh-CN" sz="1100" dirty="0">
              <a:latin typeface="Times New Roman" panose="02020603050405020304" pitchFamily="18" charset="0"/>
              <a:cs typeface="Times New Roman" panose="02020603050405020304" pitchFamily="18" charset="0"/>
            </a:endParaRPr>
          </a:p>
          <a:p>
            <a:r>
              <a:rPr lang="en-US" altLang="zh-CN" sz="1100" dirty="0">
                <a:latin typeface="Times New Roman" panose="02020603050405020304" pitchFamily="18" charset="0"/>
                <a:cs typeface="Times New Roman" panose="02020603050405020304" pitchFamily="18" charset="0"/>
              </a:rPr>
              <a:t>The combination of digital tools and team features is carried out more deeply. </a:t>
            </a:r>
          </a:p>
          <a:p>
            <a:r>
              <a:rPr lang="en-US" altLang="zh-CN" sz="1100" dirty="0">
                <a:latin typeface="Times New Roman" panose="02020603050405020304" pitchFamily="18" charset="0"/>
                <a:cs typeface="Times New Roman" panose="02020603050405020304" pitchFamily="18" charset="0"/>
              </a:rPr>
              <a:t>The cash vision system is used to develop new visual technology, so as to reduce the potential production cost in the future.</a:t>
            </a:r>
          </a:p>
          <a:p>
            <a:endParaRPr lang="en-US" altLang="zh-CN" sz="1100" dirty="0">
              <a:latin typeface="Times New Roman" panose="02020603050405020304" pitchFamily="18" charset="0"/>
              <a:cs typeface="Times New Roman" panose="02020603050405020304" pitchFamily="18" charset="0"/>
            </a:endParaRPr>
          </a:p>
          <a:p>
            <a:pPr marL="0" indent="0">
              <a:buNone/>
            </a:pPr>
            <a:r>
              <a:rPr lang="en-US" altLang="zh-CN" sz="1100" b="1" dirty="0">
                <a:latin typeface="Times New Roman" panose="02020603050405020304" pitchFamily="18" charset="0"/>
                <a:cs typeface="Times New Roman" panose="02020603050405020304" pitchFamily="18" charset="0"/>
              </a:rPr>
              <a:t>Refreeze: </a:t>
            </a:r>
          </a:p>
          <a:p>
            <a:endParaRPr lang="en-US" altLang="zh-CN" sz="1100" dirty="0">
              <a:latin typeface="Times New Roman" panose="02020603050405020304" pitchFamily="18" charset="0"/>
              <a:cs typeface="Times New Roman" panose="02020603050405020304" pitchFamily="18" charset="0"/>
            </a:endParaRPr>
          </a:p>
          <a:p>
            <a:r>
              <a:rPr lang="en-US" altLang="zh-CN" sz="1100" dirty="0">
                <a:latin typeface="Times New Roman" panose="02020603050405020304" pitchFamily="18" charset="0"/>
                <a:cs typeface="Times New Roman" panose="02020603050405020304" pitchFamily="18" charset="0"/>
              </a:rPr>
              <a:t>Form or concept derived into many different works.</a:t>
            </a:r>
          </a:p>
          <a:p>
            <a:r>
              <a:rPr lang="en-US" altLang="zh-CN" sz="1100" dirty="0">
                <a:latin typeface="Times New Roman" panose="02020603050405020304" pitchFamily="18" charset="0"/>
                <a:cs typeface="Times New Roman" panose="02020603050405020304" pitchFamily="18" charset="0"/>
              </a:rPr>
              <a:t>Relying on the quality and quantity of works, the company built a new moat.</a:t>
            </a:r>
            <a:endParaRPr lang="zh-CN" altLang="en-US" sz="11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363510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F61EA3-B236-439E-9C0B-340980D56B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标题 1">
            <a:extLst>
              <a:ext uri="{FF2B5EF4-FFF2-40B4-BE49-F238E27FC236}">
                <a16:creationId xmlns:a16="http://schemas.microsoft.com/office/drawing/2014/main" id="{2FB68F1B-19BD-6AB6-880B-AABB46EA946C}"/>
              </a:ext>
            </a:extLst>
          </p:cNvPr>
          <p:cNvSpPr>
            <a:spLocks noGrp="1"/>
          </p:cNvSpPr>
          <p:nvPr>
            <p:ph type="title"/>
          </p:nvPr>
        </p:nvSpPr>
        <p:spPr>
          <a:xfrm>
            <a:off x="808638" y="386930"/>
            <a:ext cx="9236700" cy="1188950"/>
          </a:xfrm>
        </p:spPr>
        <p:txBody>
          <a:bodyPr anchor="b">
            <a:normAutofit/>
          </a:bodyPr>
          <a:lstStyle/>
          <a:p>
            <a:pPr marL="0" indent="0" rtl="0">
              <a:buNone/>
            </a:pPr>
            <a:r>
              <a:rPr lang="en-US" altLang="zh-CN" sz="5400" b="0" i="0">
                <a:effectLst/>
                <a:latin typeface="Times New Roman" panose="02020603050405020304" pitchFamily="18" charset="0"/>
                <a:ea typeface="Tahoma" panose="020B0604030504040204" pitchFamily="34" charset="0"/>
                <a:cs typeface="Times New Roman" panose="02020603050405020304" pitchFamily="18" charset="0"/>
              </a:rPr>
              <a:t>Impact on organization</a:t>
            </a:r>
          </a:p>
        </p:txBody>
      </p:sp>
      <p:grpSp>
        <p:nvGrpSpPr>
          <p:cNvPr id="10" name="Group 9">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1" name="Rectangle 10">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内容占位符 2">
            <a:extLst>
              <a:ext uri="{FF2B5EF4-FFF2-40B4-BE49-F238E27FC236}">
                <a16:creationId xmlns:a16="http://schemas.microsoft.com/office/drawing/2014/main" id="{386B4A6C-219C-5773-BEE5-3DD2E1622DB1}"/>
              </a:ext>
            </a:extLst>
          </p:cNvPr>
          <p:cNvSpPr>
            <a:spLocks noGrp="1"/>
          </p:cNvSpPr>
          <p:nvPr>
            <p:ph idx="1"/>
          </p:nvPr>
        </p:nvSpPr>
        <p:spPr>
          <a:xfrm>
            <a:off x="793660" y="2599509"/>
            <a:ext cx="10143668" cy="3435531"/>
          </a:xfrm>
        </p:spPr>
        <p:txBody>
          <a:bodyPr anchor="ctr">
            <a:normAutofit/>
          </a:bodyPr>
          <a:lstStyle/>
          <a:p>
            <a:r>
              <a:rPr lang="en-US" altLang="zh-CN" sz="2000" dirty="0">
                <a:latin typeface="Times New Roman" panose="02020603050405020304" pitchFamily="18" charset="0"/>
                <a:cs typeface="Times New Roman" panose="02020603050405020304" pitchFamily="18" charset="0"/>
              </a:rPr>
              <a:t>Disney's effectiveness in the transition is ample.</a:t>
            </a:r>
          </a:p>
          <a:p>
            <a:endParaRPr lang="en-US" altLang="zh-CN" sz="2000" dirty="0">
              <a:latin typeface="Times New Roman" panose="02020603050405020304" pitchFamily="18" charset="0"/>
              <a:cs typeface="Times New Roman" panose="02020603050405020304" pitchFamily="18" charset="0"/>
            </a:endParaRPr>
          </a:p>
          <a:p>
            <a:r>
              <a:rPr lang="en-US" altLang="zh-CN" sz="2000" dirty="0">
                <a:latin typeface="Times New Roman" panose="02020603050405020304" pitchFamily="18" charset="0"/>
                <a:cs typeface="Times New Roman" panose="02020603050405020304" pitchFamily="18" charset="0"/>
              </a:rPr>
              <a:t>The streaming service is a huge success for Disney+ and ESPN+, attracting a lot of subscribers (</a:t>
            </a:r>
            <a:r>
              <a:rPr lang="en-US" altLang="zh-CN" sz="2000">
                <a:latin typeface="Times New Roman" panose="02020603050405020304" pitchFamily="18" charset="0"/>
                <a:cs typeface="Times New Roman" panose="02020603050405020304" pitchFamily="18" charset="0"/>
              </a:rPr>
              <a:t>Mageplaza</a:t>
            </a:r>
            <a:r>
              <a:rPr lang="en-US" altLang="zh-CN" sz="2000" dirty="0">
                <a:latin typeface="Times New Roman" panose="02020603050405020304" pitchFamily="18" charset="0"/>
                <a:cs typeface="Times New Roman" panose="02020603050405020304" pitchFamily="18" charset="0"/>
              </a:rPr>
              <a:t>, 2023).</a:t>
            </a:r>
          </a:p>
          <a:p>
            <a:endParaRPr lang="en-US" altLang="zh-CN" sz="2000" dirty="0">
              <a:latin typeface="Times New Roman" panose="02020603050405020304" pitchFamily="18" charset="0"/>
              <a:cs typeface="Times New Roman" panose="02020603050405020304" pitchFamily="18" charset="0"/>
            </a:endParaRPr>
          </a:p>
          <a:p>
            <a:r>
              <a:rPr lang="en-US" altLang="zh-CN" sz="2000" dirty="0">
                <a:latin typeface="Times New Roman" panose="02020603050405020304" pitchFamily="18" charset="0"/>
                <a:cs typeface="Times New Roman" panose="02020603050405020304" pitchFamily="18" charset="0"/>
              </a:rPr>
              <a:t>During the new crown epidemic, Disney restricted access to its theme parks and closed them.</a:t>
            </a:r>
          </a:p>
          <a:p>
            <a:endParaRPr lang="en-US" altLang="zh-CN" sz="2000" dirty="0">
              <a:latin typeface="Times New Roman" panose="02020603050405020304" pitchFamily="18" charset="0"/>
              <a:cs typeface="Times New Roman" panose="02020603050405020304" pitchFamily="18" charset="0"/>
            </a:endParaRPr>
          </a:p>
          <a:p>
            <a:r>
              <a:rPr lang="en-US" altLang="zh-CN" sz="2000" dirty="0">
                <a:latin typeface="Times New Roman" panose="02020603050405020304" pitchFamily="18" charset="0"/>
                <a:cs typeface="Times New Roman" panose="02020603050405020304" pitchFamily="18" charset="0"/>
              </a:rPr>
              <a:t>Disney adjusted its organizational structure. New business teams have been employed in content creation, distribution and sales.</a:t>
            </a:r>
            <a:endParaRPr lang="zh-CN" altLang="en-US" sz="20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808029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FB68F1B-19BD-6AB6-880B-AABB46EA946C}"/>
              </a:ext>
            </a:extLst>
          </p:cNvPr>
          <p:cNvSpPr>
            <a:spLocks noGrp="1"/>
          </p:cNvSpPr>
          <p:nvPr>
            <p:ph type="title"/>
          </p:nvPr>
        </p:nvSpPr>
        <p:spPr>
          <a:xfrm>
            <a:off x="481013" y="3752849"/>
            <a:ext cx="3290887" cy="2452687"/>
          </a:xfrm>
        </p:spPr>
        <p:txBody>
          <a:bodyPr anchor="ctr">
            <a:normAutofit/>
          </a:bodyPr>
          <a:lstStyle/>
          <a:p>
            <a:pPr marL="0" indent="0" rtl="0">
              <a:buNone/>
            </a:pPr>
            <a:r>
              <a:rPr lang="en-US" altLang="zh-CN" sz="3600" b="0" i="0">
                <a:effectLst/>
                <a:latin typeface="Times New Roman" panose="02020603050405020304" pitchFamily="18" charset="0"/>
                <a:ea typeface="Tahoma" panose="020B0604030504040204" pitchFamily="34" charset="0"/>
                <a:cs typeface="Times New Roman" panose="02020603050405020304" pitchFamily="18" charset="0"/>
              </a:rPr>
              <a:t>Conclusion</a:t>
            </a:r>
          </a:p>
        </p:txBody>
      </p:sp>
      <p:pic>
        <p:nvPicPr>
          <p:cNvPr id="6" name="图片 5">
            <a:extLst>
              <a:ext uri="{FF2B5EF4-FFF2-40B4-BE49-F238E27FC236}">
                <a16:creationId xmlns:a16="http://schemas.microsoft.com/office/drawing/2014/main" id="{41AB8BE6-BA35-FCD8-BD3C-4EAB6E59F0BF}"/>
              </a:ext>
            </a:extLst>
          </p:cNvPr>
          <p:cNvPicPr>
            <a:picLocks noChangeAspect="1"/>
          </p:cNvPicPr>
          <p:nvPr/>
        </p:nvPicPr>
        <p:blipFill rotWithShape="1">
          <a:blip r:embed="rId3"/>
          <a:srcRect t="21909" b="294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内容占位符 2">
            <a:extLst>
              <a:ext uri="{FF2B5EF4-FFF2-40B4-BE49-F238E27FC236}">
                <a16:creationId xmlns:a16="http://schemas.microsoft.com/office/drawing/2014/main" id="{386B4A6C-219C-5773-BEE5-3DD2E1622DB1}"/>
              </a:ext>
            </a:extLst>
          </p:cNvPr>
          <p:cNvSpPr>
            <a:spLocks noGrp="1"/>
          </p:cNvSpPr>
          <p:nvPr>
            <p:ph idx="1"/>
          </p:nvPr>
        </p:nvSpPr>
        <p:spPr>
          <a:xfrm>
            <a:off x="4223982" y="3752850"/>
            <a:ext cx="7485413" cy="2452687"/>
          </a:xfrm>
        </p:spPr>
        <p:txBody>
          <a:bodyPr anchor="ctr">
            <a:normAutofit/>
          </a:bodyPr>
          <a:lstStyle/>
          <a:p>
            <a:r>
              <a:rPr lang="en-US" altLang="zh-CN" sz="1400">
                <a:latin typeface="Times New Roman" panose="02020603050405020304" pitchFamily="18" charset="0"/>
                <a:cs typeface="Times New Roman" panose="02020603050405020304" pitchFamily="18" charset="0"/>
              </a:rPr>
              <a:t>Disney has been commendable for its response to the pandemic and changing entertainment landscape, with the successful launch of its streaming service and organizational restructuring.</a:t>
            </a:r>
          </a:p>
          <a:p>
            <a:endParaRPr lang="en-US" altLang="zh-CN" sz="1400">
              <a:latin typeface="Times New Roman" panose="02020603050405020304" pitchFamily="18" charset="0"/>
              <a:cs typeface="Times New Roman" panose="02020603050405020304" pitchFamily="18" charset="0"/>
            </a:endParaRPr>
          </a:p>
          <a:p>
            <a:r>
              <a:rPr lang="en-US" altLang="zh-CN" sz="1400">
                <a:latin typeface="Times New Roman" panose="02020603050405020304" pitchFamily="18" charset="0"/>
                <a:cs typeface="Times New Roman" panose="02020603050405020304" pitchFamily="18" charset="0"/>
              </a:rPr>
              <a:t>However, companies must continue to focus on enhancing digital content production, emphasizing data-driven decision-making, enhancing technology integration, pursuing sustainable operations, investing in talent development, forming strategic partnerships, and managing risk.</a:t>
            </a:r>
          </a:p>
          <a:p>
            <a:endParaRPr lang="en-US" altLang="zh-CN" sz="1400">
              <a:latin typeface="Times New Roman" panose="02020603050405020304" pitchFamily="18" charset="0"/>
              <a:cs typeface="Times New Roman" panose="02020603050405020304" pitchFamily="18" charset="0"/>
            </a:endParaRPr>
          </a:p>
          <a:p>
            <a:r>
              <a:rPr lang="en-US" altLang="zh-CN" sz="1400">
                <a:latin typeface="Times New Roman" panose="02020603050405020304" pitchFamily="18" charset="0"/>
                <a:cs typeface="Times New Roman" panose="02020603050405020304" pitchFamily="18" charset="0"/>
              </a:rPr>
              <a:t>By doing this, Disney can maintain its status as a leader in the entertainment industry.</a:t>
            </a:r>
            <a:endParaRPr lang="zh-CN" altLang="en-US" sz="140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16354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标题 1">
            <a:extLst>
              <a:ext uri="{FF2B5EF4-FFF2-40B4-BE49-F238E27FC236}">
                <a16:creationId xmlns:a16="http://schemas.microsoft.com/office/drawing/2014/main" id="{2FB68F1B-19BD-6AB6-880B-AABB46EA946C}"/>
              </a:ext>
            </a:extLst>
          </p:cNvPr>
          <p:cNvSpPr>
            <a:spLocks noGrp="1"/>
          </p:cNvSpPr>
          <p:nvPr>
            <p:ph type="title"/>
          </p:nvPr>
        </p:nvSpPr>
        <p:spPr>
          <a:xfrm>
            <a:off x="666750" y="-173718"/>
            <a:ext cx="10515600" cy="1325563"/>
          </a:xfrm>
        </p:spPr>
        <p:txBody>
          <a:bodyPr>
            <a:normAutofit/>
          </a:bodyPr>
          <a:lstStyle/>
          <a:p>
            <a:pPr marL="0" indent="0" rtl="0">
              <a:buNone/>
            </a:pPr>
            <a:r>
              <a:rPr lang="en-US" altLang="zh-CN" sz="3600" b="0" i="0" dirty="0">
                <a:effectLst/>
                <a:latin typeface="Times New Roman" panose="02020603050405020304" pitchFamily="18" charset="0"/>
                <a:ea typeface="Tahoma" panose="020B0604030504040204" pitchFamily="34" charset="0"/>
                <a:cs typeface="Times New Roman" panose="02020603050405020304" pitchFamily="18" charset="0"/>
              </a:rPr>
              <a:t>Reference</a:t>
            </a:r>
          </a:p>
        </p:txBody>
      </p:sp>
      <p:sp>
        <p:nvSpPr>
          <p:cNvPr id="3" name="内容占位符 2">
            <a:extLst>
              <a:ext uri="{FF2B5EF4-FFF2-40B4-BE49-F238E27FC236}">
                <a16:creationId xmlns:a16="http://schemas.microsoft.com/office/drawing/2014/main" id="{386B4A6C-219C-5773-BEE5-3DD2E1622DB1}"/>
              </a:ext>
            </a:extLst>
          </p:cNvPr>
          <p:cNvSpPr>
            <a:spLocks noGrp="1"/>
          </p:cNvSpPr>
          <p:nvPr>
            <p:ph idx="1"/>
          </p:nvPr>
        </p:nvSpPr>
        <p:spPr>
          <a:xfrm>
            <a:off x="395968" y="1025525"/>
            <a:ext cx="11400064" cy="5105854"/>
          </a:xfrm>
        </p:spPr>
        <p:txBody>
          <a:bodyPr>
            <a:noAutofit/>
          </a:bodyPr>
          <a:lstStyle/>
          <a:p>
            <a:pPr algn="just">
              <a:lnSpc>
                <a:spcPct val="150000"/>
              </a:lnSpc>
            </a:pPr>
            <a:r>
              <a:rPr lang="en-GB" altLang="zh-CN" sz="400" dirty="0">
                <a:effectLst/>
                <a:latin typeface="Times New Roman" panose="02020603050405020304" pitchFamily="18" charset="0"/>
                <a:ea typeface="Times New Roman" panose="02020603050405020304" pitchFamily="18" charset="0"/>
              </a:rPr>
              <a:t>Aaron (2022) </a:t>
            </a:r>
            <a:r>
              <a:rPr lang="en-GB" altLang="zh-CN" sz="400" i="1" dirty="0">
                <a:effectLst/>
                <a:latin typeface="Times New Roman" panose="02020603050405020304" pitchFamily="18" charset="0"/>
                <a:ea typeface="Times New Roman" panose="02020603050405020304" pitchFamily="18" charset="0"/>
              </a:rPr>
              <a:t>Gone for now, or gone for good? How to play the new talent game and win back workers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McKinsey &amp; Company</a:t>
            </a:r>
            <a:r>
              <a:rPr lang="en-GB" altLang="zh-CN" sz="400" dirty="0">
                <a:effectLst/>
                <a:latin typeface="Times New Roman" panose="02020603050405020304" pitchFamily="18" charset="0"/>
                <a:ea typeface="Times New Roman" panose="02020603050405020304" pitchFamily="18" charset="0"/>
              </a:rPr>
              <a:t>. Available at: https://www.mckinsey.com/capabilities/people-and-organizational-performance/our-insights/gone-for-now-or-gone-for-good-how-to-play-the-new-talent-game-and-win-back-workers.</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Adgate</a:t>
            </a:r>
            <a:r>
              <a:rPr lang="en-GB" altLang="zh-CN" sz="400" dirty="0">
                <a:effectLst/>
                <a:latin typeface="Times New Roman" panose="02020603050405020304" pitchFamily="18" charset="0"/>
                <a:ea typeface="Times New Roman" panose="02020603050405020304" pitchFamily="18" charset="0"/>
              </a:rPr>
              <a:t>, B. (2021) </a:t>
            </a:r>
            <a:r>
              <a:rPr lang="en-GB" altLang="zh-CN" sz="400" i="1" dirty="0">
                <a:effectLst/>
                <a:latin typeface="Times New Roman" panose="02020603050405020304" pitchFamily="18" charset="0"/>
                <a:ea typeface="Times New Roman" panose="02020603050405020304" pitchFamily="18" charset="0"/>
              </a:rPr>
              <a:t>The Impact COVID-19 Had On The Entertainment Industry In 2020</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Forbes</a:t>
            </a:r>
            <a:r>
              <a:rPr lang="en-GB" altLang="zh-CN" sz="400" dirty="0">
                <a:effectLst/>
                <a:latin typeface="Times New Roman" panose="02020603050405020304" pitchFamily="18" charset="0"/>
                <a:ea typeface="Times New Roman" panose="02020603050405020304" pitchFamily="18" charset="0"/>
              </a:rPr>
              <a:t>. Available at: https://www.forbes.com/sites/bradadgate/2021/04/13/the-impact-covid-19-had-on-the-entertainment-industry-in-2020/.</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Ahmed, T. (2021) </a:t>
            </a:r>
            <a:r>
              <a:rPr lang="en-GB" altLang="zh-CN" sz="400" i="1" dirty="0">
                <a:effectLst/>
                <a:latin typeface="Times New Roman" panose="02020603050405020304" pitchFamily="18" charset="0"/>
                <a:ea typeface="Times New Roman" panose="02020603050405020304" pitchFamily="18" charset="0"/>
              </a:rPr>
              <a:t>Digital Transformation of Walt Disney</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Medium</a:t>
            </a:r>
            <a:r>
              <a:rPr lang="en-GB" altLang="zh-CN" sz="400" dirty="0">
                <a:effectLst/>
                <a:latin typeface="Times New Roman" panose="02020603050405020304" pitchFamily="18" charset="0"/>
                <a:ea typeface="Times New Roman" panose="02020603050405020304" pitchFamily="18" charset="0"/>
              </a:rPr>
              <a:t>. Available at: https://tambirbau.medium.com/digital-transformation-of-walt-disney-50892cafb813.</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Andrew (2022) </a:t>
            </a:r>
            <a:r>
              <a:rPr lang="en-GB" altLang="zh-CN" sz="400" i="1" dirty="0">
                <a:effectLst/>
                <a:latin typeface="Times New Roman" panose="02020603050405020304" pitchFamily="18" charset="0"/>
                <a:ea typeface="Times New Roman" panose="02020603050405020304" pitchFamily="18" charset="0"/>
              </a:rPr>
              <a:t>Walt Disney: How Entertainment Became an Empire</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Investopedia</a:t>
            </a:r>
            <a:r>
              <a:rPr lang="en-GB" altLang="zh-CN" sz="400" dirty="0">
                <a:effectLst/>
                <a:latin typeface="Times New Roman" panose="02020603050405020304" pitchFamily="18" charset="0"/>
                <a:ea typeface="Times New Roman" panose="02020603050405020304" pitchFamily="18" charset="0"/>
              </a:rPr>
              <a:t>. Available at: https://www.investopedia.com/articles/financial-theory/11/walt-disney-entertainment-to-empire.asp.</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Business Model Analyst (2022) </a:t>
            </a:r>
            <a:r>
              <a:rPr lang="en-GB" altLang="zh-CN" sz="400" i="1" dirty="0">
                <a:effectLst/>
                <a:latin typeface="Times New Roman" panose="02020603050405020304" pitchFamily="18" charset="0"/>
                <a:ea typeface="Times New Roman" panose="02020603050405020304" pitchFamily="18" charset="0"/>
              </a:rPr>
              <a:t>Disney Business Model</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Business Model Analyst</a:t>
            </a:r>
            <a:r>
              <a:rPr lang="en-GB" altLang="zh-CN" sz="400" dirty="0">
                <a:effectLst/>
                <a:latin typeface="Times New Roman" panose="02020603050405020304" pitchFamily="18" charset="0"/>
                <a:ea typeface="Times New Roman" panose="02020603050405020304" pitchFamily="18" charset="0"/>
              </a:rPr>
              <a:t>. Available at: https://businessmodelanalyst.com/disney-business-model/.</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Chen, N., Lin, X., Luo, R. and Shao, G. (2021) “Business Acquisition Analysis:,” </a:t>
            </a:r>
            <a:r>
              <a:rPr lang="en-GB" altLang="zh-CN" sz="400" i="1" dirty="0">
                <a:effectLst/>
                <a:latin typeface="Times New Roman" panose="02020603050405020304" pitchFamily="18" charset="0"/>
                <a:ea typeface="Times New Roman" panose="02020603050405020304" pitchFamily="18" charset="0"/>
              </a:rPr>
              <a:t>Proceedings of the 2021 International Conference on Economic Development and Business Culture (ICEDBC 2021)</a:t>
            </a:r>
            <a:r>
              <a:rPr lang="en-GB" altLang="zh-CN" sz="400" dirty="0">
                <a:effectLst/>
                <a:latin typeface="Times New Roman" panose="02020603050405020304" pitchFamily="18" charset="0"/>
                <a:ea typeface="Times New Roman" panose="02020603050405020304" pitchFamily="18" charset="0"/>
              </a:rPr>
              <a:t>. Paris, France: Atlantis Press. </a:t>
            </a:r>
            <a:r>
              <a:rPr lang="en-GB" altLang="zh-CN" sz="400" dirty="0" err="1">
                <a:effectLst/>
                <a:latin typeface="Times New Roman" panose="02020603050405020304" pitchFamily="18" charset="0"/>
                <a:ea typeface="Times New Roman" panose="02020603050405020304" pitchFamily="18" charset="0"/>
              </a:rPr>
              <a:t>doi</a:t>
            </a:r>
            <a:r>
              <a:rPr lang="en-GB" altLang="zh-CN" sz="400" dirty="0">
                <a:effectLst/>
                <a:latin typeface="Times New Roman" panose="02020603050405020304" pitchFamily="18" charset="0"/>
                <a:ea typeface="Times New Roman" panose="02020603050405020304" pitchFamily="18" charset="0"/>
              </a:rPr>
              <a:t>: 10.2991/aebmr.k.210712.039.</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Disney (2023) </a:t>
            </a:r>
            <a:r>
              <a:rPr lang="en-GB" altLang="zh-CN" sz="400" i="1" dirty="0">
                <a:effectLst/>
                <a:latin typeface="Times New Roman" panose="02020603050405020304" pitchFamily="18" charset="0"/>
                <a:ea typeface="Times New Roman" panose="02020603050405020304" pitchFamily="18" charset="0"/>
              </a:rPr>
              <a:t>The Walt Disney Family of Companies - The Walt Disney Privacy </a:t>
            </a:r>
            <a:r>
              <a:rPr lang="en-GB" altLang="zh-CN" sz="400" i="1" dirty="0" err="1">
                <a:effectLst/>
                <a:latin typeface="Times New Roman" panose="02020603050405020304" pitchFamily="18" charset="0"/>
                <a:ea typeface="Times New Roman" panose="02020603050405020304" pitchFamily="18" charset="0"/>
              </a:rPr>
              <a:t>Center</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The Walt Disney Privacy </a:t>
            </a:r>
            <a:r>
              <a:rPr lang="en-GB" altLang="zh-CN" sz="400" i="1" dirty="0" err="1">
                <a:effectLst/>
                <a:latin typeface="Times New Roman" panose="02020603050405020304" pitchFamily="18" charset="0"/>
                <a:ea typeface="Times New Roman" panose="02020603050405020304" pitchFamily="18" charset="0"/>
              </a:rPr>
              <a:t>Center</a:t>
            </a:r>
            <a:r>
              <a:rPr lang="en-GB" altLang="zh-CN" sz="400" dirty="0">
                <a:effectLst/>
                <a:latin typeface="Times New Roman" panose="02020603050405020304" pitchFamily="18" charset="0"/>
                <a:ea typeface="Times New Roman" panose="02020603050405020304" pitchFamily="18" charset="0"/>
              </a:rPr>
              <a:t>. Available at: https://privacy.thewaltdisneycompany.com/en/company-overview/.</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Feldman, D. (2019) </a:t>
            </a:r>
            <a:r>
              <a:rPr lang="en-GB" altLang="zh-CN" sz="400" i="1" dirty="0">
                <a:effectLst/>
                <a:latin typeface="Times New Roman" panose="02020603050405020304" pitchFamily="18" charset="0"/>
                <a:ea typeface="Times New Roman" panose="02020603050405020304" pitchFamily="18" charset="0"/>
              </a:rPr>
              <a:t>The Disney-Fox Merger: What’s The Trickle-Down Effect For Consumers?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Forbes</a:t>
            </a:r>
            <a:r>
              <a:rPr lang="en-GB" altLang="zh-CN" sz="400" dirty="0">
                <a:effectLst/>
                <a:latin typeface="Times New Roman" panose="02020603050405020304" pitchFamily="18" charset="0"/>
                <a:ea typeface="Times New Roman" panose="02020603050405020304" pitchFamily="18" charset="0"/>
              </a:rPr>
              <a:t>. Available at: https://www.forbes.com/sites/danafeldman/2019/03/28/the-disney-fox-merger-whats-the-trickle-down-effect-for-consumers/.</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Harvard Business Review (2001) </a:t>
            </a:r>
            <a:r>
              <a:rPr lang="en-GB" altLang="zh-CN" sz="400" i="1" dirty="0">
                <a:effectLst/>
                <a:latin typeface="Times New Roman" panose="02020603050405020304" pitchFamily="18" charset="0"/>
                <a:ea typeface="Times New Roman" panose="02020603050405020304" pitchFamily="18" charset="0"/>
              </a:rPr>
              <a:t>The Work of Leadership</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Harvard Business Review</a:t>
            </a:r>
            <a:r>
              <a:rPr lang="en-GB" altLang="zh-CN" sz="400" dirty="0">
                <a:effectLst/>
                <a:latin typeface="Times New Roman" panose="02020603050405020304" pitchFamily="18" charset="0"/>
                <a:ea typeface="Times New Roman" panose="02020603050405020304" pitchFamily="18" charset="0"/>
              </a:rPr>
              <a:t>. Available at: https://hbr.org/2001/12/the-work-of-leadership.</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Kim, J. (2019) “The Trickle-Down Effect of High-Performance Work Systems,” </a:t>
            </a:r>
            <a:r>
              <a:rPr lang="en-GB" altLang="zh-CN" sz="400" i="1" dirty="0">
                <a:effectLst/>
                <a:latin typeface="Times New Roman" panose="02020603050405020304" pitchFamily="18" charset="0"/>
                <a:ea typeface="Times New Roman" panose="02020603050405020304" pitchFamily="18" charset="0"/>
              </a:rPr>
              <a:t>Academy of Management Proceedings</a:t>
            </a:r>
            <a:r>
              <a:rPr lang="en-GB" altLang="zh-CN" sz="400" dirty="0">
                <a:effectLst/>
                <a:latin typeface="Times New Roman" panose="02020603050405020304" pitchFamily="18" charset="0"/>
                <a:ea typeface="Times New Roman" panose="02020603050405020304" pitchFamily="18" charset="0"/>
              </a:rPr>
              <a:t>. Academy of Management, 2019(1), p. 19351. </a:t>
            </a:r>
            <a:r>
              <a:rPr lang="en-GB" altLang="zh-CN" sz="400" dirty="0" err="1">
                <a:effectLst/>
                <a:latin typeface="Times New Roman" panose="02020603050405020304" pitchFamily="18" charset="0"/>
                <a:ea typeface="Times New Roman" panose="02020603050405020304" pitchFamily="18" charset="0"/>
              </a:rPr>
              <a:t>doi</a:t>
            </a:r>
            <a:r>
              <a:rPr lang="en-GB" altLang="zh-CN" sz="400" dirty="0">
                <a:effectLst/>
                <a:latin typeface="Times New Roman" panose="02020603050405020304" pitchFamily="18" charset="0"/>
                <a:ea typeface="Times New Roman" panose="02020603050405020304" pitchFamily="18" charset="0"/>
              </a:rPr>
              <a:t>: 10.5465/ambpp.2019.19351abstract.</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Mageplaza</a:t>
            </a:r>
            <a:r>
              <a:rPr lang="en-GB" altLang="zh-CN" sz="400" dirty="0">
                <a:effectLst/>
                <a:latin typeface="Times New Roman" panose="02020603050405020304" pitchFamily="18" charset="0"/>
                <a:ea typeface="Times New Roman" panose="02020603050405020304" pitchFamily="18" charset="0"/>
              </a:rPr>
              <a:t> (2023) </a:t>
            </a:r>
            <a:r>
              <a:rPr lang="en-GB" altLang="zh-CN" sz="400" i="1" dirty="0">
                <a:effectLst/>
                <a:latin typeface="Times New Roman" panose="02020603050405020304" pitchFamily="18" charset="0"/>
                <a:ea typeface="Times New Roman" panose="02020603050405020304" pitchFamily="18" charset="0"/>
              </a:rPr>
              <a:t>Disney Marketing Strategy: How They Became Entertainment King</a:t>
            </a:r>
            <a:r>
              <a:rPr lang="en-GB" altLang="zh-CN" sz="400" dirty="0">
                <a:effectLst/>
                <a:latin typeface="Times New Roman" panose="02020603050405020304" pitchFamily="18" charset="0"/>
                <a:ea typeface="Times New Roman" panose="02020603050405020304" pitchFamily="18" charset="0"/>
              </a:rPr>
              <a:t>, </a:t>
            </a:r>
            <a:r>
              <a:rPr lang="en-GB" altLang="zh-CN" sz="400" i="1" dirty="0" err="1">
                <a:effectLst/>
                <a:latin typeface="Times New Roman" panose="02020603050405020304" pitchFamily="18" charset="0"/>
                <a:ea typeface="Times New Roman" panose="02020603050405020304" pitchFamily="18" charset="0"/>
              </a:rPr>
              <a:t>Mageplaza</a:t>
            </a:r>
            <a:r>
              <a:rPr lang="en-GB" altLang="zh-CN" sz="400" dirty="0">
                <a:effectLst/>
                <a:latin typeface="Times New Roman" panose="02020603050405020304" pitchFamily="18" charset="0"/>
                <a:ea typeface="Times New Roman" panose="02020603050405020304" pitchFamily="18" charset="0"/>
              </a:rPr>
              <a:t>. Available at: https://www.mageplaza.com/blog/disney-marketing-strategy.html.</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MindTools (2023) </a:t>
            </a:r>
            <a:r>
              <a:rPr lang="en-GB" altLang="zh-CN" sz="400" i="1" dirty="0">
                <a:effectLst/>
                <a:latin typeface="Times New Roman" panose="02020603050405020304" pitchFamily="18" charset="0"/>
                <a:ea typeface="Times New Roman" panose="02020603050405020304" pitchFamily="18" charset="0"/>
              </a:rPr>
              <a:t>MindTools | Home</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MindTools | Home</a:t>
            </a:r>
            <a:r>
              <a:rPr lang="en-GB" altLang="zh-CN" sz="400" dirty="0">
                <a:effectLst/>
                <a:latin typeface="Times New Roman" panose="02020603050405020304" pitchFamily="18" charset="0"/>
                <a:ea typeface="Times New Roman" panose="02020603050405020304" pitchFamily="18" charset="0"/>
              </a:rPr>
              <a:t>. Available at: https://www.mindtools.com/ajm9l1e/lewins-change-management-model.</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MSG (2021) </a:t>
            </a:r>
            <a:r>
              <a:rPr lang="en-GB" altLang="zh-CN" sz="400" i="1" dirty="0">
                <a:effectLst/>
                <a:latin typeface="Times New Roman" panose="02020603050405020304" pitchFamily="18" charset="0"/>
                <a:ea typeface="Times New Roman" panose="02020603050405020304" pitchFamily="18" charset="0"/>
              </a:rPr>
              <a:t>Kotter’s 8 step Model of Change</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Kotter’s 8 step Model of Change</a:t>
            </a:r>
            <a:r>
              <a:rPr lang="en-GB" altLang="zh-CN" sz="400" dirty="0">
                <a:effectLst/>
                <a:latin typeface="Times New Roman" panose="02020603050405020304" pitchFamily="18" charset="0"/>
                <a:ea typeface="Times New Roman" panose="02020603050405020304" pitchFamily="18" charset="0"/>
              </a:rPr>
              <a:t>. Available at: https://www.managementstudyguide.com/kotters-8-step-model-of-change.htm.</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Mudassir, H. (2020) </a:t>
            </a:r>
            <a:r>
              <a:rPr lang="en-GB" altLang="zh-CN" sz="400" i="1" dirty="0">
                <a:effectLst/>
                <a:latin typeface="Times New Roman" panose="02020603050405020304" pitchFamily="18" charset="0"/>
                <a:ea typeface="Times New Roman" panose="02020603050405020304" pitchFamily="18" charset="0"/>
              </a:rPr>
              <a:t>Disney’s pivot to streaming is a sign of severe COVID economic crisis still to come</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The Conversation</a:t>
            </a:r>
            <a:r>
              <a:rPr lang="en-GB" altLang="zh-CN" sz="400" dirty="0">
                <a:effectLst/>
                <a:latin typeface="Times New Roman" panose="02020603050405020304" pitchFamily="18" charset="0"/>
                <a:ea typeface="Times New Roman" panose="02020603050405020304" pitchFamily="18" charset="0"/>
              </a:rPr>
              <a:t>. Available at: http://theconversation.com/disneys-pivot-to-streaming-is-a-sign-of-severe-covid-economic-crisis-still-to-come-148360.</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Natalie (2022) </a:t>
            </a:r>
            <a:r>
              <a:rPr lang="en-GB" altLang="zh-CN" sz="400" i="1" dirty="0">
                <a:effectLst/>
                <a:latin typeface="Times New Roman" panose="02020603050405020304" pitchFamily="18" charset="0"/>
                <a:ea typeface="Times New Roman" panose="02020603050405020304" pitchFamily="18" charset="0"/>
              </a:rPr>
              <a:t>Disney says streaming business at “turning point,”</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BBC News</a:t>
            </a:r>
            <a:r>
              <a:rPr lang="en-GB" altLang="zh-CN" sz="400" dirty="0">
                <a:effectLst/>
                <a:latin typeface="Times New Roman" panose="02020603050405020304" pitchFamily="18" charset="0"/>
                <a:ea typeface="Times New Roman" panose="02020603050405020304" pitchFamily="18" charset="0"/>
              </a:rPr>
              <a:t>. Available at: https://www.bbc.com/news/business-63563035.</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Pallotta, F. (2022) </a:t>
            </a:r>
            <a:r>
              <a:rPr lang="en-GB" altLang="zh-CN" sz="400" i="1" dirty="0">
                <a:effectLst/>
                <a:latin typeface="Times New Roman" panose="02020603050405020304" pitchFamily="18" charset="0"/>
                <a:ea typeface="Times New Roman" panose="02020603050405020304" pitchFamily="18" charset="0"/>
              </a:rPr>
              <a:t>Disney+ beats subscriber expectations but that growth came at a cost | CNN Business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CNN</a:t>
            </a:r>
            <a:r>
              <a:rPr lang="en-GB" altLang="zh-CN" sz="400" dirty="0">
                <a:effectLst/>
                <a:latin typeface="Times New Roman" panose="02020603050405020304" pitchFamily="18" charset="0"/>
                <a:ea typeface="Times New Roman" panose="02020603050405020304" pitchFamily="18" charset="0"/>
              </a:rPr>
              <a:t>. Available at: https://www.cnn.com/2022/11/08/media/disney-earnings-q4/index.html.</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Petty, I. (2022) </a:t>
            </a:r>
            <a:r>
              <a:rPr lang="en-GB" altLang="zh-CN" sz="400" i="1" dirty="0">
                <a:effectLst/>
                <a:latin typeface="Times New Roman" panose="02020603050405020304" pitchFamily="18" charset="0"/>
                <a:ea typeface="Times New Roman" panose="02020603050405020304" pitchFamily="18" charset="0"/>
              </a:rPr>
              <a:t>Strategic Positioning Archives</a:t>
            </a:r>
            <a:r>
              <a:rPr lang="en-GB" altLang="zh-CN" sz="400" dirty="0">
                <a:effectLst/>
                <a:latin typeface="Times New Roman" panose="02020603050405020304" pitchFamily="18" charset="0"/>
                <a:ea typeface="Times New Roman" panose="02020603050405020304" pitchFamily="18" charset="0"/>
              </a:rPr>
              <a:t>, </a:t>
            </a:r>
            <a:r>
              <a:rPr lang="en-GB" altLang="zh-CN" sz="400" i="1" dirty="0" err="1">
                <a:effectLst/>
                <a:latin typeface="Times New Roman" panose="02020603050405020304" pitchFamily="18" charset="0"/>
                <a:ea typeface="Times New Roman" panose="02020603050405020304" pitchFamily="18" charset="0"/>
              </a:rPr>
              <a:t>Jarrard</a:t>
            </a:r>
            <a:r>
              <a:rPr lang="en-GB" altLang="zh-CN" sz="400" i="1" dirty="0">
                <a:effectLst/>
                <a:latin typeface="Times New Roman" panose="02020603050405020304" pitchFamily="18" charset="0"/>
                <a:ea typeface="Times New Roman" panose="02020603050405020304" pitchFamily="18" charset="0"/>
              </a:rPr>
              <a:t> Inc</a:t>
            </a:r>
            <a:r>
              <a:rPr lang="en-GB" altLang="zh-CN" sz="400" dirty="0">
                <a:effectLst/>
                <a:latin typeface="Times New Roman" panose="02020603050405020304" pitchFamily="18" charset="0"/>
                <a:ea typeface="Times New Roman" panose="02020603050405020304" pitchFamily="18" charset="0"/>
              </a:rPr>
              <a:t>. Available at: https://jarrardinc.com/category/strategic-positioning/.</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Reiff</a:t>
            </a:r>
            <a:r>
              <a:rPr lang="en-GB" altLang="zh-CN" sz="400" dirty="0">
                <a:effectLst/>
                <a:latin typeface="Times New Roman" panose="02020603050405020304" pitchFamily="18" charset="0"/>
                <a:ea typeface="Times New Roman" panose="02020603050405020304" pitchFamily="18" charset="0"/>
              </a:rPr>
              <a:t> (2023) </a:t>
            </a:r>
            <a:r>
              <a:rPr lang="en-GB" altLang="zh-CN" sz="400" i="1" dirty="0">
                <a:effectLst/>
                <a:latin typeface="Times New Roman" panose="02020603050405020304" pitchFamily="18" charset="0"/>
                <a:ea typeface="Times New Roman" panose="02020603050405020304" pitchFamily="18" charset="0"/>
              </a:rPr>
              <a:t>Movie </a:t>
            </a:r>
            <a:r>
              <a:rPr lang="en-GB" altLang="zh-CN" sz="400" i="1" dirty="0" err="1">
                <a:effectLst/>
                <a:latin typeface="Times New Roman" panose="02020603050405020304" pitchFamily="18" charset="0"/>
                <a:ea typeface="Times New Roman" panose="02020603050405020304" pitchFamily="18" charset="0"/>
              </a:rPr>
              <a:t>Theaters</a:t>
            </a:r>
            <a:r>
              <a:rPr lang="en-GB" altLang="zh-CN" sz="400" i="1" dirty="0">
                <a:effectLst/>
                <a:latin typeface="Times New Roman" panose="02020603050405020304" pitchFamily="18" charset="0"/>
                <a:ea typeface="Times New Roman" panose="02020603050405020304" pitchFamily="18" charset="0"/>
              </a:rPr>
              <a:t> Claw Back Customers, But Much Fewer Than Before the Pandemic</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Investopedia</a:t>
            </a:r>
            <a:r>
              <a:rPr lang="en-GB" altLang="zh-CN" sz="400" dirty="0">
                <a:effectLst/>
                <a:latin typeface="Times New Roman" panose="02020603050405020304" pitchFamily="18" charset="0"/>
                <a:ea typeface="Times New Roman" panose="02020603050405020304" pitchFamily="18" charset="0"/>
              </a:rPr>
              <a:t>. Available at: https://www.investopedia.com/us-box-office-preview-7376364.</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Ryan (2020) </a:t>
            </a:r>
            <a:r>
              <a:rPr lang="en-GB" altLang="zh-CN" sz="400" i="1" dirty="0">
                <a:effectLst/>
                <a:latin typeface="Times New Roman" panose="02020603050405020304" pitchFamily="18" charset="0"/>
                <a:ea typeface="Times New Roman" panose="02020603050405020304" pitchFamily="18" charset="0"/>
              </a:rPr>
              <a:t>Disney+ subscribers hit nearly 74 million as COVID-19 brings big losses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Los Angeles Times</a:t>
            </a:r>
            <a:r>
              <a:rPr lang="en-GB" altLang="zh-CN" sz="400" dirty="0">
                <a:effectLst/>
                <a:latin typeface="Times New Roman" panose="02020603050405020304" pitchFamily="18" charset="0"/>
                <a:ea typeface="Times New Roman" panose="02020603050405020304" pitchFamily="18" charset="0"/>
              </a:rPr>
              <a:t>. Available at: https://www.latimes.com/entertainment-arts/business/story/2020-11-12/disney-streaming-covid-pandemic-losses-iger.</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Savitz</a:t>
            </a:r>
            <a:r>
              <a:rPr lang="en-GB" altLang="zh-CN" sz="400" dirty="0">
                <a:effectLst/>
                <a:latin typeface="Times New Roman" panose="02020603050405020304" pitchFamily="18" charset="0"/>
                <a:ea typeface="Times New Roman" panose="02020603050405020304" pitchFamily="18" charset="0"/>
              </a:rPr>
              <a:t>, E. J. (2022) </a:t>
            </a:r>
            <a:r>
              <a:rPr lang="en-GB" altLang="zh-CN" sz="400" i="1" dirty="0">
                <a:effectLst/>
                <a:latin typeface="Times New Roman" panose="02020603050405020304" pitchFamily="18" charset="0"/>
                <a:ea typeface="Times New Roman" panose="02020603050405020304" pitchFamily="18" charset="0"/>
              </a:rPr>
              <a:t>How the Media Business Changed During the Pandemic—and 4 Stocks to Play It</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How the Media Business Changed During the Pandemic—and 4 Stocks to Play It | Barron’s</a:t>
            </a:r>
            <a:r>
              <a:rPr lang="en-GB" altLang="zh-CN" sz="400" dirty="0">
                <a:effectLst/>
                <a:latin typeface="Times New Roman" panose="02020603050405020304" pitchFamily="18" charset="0"/>
                <a:ea typeface="Times New Roman" panose="02020603050405020304" pitchFamily="18" charset="0"/>
              </a:rPr>
              <a:t>. Available at: https://www.barrons.com/articles/how-the-media-business-changed-during-the-pandemicand-4-stocks-to-play-it-51654236031.</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SEC (2020) </a:t>
            </a:r>
            <a:r>
              <a:rPr lang="en-GB" altLang="zh-CN" sz="400" i="1" dirty="0">
                <a:effectLst/>
                <a:latin typeface="Times New Roman" panose="02020603050405020304" pitchFamily="18" charset="0"/>
                <a:ea typeface="Times New Roman" panose="02020603050405020304" pitchFamily="18" charset="0"/>
              </a:rPr>
              <a:t>dis-20211002</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dis-20211002</a:t>
            </a:r>
            <a:r>
              <a:rPr lang="en-GB" altLang="zh-CN" sz="400" dirty="0">
                <a:effectLst/>
                <a:latin typeface="Times New Roman" panose="02020603050405020304" pitchFamily="18" charset="0"/>
                <a:ea typeface="Times New Roman" panose="02020603050405020304" pitchFamily="18" charset="0"/>
              </a:rPr>
              <a:t>. Available at: https://www.sec.gov/Archives/edgar/data/1744489/000174448921000220/dis-20211002.htm.</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Sladden</a:t>
            </a:r>
            <a:r>
              <a:rPr lang="en-GB" altLang="zh-CN" sz="400" dirty="0">
                <a:effectLst/>
                <a:latin typeface="Times New Roman" panose="02020603050405020304" pitchFamily="18" charset="0"/>
                <a:ea typeface="Times New Roman" panose="02020603050405020304" pitchFamily="18" charset="0"/>
              </a:rPr>
              <a:t>, C. O. (2022) </a:t>
            </a:r>
            <a:r>
              <a:rPr lang="en-GB" altLang="zh-CN" sz="400" i="1" dirty="0">
                <a:effectLst/>
                <a:latin typeface="Times New Roman" panose="02020603050405020304" pitchFamily="18" charset="0"/>
                <a:ea typeface="Times New Roman" panose="02020603050405020304" pitchFamily="18" charset="0"/>
              </a:rPr>
              <a:t>The streaming wars: Can Netflix come out on top?</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Verdict</a:t>
            </a:r>
            <a:r>
              <a:rPr lang="en-GB" altLang="zh-CN" sz="400" dirty="0">
                <a:effectLst/>
                <a:latin typeface="Times New Roman" panose="02020603050405020304" pitchFamily="18" charset="0"/>
                <a:ea typeface="Times New Roman" panose="02020603050405020304" pitchFamily="18" charset="0"/>
              </a:rPr>
              <a:t>. Available at: https://www.verdict.co.uk/the-streaming-wars-can-netflix-come-out-on-top/.</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err="1">
                <a:effectLst/>
                <a:latin typeface="Times New Roman" panose="02020603050405020304" pitchFamily="18" charset="0"/>
                <a:ea typeface="Times New Roman" panose="02020603050405020304" pitchFamily="18" charset="0"/>
              </a:rPr>
              <a:t>Tefi</a:t>
            </a:r>
            <a:r>
              <a:rPr lang="en-GB" altLang="zh-CN" sz="400" dirty="0">
                <a:effectLst/>
                <a:latin typeface="Times New Roman" panose="02020603050405020304" pitchFamily="18" charset="0"/>
                <a:ea typeface="Times New Roman" panose="02020603050405020304" pitchFamily="18" charset="0"/>
              </a:rPr>
              <a:t> (no date) </a:t>
            </a:r>
            <a:r>
              <a:rPr lang="en-GB" altLang="zh-CN" sz="400" i="1" dirty="0">
                <a:effectLst/>
                <a:latin typeface="Times New Roman" panose="02020603050405020304" pitchFamily="18" charset="0"/>
                <a:ea typeface="Times New Roman" panose="02020603050405020304" pitchFamily="18" charset="0"/>
              </a:rPr>
              <a:t>Strategy Study: How Disney Became The World’s Entertainment Leader</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Strategy Study: How Disney Became The World’s Entertainment Leader</a:t>
            </a:r>
            <a:r>
              <a:rPr lang="en-GB" altLang="zh-CN" sz="400" dirty="0">
                <a:effectLst/>
                <a:latin typeface="Times New Roman" panose="02020603050405020304" pitchFamily="18" charset="0"/>
                <a:ea typeface="Times New Roman" panose="02020603050405020304" pitchFamily="18" charset="0"/>
              </a:rPr>
              <a:t>. Available at: https://www.cascade.app/studies/disney-strategy-study.</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Tory (2022) </a:t>
            </a:r>
            <a:r>
              <a:rPr lang="en-GB" altLang="zh-CN" sz="400" i="1" dirty="0">
                <a:effectLst/>
                <a:latin typeface="Times New Roman" panose="02020603050405020304" pitchFamily="18" charset="0"/>
                <a:ea typeface="Times New Roman" panose="02020603050405020304" pitchFamily="18" charset="0"/>
              </a:rPr>
              <a:t>Who Are Walt Disney’s Main Competitors?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Investopedia</a:t>
            </a:r>
            <a:r>
              <a:rPr lang="en-GB" altLang="zh-CN" sz="400" dirty="0">
                <a:effectLst/>
                <a:latin typeface="Times New Roman" panose="02020603050405020304" pitchFamily="18" charset="0"/>
                <a:ea typeface="Times New Roman" panose="02020603050405020304" pitchFamily="18" charset="0"/>
              </a:rPr>
              <a:t>. Available at: https://www.investopedia.com/ask/answers/052115/who-are-disneys-dis-main-competitors.asp.</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Whitten, S. (2020) </a:t>
            </a:r>
            <a:r>
              <a:rPr lang="en-GB" altLang="zh-CN" sz="400" i="1" dirty="0">
                <a:effectLst/>
                <a:latin typeface="Times New Roman" panose="02020603050405020304" pitchFamily="18" charset="0"/>
                <a:ea typeface="Times New Roman" panose="02020603050405020304" pitchFamily="18" charset="0"/>
              </a:rPr>
              <a:t>Disney says its “primary focus” for entertainment is streaming — announces a major reorg</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CNBC</a:t>
            </a:r>
            <a:r>
              <a:rPr lang="en-GB" altLang="zh-CN" sz="400" dirty="0">
                <a:effectLst/>
                <a:latin typeface="Times New Roman" panose="02020603050405020304" pitchFamily="18" charset="0"/>
                <a:ea typeface="Times New Roman" panose="02020603050405020304" pitchFamily="18" charset="0"/>
              </a:rPr>
              <a:t>. Available at: https://www.cnbc.com/2020/10/12/disney-reorganizes-to-focus-on-streaming-direct-to-consumer.html.</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effectLst/>
                <a:latin typeface="Times New Roman" panose="02020603050405020304" pitchFamily="18" charset="0"/>
                <a:ea typeface="Times New Roman" panose="02020603050405020304" pitchFamily="18" charset="0"/>
              </a:rPr>
              <a:t>Zoe (2021) </a:t>
            </a:r>
            <a:r>
              <a:rPr lang="en-GB" altLang="zh-CN" sz="400" i="1" dirty="0">
                <a:effectLst/>
                <a:latin typeface="Times New Roman" panose="02020603050405020304" pitchFamily="18" charset="0"/>
                <a:ea typeface="Times New Roman" panose="02020603050405020304" pitchFamily="18" charset="0"/>
              </a:rPr>
              <a:t>Netflix now spends more on programming than Viacom — and it has Disney in its sights</a:t>
            </a:r>
            <a:r>
              <a:rPr lang="en-GB" altLang="zh-CN" sz="400" dirty="0">
                <a:effectLst/>
                <a:latin typeface="Times New Roman" panose="02020603050405020304" pitchFamily="18" charset="0"/>
                <a:ea typeface="Times New Roman" panose="02020603050405020304" pitchFamily="18" charset="0"/>
              </a:rPr>
              <a:t>, </a:t>
            </a:r>
            <a:r>
              <a:rPr lang="en-GB" altLang="zh-CN" sz="400" i="1" dirty="0">
                <a:effectLst/>
                <a:latin typeface="Times New Roman" panose="02020603050405020304" pitchFamily="18" charset="0"/>
                <a:ea typeface="Times New Roman" panose="02020603050405020304" pitchFamily="18" charset="0"/>
              </a:rPr>
              <a:t>Business Insider</a:t>
            </a:r>
            <a:r>
              <a:rPr lang="en-GB" altLang="zh-CN" sz="400" dirty="0">
                <a:effectLst/>
                <a:latin typeface="Times New Roman" panose="02020603050405020304" pitchFamily="18" charset="0"/>
                <a:ea typeface="Times New Roman" panose="02020603050405020304" pitchFamily="18" charset="0"/>
              </a:rPr>
              <a:t>. Available at: https://www.businessinsider.com/netflix-spent-63-billion-on-programming-in-2017-topping-viacom-2018-3.</a:t>
            </a:r>
            <a:endParaRPr lang="zh-CN" altLang="zh-CN" sz="400" dirty="0">
              <a:effectLst/>
              <a:latin typeface="Times New Roman" panose="02020603050405020304" pitchFamily="18" charset="0"/>
              <a:ea typeface="Times New Roman" panose="02020603050405020304" pitchFamily="18" charset="0"/>
            </a:endParaRPr>
          </a:p>
          <a:p>
            <a:pPr algn="just">
              <a:lnSpc>
                <a:spcPct val="150000"/>
              </a:lnSpc>
            </a:pPr>
            <a:r>
              <a:rPr lang="en-GB" altLang="zh-CN" sz="400" dirty="0">
                <a:solidFill>
                  <a:srgbClr val="000000"/>
                </a:solidFill>
                <a:effectLst/>
                <a:latin typeface="Times New Roman" panose="02020603050405020304" pitchFamily="18" charset="0"/>
                <a:ea typeface="Times New Roman" panose="02020603050405020304" pitchFamily="18" charset="0"/>
              </a:rPr>
              <a:t> </a:t>
            </a:r>
            <a:endParaRPr lang="zh-CN" altLang="zh-CN" sz="400"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2117464307"/>
      </p:ext>
    </p:extLst>
  </p:cSld>
  <p:clrMapOvr>
    <a:masterClrMapping/>
  </p:clrMapOvr>
</p:sld>
</file>

<file path=ppt/theme/theme1.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等线"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218</TotalTime>
  <Words>3280</Words>
  <Application>Microsoft Office PowerPoint</Application>
  <PresentationFormat>宽屏</PresentationFormat>
  <Paragraphs>249</Paragraphs>
  <Slides>16</Slides>
  <Notes>14</Notes>
  <HiddenSlides>0</HiddenSlides>
  <MMClips>0</MMClips>
  <ScaleCrop>false</ScaleCrop>
  <HeadingPairs>
    <vt:vector size="6" baseType="variant">
      <vt:variant>
        <vt:lpstr>已用的字体</vt:lpstr>
      </vt:variant>
      <vt:variant>
        <vt:i4>6</vt:i4>
      </vt:variant>
      <vt:variant>
        <vt:lpstr>主题</vt:lpstr>
      </vt:variant>
      <vt:variant>
        <vt:i4>1</vt:i4>
      </vt:variant>
      <vt:variant>
        <vt:lpstr>幻灯片标题</vt:lpstr>
      </vt:variant>
      <vt:variant>
        <vt:i4>16</vt:i4>
      </vt:variant>
    </vt:vector>
  </HeadingPairs>
  <TitlesOfParts>
    <vt:vector size="23" baseType="lpstr">
      <vt:lpstr>Söhne</vt:lpstr>
      <vt:lpstr>等线</vt:lpstr>
      <vt:lpstr>等线 Light</vt:lpstr>
      <vt:lpstr>Arial</vt:lpstr>
      <vt:lpstr>Tahoma</vt:lpstr>
      <vt:lpstr>Times New Roman</vt:lpstr>
      <vt:lpstr>Office 主题​​</vt:lpstr>
      <vt:lpstr>CHANGE &amp; STABILITY MANAGEMENT—— Assessment 1 Presentation</vt:lpstr>
      <vt:lpstr>Contents</vt:lpstr>
      <vt:lpstr>Introduce Myself </vt:lpstr>
      <vt:lpstr>Define Change </vt:lpstr>
      <vt:lpstr>Introduce the organization</vt:lpstr>
      <vt:lpstr>What change has been experienced</vt:lpstr>
      <vt:lpstr>PowerPoint 演示文稿</vt:lpstr>
      <vt:lpstr>Internal factors (Kurt Lewin's Force Field Analysis) </vt:lpstr>
      <vt:lpstr>Internal factors (Stakeholder Analysis)</vt:lpstr>
      <vt:lpstr>External factors(PESTLE) </vt:lpstr>
      <vt:lpstr>External factors (SWOT) </vt:lpstr>
      <vt:lpstr>How the change: Planned and Reactive Change</vt:lpstr>
      <vt:lpstr>Key theoretical management model: Kurt Lewin Change Model</vt:lpstr>
      <vt:lpstr>Impact on organization</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CHANGE &amp; STABILITY MANAGEMENT—— Assessment 1 Presentation</dc:title>
  <dc:creator>M5313</dc:creator>
  <cp:lastModifiedBy>M5313</cp:lastModifiedBy>
  <cp:revision>9</cp:revision>
  <dcterms:created xsi:type="dcterms:W3CDTF">2023-07-08T06:43:21Z</dcterms:created>
  <dcterms:modified xsi:type="dcterms:W3CDTF">2023-07-17T11:24:01Z</dcterms:modified>
</cp:coreProperties>
</file>