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2"/>
  </p:notesMasterIdLst>
  <p:handoutMasterIdLst>
    <p:handoutMasterId r:id="rId13"/>
  </p:handoutMasterIdLst>
  <p:sldIdLst>
    <p:sldId id="305" r:id="rId5"/>
    <p:sldId id="306" r:id="rId6"/>
    <p:sldId id="296" r:id="rId7"/>
    <p:sldId id="315" r:id="rId8"/>
    <p:sldId id="310" r:id="rId9"/>
    <p:sldId id="316" r:id="rId10"/>
    <p:sldId id="317" r:id="rId11"/>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3292A"/>
    <a:srgbClr val="93D3D9"/>
    <a:srgbClr val="A9D7D9"/>
    <a:srgbClr val="AAD6FF"/>
    <a:srgbClr val="B2C8CD"/>
    <a:srgbClr val="CCD8D6"/>
    <a:srgbClr val="4F5945"/>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889" autoAdjust="0"/>
    <p:restoredTop sz="94879" autoAdjust="0"/>
  </p:normalViewPr>
  <p:slideViewPr>
    <p:cSldViewPr snapToGrid="0">
      <p:cViewPr varScale="1">
        <p:scale>
          <a:sx n="115" d="100"/>
          <a:sy n="115" d="100"/>
        </p:scale>
        <p:origin x="528" y="10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92" d="100"/>
          <a:sy n="92" d="100"/>
        </p:scale>
        <p:origin x="3648"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handoutMaster" Target="handoutMasters/handout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62A5AE42-7DC1-8140-9B13-146984FDEF22}" type="datetimeFigureOut">
              <a:rPr lang="en-GB" smtClean="0"/>
              <a:t>12/03/2023</a:t>
            </a:fld>
            <a:endParaRPr lang="en-GB"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17369B77-94AB-0344-9EBF-9DB9EE8D3ABC}" type="slidenum">
              <a:rPr lang="en-GB" smtClean="0"/>
              <a:t>‹#›</a:t>
            </a:fld>
            <a:endParaRPr lang="en-GB"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E8F75F72-8950-AF4F-9381-1D26FB547EA1}" type="datetimeFigureOut">
              <a:rPr lang="en-GB" smtClean="0"/>
              <a:t>12/03/2023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0775476F-A808-1F46-A368-07984F6DA22E}" type="slidenum">
              <a:rPr lang="en-GB" smtClean="0"/>
              <a:t>‹#›</a:t>
            </a:fld>
            <a:endParaRPr lang="en-GB"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1</a:t>
            </a:fld>
            <a:endParaRPr lang="en-GB" dirty="0"/>
          </a:p>
        </p:txBody>
      </p:sp>
    </p:spTree>
    <p:extLst>
      <p:ext uri="{BB962C8B-B14F-4D97-AF65-F5344CB8AC3E}">
        <p14:creationId xmlns:p14="http://schemas.microsoft.com/office/powerpoint/2010/main" val="180734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2</a:t>
            </a:fld>
            <a:endParaRPr lang="en-GB" dirty="0"/>
          </a:p>
        </p:txBody>
      </p:sp>
    </p:spTree>
    <p:extLst>
      <p:ext uri="{BB962C8B-B14F-4D97-AF65-F5344CB8AC3E}">
        <p14:creationId xmlns:p14="http://schemas.microsoft.com/office/powerpoint/2010/main" val="12263219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3</a:t>
            </a:fld>
            <a:endParaRPr lang="en-GB" dirty="0"/>
          </a:p>
        </p:txBody>
      </p:sp>
    </p:spTree>
    <p:extLst>
      <p:ext uri="{BB962C8B-B14F-4D97-AF65-F5344CB8AC3E}">
        <p14:creationId xmlns:p14="http://schemas.microsoft.com/office/powerpoint/2010/main" val="3270232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0775476F-A808-1F46-A368-07984F6DA22E}" type="slidenum">
              <a:rPr lang="en-GB" smtClean="0"/>
              <a:t>5</a:t>
            </a:fld>
            <a:endParaRPr lang="en-GB" dirty="0"/>
          </a:p>
        </p:txBody>
      </p:sp>
    </p:spTree>
    <p:extLst>
      <p:ext uri="{BB962C8B-B14F-4D97-AF65-F5344CB8AC3E}">
        <p14:creationId xmlns:p14="http://schemas.microsoft.com/office/powerpoint/2010/main" val="416171687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rtlCol="0" anchor="b">
            <a:noAutofit/>
          </a:bodyPr>
          <a:lstStyle>
            <a:lvl1pPr algn="ctr">
              <a:defRPr lang="en-GB" sz="4600"/>
            </a:lvl1pPr>
          </a:lstStyle>
          <a:p>
            <a:pPr rtl="0"/>
            <a:r>
              <a:rPr lang="en-GB"/>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rtlCol="0"/>
          <a:lstStyle>
            <a:lvl1pPr marL="0" indent="0" algn="ctr">
              <a:buNone/>
              <a:defRPr lang="en-GB" sz="2400"/>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rtlCol="0"/>
          <a:lstStyle>
            <a:defPPr>
              <a:defRPr lang="en-GB"/>
            </a:defPPr>
          </a:lstStyle>
          <a:p>
            <a:pPr rtl="0"/>
            <a:r>
              <a:rPr lang="en-GB"/>
              <a:t>Click to edit Master title style</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rtlCol="0">
            <a:normAutofit/>
          </a:bodyPr>
          <a:lstStyle>
            <a:lvl1pPr marL="0" indent="0">
              <a:lnSpc>
                <a:spcPct val="150000"/>
              </a:lnSpc>
              <a:buClr>
                <a:srgbClr val="73292A"/>
              </a:buClr>
              <a:buNone/>
              <a:defRPr lang="en-GB" sz="2400"/>
            </a:lvl1pPr>
            <a:lvl2pPr marL="228600">
              <a:buClr>
                <a:srgbClr val="73292A"/>
              </a:buClr>
              <a:defRPr lang="en-GB" sz="2000"/>
            </a:lvl2pPr>
            <a:lvl3pPr marL="685800">
              <a:buClr>
                <a:srgbClr val="73292A"/>
              </a:buClr>
              <a:defRPr lang="en-GB" sz="1800"/>
            </a:lvl3pPr>
            <a:lvl4pPr marL="1143000">
              <a:buClr>
                <a:srgbClr val="73292A"/>
              </a:buClr>
              <a:defRPr lang="en-GB" sz="1600"/>
            </a:lvl4pPr>
            <a:lvl5pPr marL="1600200">
              <a:buClr>
                <a:srgbClr val="73292A"/>
              </a:buClr>
              <a:defRPr lang="en-GB" sz="16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rtlCol="0">
            <a:normAutofit/>
          </a:bodyPr>
          <a:lstStyle>
            <a:lvl1pPr marL="0" indent="0" algn="ctr">
              <a:lnSpc>
                <a:spcPct val="100000"/>
              </a:lnSpc>
              <a:buNone/>
              <a:defRPr lang="en-GB" sz="2000">
                <a:latin typeface="Gill Sans Nova Light" panose="020F0302020204030204" pitchFamily="34" charset="0"/>
                <a:cs typeface="Gill Sans Nova Light" panose="020F0302020204030204" pitchFamily="34" charset="0"/>
              </a:defRPr>
            </a:lvl1pPr>
            <a:lvl2pPr algn="ctr">
              <a:lnSpc>
                <a:spcPct val="100000"/>
              </a:lnSpc>
              <a:defRPr lang="en-GB" sz="18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r>
              <a:rPr lang="en-GB"/>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rtlCol="0" anchor="b">
            <a:normAutofit/>
          </a:bodyPr>
          <a:lstStyle>
            <a:lvl1pPr algn="ctr">
              <a:defRPr lang="en-GB" sz="4400"/>
            </a:lvl1pPr>
          </a:lstStyle>
          <a:p>
            <a:pPr rtl="0"/>
            <a:r>
              <a:rPr lang="en-GB"/>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rtlCol="0" anchor="ctr"/>
          <a:lstStyle>
            <a:lvl1pPr marL="0" indent="0" algn="ctr">
              <a:buNone/>
              <a:defRPr lang="en-GB" sz="2400">
                <a:solidFill>
                  <a:schemeClr val="tx1">
                    <a:tint val="75000"/>
                  </a:schemeClr>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rtlCol="0" anchor="t">
            <a:normAutofit/>
          </a:bodyPr>
          <a:lstStyle>
            <a:lvl1pPr algn="ctr">
              <a:defRPr lang="en-GB" sz="4400"/>
            </a:lvl1pPr>
          </a:lstStyle>
          <a:p>
            <a:pPr rtl="0"/>
            <a:r>
              <a:rPr lang="en-GB"/>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rtlCol="0" anchor="ctr"/>
          <a:lstStyle>
            <a:lvl1pPr marL="0" indent="0" algn="ctr">
              <a:buNone/>
              <a:defRPr lang="en-GB" sz="2400">
                <a:solidFill>
                  <a:schemeClr val="accent3"/>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rtlCol="0">
            <a:noAutofit/>
          </a:bodyPr>
          <a:lstStyle>
            <a:lvl1pPr marL="0" indent="0">
              <a:buNone/>
              <a:defRPr lang="en-GB" sz="14000" b="1">
                <a:solidFill>
                  <a:schemeClr val="tx2"/>
                </a:solidFill>
                <a:latin typeface="+mj-lt"/>
              </a:defRPr>
            </a:lvl1pPr>
          </a:lstStyle>
          <a:p>
            <a:pPr lvl="0" rtl="0"/>
            <a:r>
              <a:rPr lang="en-GB"/>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ised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GB"/>
              <a:t>Click to edit Master title style</a:t>
            </a:r>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rtlCol="0" anchor="ctr">
            <a:normAutofit/>
          </a:bodyPr>
          <a:lstStyle>
            <a:lvl1pPr marL="0" indent="0" algn="ctr">
              <a:buNone/>
              <a:defRPr lang="en-GB" sz="1800"/>
            </a:lvl1pPr>
          </a:lstStyle>
          <a:p>
            <a:pPr rtl="0"/>
            <a:r>
              <a:rPr lang="en-GB"/>
              <a:t>Click icon to add picture</a:t>
            </a:r>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GB"/>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rtlCol="0" anchor="ctr">
            <a:normAutofit/>
          </a:bodyPr>
          <a:lstStyle>
            <a:lvl1pPr marL="0" indent="0" algn="ctr">
              <a:buNone/>
              <a:defRPr lang="en-GB" sz="1800"/>
            </a:lvl1pPr>
          </a:lstStyle>
          <a:p>
            <a:pPr rtl="0"/>
            <a:r>
              <a:rPr lang="en-GB"/>
              <a:t>Click icon to add picture</a:t>
            </a:r>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GB"/>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rtlCol="0" anchor="ctr">
            <a:normAutofit/>
          </a:bodyPr>
          <a:lstStyle>
            <a:lvl1pPr marL="0" indent="0" algn="ctr">
              <a:buNone/>
              <a:defRPr lang="en-GB" sz="1800"/>
            </a:lvl1pPr>
          </a:lstStyle>
          <a:p>
            <a:pPr rtl="0"/>
            <a:r>
              <a:rPr lang="en-GB"/>
              <a:t>Click icon to add picture</a:t>
            </a:r>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GB"/>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rtlCol="0" anchor="ctr">
            <a:normAutofit/>
          </a:bodyPr>
          <a:lstStyle>
            <a:lvl1pPr marL="0" indent="0" algn="ctr">
              <a:buNone/>
              <a:defRPr lang="en-GB" sz="1800"/>
            </a:lvl1pPr>
          </a:lstStyle>
          <a:p>
            <a:pPr rtl="0"/>
            <a:r>
              <a:rPr lang="en-GB"/>
              <a:t>Click icon to add picture</a:t>
            </a:r>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rtlCol="0" anchor="ctr">
            <a:noAutofit/>
          </a:bodyPr>
          <a:lstStyle>
            <a:lvl1pPr marL="0" indent="0" algn="ctr">
              <a:lnSpc>
                <a:spcPct val="100000"/>
              </a:lnSpc>
              <a:spcBef>
                <a:spcPts val="0"/>
              </a:spcBef>
              <a:buNone/>
              <a:defRPr lang="en-GB" sz="2000">
                <a:latin typeface="Gill Sans Nova" panose="020B0602020104020203" pitchFamily="34" charset="0"/>
              </a:defRPr>
            </a:lvl1pPr>
          </a:lstStyle>
          <a:p>
            <a:pPr lvl="0" rtl="0"/>
            <a:r>
              <a:rPr lang="en-GB"/>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rtlCol="0" anchor="ctr">
            <a:noAutofit/>
          </a:bodyPr>
          <a:lstStyle>
            <a:lvl1pPr marL="0" indent="0" algn="ctr">
              <a:lnSpc>
                <a:spcPct val="100000"/>
              </a:lnSpc>
              <a:spcBef>
                <a:spcPts val="0"/>
              </a:spcBef>
              <a:buNone/>
              <a:defRPr lang="en-GB" sz="1600">
                <a:latin typeface="+mn-lt"/>
              </a:defRPr>
            </a:lvl1pPr>
          </a:lstStyle>
          <a:p>
            <a:pPr lvl="0" rtl="0"/>
            <a:r>
              <a:rPr lang="en-GB"/>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rtlCol="0"/>
          <a:lstStyle>
            <a:lvl1pPr algn="ctr">
              <a:defRPr lang="en-GB"/>
            </a:lvl1pPr>
          </a:lstStyle>
          <a:p>
            <a:pPr rtl="0"/>
            <a:r>
              <a:rPr lang="en-GB"/>
              <a:t>Click to edit Master title style</a:t>
            </a:r>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rtlCol="0" anchor="ctr">
            <a:normAutofit/>
          </a:bodyPr>
          <a:lstStyle>
            <a:lvl1pPr marL="0" indent="0" algn="ctr">
              <a:buNone/>
              <a:defRPr lang="en-GB" sz="1800"/>
            </a:lvl1pPr>
          </a:lstStyle>
          <a:p>
            <a:pPr rtl="0"/>
            <a:r>
              <a:rPr lang="en-GB"/>
              <a:t>Click icon to add picture</a:t>
            </a:r>
            <a:endParaRPr lang="en-GB"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rtlCol="0" anchor="ctr">
            <a:normAutofit/>
          </a:bodyPr>
          <a:lstStyle>
            <a:lvl1pPr marL="0" indent="0" algn="ctr">
              <a:buNone/>
              <a:defRPr lang="en-GB" sz="1800"/>
            </a:lvl1pPr>
          </a:lstStyle>
          <a:p>
            <a:pPr rtl="0"/>
            <a:r>
              <a:rPr lang="en-GB"/>
              <a:t>Click icon to add picture</a:t>
            </a:r>
            <a:endParaRPr lang="en-GB"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rtlCol="0" anchor="ctr">
            <a:normAutofit/>
          </a:bodyPr>
          <a:lstStyle>
            <a:lvl1pPr marL="0" indent="0" algn="ctr">
              <a:buNone/>
              <a:defRPr lang="en-GB" sz="1800"/>
            </a:lvl1pPr>
          </a:lstStyle>
          <a:p>
            <a:pPr rtl="0"/>
            <a:r>
              <a:rPr lang="en-GB"/>
              <a:t>Click icon to add picture</a:t>
            </a:r>
            <a:endParaRPr lang="en-GB"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rtlCol="0" anchor="ctr">
            <a:normAutofit/>
          </a:bodyPr>
          <a:lstStyle>
            <a:lvl1pPr marL="0" indent="0" algn="ctr">
              <a:buNone/>
              <a:defRPr lang="en-GB" sz="1800"/>
            </a:lvl1pPr>
          </a:lstStyle>
          <a:p>
            <a:pPr rtl="0"/>
            <a:r>
              <a:rPr lang="en-GB"/>
              <a:t>Click icon to add picture</a:t>
            </a:r>
            <a:endParaRPr lang="en-GB"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rtlCol="0" anchor="ctr">
            <a:normAutofit/>
          </a:bodyPr>
          <a:lstStyle>
            <a:lvl1pPr marL="0" indent="0" algn="ctr">
              <a:buNone/>
              <a:defRPr lang="en-GB" sz="1800"/>
            </a:lvl1pPr>
          </a:lstStyle>
          <a:p>
            <a:pPr rtl="0"/>
            <a:r>
              <a:rPr lang="en-GB"/>
              <a:t>Click icon to add picture</a:t>
            </a:r>
            <a:endParaRPr lang="en-GB"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rtlCol="0" anchor="ctr">
            <a:normAutofit/>
          </a:bodyPr>
          <a:lstStyle>
            <a:lvl1pPr marL="0" indent="0" algn="ctr">
              <a:buNone/>
              <a:defRPr lang="en-GB" sz="1800"/>
            </a:lvl1pPr>
          </a:lstStyle>
          <a:p>
            <a:pPr rtl="0"/>
            <a:r>
              <a:rPr lang="en-GB"/>
              <a:t>Click icon to add picture</a:t>
            </a:r>
            <a:endParaRPr lang="en-GB"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rtlCol="0" anchor="ctr">
            <a:normAutofit/>
          </a:bodyPr>
          <a:lstStyle>
            <a:lvl1pPr marL="0" indent="0" algn="ctr">
              <a:buNone/>
              <a:defRPr lang="en-GB" sz="1800"/>
            </a:lvl1pPr>
          </a:lstStyle>
          <a:p>
            <a:pPr rtl="0"/>
            <a:r>
              <a:rPr lang="en-GB"/>
              <a:t>Click icon to add picture</a:t>
            </a:r>
            <a:endParaRPr lang="en-GB"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rtlCol="0" anchor="ctr">
            <a:normAutofit/>
          </a:bodyPr>
          <a:lstStyle>
            <a:lvl1pPr marL="0" indent="0" algn="ctr">
              <a:buNone/>
              <a:defRPr lang="en-GB" sz="1800"/>
            </a:lvl1pPr>
          </a:lstStyle>
          <a:p>
            <a:pPr rtl="0"/>
            <a:r>
              <a:rPr lang="en-GB"/>
              <a:t>Click icon to add picture</a:t>
            </a:r>
            <a:endParaRPr lang="en-GB"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rtlCol="0" anchor="ctr">
            <a:noAutofit/>
          </a:bodyPr>
          <a:lstStyle>
            <a:lvl1pPr marL="0" indent="0" algn="ctr">
              <a:lnSpc>
                <a:spcPct val="100000"/>
              </a:lnSpc>
              <a:spcBef>
                <a:spcPts val="0"/>
              </a:spcBef>
              <a:buNone/>
              <a:defRPr lang="en-GB" sz="1600" spc="20" baseline="0">
                <a:latin typeface="Gill Sans Nova" panose="020B0602020104020203" pitchFamily="34" charset="0"/>
              </a:defRPr>
            </a:lvl1pPr>
          </a:lstStyle>
          <a:p>
            <a:pPr lvl="0" rtl="0"/>
            <a:r>
              <a:rPr lang="en-GB"/>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rtlCol="0" anchor="ctr">
            <a:noAutofit/>
          </a:bodyPr>
          <a:lstStyle>
            <a:lvl1pPr marL="0" indent="0" algn="ctr">
              <a:lnSpc>
                <a:spcPct val="100000"/>
              </a:lnSpc>
              <a:spcBef>
                <a:spcPts val="0"/>
              </a:spcBef>
              <a:buNone/>
              <a:defRPr lang="en-GB" sz="1400" spc="20" baseline="0">
                <a:latin typeface="+mn-lt"/>
              </a:defRPr>
            </a:lvl1pPr>
          </a:lstStyle>
          <a:p>
            <a:pPr lvl="0" rtl="0"/>
            <a:r>
              <a:rPr lang="en-GB"/>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rtlCol="0"/>
          <a:lstStyle>
            <a:lvl1pPr algn="ctr">
              <a:defRPr lang="en-GB">
                <a:latin typeface="Baskerville" panose="02020502070401020303" pitchFamily="18" charset="0"/>
                <a:ea typeface="Baskerville" panose="02020502070401020303" pitchFamily="18" charset="0"/>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rtlCol="0"/>
          <a:lstStyle>
            <a:lvl1pPr>
              <a:defRPr lang="en-GB">
                <a:latin typeface="Gill Sans Nova Light" panose="020F0302020204030204" pitchFamily="34" charset="0"/>
                <a:cs typeface="Gill Sans Nova Light" panose="020F0302020204030204" pitchFamily="34" charset="0"/>
              </a:defRPr>
            </a:lvl1pPr>
            <a:lvl2pPr>
              <a:defRPr lang="en-GB">
                <a:latin typeface="Gill Sans Nova Light" panose="020F0302020204030204" pitchFamily="34" charset="0"/>
                <a:cs typeface="Gill Sans Nova Light" panose="020F0302020204030204" pitchFamily="34" charset="0"/>
              </a:defRPr>
            </a:lvl2pPr>
            <a:lvl3pPr>
              <a:defRPr lang="en-GB">
                <a:latin typeface="Gill Sans Nova Light" panose="020F0302020204030204" pitchFamily="34" charset="0"/>
                <a:cs typeface="Gill Sans Nova Light" panose="020F0302020204030204" pitchFamily="34" charset="0"/>
              </a:defRPr>
            </a:lvl3pPr>
            <a:lvl4pPr>
              <a:defRPr lang="en-GB">
                <a:latin typeface="Gill Sans Nova Light" panose="020F0302020204030204" pitchFamily="34" charset="0"/>
                <a:cs typeface="Gill Sans Nova Light" panose="020F0302020204030204" pitchFamily="34" charset="0"/>
              </a:defRPr>
            </a:lvl4pPr>
            <a:lvl5pPr>
              <a:defRPr lang="en-GB">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rtlCol="0"/>
          <a:lstStyle>
            <a:lvl1pPr algn="ctr">
              <a:defRPr lang="en-GB"/>
            </a:lvl1pPr>
          </a:lstStyle>
          <a:p>
            <a:pPr rtl="0"/>
            <a:r>
              <a:rPr lang="en-GB"/>
              <a:t>Click to edit Master title style</a:t>
            </a:r>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rtlCol="0"/>
          <a:lstStyle>
            <a:defPPr>
              <a:defRPr lang="en-GB"/>
            </a:defPPr>
          </a:lstStyle>
          <a:p>
            <a:pPr rtl="0"/>
            <a:r>
              <a:rPr lang="en-GB"/>
              <a:t>Click to edit Master title style</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rtlCol="0" anchor="b">
            <a:normAutofit/>
          </a:bodyPr>
          <a:lstStyle>
            <a:lvl1pPr marL="0" indent="0">
              <a:buFont typeface="Arial" panose="020B0604020202020204" pitchFamily="34" charse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rtlCol="0" anchor="ctr">
            <a:normAutofit/>
          </a:bodyPr>
          <a:lstStyle>
            <a:lvl1pPr marL="0" indent="0" algn="ctr">
              <a:spcBef>
                <a:spcPts val="0"/>
              </a:spcBef>
              <a:buNone/>
              <a:defRPr lang="en-GB" sz="30000">
                <a:solidFill>
                  <a:schemeClr val="bg1"/>
                </a:solidFill>
                <a:latin typeface="+mj-lt"/>
              </a:defRPr>
            </a:lvl1pPr>
          </a:lstStyle>
          <a:p>
            <a:pPr lvl="0" rtl="0"/>
            <a:r>
              <a:rPr lang="en-GB"/>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rtlCol="0"/>
          <a:lstStyle>
            <a:lvl1pPr algn="ctr">
              <a:defRPr lang="en-GB"/>
            </a:lvl1pPr>
          </a:lstStyle>
          <a:p>
            <a:pPr rtl="0"/>
            <a:r>
              <a:rPr lang="en-GB"/>
              <a:t>Click to edit Master title style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rtlCol="0">
            <a:normAutofit/>
          </a:bodyPr>
          <a:lstStyle>
            <a:lvl1pPr marL="228600" indent="-228600">
              <a:buClr>
                <a:srgbClr val="73292A"/>
              </a:buClr>
              <a:buFont typeface="Arial" panose="020B0604020202020204" pitchFamily="34" charset="0"/>
              <a:buChar char="•"/>
              <a:defRPr lang="en-GB" sz="1600"/>
            </a:lvl1pPr>
            <a:lvl2pPr marL="685800" indent="-228600">
              <a:buClr>
                <a:srgbClr val="73292A"/>
              </a:buClr>
              <a:buFont typeface="Arial" panose="020B0604020202020204" pitchFamily="34" charset="0"/>
              <a:buChar char="•"/>
              <a:defRPr lang="en-GB" sz="1400"/>
            </a:lvl2pPr>
            <a:lvl3pPr marL="1143000" indent="-228600">
              <a:buClr>
                <a:srgbClr val="73292A"/>
              </a:buClr>
              <a:buFont typeface="Arial" panose="020B0604020202020204" pitchFamily="34" charset="0"/>
              <a:buChar char="•"/>
              <a:defRPr lang="en-GB" sz="1200"/>
            </a:lvl3pPr>
            <a:lvl4pPr marL="1600200" indent="-228600">
              <a:buClr>
                <a:srgbClr val="73292A"/>
              </a:buClr>
              <a:buFont typeface="Arial" panose="020B0604020202020204" pitchFamily="34" charset="0"/>
              <a:buChar char="•"/>
              <a:defRPr lang="en-GB" sz="1100"/>
            </a:lvl4pPr>
            <a:lvl5pPr marL="2057400" indent="-228600">
              <a:buClr>
                <a:srgbClr val="73292A"/>
              </a:buClr>
              <a:buFont typeface="Arial" panose="020B0604020202020204" pitchFamily="34" charset="0"/>
              <a:buChar cha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rtlCol="0" anchor="b">
            <a:normAutofit/>
          </a:bodyPr>
          <a:lstStyle>
            <a:lvl1pPr marL="0" indent="0">
              <a:buNone/>
              <a:defRPr lang="en-GB" sz="2000" b="0">
                <a:latin typeface="+mj-lt"/>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rtlCol="0">
            <a:normAutofit/>
          </a:bodyPr>
          <a:lstStyle>
            <a:lvl1pPr>
              <a:buClr>
                <a:srgbClr val="73292A"/>
              </a:buClr>
              <a:defRPr lang="en-GB" sz="1600"/>
            </a:lvl1pPr>
            <a:lvl2pPr>
              <a:buClr>
                <a:srgbClr val="73292A"/>
              </a:buClr>
              <a:defRPr lang="en-GB" sz="1400"/>
            </a:lvl2pPr>
            <a:lvl3pPr>
              <a:buClr>
                <a:srgbClr val="73292A"/>
              </a:buClr>
              <a:defRPr lang="en-GB" sz="1200"/>
            </a:lvl3pPr>
            <a:lvl4pPr>
              <a:buClr>
                <a:srgbClr val="73292A"/>
              </a:buClr>
              <a:defRPr lang="en-GB" sz="1100"/>
            </a:lvl4pPr>
            <a:lvl5pPr>
              <a:buClr>
                <a:srgbClr val="73292A"/>
              </a:buClr>
              <a:defRPr lang="en-GB" sz="1100"/>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rtlCol="0"/>
          <a:lstStyle>
            <a:lvl1pPr algn="ctr">
              <a:defRPr lang="en-GB"/>
            </a:lvl1pPr>
          </a:lstStyle>
          <a:p>
            <a:pPr rtl="0"/>
            <a:r>
              <a:rPr lang="en-GB"/>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rtlCol="0" anchor="ctr">
            <a:normAutofit/>
          </a:bodyPr>
          <a:lstStyle>
            <a:lvl1pPr marL="0" indent="0" algn="l">
              <a:lnSpc>
                <a:spcPct val="150000"/>
              </a:lnSpc>
              <a:buNone/>
              <a:defRPr lang="en-GB" sz="2400">
                <a:latin typeface="Gill Sans Nova Light" panose="020F0302020204030204" pitchFamily="34" charset="0"/>
                <a:cs typeface="Gill Sans Nova Light" panose="020F0302020204030204" pitchFamily="34" charset="0"/>
              </a:defRPr>
            </a:lvl1pPr>
            <a:lvl2pPr algn="l">
              <a:lnSpc>
                <a:spcPct val="150000"/>
              </a:lnSpc>
              <a:defRPr lang="en-GB" sz="2000">
                <a:latin typeface="Gill Sans Nova Light" panose="020F0302020204030204" pitchFamily="34" charset="0"/>
                <a:cs typeface="Gill Sans Nova Light" panose="020F0302020204030204" pitchFamily="34" charset="0"/>
              </a:defRPr>
            </a:lvl2pPr>
            <a:lvl3pPr algn="ctr">
              <a:defRPr lang="en-GB" sz="1600">
                <a:latin typeface="Gill Sans Nova Light" panose="020F0302020204030204" pitchFamily="34" charset="0"/>
                <a:cs typeface="Gill Sans Nova Light" panose="020F0302020204030204" pitchFamily="34" charset="0"/>
              </a:defRPr>
            </a:lvl3pPr>
            <a:lvl4pPr algn="ctr">
              <a:defRPr lang="en-GB" sz="1400">
                <a:latin typeface="Gill Sans Nova Light" panose="020F0302020204030204" pitchFamily="34" charset="0"/>
                <a:cs typeface="Gill Sans Nova Light" panose="020F0302020204030204" pitchFamily="34" charset="0"/>
              </a:defRPr>
            </a:lvl4pPr>
            <a:lvl5pPr algn="ctr">
              <a:defRPr lang="en-GB" sz="1400">
                <a:latin typeface="Gill Sans Nova Light" panose="020F0302020204030204" pitchFamily="34" charset="0"/>
                <a:cs typeface="Gill Sans Nova Light" panose="020F0302020204030204" pitchFamily="34" charset="0"/>
              </a:defRPr>
            </a:lvl5pPr>
          </a:lstStyle>
          <a:p>
            <a:pPr lvl="0" rtl="0"/>
            <a:r>
              <a:rPr lang="en-GB"/>
              <a:t>Click to edit Master text styles</a:t>
            </a:r>
          </a:p>
          <a:p>
            <a:pPr lvl="1" rtl="0"/>
            <a:r>
              <a:rPr lang="en-GB"/>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rtlCol="0"/>
          <a:lstStyle>
            <a:lvl1pPr algn="ctr">
              <a:defRPr lang="en-GB"/>
            </a:lvl1pPr>
          </a:lstStyle>
          <a:p>
            <a:pPr rtl="0"/>
            <a:r>
              <a:rPr lang="en-GB"/>
              <a:t>Click to edit Master title style</a:t>
            </a:r>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rtlCol="0"/>
          <a:lstStyle>
            <a:lvl1pPr algn="ctr">
              <a:defRPr lang="en-GB"/>
            </a:lvl1pPr>
          </a:lstStyle>
          <a:p>
            <a:pPr rtl="0"/>
            <a:r>
              <a:rPr lang="en-GB"/>
              <a:t>Click to edit Master title style</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a:t>
            </a:fld>
            <a:endParaRPr lang="en-GB"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lang="en-GB" sz="1200">
                <a:solidFill>
                  <a:schemeClr val="tx1"/>
                </a:solidFill>
                <a:latin typeface="Gill Sans Nova Light" panose="020F0302020204030204" pitchFamily="34" charset="0"/>
                <a:cs typeface="Gill Sans Nova Light" panose="020F0302020204030204" pitchFamily="34" charset="0"/>
              </a:defRPr>
            </a:lvl1pPr>
          </a:lstStyle>
          <a:p>
            <a:pPr rtl="0"/>
            <a:r>
              <a:rPr lang="en-GB"/>
              <a:t>Presentation title</a:t>
            </a:r>
            <a:endParaRPr lang="en-GB"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lang="en-GB" sz="1200">
                <a:solidFill>
                  <a:schemeClr val="tx1"/>
                </a:solidFill>
                <a:latin typeface="Gill Sans Nova Light" panose="020F0302020204030204" pitchFamily="34" charset="0"/>
                <a:cs typeface="Gill Sans Nova Light" panose="020F0302020204030204" pitchFamily="34" charset="0"/>
              </a:defRPr>
            </a:lvl1pPr>
          </a:lstStyle>
          <a:p>
            <a:pPr rtl="0"/>
            <a:fld id="{294A09A9-5501-47C1-A89A-A340965A2BE2}" type="slidenum">
              <a:rPr lang="en-GB" smtClean="0"/>
              <a:pPr/>
              <a:t>‹#›</a:t>
            </a:fld>
            <a:endParaRPr lang="en-GB"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lang="en-GB"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lang="en-GB"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lang="en-GB"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lang="en-GB"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lang="en-GB"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hyperlink" Target="https://www.highspeedtraining.co.uk/hub/effective-communication-in-health-and-social-care/" TargetMode="External"/><Relationship Id="rId2" Type="http://schemas.openxmlformats.org/officeDocument/2006/relationships/hyperlink" Target="https://www.theaccessgroup.com/en-gb/blog/hsc-effective-communication-health-and-social-care/" TargetMode="External"/><Relationship Id="rId1" Type="http://schemas.openxmlformats.org/officeDocument/2006/relationships/slideLayout" Target="../slideLayouts/slideLayout3.xml"/><Relationship Id="rId4" Type="http://schemas.openxmlformats.org/officeDocument/2006/relationships/hyperlink" Target="https://www.hee.nhs.uk/our-work/cancer-diagnostics/cancer-communications-resource-hub/patient/how-good-communication-skills-benefit-patients-service-users-people-affec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3807179" y="1174750"/>
            <a:ext cx="4577642" cy="4508500"/>
          </a:xfrm>
        </p:spPr>
        <p:txBody>
          <a:bodyPr rtlCol="0"/>
          <a:lstStyle>
            <a:defPPr>
              <a:defRPr lang="en-GB"/>
            </a:defPPr>
          </a:lstStyle>
          <a:p>
            <a:r>
              <a:rPr lang="en-GB" sz="2500" b="1" dirty="0">
                <a:solidFill>
                  <a:schemeClr val="accent4">
                    <a:lumMod val="50000"/>
                  </a:schemeClr>
                </a:solidFill>
              </a:rPr>
              <a:t>Student Name</a:t>
            </a:r>
            <a:br>
              <a:rPr lang="en-GB" sz="2500" b="1" dirty="0">
                <a:solidFill>
                  <a:schemeClr val="accent4">
                    <a:lumMod val="50000"/>
                  </a:schemeClr>
                </a:solidFill>
              </a:rPr>
            </a:br>
            <a:r>
              <a:rPr lang="en-GB" sz="2500" dirty="0">
                <a:solidFill>
                  <a:schemeClr val="tx1"/>
                </a:solidFill>
              </a:rPr>
              <a:t>Reema Hussain – 2127235</a:t>
            </a:r>
            <a:br>
              <a:rPr lang="en-GB" sz="2500" dirty="0">
                <a:solidFill>
                  <a:schemeClr val="tx1"/>
                </a:solidFill>
              </a:rPr>
            </a:br>
            <a:br>
              <a:rPr lang="en-GB" sz="2500" dirty="0">
                <a:solidFill>
                  <a:schemeClr val="tx1"/>
                </a:solidFill>
              </a:rPr>
            </a:br>
            <a:r>
              <a:rPr lang="en-GB" sz="2500" b="1" dirty="0">
                <a:solidFill>
                  <a:schemeClr val="accent4">
                    <a:lumMod val="50000"/>
                  </a:schemeClr>
                </a:solidFill>
              </a:rPr>
              <a:t>Module</a:t>
            </a:r>
            <a:br>
              <a:rPr lang="en-GB" sz="2500" b="1" dirty="0">
                <a:solidFill>
                  <a:schemeClr val="accent4">
                    <a:lumMod val="50000"/>
                  </a:schemeClr>
                </a:solidFill>
              </a:rPr>
            </a:br>
            <a:r>
              <a:rPr lang="en-GB" sz="2500" dirty="0">
                <a:solidFill>
                  <a:schemeClr val="tx1"/>
                </a:solidFill>
              </a:rPr>
              <a:t>Professional Development Within Health &amp; Social Care</a:t>
            </a:r>
            <a:br>
              <a:rPr lang="en-GB" sz="2500" dirty="0">
                <a:solidFill>
                  <a:schemeClr val="tx1"/>
                </a:solidFill>
              </a:rPr>
            </a:br>
            <a:br>
              <a:rPr lang="en-GB" sz="2500" dirty="0">
                <a:solidFill>
                  <a:schemeClr val="tx1"/>
                </a:solidFill>
              </a:rPr>
            </a:br>
            <a:r>
              <a:rPr lang="en-GB" sz="2500" b="1" dirty="0">
                <a:solidFill>
                  <a:schemeClr val="accent4">
                    <a:lumMod val="50000"/>
                  </a:schemeClr>
                </a:solidFill>
              </a:rPr>
              <a:t>Module Code</a:t>
            </a:r>
            <a:br>
              <a:rPr lang="en-GB" sz="2500" b="1" dirty="0">
                <a:solidFill>
                  <a:schemeClr val="accent4">
                    <a:lumMod val="50000"/>
                  </a:schemeClr>
                </a:solidFill>
              </a:rPr>
            </a:br>
            <a:r>
              <a:rPr lang="en-GB" sz="2500" dirty="0">
                <a:solidFill>
                  <a:schemeClr val="tx1"/>
                </a:solidFill>
              </a:rPr>
              <a:t>LCHS4005_BIRM</a:t>
            </a:r>
            <a:br>
              <a:rPr lang="en-GB" sz="2500" dirty="0">
                <a:solidFill>
                  <a:schemeClr val="tx1"/>
                </a:solidFill>
              </a:rPr>
            </a:br>
            <a:br>
              <a:rPr lang="en-GB" sz="2500" dirty="0">
                <a:solidFill>
                  <a:schemeClr val="tx1"/>
                </a:solidFill>
              </a:rPr>
            </a:br>
            <a:r>
              <a:rPr lang="en-GB" sz="2500" b="1" dirty="0">
                <a:solidFill>
                  <a:schemeClr val="accent4">
                    <a:lumMod val="50000"/>
                  </a:schemeClr>
                </a:solidFill>
              </a:rPr>
              <a:t>Lecturer </a:t>
            </a:r>
            <a:br>
              <a:rPr lang="en-GB" sz="2500" b="1" dirty="0">
                <a:solidFill>
                  <a:schemeClr val="accent4">
                    <a:lumMod val="50000"/>
                  </a:schemeClr>
                </a:solidFill>
              </a:rPr>
            </a:br>
            <a:r>
              <a:rPr lang="en-GB" sz="2500" dirty="0">
                <a:solidFill>
                  <a:schemeClr val="tx1"/>
                </a:solidFill>
              </a:rPr>
              <a:t>Emmanuel Asante</a:t>
            </a:r>
            <a:br>
              <a:rPr lang="en-GB" sz="2500" b="1" dirty="0">
                <a:solidFill>
                  <a:schemeClr val="accent4">
                    <a:lumMod val="50000"/>
                  </a:schemeClr>
                </a:solidFill>
              </a:rPr>
            </a:br>
            <a:endParaRPr lang="en-GB" sz="2500" dirty="0"/>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p:txBody>
          <a:bodyPr rtlCol="0"/>
          <a:lstStyle>
            <a:defPPr>
              <a:defRPr lang="en-GB"/>
            </a:defPPr>
          </a:lstStyle>
          <a:p>
            <a:pPr rtl="0"/>
            <a:r>
              <a:rPr lang="en-GB" b="1" dirty="0">
                <a:solidFill>
                  <a:schemeClr val="tx2">
                    <a:lumMod val="50000"/>
                  </a:schemeClr>
                </a:solidFill>
              </a:rPr>
              <a:t>Introduction</a:t>
            </a:r>
          </a:p>
        </p:txBody>
      </p:sp>
      <p:sp>
        <p:nvSpPr>
          <p:cNvPr id="3" name="Content Placeholder 2">
            <a:extLst>
              <a:ext uri="{FF2B5EF4-FFF2-40B4-BE49-F238E27FC236}">
                <a16:creationId xmlns:a16="http://schemas.microsoft.com/office/drawing/2014/main" id="{1A585715-2793-160B-269E-D9516C84D73A}"/>
              </a:ext>
            </a:extLst>
          </p:cNvPr>
          <p:cNvSpPr>
            <a:spLocks noGrp="1"/>
          </p:cNvSpPr>
          <p:nvPr>
            <p:ph idx="1"/>
          </p:nvPr>
        </p:nvSpPr>
        <p:spPr>
          <a:xfrm>
            <a:off x="2223516" y="2651760"/>
            <a:ext cx="6399116" cy="2228736"/>
          </a:xfrm>
        </p:spPr>
        <p:txBody>
          <a:bodyPr rtlCol="0"/>
          <a:lstStyle>
            <a:defPPr>
              <a:defRPr lang="en-GB"/>
            </a:defPPr>
          </a:lstStyle>
          <a:p>
            <a:pPr algn="l" rtl="0"/>
            <a:r>
              <a:rPr lang="en-GB" dirty="0">
                <a:solidFill>
                  <a:schemeClr val="accent4">
                    <a:lumMod val="50000"/>
                  </a:schemeClr>
                </a:solidFill>
              </a:rPr>
              <a:t>This presentation will be explaining why communication is relevant in health and social care it will also be discussing what communication is and what different communication skills healthcare workers use with their patients. The presentation will finish off by giving a practical example of communication In the health and social </a:t>
            </a:r>
            <a:r>
              <a:rPr lang="en-GB">
                <a:solidFill>
                  <a:schemeClr val="accent4">
                    <a:lumMod val="50000"/>
                  </a:schemeClr>
                </a:solidFill>
              </a:rPr>
              <a:t>care setting.</a:t>
            </a:r>
            <a:endParaRPr lang="en-GB" dirty="0">
              <a:solidFill>
                <a:schemeClr val="accent4">
                  <a:lumMod val="50000"/>
                </a:schemeClr>
              </a:solidFill>
            </a:endParaRPr>
          </a:p>
        </p:txBody>
      </p:sp>
      <p:sp>
        <p:nvSpPr>
          <p:cNvPr id="4" name="Footer Placeholder 3">
            <a:extLst>
              <a:ext uri="{FF2B5EF4-FFF2-40B4-BE49-F238E27FC236}">
                <a16:creationId xmlns:a16="http://schemas.microsoft.com/office/drawing/2014/main" id="{A3609A75-5E9A-C165-5A1D-764F9E96B722}"/>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2</a:t>
            </a:fld>
            <a:endParaRPr lang="en-GB" dirty="0"/>
          </a:p>
        </p:txBody>
      </p:sp>
    </p:spTree>
    <p:extLst>
      <p:ext uri="{BB962C8B-B14F-4D97-AF65-F5344CB8AC3E}">
        <p14:creationId xmlns:p14="http://schemas.microsoft.com/office/powerpoint/2010/main" val="1732999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a:xfrm>
            <a:off x="1612089" y="3202057"/>
            <a:ext cx="4792063" cy="1199463"/>
          </a:xfrm>
        </p:spPr>
        <p:txBody>
          <a:bodyPr rtlCol="0">
            <a:normAutofit fontScale="70000" lnSpcReduction="20000"/>
          </a:bodyPr>
          <a:lstStyle>
            <a:defPPr>
              <a:defRPr lang="en-GB"/>
            </a:defPPr>
          </a:lstStyle>
          <a:p>
            <a:pPr rtl="0"/>
            <a:r>
              <a:rPr lang="en-GB" sz="4400" dirty="0">
                <a:solidFill>
                  <a:schemeClr val="accent4">
                    <a:lumMod val="50000"/>
                  </a:schemeClr>
                </a:solidFill>
              </a:rPr>
              <a:t>Types Of </a:t>
            </a:r>
          </a:p>
          <a:p>
            <a:pPr rtl="0"/>
            <a:r>
              <a:rPr lang="en-GB" sz="4400" dirty="0">
                <a:solidFill>
                  <a:schemeClr val="accent4">
                    <a:lumMod val="50000"/>
                  </a:schemeClr>
                </a:solidFill>
              </a:rPr>
              <a:t>Communication </a:t>
            </a:r>
          </a:p>
          <a:p>
            <a:pPr rtl="0"/>
            <a:r>
              <a:rPr lang="en-GB" sz="4400" dirty="0">
                <a:solidFill>
                  <a:schemeClr val="accent4">
                    <a:lumMod val="50000"/>
                  </a:schemeClr>
                </a:solidFill>
              </a:rPr>
              <a:t>In HSC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06463" y="3681267"/>
            <a:ext cx="1411017" cy="1602187"/>
          </a:xfrm>
          <a:prstGeom prst="rect">
            <a:avLst/>
          </a:prstGeom>
        </p:spPr>
      </p:pic>
      <p:sp>
        <p:nvSpPr>
          <p:cNvPr id="5" name="Footer Placeholder 4">
            <a:extLst>
              <a:ext uri="{FF2B5EF4-FFF2-40B4-BE49-F238E27FC236}">
                <a16:creationId xmlns:a16="http://schemas.microsoft.com/office/drawing/2014/main" id="{1C0FCFF0-521E-13A3-19C4-06CE3932EF80}"/>
              </a:ext>
            </a:extLst>
          </p:cNvPr>
          <p:cNvSpPr>
            <a:spLocks noGrp="1"/>
          </p:cNvSpPr>
          <p:nvPr>
            <p:ph type="ftr" sz="quarter" idx="11"/>
          </p:nvPr>
        </p:nvSpPr>
        <p:spPr/>
        <p:txBody>
          <a:bodyPr rtlCol="0"/>
          <a:lstStyle>
            <a:defPPr>
              <a:defRPr lang="en-GB"/>
            </a:defPPr>
          </a:lstStyle>
          <a:p>
            <a:pPr rtl="0"/>
            <a:r>
              <a:rPr lang="en-GB"/>
              <a:t>Presentation title</a:t>
            </a:r>
            <a:endParaRPr lang="en-GB" dirty="0"/>
          </a:p>
        </p:txBody>
      </p:sp>
      <p:sp>
        <p:nvSpPr>
          <p:cNvPr id="6" name="Slide Number Placeholder 5">
            <a:extLst>
              <a:ext uri="{FF2B5EF4-FFF2-40B4-BE49-F238E27FC236}">
                <a16:creationId xmlns:a16="http://schemas.microsoft.com/office/drawing/2014/main" id="{E4C73102-CDD9-5576-E7B9-9522654DF7AB}"/>
              </a:ext>
            </a:extLst>
          </p:cNvPr>
          <p:cNvSpPr>
            <a:spLocks noGrp="1"/>
          </p:cNvSpPr>
          <p:nvPr>
            <p:ph type="sldNum" sz="quarter" idx="12"/>
          </p:nvPr>
        </p:nvSpPr>
        <p:spPr/>
        <p:txBody>
          <a:bodyPr rtlCol="0"/>
          <a:lstStyle>
            <a:defPPr>
              <a:defRPr lang="en-GB"/>
            </a:defPPr>
          </a:lstStyle>
          <a:p>
            <a:pPr rtl="0"/>
            <a:fld id="{294A09A9-5501-47C1-A89A-A340965A2BE2}" type="slidenum">
              <a:rPr lang="en-GB" smtClean="0"/>
              <a:t>3</a:t>
            </a:fld>
            <a:endParaRPr lang="en-GB" dirty="0"/>
          </a:p>
        </p:txBody>
      </p:sp>
      <p:sp>
        <p:nvSpPr>
          <p:cNvPr id="2" name="TextBox 1">
            <a:extLst>
              <a:ext uri="{FF2B5EF4-FFF2-40B4-BE49-F238E27FC236}">
                <a16:creationId xmlns:a16="http://schemas.microsoft.com/office/drawing/2014/main" id="{96A96351-FC9A-97AA-5C4D-B4D3FC51A246}"/>
              </a:ext>
            </a:extLst>
          </p:cNvPr>
          <p:cNvSpPr txBox="1"/>
          <p:nvPr/>
        </p:nvSpPr>
        <p:spPr>
          <a:xfrm>
            <a:off x="7388991" y="711223"/>
            <a:ext cx="4493462" cy="5940088"/>
          </a:xfrm>
          <a:prstGeom prst="rect">
            <a:avLst/>
          </a:prstGeom>
          <a:noFill/>
        </p:spPr>
        <p:txBody>
          <a:bodyPr wrap="square" rtlCol="0">
            <a:spAutoFit/>
          </a:bodyPr>
          <a:lstStyle/>
          <a:p>
            <a:r>
              <a:rPr lang="en-GB" sz="2000" b="0" i="0" dirty="0">
                <a:effectLst/>
              </a:rPr>
              <a:t>There are different ways of communicating in a healthcare environment here are some communication methods </a:t>
            </a:r>
            <a:endParaRPr lang="en-GB" sz="2000" b="0" i="0" dirty="0"/>
          </a:p>
          <a:p>
            <a:endParaRPr lang="en-GB" sz="2000" dirty="0">
              <a:effectLst/>
            </a:endParaRPr>
          </a:p>
          <a:p>
            <a:pPr marL="285750" indent="-285750">
              <a:buFont typeface="Arial" panose="020B0604020202020204" pitchFamily="34" charset="0"/>
              <a:buChar char="•"/>
            </a:pPr>
            <a:r>
              <a:rPr lang="en-GB" sz="2000" b="0" i="0" dirty="0">
                <a:effectLst/>
              </a:rPr>
              <a:t>Formal Communication </a:t>
            </a:r>
          </a:p>
          <a:p>
            <a:pPr marL="285750" indent="-285750">
              <a:buFont typeface="Arial" panose="020B0604020202020204" pitchFamily="34" charset="0"/>
              <a:buChar char="•"/>
            </a:pPr>
            <a:r>
              <a:rPr lang="en-GB" sz="2000" dirty="0"/>
              <a:t>Tone Of Voice</a:t>
            </a:r>
          </a:p>
          <a:p>
            <a:pPr marL="285750" indent="-285750">
              <a:buFont typeface="Arial" panose="020B0604020202020204" pitchFamily="34" charset="0"/>
              <a:buChar char="•"/>
            </a:pPr>
            <a:r>
              <a:rPr lang="en-GB" sz="2000" dirty="0">
                <a:effectLst/>
              </a:rPr>
              <a:t>Body Language</a:t>
            </a:r>
          </a:p>
          <a:p>
            <a:pPr marL="285750" indent="-285750">
              <a:buFont typeface="Arial" panose="020B0604020202020204" pitchFamily="34" charset="0"/>
              <a:buChar char="•"/>
            </a:pPr>
            <a:r>
              <a:rPr lang="en-GB" sz="2000" dirty="0"/>
              <a:t>Facial Expressions</a:t>
            </a:r>
          </a:p>
          <a:p>
            <a:pPr marL="285750" indent="-285750">
              <a:buFont typeface="Arial" panose="020B0604020202020204" pitchFamily="34" charset="0"/>
              <a:buChar char="•"/>
            </a:pPr>
            <a:r>
              <a:rPr lang="en-GB" sz="2000" dirty="0"/>
              <a:t>Gestures</a:t>
            </a:r>
            <a:endParaRPr lang="en-GB" sz="2000" dirty="0">
              <a:effectLst/>
            </a:endParaRPr>
          </a:p>
          <a:p>
            <a:pPr marL="285750" indent="-285750">
              <a:buFont typeface="Arial" panose="020B0604020202020204" pitchFamily="34" charset="0"/>
              <a:buChar char="•"/>
            </a:pPr>
            <a:r>
              <a:rPr lang="en-GB" sz="2000" b="0" i="0" dirty="0">
                <a:effectLst/>
              </a:rPr>
              <a:t>Verbal Communication</a:t>
            </a:r>
            <a:endParaRPr lang="en-GB" sz="2000" dirty="0">
              <a:effectLst/>
            </a:endParaRPr>
          </a:p>
          <a:p>
            <a:pPr marL="285750" indent="-285750">
              <a:buFont typeface="Arial" panose="020B0604020202020204" pitchFamily="34" charset="0"/>
              <a:buChar char="•"/>
            </a:pPr>
            <a:r>
              <a:rPr lang="en-GB" sz="2000" b="0" i="0" dirty="0">
                <a:effectLst/>
              </a:rPr>
              <a:t>Non Verbal Communication </a:t>
            </a:r>
            <a:endParaRPr lang="en-GB" sz="2000" dirty="0">
              <a:effectLst/>
            </a:endParaRPr>
          </a:p>
          <a:p>
            <a:pPr marL="285750" indent="-285750">
              <a:buFont typeface="Arial" panose="020B0604020202020204" pitchFamily="34" charset="0"/>
              <a:buChar char="•"/>
            </a:pPr>
            <a:r>
              <a:rPr lang="en-GB" sz="2000" b="0" i="0" dirty="0">
                <a:effectLst/>
              </a:rPr>
              <a:t>Written Communication</a:t>
            </a:r>
          </a:p>
          <a:p>
            <a:pPr marL="285750" indent="-285750">
              <a:buFont typeface="Arial" panose="020B0604020202020204" pitchFamily="34" charset="0"/>
              <a:buChar char="•"/>
            </a:pPr>
            <a:r>
              <a:rPr lang="en-GB" sz="2000" dirty="0"/>
              <a:t>Active Listening</a:t>
            </a:r>
          </a:p>
          <a:p>
            <a:pPr marL="285750" indent="-285750">
              <a:buFont typeface="Arial" panose="020B0604020202020204" pitchFamily="34" charset="0"/>
              <a:buChar char="•"/>
            </a:pPr>
            <a:r>
              <a:rPr lang="en-GB" sz="2000" dirty="0"/>
              <a:t>Visual Communication</a:t>
            </a:r>
          </a:p>
          <a:p>
            <a:pPr marL="285750" indent="-285750">
              <a:buFont typeface="Arial" panose="020B0604020202020204" pitchFamily="34" charset="0"/>
              <a:buChar char="•"/>
            </a:pPr>
            <a:r>
              <a:rPr lang="en-GB" sz="2000" dirty="0"/>
              <a:t>Sign Language </a:t>
            </a:r>
          </a:p>
          <a:p>
            <a:pPr marL="285750" indent="-285750">
              <a:buFont typeface="Arial" panose="020B0604020202020204" pitchFamily="34" charset="0"/>
              <a:buChar char="•"/>
            </a:pPr>
            <a:r>
              <a:rPr lang="en-GB" sz="2000" dirty="0"/>
              <a:t>Braille</a:t>
            </a:r>
          </a:p>
          <a:p>
            <a:pPr marL="285750" indent="-285750">
              <a:buFont typeface="Arial" panose="020B0604020202020204" pitchFamily="34" charset="0"/>
              <a:buChar char="•"/>
            </a:pPr>
            <a:endParaRPr lang="en-GB" sz="2000" dirty="0"/>
          </a:p>
          <a:p>
            <a:r>
              <a:rPr lang="en-GB" sz="2000" b="1" dirty="0">
                <a:solidFill>
                  <a:schemeClr val="accent4">
                    <a:lumMod val="50000"/>
                  </a:schemeClr>
                </a:solidFill>
              </a:rPr>
              <a:t>(Collier, 2021)</a:t>
            </a:r>
            <a:endParaRPr lang="en-US" sz="2000" b="1" dirty="0">
              <a:solidFill>
                <a:schemeClr val="accent4">
                  <a:lumMod val="50000"/>
                </a:schemeClr>
              </a:solidFill>
            </a:endParaRPr>
          </a:p>
          <a:p>
            <a:pPr algn="l"/>
            <a:endParaRPr lang="en-US" sz="2000" dirty="0"/>
          </a:p>
        </p:txBody>
      </p:sp>
    </p:spTree>
    <p:extLst>
      <p:ext uri="{BB962C8B-B14F-4D97-AF65-F5344CB8AC3E}">
        <p14:creationId xmlns:p14="http://schemas.microsoft.com/office/powerpoint/2010/main" val="1859527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2075E-9422-C33A-DFB2-72A372B73F0E}"/>
              </a:ext>
            </a:extLst>
          </p:cNvPr>
          <p:cNvSpPr>
            <a:spLocks noGrp="1"/>
          </p:cNvSpPr>
          <p:nvPr>
            <p:ph type="title"/>
          </p:nvPr>
        </p:nvSpPr>
        <p:spPr>
          <a:xfrm>
            <a:off x="1949097" y="1434716"/>
            <a:ext cx="6030487" cy="592897"/>
          </a:xfrm>
        </p:spPr>
        <p:txBody>
          <a:bodyPr>
            <a:normAutofit/>
          </a:bodyPr>
          <a:lstStyle/>
          <a:p>
            <a:r>
              <a:rPr lang="en-GB" sz="3800" b="1" dirty="0">
                <a:solidFill>
                  <a:srgbClr val="93D3D9"/>
                </a:solidFill>
              </a:rPr>
              <a:t>Communication In HSC?</a:t>
            </a:r>
            <a:endParaRPr lang="en-US" sz="3800" b="1" dirty="0">
              <a:solidFill>
                <a:srgbClr val="93D3D9"/>
              </a:solidFill>
            </a:endParaRPr>
          </a:p>
        </p:txBody>
      </p:sp>
      <p:sp>
        <p:nvSpPr>
          <p:cNvPr id="12" name="TextBox 11">
            <a:extLst>
              <a:ext uri="{FF2B5EF4-FFF2-40B4-BE49-F238E27FC236}">
                <a16:creationId xmlns:a16="http://schemas.microsoft.com/office/drawing/2014/main" id="{6EEEA98A-3274-B2C5-A467-23F4E44797E0}"/>
              </a:ext>
            </a:extLst>
          </p:cNvPr>
          <p:cNvSpPr txBox="1"/>
          <p:nvPr/>
        </p:nvSpPr>
        <p:spPr>
          <a:xfrm>
            <a:off x="2389577" y="2318832"/>
            <a:ext cx="6400160" cy="2554545"/>
          </a:xfrm>
          <a:prstGeom prst="rect">
            <a:avLst/>
          </a:prstGeom>
          <a:noFill/>
        </p:spPr>
        <p:txBody>
          <a:bodyPr wrap="square" rtlCol="0">
            <a:spAutoFit/>
          </a:bodyPr>
          <a:lstStyle/>
          <a:p>
            <a:pPr algn="l"/>
            <a:r>
              <a:rPr lang="en-GB" sz="2000" dirty="0"/>
              <a:t>Healthcare workers use different communication skills to provide support to their patients and to protect patients privacy.</a:t>
            </a:r>
          </a:p>
          <a:p>
            <a:pPr algn="l"/>
            <a:r>
              <a:rPr lang="en-GB" sz="2000" dirty="0"/>
              <a:t>When health care workers communicate well with staff, patients and there family members patients will feel more comfortable. The quality of communication is crucial because this affects the quality of care the patients receive.</a:t>
            </a:r>
          </a:p>
          <a:p>
            <a:pPr algn="l"/>
            <a:r>
              <a:rPr lang="en-GB" sz="2000" b="1" dirty="0">
                <a:solidFill>
                  <a:srgbClr val="93D3D9"/>
                </a:solidFill>
              </a:rPr>
              <a:t>(</a:t>
            </a:r>
            <a:r>
              <a:rPr lang="en-GB" sz="2000" b="1" dirty="0" err="1">
                <a:solidFill>
                  <a:srgbClr val="93D3D9"/>
                </a:solidFill>
              </a:rPr>
              <a:t>Etherington</a:t>
            </a:r>
            <a:r>
              <a:rPr lang="en-GB" sz="2000" b="1" dirty="0">
                <a:solidFill>
                  <a:srgbClr val="93D3D9"/>
                </a:solidFill>
              </a:rPr>
              <a:t>, 2020)</a:t>
            </a:r>
            <a:endParaRPr lang="en-US" sz="2000" b="1" dirty="0">
              <a:solidFill>
                <a:srgbClr val="93D3D9"/>
              </a:solidFill>
            </a:endParaRPr>
          </a:p>
        </p:txBody>
      </p:sp>
    </p:spTree>
    <p:extLst>
      <p:ext uri="{BB962C8B-B14F-4D97-AF65-F5344CB8AC3E}">
        <p14:creationId xmlns:p14="http://schemas.microsoft.com/office/powerpoint/2010/main" val="1976402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4157-869F-9BBE-CFCF-717129CA6907}"/>
              </a:ext>
            </a:extLst>
          </p:cNvPr>
          <p:cNvSpPr>
            <a:spLocks noGrp="1"/>
          </p:cNvSpPr>
          <p:nvPr>
            <p:ph type="title"/>
          </p:nvPr>
        </p:nvSpPr>
        <p:spPr>
          <a:xfrm>
            <a:off x="1695231" y="1006972"/>
            <a:ext cx="7643390" cy="1165396"/>
          </a:xfrm>
        </p:spPr>
        <p:txBody>
          <a:bodyPr rtlCol="0">
            <a:normAutofit/>
          </a:bodyPr>
          <a:lstStyle>
            <a:defPPr>
              <a:defRPr lang="en-GB"/>
            </a:defPPr>
          </a:lstStyle>
          <a:p>
            <a:pPr rtl="0"/>
            <a:r>
              <a:rPr lang="en-GB" sz="3200" b="1" dirty="0">
                <a:solidFill>
                  <a:srgbClr val="93D3D9"/>
                </a:solidFill>
                <a:latin typeface="Baskerville Old Face" panose="02020602080505020303" pitchFamily="18" charset="77"/>
              </a:rPr>
              <a:t>Importance Of Communication In HSC</a:t>
            </a:r>
            <a:endParaRPr lang="en-GB" sz="3200" b="1" dirty="0">
              <a:solidFill>
                <a:srgbClr val="93D3D9"/>
              </a:solidFill>
            </a:endParaRPr>
          </a:p>
        </p:txBody>
      </p:sp>
      <p:sp>
        <p:nvSpPr>
          <p:cNvPr id="4" name="Footer Placeholder 3">
            <a:extLst>
              <a:ext uri="{FF2B5EF4-FFF2-40B4-BE49-F238E27FC236}">
                <a16:creationId xmlns:a16="http://schemas.microsoft.com/office/drawing/2014/main" id="{8EF088D1-E89A-FD55-EB44-49411774536D}"/>
              </a:ext>
            </a:extLst>
          </p:cNvPr>
          <p:cNvSpPr>
            <a:spLocks noGrp="1"/>
          </p:cNvSpPr>
          <p:nvPr>
            <p:ph type="ftr" sz="quarter" idx="10"/>
          </p:nvPr>
        </p:nvSpPr>
        <p:spPr/>
        <p:txBody>
          <a:bodyPr rtlCol="0"/>
          <a:lstStyle>
            <a:defPPr>
              <a:defRPr lang="en-GB"/>
            </a:defPPr>
          </a:lstStyle>
          <a:p>
            <a:pPr rtl="0"/>
            <a:r>
              <a:rPr lang="en-GB"/>
              <a:t>Presentation title</a:t>
            </a:r>
            <a:endParaRPr lang="en-GB" dirty="0"/>
          </a:p>
        </p:txBody>
      </p:sp>
      <p:sp>
        <p:nvSpPr>
          <p:cNvPr id="5" name="Slide Number Placeholder 4">
            <a:extLst>
              <a:ext uri="{FF2B5EF4-FFF2-40B4-BE49-F238E27FC236}">
                <a16:creationId xmlns:a16="http://schemas.microsoft.com/office/drawing/2014/main" id="{94026A48-6EF8-D4D0-2C6E-1F96935EA501}"/>
              </a:ext>
            </a:extLst>
          </p:cNvPr>
          <p:cNvSpPr>
            <a:spLocks noGrp="1"/>
          </p:cNvSpPr>
          <p:nvPr>
            <p:ph type="sldNum" sz="quarter" idx="11"/>
          </p:nvPr>
        </p:nvSpPr>
        <p:spPr/>
        <p:txBody>
          <a:bodyPr rtlCol="0"/>
          <a:lstStyle>
            <a:defPPr>
              <a:defRPr lang="en-GB"/>
            </a:defPPr>
          </a:lstStyle>
          <a:p>
            <a:pPr rtl="0"/>
            <a:fld id="{294A09A9-5501-47C1-A89A-A340965A2BE2}" type="slidenum">
              <a:rPr lang="en-GB" smtClean="0"/>
              <a:pPr rtl="0"/>
              <a:t>5</a:t>
            </a:fld>
            <a:endParaRPr lang="en-GB" dirty="0"/>
          </a:p>
        </p:txBody>
      </p:sp>
      <p:sp>
        <p:nvSpPr>
          <p:cNvPr id="6" name="TextBox 5">
            <a:extLst>
              <a:ext uri="{FF2B5EF4-FFF2-40B4-BE49-F238E27FC236}">
                <a16:creationId xmlns:a16="http://schemas.microsoft.com/office/drawing/2014/main" id="{5FBEB29A-BA0C-BD1B-5230-C2F65B43D663}"/>
              </a:ext>
            </a:extLst>
          </p:cNvPr>
          <p:cNvSpPr txBox="1"/>
          <p:nvPr/>
        </p:nvSpPr>
        <p:spPr>
          <a:xfrm>
            <a:off x="2286000" y="2172368"/>
            <a:ext cx="6102684" cy="2862322"/>
          </a:xfrm>
          <a:prstGeom prst="rect">
            <a:avLst/>
          </a:prstGeom>
          <a:noFill/>
        </p:spPr>
        <p:txBody>
          <a:bodyPr wrap="square" rtlCol="0">
            <a:spAutoFit/>
          </a:bodyPr>
          <a:lstStyle/>
          <a:p>
            <a:pPr algn="l"/>
            <a:r>
              <a:rPr lang="en-GB" sz="2000" dirty="0"/>
              <a:t>Good communication skills are important in health and social care because it has a positive effect on patients health outcomes.</a:t>
            </a:r>
          </a:p>
          <a:p>
            <a:pPr algn="l"/>
            <a:r>
              <a:rPr lang="en-GB" sz="2000" dirty="0"/>
              <a:t>When confident staff are able to use good communication skills they can encourage patients to feel safe to share information, help patients to live a healthy lifestyle, help improve patients mental state and motivate their patients to take there medication.</a:t>
            </a:r>
          </a:p>
          <a:p>
            <a:pPr algn="l"/>
            <a:r>
              <a:rPr lang="en-GB" sz="2000" b="1" dirty="0">
                <a:solidFill>
                  <a:srgbClr val="93D3D9"/>
                </a:solidFill>
              </a:rPr>
              <a:t>(Health Education England, 2022)</a:t>
            </a:r>
            <a:endParaRPr lang="en-US" sz="2000" b="1" dirty="0">
              <a:solidFill>
                <a:srgbClr val="93D3D9"/>
              </a:solidFill>
            </a:endParaRPr>
          </a:p>
        </p:txBody>
      </p:sp>
    </p:spTree>
    <p:extLst>
      <p:ext uri="{BB962C8B-B14F-4D97-AF65-F5344CB8AC3E}">
        <p14:creationId xmlns:p14="http://schemas.microsoft.com/office/powerpoint/2010/main" val="520700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07B7EA-8407-AD30-0275-355E54914E6B}"/>
              </a:ext>
            </a:extLst>
          </p:cNvPr>
          <p:cNvSpPr>
            <a:spLocks noGrp="1"/>
          </p:cNvSpPr>
          <p:nvPr>
            <p:ph idx="1"/>
          </p:nvPr>
        </p:nvSpPr>
        <p:spPr>
          <a:xfrm>
            <a:off x="1743415" y="1101256"/>
            <a:ext cx="8705170" cy="4187592"/>
          </a:xfrm>
        </p:spPr>
        <p:txBody>
          <a:bodyPr>
            <a:noAutofit/>
          </a:bodyPr>
          <a:lstStyle/>
          <a:p>
            <a:pPr algn="l"/>
            <a:r>
              <a:rPr lang="en-GB" sz="1800" dirty="0">
                <a:solidFill>
                  <a:schemeClr val="tx1"/>
                </a:solidFill>
              </a:rPr>
              <a:t>Here is a practical example of communication in a Health and social care setting</a:t>
            </a:r>
          </a:p>
          <a:p>
            <a:pPr algn="l"/>
            <a:r>
              <a:rPr lang="en-GB" sz="1800" dirty="0">
                <a:solidFill>
                  <a:schemeClr val="tx1"/>
                </a:solidFill>
              </a:rPr>
              <a:t>Verbal communication – Healthcare workers must be able to communicate verbally by finding out patients problems or needs.</a:t>
            </a:r>
          </a:p>
          <a:p>
            <a:pPr marL="342900" indent="-342900" algn="l">
              <a:buFont typeface="Arial" panose="020B0604020202020204" pitchFamily="34" charset="0"/>
              <a:buChar char="•"/>
            </a:pPr>
            <a:r>
              <a:rPr lang="en-GB" sz="1800" b="1" dirty="0">
                <a:solidFill>
                  <a:schemeClr val="accent4">
                    <a:lumMod val="50000"/>
                  </a:schemeClr>
                </a:solidFill>
              </a:rPr>
              <a:t>Healthcare workers can discuss treatment plans with their patients </a:t>
            </a:r>
          </a:p>
          <a:p>
            <a:pPr marL="342900" indent="-342900" algn="l">
              <a:buFont typeface="Arial" panose="020B0604020202020204" pitchFamily="34" charset="0"/>
              <a:buChar char="•"/>
            </a:pPr>
            <a:r>
              <a:rPr lang="en-GB" sz="1800" b="1" dirty="0">
                <a:solidFill>
                  <a:schemeClr val="accent4">
                    <a:lumMod val="50000"/>
                  </a:schemeClr>
                </a:solidFill>
              </a:rPr>
              <a:t>They can communicate with staff and colleagues about a patient</a:t>
            </a:r>
          </a:p>
          <a:p>
            <a:pPr marL="342900" indent="-342900" algn="l">
              <a:buFont typeface="Arial" panose="020B0604020202020204" pitchFamily="34" charset="0"/>
              <a:buChar char="•"/>
            </a:pPr>
            <a:r>
              <a:rPr lang="en-GB" sz="1800" b="1" dirty="0">
                <a:solidFill>
                  <a:schemeClr val="accent4">
                    <a:lumMod val="50000"/>
                  </a:schemeClr>
                </a:solidFill>
              </a:rPr>
              <a:t>Give instructions to staff </a:t>
            </a:r>
          </a:p>
          <a:p>
            <a:pPr marL="342900" indent="-342900" algn="l">
              <a:buFont typeface="Arial" panose="020B0604020202020204" pitchFamily="34" charset="0"/>
              <a:buChar char="•"/>
            </a:pPr>
            <a:r>
              <a:rPr lang="en-GB" sz="1800" b="1" dirty="0">
                <a:solidFill>
                  <a:schemeClr val="accent4">
                    <a:lumMod val="50000"/>
                  </a:schemeClr>
                </a:solidFill>
              </a:rPr>
              <a:t>Discuss problems with a supervisor</a:t>
            </a:r>
          </a:p>
          <a:p>
            <a:pPr marL="342900" indent="-342900" algn="l">
              <a:buFont typeface="Arial" panose="020B0604020202020204" pitchFamily="34" charset="0"/>
              <a:buChar char="•"/>
            </a:pPr>
            <a:r>
              <a:rPr lang="en-GB" sz="1800" b="1" dirty="0">
                <a:solidFill>
                  <a:schemeClr val="accent4">
                    <a:lumMod val="50000"/>
                  </a:schemeClr>
                </a:solidFill>
              </a:rPr>
              <a:t>Participate in group meetings and discussions</a:t>
            </a:r>
          </a:p>
          <a:p>
            <a:pPr marL="342900" indent="-342900" algn="l">
              <a:buFont typeface="Arial" panose="020B0604020202020204" pitchFamily="34" charset="0"/>
              <a:buChar char="•"/>
            </a:pPr>
            <a:r>
              <a:rPr lang="en-GB" sz="1800" b="1" dirty="0">
                <a:solidFill>
                  <a:schemeClr val="accent4">
                    <a:lumMod val="50000"/>
                  </a:schemeClr>
                </a:solidFill>
              </a:rPr>
              <a:t>Communicate with patients family members</a:t>
            </a:r>
          </a:p>
          <a:p>
            <a:pPr algn="l"/>
            <a:r>
              <a:rPr lang="en-GB" sz="1800" dirty="0">
                <a:solidFill>
                  <a:schemeClr val="tx1"/>
                </a:solidFill>
              </a:rPr>
              <a:t>These methods are very important because if you work as a team with staff and patients it will benefit the patients health </a:t>
            </a:r>
          </a:p>
          <a:p>
            <a:pPr algn="l"/>
            <a:endParaRPr lang="en-GB" sz="1800" dirty="0">
              <a:solidFill>
                <a:schemeClr val="tx1"/>
              </a:solidFill>
            </a:endParaRPr>
          </a:p>
        </p:txBody>
      </p:sp>
      <p:sp>
        <p:nvSpPr>
          <p:cNvPr id="5" name="Slide Number Placeholder 4">
            <a:extLst>
              <a:ext uri="{FF2B5EF4-FFF2-40B4-BE49-F238E27FC236}">
                <a16:creationId xmlns:a16="http://schemas.microsoft.com/office/drawing/2014/main" id="{EEB1C8CA-5764-1AF4-DB43-817D5F610C18}"/>
              </a:ext>
            </a:extLst>
          </p:cNvPr>
          <p:cNvSpPr>
            <a:spLocks noGrp="1"/>
          </p:cNvSpPr>
          <p:nvPr>
            <p:ph type="sldNum" sz="quarter" idx="11"/>
          </p:nvPr>
        </p:nvSpPr>
        <p:spPr/>
        <p:txBody>
          <a:bodyPr/>
          <a:lstStyle/>
          <a:p>
            <a:pPr rtl="0"/>
            <a:fld id="{294A09A9-5501-47C1-A89A-A340965A2BE2}" type="slidenum">
              <a:rPr lang="en-GB" smtClean="0"/>
              <a:pPr rtl="0"/>
              <a:t>6</a:t>
            </a:fld>
            <a:endParaRPr lang="en-GB" dirty="0"/>
          </a:p>
        </p:txBody>
      </p:sp>
    </p:spTree>
    <p:extLst>
      <p:ext uri="{BB962C8B-B14F-4D97-AF65-F5344CB8AC3E}">
        <p14:creationId xmlns:p14="http://schemas.microsoft.com/office/powerpoint/2010/main" val="2534992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B425A-F5AB-C3A9-3F43-C9D105F00470}"/>
              </a:ext>
            </a:extLst>
          </p:cNvPr>
          <p:cNvSpPr>
            <a:spLocks noGrp="1"/>
          </p:cNvSpPr>
          <p:nvPr>
            <p:ph type="title"/>
          </p:nvPr>
        </p:nvSpPr>
        <p:spPr>
          <a:xfrm>
            <a:off x="959547" y="779681"/>
            <a:ext cx="5136453" cy="1578610"/>
          </a:xfrm>
        </p:spPr>
        <p:txBody>
          <a:bodyPr/>
          <a:lstStyle/>
          <a:p>
            <a:r>
              <a:rPr lang="en-GB" b="1" dirty="0">
                <a:solidFill>
                  <a:schemeClr val="tx2">
                    <a:lumMod val="50000"/>
                  </a:schemeClr>
                </a:solidFill>
              </a:rPr>
              <a:t>References</a:t>
            </a:r>
            <a:endParaRPr lang="en-US" b="1" dirty="0">
              <a:solidFill>
                <a:schemeClr val="tx2">
                  <a:lumMod val="50000"/>
                </a:schemeClr>
              </a:solidFill>
            </a:endParaRPr>
          </a:p>
        </p:txBody>
      </p:sp>
      <p:sp>
        <p:nvSpPr>
          <p:cNvPr id="4" name="Footer Placeholder 3">
            <a:extLst>
              <a:ext uri="{FF2B5EF4-FFF2-40B4-BE49-F238E27FC236}">
                <a16:creationId xmlns:a16="http://schemas.microsoft.com/office/drawing/2014/main" id="{A9FA4AC7-FCC3-4804-560D-11FE2C43EADA}"/>
              </a:ext>
            </a:extLst>
          </p:cNvPr>
          <p:cNvSpPr>
            <a:spLocks noGrp="1"/>
          </p:cNvSpPr>
          <p:nvPr>
            <p:ph type="ftr" sz="quarter" idx="10"/>
          </p:nvPr>
        </p:nvSpPr>
        <p:spPr/>
        <p:txBody>
          <a:bodyPr/>
          <a:lstStyle/>
          <a:p>
            <a:pPr rtl="0"/>
            <a:r>
              <a:rPr lang="en-GB" dirty="0"/>
              <a:t>Presentation title</a:t>
            </a:r>
          </a:p>
        </p:txBody>
      </p:sp>
      <p:sp>
        <p:nvSpPr>
          <p:cNvPr id="5" name="Slide Number Placeholder 4">
            <a:extLst>
              <a:ext uri="{FF2B5EF4-FFF2-40B4-BE49-F238E27FC236}">
                <a16:creationId xmlns:a16="http://schemas.microsoft.com/office/drawing/2014/main" id="{05992928-E392-E8BB-4044-573F5AF0B0F2}"/>
              </a:ext>
            </a:extLst>
          </p:cNvPr>
          <p:cNvSpPr>
            <a:spLocks noGrp="1"/>
          </p:cNvSpPr>
          <p:nvPr>
            <p:ph type="sldNum" sz="quarter" idx="11"/>
          </p:nvPr>
        </p:nvSpPr>
        <p:spPr/>
        <p:txBody>
          <a:bodyPr/>
          <a:lstStyle/>
          <a:p>
            <a:pPr rtl="0"/>
            <a:fld id="{294A09A9-5501-47C1-A89A-A340965A2BE2}" type="slidenum">
              <a:rPr lang="en-GB" smtClean="0"/>
              <a:pPr rtl="0"/>
              <a:t>7</a:t>
            </a:fld>
            <a:endParaRPr lang="en-GB" dirty="0"/>
          </a:p>
        </p:txBody>
      </p:sp>
      <p:sp>
        <p:nvSpPr>
          <p:cNvPr id="7" name="Content Placeholder 6">
            <a:extLst>
              <a:ext uri="{FF2B5EF4-FFF2-40B4-BE49-F238E27FC236}">
                <a16:creationId xmlns:a16="http://schemas.microsoft.com/office/drawing/2014/main" id="{9F902840-3C5E-92DD-C0D3-2D023EB35626}"/>
              </a:ext>
            </a:extLst>
          </p:cNvPr>
          <p:cNvSpPr>
            <a:spLocks noGrp="1"/>
          </p:cNvSpPr>
          <p:nvPr>
            <p:ph idx="1"/>
          </p:nvPr>
        </p:nvSpPr>
        <p:spPr>
          <a:xfrm>
            <a:off x="1922726" y="2080260"/>
            <a:ext cx="8103589" cy="2975511"/>
          </a:xfrm>
        </p:spPr>
        <p:txBody>
          <a:bodyPr>
            <a:normAutofit fontScale="25000" lnSpcReduction="20000"/>
          </a:bodyPr>
          <a:lstStyle/>
          <a:p>
            <a:pPr algn="l"/>
            <a:r>
              <a:rPr lang="en-GB" sz="6400" b="0" i="0" dirty="0" err="1">
                <a:effectLst/>
                <a:latin typeface="UICTFontTextStyleBody"/>
              </a:rPr>
              <a:t>Etherington</a:t>
            </a:r>
            <a:r>
              <a:rPr lang="en-GB" sz="6400" b="0" i="0" dirty="0">
                <a:effectLst/>
                <a:latin typeface="UICTFontTextStyleBody"/>
              </a:rPr>
              <a:t>, T. (2020). Effective communication in health and social care. </a:t>
            </a:r>
            <a:r>
              <a:rPr lang="en-GB" sz="6400" b="0" i="0" dirty="0" err="1">
                <a:effectLst/>
                <a:latin typeface="UICTFontTextStyleBody"/>
              </a:rPr>
              <a:t>www.theaccessgroup.com</a:t>
            </a:r>
            <a:r>
              <a:rPr lang="en-GB" sz="6400" b="0" i="0" dirty="0">
                <a:effectLst/>
                <a:latin typeface="UICTFontTextStyleBody"/>
              </a:rPr>
              <a:t> Available at: </a:t>
            </a:r>
            <a:r>
              <a:rPr lang="en-GB" sz="6400" b="0" i="0" dirty="0">
                <a:effectLst/>
                <a:latin typeface="UICTFontTextStyleBody"/>
                <a:hlinkClick r:id="rId2"/>
              </a:rPr>
              <a:t>https://</a:t>
            </a:r>
            <a:r>
              <a:rPr lang="en-GB" sz="6400" b="0" i="0" dirty="0" err="1">
                <a:effectLst/>
                <a:latin typeface="UICTFontTextStyleBody"/>
                <a:hlinkClick r:id="rId2"/>
              </a:rPr>
              <a:t>www.theaccessgroup.com</a:t>
            </a:r>
            <a:r>
              <a:rPr lang="en-GB" sz="6400" b="0" i="0" dirty="0">
                <a:effectLst/>
                <a:latin typeface="UICTFontTextStyleBody"/>
                <a:hlinkClick r:id="rId2"/>
              </a:rPr>
              <a:t>/en-gb/blog/</a:t>
            </a:r>
            <a:r>
              <a:rPr lang="en-GB" sz="6400" b="0" i="0" dirty="0" err="1">
                <a:effectLst/>
                <a:latin typeface="UICTFontTextStyleBody"/>
                <a:hlinkClick r:id="rId2"/>
              </a:rPr>
              <a:t>hsc-effective</a:t>
            </a:r>
            <a:r>
              <a:rPr lang="en-GB" sz="6400" b="0" i="0" dirty="0">
                <a:effectLst/>
                <a:latin typeface="UICTFontTextStyleBody"/>
                <a:hlinkClick r:id="rId2"/>
              </a:rPr>
              <a:t>-communication-health-and-social-care/</a:t>
            </a:r>
            <a:endParaRPr lang="en-GB" sz="6400" b="0" i="0" dirty="0">
              <a:latin typeface=".AppleSystemUIFont"/>
            </a:endParaRPr>
          </a:p>
          <a:p>
            <a:pPr algn="l"/>
            <a:endParaRPr lang="en-GB" sz="6400" dirty="0">
              <a:effectLst/>
              <a:latin typeface=".AppleSystemUIFont"/>
            </a:endParaRPr>
          </a:p>
          <a:p>
            <a:pPr algn="l"/>
            <a:r>
              <a:rPr lang="en-GB" sz="6400" b="0" i="0" dirty="0">
                <a:effectLst/>
                <a:latin typeface="UICTFontTextStyleBody"/>
              </a:rPr>
              <a:t>Collier, E. (2021) Communication in health and social care high speed training Available at: </a:t>
            </a:r>
            <a:r>
              <a:rPr lang="en-GB" sz="6400" b="0" i="0" dirty="0">
                <a:effectLst/>
                <a:latin typeface="UICTFontTextStyleBody"/>
                <a:hlinkClick r:id="rId3"/>
              </a:rPr>
              <a:t>https://www.highspeedtraining.co.uk/hub/effective-communication-in-health-and-social-care/</a:t>
            </a:r>
            <a:endParaRPr lang="en-GB" sz="6400" b="0" i="0" dirty="0">
              <a:effectLst/>
              <a:latin typeface="UICTFontTextStyleBody"/>
            </a:endParaRPr>
          </a:p>
          <a:p>
            <a:pPr algn="l"/>
            <a:endParaRPr lang="en-GB" sz="6400" dirty="0">
              <a:effectLst/>
              <a:latin typeface=".AppleSystemUIFont"/>
            </a:endParaRPr>
          </a:p>
          <a:p>
            <a:pPr algn="l"/>
            <a:r>
              <a:rPr lang="en-GB" sz="6400" b="0" i="0" dirty="0">
                <a:effectLst/>
                <a:latin typeface="UICTFontTextStyleBody"/>
              </a:rPr>
              <a:t>Health Education England (2022) How good Communication skills benefit patients Health Education England Available at: </a:t>
            </a:r>
            <a:r>
              <a:rPr lang="en-GB" sz="6400" b="0" i="0" dirty="0">
                <a:effectLst/>
                <a:latin typeface="UICTFontTextStyleBody"/>
                <a:hlinkClick r:id="rId4"/>
              </a:rPr>
              <a:t>https://</a:t>
            </a:r>
            <a:r>
              <a:rPr lang="en-GB" sz="6400" b="0" i="0" dirty="0" err="1">
                <a:effectLst/>
                <a:latin typeface="UICTFontTextStyleBody"/>
                <a:hlinkClick r:id="rId4"/>
              </a:rPr>
              <a:t>www.hee.nhs.uk</a:t>
            </a:r>
            <a:r>
              <a:rPr lang="en-GB" sz="6400" b="0" i="0" dirty="0">
                <a:effectLst/>
                <a:latin typeface="UICTFontTextStyleBody"/>
                <a:hlinkClick r:id="rId4"/>
              </a:rPr>
              <a:t>/our-work/cancer-diagnostics/cancer-communications-resource-hub/patient/how-good-communication-skills-benefit-patients-service-users-people-affected</a:t>
            </a:r>
            <a:endParaRPr lang="en-GB" sz="6400" b="0" i="0" dirty="0">
              <a:effectLst/>
              <a:latin typeface="UICTFontTextStyleBody"/>
            </a:endParaRPr>
          </a:p>
          <a:p>
            <a:pPr algn="l"/>
            <a:endParaRPr lang="en-GB" sz="6400" dirty="0">
              <a:effectLst/>
              <a:latin typeface=".AppleSystemUIFont"/>
            </a:endParaRPr>
          </a:p>
          <a:p>
            <a:pPr algn="l"/>
            <a:endParaRPr lang="en-US" dirty="0">
              <a:solidFill>
                <a:schemeClr val="tx1"/>
              </a:solidFill>
            </a:endParaRPr>
          </a:p>
        </p:txBody>
      </p:sp>
    </p:spTree>
    <p:extLst>
      <p:ext uri="{BB962C8B-B14F-4D97-AF65-F5344CB8AC3E}">
        <p14:creationId xmlns:p14="http://schemas.microsoft.com/office/powerpoint/2010/main" val="20684565"/>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384BFC8-02DA-464F-AE97-4951BE47415C}">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19915FD3-F777-4046-A12C-BE3860E324BC}">
  <ds:schemaRefs>
    <ds:schemaRef ds:uri="http://schemas.microsoft.com/sharepoint/v3/contenttype/forms"/>
  </ds:schemaRefs>
</ds:datastoreItem>
</file>

<file path=customXml/itemProps3.xml><?xml version="1.0" encoding="utf-8"?>
<ds:datastoreItem xmlns:ds="http://schemas.openxmlformats.org/officeDocument/2006/customXml" ds:itemID="{57F5C475-47AD-432E-9A10-9421DF1AA126}">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TM56410444</Template>
  <TotalTime>0</TotalTime>
  <Words>440</Words>
  <Application>Microsoft Office PowerPoint</Application>
  <PresentationFormat>Widescreen</PresentationFormat>
  <Paragraphs>150</Paragraphs>
  <Slides>7</Slides>
  <Notes>4</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Student Name Reema Hussain – 2127235  Module Professional Development Within Health &amp; Social Care  Module Code LCHS4005_BIRM  Lecturer  Emmanuel Asante </vt:lpstr>
      <vt:lpstr>Introduction</vt:lpstr>
      <vt:lpstr>PowerPoint Presentation</vt:lpstr>
      <vt:lpstr>Communication In HSC?</vt:lpstr>
      <vt:lpstr>Importance Of Communication In HSC</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Reema Hussain – 2127235  Module Professional Development Within Health &amp; Social Care  Module Code LCHS4005_BIRM  Lecturer  Emmanuel Asante </dc:title>
  <dc:creator>Reema Hussain (2127235)</dc:creator>
  <cp:lastModifiedBy>Reema Hussain (2127235)</cp:lastModifiedBy>
  <cp:revision>11</cp:revision>
  <dcterms:created xsi:type="dcterms:W3CDTF">2023-03-10T13:39:55Z</dcterms:created>
  <dcterms:modified xsi:type="dcterms:W3CDTF">2023-03-12T00:30:48Z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