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05F8-A69A-408C-A74B-4A587F2F864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F213E77C-C0DF-4D01-9020-A98B1D16348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0DAC3E5-717D-406F-BE58-56920EF1002D}"/>
              </a:ext>
            </a:extLst>
          </p:cNvPr>
          <p:cNvSpPr txBox="1">
            <a:spLocks noGrp="1"/>
          </p:cNvSpPr>
          <p:nvPr>
            <p:ph type="dt" sz="half" idx="7"/>
          </p:nvPr>
        </p:nvSpPr>
        <p:spPr/>
        <p:txBody>
          <a:bodyPr/>
          <a:lstStyle>
            <a:lvl1pPr>
              <a:defRPr/>
            </a:lvl1pPr>
          </a:lstStyle>
          <a:p>
            <a:pPr lvl="0"/>
            <a:fld id="{D1FD17F2-63F7-41E8-8774-1A167441B14E}" type="datetime1">
              <a:rPr lang="en-GB"/>
              <a:pPr lvl="0"/>
              <a:t>25/03/2020</a:t>
            </a:fld>
            <a:endParaRPr lang="en-GB"/>
          </a:p>
        </p:txBody>
      </p:sp>
      <p:sp>
        <p:nvSpPr>
          <p:cNvPr id="5" name="Footer Placeholder 4">
            <a:extLst>
              <a:ext uri="{FF2B5EF4-FFF2-40B4-BE49-F238E27FC236}">
                <a16:creationId xmlns:a16="http://schemas.microsoft.com/office/drawing/2014/main" id="{4780F80C-642E-45D4-A867-83C576060B1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67ED6FE-0332-4574-8D00-7A55C6D3C67E}"/>
              </a:ext>
            </a:extLst>
          </p:cNvPr>
          <p:cNvSpPr txBox="1">
            <a:spLocks noGrp="1"/>
          </p:cNvSpPr>
          <p:nvPr>
            <p:ph type="sldNum" sz="quarter" idx="8"/>
          </p:nvPr>
        </p:nvSpPr>
        <p:spPr/>
        <p:txBody>
          <a:bodyPr/>
          <a:lstStyle>
            <a:lvl1pPr>
              <a:defRPr/>
            </a:lvl1pPr>
          </a:lstStyle>
          <a:p>
            <a:pPr lvl="0"/>
            <a:fld id="{866F53F6-505B-49EB-852C-2380663E0D68}" type="slidenum">
              <a:t>‹#›</a:t>
            </a:fld>
            <a:endParaRPr lang="en-GB"/>
          </a:p>
        </p:txBody>
      </p:sp>
    </p:spTree>
    <p:extLst>
      <p:ext uri="{BB962C8B-B14F-4D97-AF65-F5344CB8AC3E}">
        <p14:creationId xmlns:p14="http://schemas.microsoft.com/office/powerpoint/2010/main" val="75268461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F3D5-703B-4348-9B8E-B9416F18AA5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7B9DB66-0B02-4106-B088-C9E10BF2A32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2D8126-35C4-4446-B7D2-87800570FC36}"/>
              </a:ext>
            </a:extLst>
          </p:cNvPr>
          <p:cNvSpPr txBox="1">
            <a:spLocks noGrp="1"/>
          </p:cNvSpPr>
          <p:nvPr>
            <p:ph type="dt" sz="half" idx="7"/>
          </p:nvPr>
        </p:nvSpPr>
        <p:spPr/>
        <p:txBody>
          <a:bodyPr/>
          <a:lstStyle>
            <a:lvl1pPr>
              <a:defRPr/>
            </a:lvl1pPr>
          </a:lstStyle>
          <a:p>
            <a:pPr lvl="0"/>
            <a:fld id="{1F38A316-62DE-40B6-BED8-CA03F081E2DB}" type="datetime1">
              <a:rPr lang="en-GB"/>
              <a:pPr lvl="0"/>
              <a:t>25/03/2020</a:t>
            </a:fld>
            <a:endParaRPr lang="en-GB"/>
          </a:p>
        </p:txBody>
      </p:sp>
      <p:sp>
        <p:nvSpPr>
          <p:cNvPr id="5" name="Footer Placeholder 4">
            <a:extLst>
              <a:ext uri="{FF2B5EF4-FFF2-40B4-BE49-F238E27FC236}">
                <a16:creationId xmlns:a16="http://schemas.microsoft.com/office/drawing/2014/main" id="{ECA94D53-A111-4CD4-BEE3-156BCD602D8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2C90A54-0ED1-42F4-A760-027585C048D7}"/>
              </a:ext>
            </a:extLst>
          </p:cNvPr>
          <p:cNvSpPr txBox="1">
            <a:spLocks noGrp="1"/>
          </p:cNvSpPr>
          <p:nvPr>
            <p:ph type="sldNum" sz="quarter" idx="8"/>
          </p:nvPr>
        </p:nvSpPr>
        <p:spPr/>
        <p:txBody>
          <a:bodyPr/>
          <a:lstStyle>
            <a:lvl1pPr>
              <a:defRPr/>
            </a:lvl1pPr>
          </a:lstStyle>
          <a:p>
            <a:pPr lvl="0"/>
            <a:fld id="{BAEEF1BE-BB5C-4D13-A006-8A37B03F66F6}" type="slidenum">
              <a:t>‹#›</a:t>
            </a:fld>
            <a:endParaRPr lang="en-GB"/>
          </a:p>
        </p:txBody>
      </p:sp>
    </p:spTree>
    <p:extLst>
      <p:ext uri="{BB962C8B-B14F-4D97-AF65-F5344CB8AC3E}">
        <p14:creationId xmlns:p14="http://schemas.microsoft.com/office/powerpoint/2010/main" val="274909635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649A5-1961-4130-9F5C-75AB4C5C05CD}"/>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250FB7C-2B0F-4743-98BE-637CFBD58F7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7B025C7-91FA-420B-A0F7-6C69C36FB39A}"/>
              </a:ext>
            </a:extLst>
          </p:cNvPr>
          <p:cNvSpPr txBox="1">
            <a:spLocks noGrp="1"/>
          </p:cNvSpPr>
          <p:nvPr>
            <p:ph type="dt" sz="half" idx="7"/>
          </p:nvPr>
        </p:nvSpPr>
        <p:spPr/>
        <p:txBody>
          <a:bodyPr/>
          <a:lstStyle>
            <a:lvl1pPr>
              <a:defRPr/>
            </a:lvl1pPr>
          </a:lstStyle>
          <a:p>
            <a:pPr lvl="0"/>
            <a:fld id="{229B7328-4E6F-489F-A0C8-241483B06C96}" type="datetime1">
              <a:rPr lang="en-GB"/>
              <a:pPr lvl="0"/>
              <a:t>25/03/2020</a:t>
            </a:fld>
            <a:endParaRPr lang="en-GB"/>
          </a:p>
        </p:txBody>
      </p:sp>
      <p:sp>
        <p:nvSpPr>
          <p:cNvPr id="5" name="Footer Placeholder 4">
            <a:extLst>
              <a:ext uri="{FF2B5EF4-FFF2-40B4-BE49-F238E27FC236}">
                <a16:creationId xmlns:a16="http://schemas.microsoft.com/office/drawing/2014/main" id="{1EBB6978-929A-4638-B310-0CFC8FAD2E0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BF7BF83-D8FB-4525-81D3-5391078491A1}"/>
              </a:ext>
            </a:extLst>
          </p:cNvPr>
          <p:cNvSpPr txBox="1">
            <a:spLocks noGrp="1"/>
          </p:cNvSpPr>
          <p:nvPr>
            <p:ph type="sldNum" sz="quarter" idx="8"/>
          </p:nvPr>
        </p:nvSpPr>
        <p:spPr/>
        <p:txBody>
          <a:bodyPr/>
          <a:lstStyle>
            <a:lvl1pPr>
              <a:defRPr/>
            </a:lvl1pPr>
          </a:lstStyle>
          <a:p>
            <a:pPr lvl="0"/>
            <a:fld id="{0EA637F8-F22F-4642-A6FA-D8AB31447386}" type="slidenum">
              <a:t>‹#›</a:t>
            </a:fld>
            <a:endParaRPr lang="en-GB"/>
          </a:p>
        </p:txBody>
      </p:sp>
    </p:spTree>
    <p:extLst>
      <p:ext uri="{BB962C8B-B14F-4D97-AF65-F5344CB8AC3E}">
        <p14:creationId xmlns:p14="http://schemas.microsoft.com/office/powerpoint/2010/main" val="2670832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69068-2698-4605-AD9C-7CBB2436F84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FB52B28-F3B9-4415-A229-C38F626AB5FA}"/>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35E663-546F-491C-82C3-A1E07FBD917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59226D-F3FE-4394-ADA7-22A9F399D683}"/>
              </a:ext>
            </a:extLst>
          </p:cNvPr>
          <p:cNvSpPr txBox="1">
            <a:spLocks noGrp="1"/>
          </p:cNvSpPr>
          <p:nvPr>
            <p:ph type="dt" sz="half" idx="7"/>
          </p:nvPr>
        </p:nvSpPr>
        <p:spPr/>
        <p:txBody>
          <a:bodyPr/>
          <a:lstStyle>
            <a:lvl1pPr>
              <a:defRPr/>
            </a:lvl1pPr>
          </a:lstStyle>
          <a:p>
            <a:pPr lvl="0"/>
            <a:fld id="{374C9D9D-74BB-40D4-ACF8-DF487C994C48}" type="datetime1">
              <a:rPr lang="en-GB"/>
              <a:pPr lvl="0"/>
              <a:t>25/03/2020</a:t>
            </a:fld>
            <a:endParaRPr lang="en-GB"/>
          </a:p>
        </p:txBody>
      </p:sp>
      <p:sp>
        <p:nvSpPr>
          <p:cNvPr id="6" name="Footer Placeholder 5">
            <a:extLst>
              <a:ext uri="{FF2B5EF4-FFF2-40B4-BE49-F238E27FC236}">
                <a16:creationId xmlns:a16="http://schemas.microsoft.com/office/drawing/2014/main" id="{5A4FDC4E-003C-4510-98AA-36E96ECB070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665E71A-BC6F-4C21-92D3-B5ACC36B1644}"/>
              </a:ext>
            </a:extLst>
          </p:cNvPr>
          <p:cNvSpPr txBox="1">
            <a:spLocks noGrp="1"/>
          </p:cNvSpPr>
          <p:nvPr>
            <p:ph type="sldNum" sz="quarter" idx="8"/>
          </p:nvPr>
        </p:nvSpPr>
        <p:spPr/>
        <p:txBody>
          <a:bodyPr/>
          <a:lstStyle>
            <a:lvl1pPr>
              <a:defRPr/>
            </a:lvl1pPr>
          </a:lstStyle>
          <a:p>
            <a:pPr lvl="0"/>
            <a:fld id="{F8ABDBDB-B4F1-4504-A926-8235E5F00AA3}" type="slidenum">
              <a:t>‹#›</a:t>
            </a:fld>
            <a:endParaRPr lang="en-GB"/>
          </a:p>
        </p:txBody>
      </p:sp>
    </p:spTree>
    <p:extLst>
      <p:ext uri="{BB962C8B-B14F-4D97-AF65-F5344CB8AC3E}">
        <p14:creationId xmlns:p14="http://schemas.microsoft.com/office/powerpoint/2010/main" val="4021880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B6A6-5A8A-4F32-911B-8D67CAAB5A59}"/>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B27B513-E61F-414F-9E50-899E9476BA93}"/>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E7B3441C-4248-44FA-AFB3-A1DD56291D8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2FEDED-0132-4058-88CF-9C36F71F399A}"/>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00DF910-0421-4770-8052-2808530C75E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991942-BC15-4EF0-A10E-7E4CE34C0EFA}"/>
              </a:ext>
            </a:extLst>
          </p:cNvPr>
          <p:cNvSpPr txBox="1">
            <a:spLocks noGrp="1"/>
          </p:cNvSpPr>
          <p:nvPr>
            <p:ph type="dt" sz="half" idx="7"/>
          </p:nvPr>
        </p:nvSpPr>
        <p:spPr/>
        <p:txBody>
          <a:bodyPr/>
          <a:lstStyle>
            <a:lvl1pPr>
              <a:defRPr/>
            </a:lvl1pPr>
          </a:lstStyle>
          <a:p>
            <a:pPr lvl="0"/>
            <a:fld id="{6FFF2DCA-99A2-4B9A-9AC0-53E9A0E4A72C}" type="datetime1">
              <a:rPr lang="en-GB"/>
              <a:pPr lvl="0"/>
              <a:t>25/03/2020</a:t>
            </a:fld>
            <a:endParaRPr lang="en-GB"/>
          </a:p>
        </p:txBody>
      </p:sp>
      <p:sp>
        <p:nvSpPr>
          <p:cNvPr id="8" name="Footer Placeholder 7">
            <a:extLst>
              <a:ext uri="{FF2B5EF4-FFF2-40B4-BE49-F238E27FC236}">
                <a16:creationId xmlns:a16="http://schemas.microsoft.com/office/drawing/2014/main" id="{66D9CD8A-4DED-4AF8-88A0-F0586D49278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36B15DE-E97C-4E98-A456-E71C11ADD771}"/>
              </a:ext>
            </a:extLst>
          </p:cNvPr>
          <p:cNvSpPr txBox="1">
            <a:spLocks noGrp="1"/>
          </p:cNvSpPr>
          <p:nvPr>
            <p:ph type="sldNum" sz="quarter" idx="8"/>
          </p:nvPr>
        </p:nvSpPr>
        <p:spPr/>
        <p:txBody>
          <a:bodyPr/>
          <a:lstStyle>
            <a:lvl1pPr>
              <a:defRPr/>
            </a:lvl1pPr>
          </a:lstStyle>
          <a:p>
            <a:pPr lvl="0"/>
            <a:fld id="{CA5C5ED5-A578-41A9-8AFD-93800CAE18F2}" type="slidenum">
              <a:t>‹#›</a:t>
            </a:fld>
            <a:endParaRPr lang="en-GB"/>
          </a:p>
        </p:txBody>
      </p:sp>
    </p:spTree>
    <p:extLst>
      <p:ext uri="{BB962C8B-B14F-4D97-AF65-F5344CB8AC3E}">
        <p14:creationId xmlns:p14="http://schemas.microsoft.com/office/powerpoint/2010/main" val="1175532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9AA46-EA6B-41C5-ABCF-B32DE0DD983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206A3CC3-6381-404D-B131-D8981FFC026C}"/>
              </a:ext>
            </a:extLst>
          </p:cNvPr>
          <p:cNvSpPr txBox="1">
            <a:spLocks noGrp="1"/>
          </p:cNvSpPr>
          <p:nvPr>
            <p:ph type="dt" sz="half" idx="7"/>
          </p:nvPr>
        </p:nvSpPr>
        <p:spPr/>
        <p:txBody>
          <a:bodyPr/>
          <a:lstStyle>
            <a:lvl1pPr>
              <a:defRPr/>
            </a:lvl1pPr>
          </a:lstStyle>
          <a:p>
            <a:pPr lvl="0"/>
            <a:fld id="{ACC54923-F4B7-494C-915C-3AF6D38E15B6}" type="datetime1">
              <a:rPr lang="en-GB"/>
              <a:pPr lvl="0"/>
              <a:t>25/03/2020</a:t>
            </a:fld>
            <a:endParaRPr lang="en-GB"/>
          </a:p>
        </p:txBody>
      </p:sp>
      <p:sp>
        <p:nvSpPr>
          <p:cNvPr id="4" name="Footer Placeholder 3">
            <a:extLst>
              <a:ext uri="{FF2B5EF4-FFF2-40B4-BE49-F238E27FC236}">
                <a16:creationId xmlns:a16="http://schemas.microsoft.com/office/drawing/2014/main" id="{7BB59E0C-AFAB-462F-A760-D6D38B8E63A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B000D90-58CD-4FAB-A42B-3D97A25FF42F}"/>
              </a:ext>
            </a:extLst>
          </p:cNvPr>
          <p:cNvSpPr txBox="1">
            <a:spLocks noGrp="1"/>
          </p:cNvSpPr>
          <p:nvPr>
            <p:ph type="sldNum" sz="quarter" idx="8"/>
          </p:nvPr>
        </p:nvSpPr>
        <p:spPr/>
        <p:txBody>
          <a:bodyPr/>
          <a:lstStyle>
            <a:lvl1pPr>
              <a:defRPr/>
            </a:lvl1pPr>
          </a:lstStyle>
          <a:p>
            <a:pPr lvl="0"/>
            <a:fld id="{8CB68A8E-B554-4194-8A8B-9F6DAAEA67F1}" type="slidenum">
              <a:t>‹#›</a:t>
            </a:fld>
            <a:endParaRPr lang="en-GB"/>
          </a:p>
        </p:txBody>
      </p:sp>
    </p:spTree>
    <p:extLst>
      <p:ext uri="{BB962C8B-B14F-4D97-AF65-F5344CB8AC3E}">
        <p14:creationId xmlns:p14="http://schemas.microsoft.com/office/powerpoint/2010/main" val="868648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EF371C-D234-410F-A6F2-C42DC3A2D57F}"/>
              </a:ext>
            </a:extLst>
          </p:cNvPr>
          <p:cNvSpPr txBox="1">
            <a:spLocks noGrp="1"/>
          </p:cNvSpPr>
          <p:nvPr>
            <p:ph type="dt" sz="half" idx="7"/>
          </p:nvPr>
        </p:nvSpPr>
        <p:spPr/>
        <p:txBody>
          <a:bodyPr/>
          <a:lstStyle>
            <a:lvl1pPr>
              <a:defRPr/>
            </a:lvl1pPr>
          </a:lstStyle>
          <a:p>
            <a:pPr lvl="0"/>
            <a:fld id="{4DA22AB4-5AA5-4DD7-8759-8B2131384E56}" type="datetime1">
              <a:rPr lang="en-GB"/>
              <a:pPr lvl="0"/>
              <a:t>25/03/2020</a:t>
            </a:fld>
            <a:endParaRPr lang="en-GB"/>
          </a:p>
        </p:txBody>
      </p:sp>
      <p:sp>
        <p:nvSpPr>
          <p:cNvPr id="3" name="Footer Placeholder 2">
            <a:extLst>
              <a:ext uri="{FF2B5EF4-FFF2-40B4-BE49-F238E27FC236}">
                <a16:creationId xmlns:a16="http://schemas.microsoft.com/office/drawing/2014/main" id="{72E1D883-036C-49F3-A88C-E9C99A3281B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96321C6-D07A-423B-BF72-2889E77C61C3}"/>
              </a:ext>
            </a:extLst>
          </p:cNvPr>
          <p:cNvSpPr txBox="1">
            <a:spLocks noGrp="1"/>
          </p:cNvSpPr>
          <p:nvPr>
            <p:ph type="sldNum" sz="quarter" idx="8"/>
          </p:nvPr>
        </p:nvSpPr>
        <p:spPr/>
        <p:txBody>
          <a:bodyPr/>
          <a:lstStyle>
            <a:lvl1pPr>
              <a:defRPr/>
            </a:lvl1pPr>
          </a:lstStyle>
          <a:p>
            <a:pPr lvl="0"/>
            <a:fld id="{7BA39DAA-B6E7-49BE-B82D-6F10C078A1B7}" type="slidenum">
              <a:t>‹#›</a:t>
            </a:fld>
            <a:endParaRPr lang="en-GB"/>
          </a:p>
        </p:txBody>
      </p:sp>
    </p:spTree>
    <p:extLst>
      <p:ext uri="{BB962C8B-B14F-4D97-AF65-F5344CB8AC3E}">
        <p14:creationId xmlns:p14="http://schemas.microsoft.com/office/powerpoint/2010/main" val="3580006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11CD8-2B55-470D-9989-6D73F39F00E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03D506D-43B0-4428-8B89-FD3A99928F0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F32AF2-5F38-4CA3-B1B0-64F7B2750AB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6C21DCE-FAD7-4389-89F2-D7BB7CC12BF1}"/>
              </a:ext>
            </a:extLst>
          </p:cNvPr>
          <p:cNvSpPr txBox="1">
            <a:spLocks noGrp="1"/>
          </p:cNvSpPr>
          <p:nvPr>
            <p:ph type="dt" sz="half" idx="7"/>
          </p:nvPr>
        </p:nvSpPr>
        <p:spPr/>
        <p:txBody>
          <a:bodyPr/>
          <a:lstStyle>
            <a:lvl1pPr>
              <a:defRPr/>
            </a:lvl1pPr>
          </a:lstStyle>
          <a:p>
            <a:pPr lvl="0"/>
            <a:fld id="{3DCF9F94-B904-47C5-91E9-0EA462DB6E2A}" type="datetime1">
              <a:rPr lang="en-GB"/>
              <a:pPr lvl="0"/>
              <a:t>25/03/2020</a:t>
            </a:fld>
            <a:endParaRPr lang="en-GB"/>
          </a:p>
        </p:txBody>
      </p:sp>
      <p:sp>
        <p:nvSpPr>
          <p:cNvPr id="6" name="Footer Placeholder 5">
            <a:extLst>
              <a:ext uri="{FF2B5EF4-FFF2-40B4-BE49-F238E27FC236}">
                <a16:creationId xmlns:a16="http://schemas.microsoft.com/office/drawing/2014/main" id="{AC5BF09D-1CAE-46C2-A127-0D1EB11642D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31E3307-33E4-472B-9BFE-8AC8A8B88492}"/>
              </a:ext>
            </a:extLst>
          </p:cNvPr>
          <p:cNvSpPr txBox="1">
            <a:spLocks noGrp="1"/>
          </p:cNvSpPr>
          <p:nvPr>
            <p:ph type="sldNum" sz="quarter" idx="8"/>
          </p:nvPr>
        </p:nvSpPr>
        <p:spPr/>
        <p:txBody>
          <a:bodyPr/>
          <a:lstStyle>
            <a:lvl1pPr>
              <a:defRPr/>
            </a:lvl1pPr>
          </a:lstStyle>
          <a:p>
            <a:pPr lvl="0"/>
            <a:fld id="{3FEC5FC2-4BF3-4948-BDBA-6B34FA8E2EDE}" type="slidenum">
              <a:t>‹#›</a:t>
            </a:fld>
            <a:endParaRPr lang="en-GB"/>
          </a:p>
        </p:txBody>
      </p:sp>
    </p:spTree>
    <p:extLst>
      <p:ext uri="{BB962C8B-B14F-4D97-AF65-F5344CB8AC3E}">
        <p14:creationId xmlns:p14="http://schemas.microsoft.com/office/powerpoint/2010/main" val="656710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7603-322D-4A0C-B944-F24EF46BBCD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1AECD984-0519-4851-9E3E-164ADB7BC555}"/>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A392F6D-4158-4C9F-9869-0496AB30355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C09A1C1-D477-439E-8C0F-1013FB588643}"/>
              </a:ext>
            </a:extLst>
          </p:cNvPr>
          <p:cNvSpPr txBox="1">
            <a:spLocks noGrp="1"/>
          </p:cNvSpPr>
          <p:nvPr>
            <p:ph type="dt" sz="half" idx="7"/>
          </p:nvPr>
        </p:nvSpPr>
        <p:spPr/>
        <p:txBody>
          <a:bodyPr/>
          <a:lstStyle>
            <a:lvl1pPr>
              <a:defRPr/>
            </a:lvl1pPr>
          </a:lstStyle>
          <a:p>
            <a:pPr lvl="0"/>
            <a:fld id="{FA8F96A1-8391-4008-B5BA-851DB68876B3}" type="datetime1">
              <a:rPr lang="en-GB"/>
              <a:pPr lvl="0"/>
              <a:t>25/03/2020</a:t>
            </a:fld>
            <a:endParaRPr lang="en-GB"/>
          </a:p>
        </p:txBody>
      </p:sp>
      <p:sp>
        <p:nvSpPr>
          <p:cNvPr id="6" name="Footer Placeholder 5">
            <a:extLst>
              <a:ext uri="{FF2B5EF4-FFF2-40B4-BE49-F238E27FC236}">
                <a16:creationId xmlns:a16="http://schemas.microsoft.com/office/drawing/2014/main" id="{690F0E49-8192-4F39-AF3E-550B8B68C9D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EC167C3-A4C6-4CFA-BB57-C9E5B17C512D}"/>
              </a:ext>
            </a:extLst>
          </p:cNvPr>
          <p:cNvSpPr txBox="1">
            <a:spLocks noGrp="1"/>
          </p:cNvSpPr>
          <p:nvPr>
            <p:ph type="sldNum" sz="quarter" idx="8"/>
          </p:nvPr>
        </p:nvSpPr>
        <p:spPr/>
        <p:txBody>
          <a:bodyPr/>
          <a:lstStyle>
            <a:lvl1pPr>
              <a:defRPr/>
            </a:lvl1pPr>
          </a:lstStyle>
          <a:p>
            <a:pPr lvl="0"/>
            <a:fld id="{D2977099-7562-45DC-A869-DF699F3FF370}" type="slidenum">
              <a:t>‹#›</a:t>
            </a:fld>
            <a:endParaRPr lang="en-GB"/>
          </a:p>
        </p:txBody>
      </p:sp>
    </p:spTree>
    <p:extLst>
      <p:ext uri="{BB962C8B-B14F-4D97-AF65-F5344CB8AC3E}">
        <p14:creationId xmlns:p14="http://schemas.microsoft.com/office/powerpoint/2010/main" val="4049047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6CD4E-B8ED-4197-AA35-D346B158310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E3ACB63-61FF-44F8-94D9-8D691905664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DDD5A7-1B02-4136-A84D-760C4658097B}"/>
              </a:ext>
            </a:extLst>
          </p:cNvPr>
          <p:cNvSpPr txBox="1">
            <a:spLocks noGrp="1"/>
          </p:cNvSpPr>
          <p:nvPr>
            <p:ph type="dt" sz="half" idx="7"/>
          </p:nvPr>
        </p:nvSpPr>
        <p:spPr/>
        <p:txBody>
          <a:bodyPr/>
          <a:lstStyle>
            <a:lvl1pPr>
              <a:defRPr/>
            </a:lvl1pPr>
          </a:lstStyle>
          <a:p>
            <a:pPr lvl="0"/>
            <a:fld id="{8DB07EC2-6402-464A-8F6D-304922510EE1}" type="datetime1">
              <a:rPr lang="en-GB"/>
              <a:pPr lvl="0"/>
              <a:t>25/03/2020</a:t>
            </a:fld>
            <a:endParaRPr lang="en-GB"/>
          </a:p>
        </p:txBody>
      </p:sp>
      <p:sp>
        <p:nvSpPr>
          <p:cNvPr id="5" name="Footer Placeholder 4">
            <a:extLst>
              <a:ext uri="{FF2B5EF4-FFF2-40B4-BE49-F238E27FC236}">
                <a16:creationId xmlns:a16="http://schemas.microsoft.com/office/drawing/2014/main" id="{739F457C-490A-4BCA-ACAF-7B64D45B550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8233900-0C6F-4D5F-BCBB-1DAE789427A2}"/>
              </a:ext>
            </a:extLst>
          </p:cNvPr>
          <p:cNvSpPr txBox="1">
            <a:spLocks noGrp="1"/>
          </p:cNvSpPr>
          <p:nvPr>
            <p:ph type="sldNum" sz="quarter" idx="8"/>
          </p:nvPr>
        </p:nvSpPr>
        <p:spPr/>
        <p:txBody>
          <a:bodyPr/>
          <a:lstStyle>
            <a:lvl1pPr>
              <a:defRPr/>
            </a:lvl1pPr>
          </a:lstStyle>
          <a:p>
            <a:pPr lvl="0"/>
            <a:fld id="{5544A619-5977-4741-9379-D18735851D37}" type="slidenum">
              <a:t>‹#›</a:t>
            </a:fld>
            <a:endParaRPr lang="en-GB"/>
          </a:p>
        </p:txBody>
      </p:sp>
    </p:spTree>
    <p:extLst>
      <p:ext uri="{BB962C8B-B14F-4D97-AF65-F5344CB8AC3E}">
        <p14:creationId xmlns:p14="http://schemas.microsoft.com/office/powerpoint/2010/main" val="4250270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41E395-7DE9-45C0-BDD0-86FD38141423}"/>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AD9E0A8-5525-4D7B-88A0-81240DC7B60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B9A33-8DA5-497B-8D5E-0F686FBDFB41}"/>
              </a:ext>
            </a:extLst>
          </p:cNvPr>
          <p:cNvSpPr txBox="1">
            <a:spLocks noGrp="1"/>
          </p:cNvSpPr>
          <p:nvPr>
            <p:ph type="dt" sz="half" idx="7"/>
          </p:nvPr>
        </p:nvSpPr>
        <p:spPr/>
        <p:txBody>
          <a:bodyPr/>
          <a:lstStyle>
            <a:lvl1pPr>
              <a:defRPr/>
            </a:lvl1pPr>
          </a:lstStyle>
          <a:p>
            <a:pPr lvl="0"/>
            <a:fld id="{A82BB95E-A1CF-4214-A8A3-C0B2BB8FCEC3}" type="datetime1">
              <a:rPr lang="en-GB"/>
              <a:pPr lvl="0"/>
              <a:t>25/03/2020</a:t>
            </a:fld>
            <a:endParaRPr lang="en-GB"/>
          </a:p>
        </p:txBody>
      </p:sp>
      <p:sp>
        <p:nvSpPr>
          <p:cNvPr id="5" name="Footer Placeholder 4">
            <a:extLst>
              <a:ext uri="{FF2B5EF4-FFF2-40B4-BE49-F238E27FC236}">
                <a16:creationId xmlns:a16="http://schemas.microsoft.com/office/drawing/2014/main" id="{73721567-3EE1-432F-AC06-1ED83BB3FF4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545130E-E237-48F0-B591-6BBE4A568537}"/>
              </a:ext>
            </a:extLst>
          </p:cNvPr>
          <p:cNvSpPr txBox="1">
            <a:spLocks noGrp="1"/>
          </p:cNvSpPr>
          <p:nvPr>
            <p:ph type="sldNum" sz="quarter" idx="8"/>
          </p:nvPr>
        </p:nvSpPr>
        <p:spPr/>
        <p:txBody>
          <a:bodyPr/>
          <a:lstStyle>
            <a:lvl1pPr>
              <a:defRPr/>
            </a:lvl1pPr>
          </a:lstStyle>
          <a:p>
            <a:pPr lvl="0"/>
            <a:fld id="{A05604A4-880E-49B1-95E2-CB28272CE17F}" type="slidenum">
              <a:t>‹#›</a:t>
            </a:fld>
            <a:endParaRPr lang="en-GB"/>
          </a:p>
        </p:txBody>
      </p:sp>
    </p:spTree>
    <p:extLst>
      <p:ext uri="{BB962C8B-B14F-4D97-AF65-F5344CB8AC3E}">
        <p14:creationId xmlns:p14="http://schemas.microsoft.com/office/powerpoint/2010/main" val="1037584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0176D7-C1CF-4907-B0D8-0DC512227E5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A2BBA43-AB58-4618-A091-EE19AD9260F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6BF42-877E-4C2D-A4EB-02C63792984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380AA763-5596-4C8C-943D-70BD4466A803}" type="datetime1">
              <a:rPr lang="en-GB"/>
              <a:pPr lvl="0"/>
              <a:t>25/03/2020</a:t>
            </a:fld>
            <a:endParaRPr lang="en-GB"/>
          </a:p>
        </p:txBody>
      </p:sp>
      <p:sp>
        <p:nvSpPr>
          <p:cNvPr id="5" name="Footer Placeholder 4">
            <a:extLst>
              <a:ext uri="{FF2B5EF4-FFF2-40B4-BE49-F238E27FC236}">
                <a16:creationId xmlns:a16="http://schemas.microsoft.com/office/drawing/2014/main" id="{590ABE1B-E4E7-49AE-9D25-254B462579A6}"/>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84865BB8-3A08-481D-84A9-59324E336C8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95F3AA6-1412-43F9-903D-9F701AE006B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0358-87FD-4573-84D6-C5CCEE6F5A91}"/>
              </a:ext>
            </a:extLst>
          </p:cNvPr>
          <p:cNvSpPr txBox="1">
            <a:spLocks noGrp="1"/>
          </p:cNvSpPr>
          <p:nvPr>
            <p:ph type="ctrTitle"/>
          </p:nvPr>
        </p:nvSpPr>
        <p:spPr>
          <a:xfrm>
            <a:off x="1524003" y="1122361"/>
            <a:ext cx="9144000" cy="4417045"/>
          </a:xfrm>
        </p:spPr>
        <p:txBody>
          <a:bodyPr/>
          <a:lstStyle/>
          <a:p>
            <a:pPr lvl="0"/>
            <a:br>
              <a:rPr lang="en-GB" sz="5400"/>
            </a:br>
            <a:br>
              <a:rPr lang="en-GB" sz="5400"/>
            </a:br>
            <a:br>
              <a:rPr lang="en-GB" sz="5400"/>
            </a:br>
            <a:br>
              <a:rPr lang="en-GB" sz="5400"/>
            </a:br>
            <a:br>
              <a:rPr lang="en-GB" sz="5400"/>
            </a:br>
            <a:br>
              <a:rPr lang="en-GB" sz="5400"/>
            </a:br>
            <a:br>
              <a:rPr lang="en-GB" sz="5400"/>
            </a:br>
            <a:br>
              <a:rPr lang="en-GB" sz="5400"/>
            </a:br>
            <a:br>
              <a:rPr lang="en-GB" sz="5400"/>
            </a:br>
            <a:br>
              <a:rPr lang="en-GB" sz="5400"/>
            </a:br>
            <a:br>
              <a:rPr lang="en-GB" sz="5400"/>
            </a:br>
            <a:br>
              <a:rPr lang="en-GB" sz="5400"/>
            </a:br>
            <a:endParaRPr lang="en-GB" sz="5400"/>
          </a:p>
        </p:txBody>
      </p:sp>
      <p:sp>
        <p:nvSpPr>
          <p:cNvPr id="3" name="Subtitle 2">
            <a:extLst>
              <a:ext uri="{FF2B5EF4-FFF2-40B4-BE49-F238E27FC236}">
                <a16:creationId xmlns:a16="http://schemas.microsoft.com/office/drawing/2014/main" id="{B6F7473F-32A1-41A3-8F1C-40FFA4806E82}"/>
              </a:ext>
            </a:extLst>
          </p:cNvPr>
          <p:cNvSpPr txBox="1">
            <a:spLocks noGrp="1"/>
          </p:cNvSpPr>
          <p:nvPr>
            <p:ph type="subTitle" idx="1"/>
          </p:nvPr>
        </p:nvSpPr>
        <p:spPr>
          <a:xfrm>
            <a:off x="1524003" y="1488277"/>
            <a:ext cx="9144000" cy="4051130"/>
          </a:xfrm>
        </p:spPr>
        <p:txBody>
          <a:bodyPr/>
          <a:lstStyle/>
          <a:p>
            <a:pPr lvl="0">
              <a:lnSpc>
                <a:spcPct val="70000"/>
              </a:lnSpc>
            </a:pPr>
            <a:r>
              <a:rPr lang="en-GB" sz="2200" b="1"/>
              <a:t>UNIVERSITY OF WALES TRINITY SAINT DAVID</a:t>
            </a:r>
          </a:p>
          <a:p>
            <a:pPr lvl="0">
              <a:lnSpc>
                <a:spcPct val="70000"/>
              </a:lnSpc>
            </a:pPr>
            <a:r>
              <a:rPr lang="en-GB" sz="2200" b="1"/>
              <a:t>BIRMINGHAM CAMPUS</a:t>
            </a:r>
          </a:p>
          <a:p>
            <a:pPr lvl="0">
              <a:lnSpc>
                <a:spcPct val="70000"/>
              </a:lnSpc>
            </a:pPr>
            <a:endParaRPr lang="en-GB" sz="2200" b="1"/>
          </a:p>
          <a:p>
            <a:pPr lvl="0">
              <a:lnSpc>
                <a:spcPct val="70000"/>
              </a:lnSpc>
            </a:pPr>
            <a:endParaRPr lang="en-GB" sz="2200"/>
          </a:p>
          <a:p>
            <a:pPr lvl="0">
              <a:lnSpc>
                <a:spcPct val="70000"/>
              </a:lnSpc>
            </a:pPr>
            <a:r>
              <a:rPr lang="en-GB" sz="2600">
                <a:latin typeface="Bauhaus 93" pitchFamily="82"/>
              </a:rPr>
              <a:t>LECTURER: DAVID JENKINS</a:t>
            </a:r>
          </a:p>
          <a:p>
            <a:pPr lvl="0">
              <a:lnSpc>
                <a:spcPct val="70000"/>
              </a:lnSpc>
            </a:pPr>
            <a:r>
              <a:rPr lang="en-GB" sz="2600">
                <a:latin typeface="Bauhaus 93" pitchFamily="82"/>
              </a:rPr>
              <a:t>STUDENT: FLORIN AMOS 1815218</a:t>
            </a:r>
          </a:p>
          <a:p>
            <a:pPr lvl="0">
              <a:lnSpc>
                <a:spcPct val="70000"/>
              </a:lnSpc>
            </a:pPr>
            <a:endParaRPr lang="en-GB" sz="2600">
              <a:latin typeface="Bauhaus 93" pitchFamily="82"/>
            </a:endParaRPr>
          </a:p>
          <a:p>
            <a:pPr lvl="0">
              <a:lnSpc>
                <a:spcPct val="70000"/>
              </a:lnSpc>
            </a:pPr>
            <a:endParaRPr lang="en-GB" sz="2200"/>
          </a:p>
          <a:p>
            <a:pPr lvl="0">
              <a:lnSpc>
                <a:spcPct val="70000"/>
              </a:lnSpc>
            </a:pPr>
            <a:r>
              <a:rPr lang="en-GB" sz="2600"/>
              <a:t>M5X01922 </a:t>
            </a:r>
          </a:p>
          <a:p>
            <a:pPr lvl="0">
              <a:lnSpc>
                <a:spcPct val="70000"/>
              </a:lnSpc>
            </a:pPr>
            <a:r>
              <a:rPr lang="en-GB" sz="2200">
                <a:solidFill>
                  <a:srgbClr val="FF0000"/>
                </a:solidFill>
              </a:rPr>
              <a:t>RATIO ANALYSYS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CC24-0CC2-40C5-8F38-20BED6A2761A}"/>
              </a:ext>
            </a:extLst>
          </p:cNvPr>
          <p:cNvSpPr txBox="1">
            <a:spLocks noGrp="1"/>
          </p:cNvSpPr>
          <p:nvPr>
            <p:ph type="ctrTitle"/>
          </p:nvPr>
        </p:nvSpPr>
        <p:spPr>
          <a:xfrm>
            <a:off x="1919106" y="2262536"/>
            <a:ext cx="9031108" cy="4251146"/>
          </a:xfrm>
        </p:spPr>
        <p:txBody>
          <a:bodyPr/>
          <a:lstStyle/>
          <a:p>
            <a:endParaRPr lang="en-GB"/>
          </a:p>
        </p:txBody>
      </p:sp>
      <p:sp>
        <p:nvSpPr>
          <p:cNvPr id="3" name="Subtitle 2">
            <a:extLst>
              <a:ext uri="{FF2B5EF4-FFF2-40B4-BE49-F238E27FC236}">
                <a16:creationId xmlns:a16="http://schemas.microsoft.com/office/drawing/2014/main" id="{41069D0C-4372-4CAD-BD38-BCFBFC69CE02}"/>
              </a:ext>
            </a:extLst>
          </p:cNvPr>
          <p:cNvSpPr txBox="1">
            <a:spLocks noGrp="1"/>
          </p:cNvSpPr>
          <p:nvPr>
            <p:ph type="subTitle" idx="1"/>
          </p:nvPr>
        </p:nvSpPr>
        <p:spPr>
          <a:xfrm>
            <a:off x="1761070" y="1253066"/>
            <a:ext cx="9177869" cy="3285064"/>
          </a:xfrm>
        </p:spPr>
        <p:txBody>
          <a:bodyPr/>
          <a:lstStyle/>
          <a:p>
            <a:pPr lvl="0">
              <a:lnSpc>
                <a:spcPct val="70000"/>
              </a:lnSpc>
            </a:pPr>
            <a:endParaRPr lang="en-GB" sz="1700"/>
          </a:p>
          <a:p>
            <a:pPr lvl="0">
              <a:lnSpc>
                <a:spcPct val="70000"/>
              </a:lnSpc>
            </a:pPr>
            <a:endParaRPr lang="en-GB" sz="1700"/>
          </a:p>
          <a:p>
            <a:pPr lvl="0">
              <a:lnSpc>
                <a:spcPct val="70000"/>
              </a:lnSpc>
            </a:pPr>
            <a:r>
              <a:rPr lang="en-GB" sz="4400">
                <a:solidFill>
                  <a:srgbClr val="FF0000"/>
                </a:solidFill>
                <a:latin typeface="Bauhaus 93" pitchFamily="82"/>
              </a:rPr>
              <a:t>SUMARRY TABLE ANALYSIS</a:t>
            </a:r>
          </a:p>
          <a:p>
            <a:pPr lvl="0">
              <a:lnSpc>
                <a:spcPct val="70000"/>
              </a:lnSpc>
            </a:pPr>
            <a:endParaRPr lang="en-GB" sz="1700"/>
          </a:p>
          <a:p>
            <a:pPr lvl="0">
              <a:lnSpc>
                <a:spcPct val="70000"/>
              </a:lnSpc>
            </a:pPr>
            <a:endParaRPr lang="en-GB" sz="1700"/>
          </a:p>
          <a:p>
            <a:pPr lvl="0">
              <a:lnSpc>
                <a:spcPct val="70000"/>
              </a:lnSpc>
            </a:pPr>
            <a:r>
              <a:rPr lang="en-GB" sz="1700"/>
              <a:t>*The main thing was the main thing was the gross profit that varied between 2018 and 2019 and influenced the other aspects of the company.</a:t>
            </a:r>
          </a:p>
          <a:p>
            <a:pPr lvl="0">
              <a:lnSpc>
                <a:spcPct val="70000"/>
              </a:lnSpc>
            </a:pPr>
            <a:endParaRPr lang="en-GB" sz="1700"/>
          </a:p>
          <a:p>
            <a:pPr lvl="0">
              <a:lnSpc>
                <a:spcPct val="70000"/>
              </a:lnSpc>
            </a:pPr>
            <a:endParaRPr lang="en-GB" sz="1700"/>
          </a:p>
          <a:p>
            <a:pPr lvl="0">
              <a:lnSpc>
                <a:spcPct val="70000"/>
              </a:lnSpc>
            </a:pPr>
            <a:r>
              <a:rPr lang="en-GB" sz="1700"/>
              <a:t>* Interest coverage has changed the most, with 43.3% being the relative difference.</a:t>
            </a:r>
          </a:p>
          <a:p>
            <a:pPr marL="342900" lvl="0" indent="-342900">
              <a:lnSpc>
                <a:spcPct val="70000"/>
              </a:lnSpc>
              <a:buChar char="•"/>
            </a:pPr>
            <a:endParaRPr lang="en-GB" sz="1700"/>
          </a:p>
          <a:p>
            <a:pPr marL="342900" lvl="0" indent="-342900">
              <a:lnSpc>
                <a:spcPct val="70000"/>
              </a:lnSpc>
              <a:buChar char="•"/>
            </a:pPr>
            <a:endParaRPr lang="en-GB" sz="1700"/>
          </a:p>
          <a:p>
            <a:pPr marL="342900" lvl="0" indent="-342900">
              <a:lnSpc>
                <a:spcPct val="70000"/>
              </a:lnSpc>
              <a:buChar char="•"/>
            </a:pPr>
            <a:endParaRPr lang="en-GB" sz="17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3E391-9FB5-41A1-B213-5D4CDC794DCC}"/>
              </a:ext>
            </a:extLst>
          </p:cNvPr>
          <p:cNvSpPr txBox="1">
            <a:spLocks noGrp="1"/>
          </p:cNvSpPr>
          <p:nvPr>
            <p:ph type="ctrTitle"/>
          </p:nvPr>
        </p:nvSpPr>
        <p:spPr>
          <a:xfrm>
            <a:off x="1524003" y="835377"/>
            <a:ext cx="9144000" cy="5723467"/>
          </a:xfrm>
        </p:spPr>
        <p:txBody>
          <a:bodyPr/>
          <a:lstStyle/>
          <a:p>
            <a:pPr lvl="0"/>
            <a:br>
              <a:rPr lang="en-GB"/>
            </a:br>
            <a:endParaRPr lang="en-GB"/>
          </a:p>
        </p:txBody>
      </p:sp>
      <p:sp>
        <p:nvSpPr>
          <p:cNvPr id="3" name="Subtitle 2">
            <a:extLst>
              <a:ext uri="{FF2B5EF4-FFF2-40B4-BE49-F238E27FC236}">
                <a16:creationId xmlns:a16="http://schemas.microsoft.com/office/drawing/2014/main" id="{393AB4C0-DB72-4221-914A-E465C984627C}"/>
              </a:ext>
            </a:extLst>
          </p:cNvPr>
          <p:cNvSpPr txBox="1">
            <a:spLocks noGrp="1"/>
          </p:cNvSpPr>
          <p:nvPr>
            <p:ph type="subTitle" idx="1"/>
          </p:nvPr>
        </p:nvSpPr>
        <p:spPr>
          <a:xfrm>
            <a:off x="1388534" y="835377"/>
            <a:ext cx="9279468" cy="4422422"/>
          </a:xfrm>
        </p:spPr>
        <p:txBody>
          <a:bodyPr/>
          <a:lstStyle/>
          <a:p>
            <a:pPr lvl="0"/>
            <a:r>
              <a:rPr lang="en-GB" sz="4400">
                <a:solidFill>
                  <a:srgbClr val="FF0000"/>
                </a:solidFill>
                <a:latin typeface="Bauhaus 93" pitchFamily="82"/>
              </a:rPr>
              <a:t>LIQUIDITY EVALUATION</a:t>
            </a:r>
          </a:p>
          <a:p>
            <a:pPr lvl="0"/>
            <a:endParaRPr lang="en-GB"/>
          </a:p>
          <a:p>
            <a:pPr lvl="0"/>
            <a:endParaRPr lang="en-GB"/>
          </a:p>
          <a:p>
            <a:pPr marL="342900" lvl="0" indent="-342900">
              <a:buChar char="•"/>
            </a:pPr>
            <a:r>
              <a:rPr lang="en-GB"/>
              <a:t>Assessing liquidity we see that scores vary from year to year. Borrowers, having an unfavorable result, if they do not control the performance can affect the business.</a:t>
            </a:r>
          </a:p>
          <a:p>
            <a:pPr marL="342900" lvl="0" indent="-342900">
              <a:buChar char="•"/>
            </a:pPr>
            <a:endParaRPr lang="en-GB"/>
          </a:p>
          <a:p>
            <a:pPr marL="342900" lvl="0" indent="-342900">
              <a:buChar char="•"/>
            </a:pPr>
            <a:r>
              <a:rPr lang="en-GB"/>
              <a:t>The business is maintained on a straight liquidity line, the favorable results can cover the unfavorable ones.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8F610-DC6A-4017-BE57-B7D0C7CF97BF}"/>
              </a:ext>
            </a:extLst>
          </p:cNvPr>
          <p:cNvSpPr txBox="1">
            <a:spLocks noGrp="1"/>
          </p:cNvSpPr>
          <p:nvPr>
            <p:ph type="title"/>
          </p:nvPr>
        </p:nvSpPr>
        <p:spPr/>
        <p:txBody>
          <a:bodyPr/>
          <a:lstStyle/>
          <a:p>
            <a:pPr lvl="0"/>
            <a:r>
              <a:rPr lang="en-GB">
                <a:solidFill>
                  <a:srgbClr val="FF0000"/>
                </a:solidFill>
              </a:rPr>
              <a:t>                              </a:t>
            </a:r>
            <a:r>
              <a:rPr lang="en-GB">
                <a:solidFill>
                  <a:srgbClr val="FF0000"/>
                </a:solidFill>
                <a:latin typeface="Bauhaus 93" pitchFamily="82"/>
              </a:rPr>
              <a:t>PROFITABILITY</a:t>
            </a:r>
          </a:p>
        </p:txBody>
      </p:sp>
      <p:sp>
        <p:nvSpPr>
          <p:cNvPr id="3" name="Content Placeholder 2">
            <a:extLst>
              <a:ext uri="{FF2B5EF4-FFF2-40B4-BE49-F238E27FC236}">
                <a16:creationId xmlns:a16="http://schemas.microsoft.com/office/drawing/2014/main" id="{B7BAEE99-097B-4571-AC9A-2ABF8A7DEC48}"/>
              </a:ext>
            </a:extLst>
          </p:cNvPr>
          <p:cNvSpPr txBox="1">
            <a:spLocks noGrp="1"/>
          </p:cNvSpPr>
          <p:nvPr>
            <p:ph idx="1"/>
          </p:nvPr>
        </p:nvSpPr>
        <p:spPr>
          <a:xfrm>
            <a:off x="1286935" y="1947333"/>
            <a:ext cx="10066867" cy="4229630"/>
          </a:xfrm>
        </p:spPr>
        <p:txBody>
          <a:bodyPr/>
          <a:lstStyle/>
          <a:p>
            <a:pPr marL="0" lvl="0" indent="0">
              <a:lnSpc>
                <a:spcPct val="80000"/>
              </a:lnSpc>
              <a:buNone/>
            </a:pPr>
            <a:r>
              <a:rPr lang="en-GB"/>
              <a:t>* At profitability we still see the same gross profit in 2018 and 2019.</a:t>
            </a:r>
          </a:p>
          <a:p>
            <a:pPr lvl="0">
              <a:lnSpc>
                <a:spcPct val="80000"/>
              </a:lnSpc>
            </a:pPr>
            <a:endParaRPr lang="en-GB"/>
          </a:p>
          <a:p>
            <a:pPr lvl="0">
              <a:lnSpc>
                <a:spcPct val="80000"/>
              </a:lnSpc>
            </a:pPr>
            <a:endParaRPr lang="en-GB"/>
          </a:p>
          <a:p>
            <a:pPr lvl="8">
              <a:lnSpc>
                <a:spcPct val="80000"/>
              </a:lnSpc>
              <a:buSzPct val="100000"/>
              <a:buFont typeface="Arial" pitchFamily="34"/>
            </a:pPr>
            <a:r>
              <a:rPr lang="en-GB" sz="2800">
                <a:solidFill>
                  <a:srgbClr val="000000"/>
                </a:solidFill>
                <a:latin typeface="Calibri"/>
              </a:rPr>
              <a:t>We're seeing a change in earnings per share  *2018 - 51p </a:t>
            </a:r>
          </a:p>
          <a:p>
            <a:pPr marL="0" lvl="0" indent="0">
              <a:lnSpc>
                <a:spcPct val="80000"/>
              </a:lnSpc>
              <a:buNone/>
            </a:pPr>
            <a:r>
              <a:rPr lang="en-GB"/>
              <a:t>                                                            *2019 - 63p</a:t>
            </a:r>
          </a:p>
          <a:p>
            <a:pPr marL="0" lvl="0" indent="0">
              <a:lnSpc>
                <a:spcPct val="80000"/>
              </a:lnSpc>
              <a:buNone/>
            </a:pPr>
            <a:endParaRPr lang="en-GB"/>
          </a:p>
          <a:p>
            <a:pPr marL="0" lvl="0" indent="0">
              <a:lnSpc>
                <a:spcPct val="80000"/>
              </a:lnSpc>
              <a:buNone/>
            </a:pPr>
            <a:r>
              <a:rPr lang="en-GB"/>
              <a:t>* Lowering the split payment percentage from 58.8% to 52.3% shows that the business does not take into account what needs to be taken into account.</a:t>
            </a:r>
          </a:p>
          <a:p>
            <a:pPr marL="0" lvl="0" indent="0">
              <a:lnSpc>
                <a:spcPct val="80000"/>
              </a:lnSpc>
              <a:buNone/>
            </a:pP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8D6E1-B264-4E6F-A5E9-3139F8DB7D33}"/>
              </a:ext>
            </a:extLst>
          </p:cNvPr>
          <p:cNvSpPr txBox="1">
            <a:spLocks noGrp="1"/>
          </p:cNvSpPr>
          <p:nvPr>
            <p:ph type="title"/>
          </p:nvPr>
        </p:nvSpPr>
        <p:spPr/>
        <p:txBody>
          <a:bodyPr/>
          <a:lstStyle/>
          <a:p>
            <a:pPr lvl="0"/>
            <a:r>
              <a:rPr lang="en-GB">
                <a:solidFill>
                  <a:srgbClr val="FF0000"/>
                </a:solidFill>
                <a:latin typeface="Bauhaus 93" pitchFamily="82"/>
              </a:rPr>
              <a:t>HOW TO INCREAS THE CURRENT PROFIT      IN 2020</a:t>
            </a:r>
          </a:p>
        </p:txBody>
      </p:sp>
      <p:sp>
        <p:nvSpPr>
          <p:cNvPr id="3" name="Content Placeholder 2">
            <a:extLst>
              <a:ext uri="{FF2B5EF4-FFF2-40B4-BE49-F238E27FC236}">
                <a16:creationId xmlns:a16="http://schemas.microsoft.com/office/drawing/2014/main" id="{C383B370-086F-4EE9-87A6-99D20D3C672C}"/>
              </a:ext>
            </a:extLst>
          </p:cNvPr>
          <p:cNvSpPr txBox="1">
            <a:spLocks noGrp="1"/>
          </p:cNvSpPr>
          <p:nvPr>
            <p:ph idx="1"/>
          </p:nvPr>
        </p:nvSpPr>
        <p:spPr/>
        <p:txBody>
          <a:bodyPr/>
          <a:lstStyle/>
          <a:p>
            <a:pPr marL="0" lvl="0" indent="0">
              <a:buNone/>
            </a:pPr>
            <a:r>
              <a:rPr lang="en-GB"/>
              <a:t>   I would recommend :</a:t>
            </a:r>
          </a:p>
          <a:p>
            <a:pPr marL="0" lvl="0" indent="0">
              <a:buNone/>
            </a:pPr>
            <a:endParaRPr lang="en-GB"/>
          </a:p>
          <a:p>
            <a:pPr marL="0" lvl="0" indent="0">
              <a:buNone/>
            </a:pPr>
            <a:r>
              <a:rPr lang="en-GB" sz="2400"/>
              <a:t>                                   </a:t>
            </a:r>
          </a:p>
          <a:p>
            <a:pPr marL="0" lvl="0" indent="0">
              <a:buNone/>
            </a:pPr>
            <a:r>
              <a:rPr lang="en-GB" sz="2400"/>
              <a:t>   *  a slight increase in prices to increase profit for 2020</a:t>
            </a:r>
          </a:p>
          <a:p>
            <a:pPr marL="0" lvl="0" indent="0">
              <a:buNone/>
            </a:pPr>
            <a:endParaRPr lang="en-GB" sz="2400"/>
          </a:p>
          <a:p>
            <a:pPr marL="0" lvl="0" indent="0">
              <a:buNone/>
            </a:pPr>
            <a:r>
              <a:rPr lang="en-GB" sz="2400"/>
              <a:t>   *    producing new technologies more advanced within products because we humans are constantly looking for innovations to make our lives easier.</a:t>
            </a:r>
          </a:p>
          <a:p>
            <a:pPr marL="0" lvl="0" indent="0">
              <a:buNone/>
            </a:pPr>
            <a:r>
              <a:rPr lang="en-GB" sz="2400"/>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F86DD-9444-4A21-A23D-4CD72A34EC2D}"/>
              </a:ext>
            </a:extLst>
          </p:cNvPr>
          <p:cNvSpPr txBox="1">
            <a:spLocks noGrp="1"/>
          </p:cNvSpPr>
          <p:nvPr>
            <p:ph type="title"/>
          </p:nvPr>
        </p:nvSpPr>
        <p:spPr/>
        <p:txBody>
          <a:bodyPr/>
          <a:lstStyle/>
          <a:p>
            <a:pPr lvl="0"/>
            <a:r>
              <a:rPr lang="en-GB"/>
              <a:t>                              </a:t>
            </a:r>
            <a:r>
              <a:rPr lang="en-GB">
                <a:solidFill>
                  <a:srgbClr val="FF0000"/>
                </a:solidFill>
                <a:latin typeface="Bauhaus 93" pitchFamily="82"/>
              </a:rPr>
              <a:t>CONCLUSION</a:t>
            </a:r>
          </a:p>
        </p:txBody>
      </p:sp>
      <p:sp>
        <p:nvSpPr>
          <p:cNvPr id="3" name="Content Placeholder 2">
            <a:extLst>
              <a:ext uri="{FF2B5EF4-FFF2-40B4-BE49-F238E27FC236}">
                <a16:creationId xmlns:a16="http://schemas.microsoft.com/office/drawing/2014/main" id="{FA4DA7CC-2100-463E-9A59-63C8EAB771A2}"/>
              </a:ext>
            </a:extLst>
          </p:cNvPr>
          <p:cNvSpPr txBox="1">
            <a:spLocks noGrp="1"/>
          </p:cNvSpPr>
          <p:nvPr>
            <p:ph idx="1"/>
          </p:nvPr>
        </p:nvSpPr>
        <p:spPr/>
        <p:txBody>
          <a:bodyPr/>
          <a:lstStyle/>
          <a:p>
            <a:pPr lvl="0"/>
            <a:endParaRPr lang="en-GB"/>
          </a:p>
          <a:p>
            <a:pPr lvl="0"/>
            <a:endParaRPr lang="en-GB"/>
          </a:p>
          <a:p>
            <a:pPr lvl="0"/>
            <a:endParaRPr lang="en-GB"/>
          </a:p>
          <a:p>
            <a:pPr lvl="0"/>
            <a:r>
              <a:rPr lang="en-GB"/>
              <a:t>The company's budget is handled by Ragermaster plc in a good manner, paying attention to detail. The company keeps under control situations where such aspects are declining in the economy, trying to catch the step of profit growth in another area of the company.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294</Words>
  <Application>Microsoft Office PowerPoint</Application>
  <PresentationFormat>Widescreen</PresentationFormat>
  <Paragraphs>49</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Bauhaus 93</vt:lpstr>
      <vt:lpstr>Calibri</vt:lpstr>
      <vt:lpstr>Calibri Light</vt:lpstr>
      <vt:lpstr>Office Theme</vt:lpstr>
      <vt:lpstr>            </vt:lpstr>
      <vt:lpstr>PowerPoint Presentation</vt:lpstr>
      <vt:lpstr> </vt:lpstr>
      <vt:lpstr>                              PROFITABILITY</vt:lpstr>
      <vt:lpstr>HOW TO INCREAS THE CURRENT PROFIT      IN 2020</vt:lpstr>
      <vt:lpstr>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florin_amos@yahoo.com</dc:creator>
  <cp:lastModifiedBy>florin_amos@yahoo.com</cp:lastModifiedBy>
  <cp:revision>3</cp:revision>
  <dcterms:created xsi:type="dcterms:W3CDTF">2020-03-24T14:58:17Z</dcterms:created>
  <dcterms:modified xsi:type="dcterms:W3CDTF">2020-03-25T12:12:43Z</dcterms:modified>
</cp:coreProperties>
</file>