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259" r:id="rId3"/>
    <p:sldId id="306" r:id="rId4"/>
    <p:sldId id="305" r:id="rId5"/>
    <p:sldId id="273" r:id="rId6"/>
    <p:sldId id="263" r:id="rId7"/>
    <p:sldId id="265" r:id="rId8"/>
    <p:sldId id="343" r:id="rId9"/>
    <p:sldId id="266" r:id="rId10"/>
    <p:sldId id="297" r:id="rId11"/>
    <p:sldId id="346" r:id="rId12"/>
    <p:sldId id="349" r:id="rId13"/>
    <p:sldId id="347" r:id="rId14"/>
    <p:sldId id="348" r:id="rId15"/>
    <p:sldId id="299" r:id="rId16"/>
    <p:sldId id="280" r:id="rId17"/>
    <p:sldId id="277" r:id="rId18"/>
    <p:sldId id="302" r:id="rId19"/>
    <p:sldId id="272" r:id="rId20"/>
    <p:sldId id="345" r:id="rId21"/>
    <p:sldId id="329" r:id="rId22"/>
    <p:sldId id="308" r:id="rId23"/>
    <p:sldId id="309" r:id="rId24"/>
    <p:sldId id="310" r:id="rId25"/>
    <p:sldId id="304" r:id="rId26"/>
    <p:sldId id="311" r:id="rId27"/>
    <p:sldId id="282" r:id="rId28"/>
    <p:sldId id="284" r:id="rId29"/>
    <p:sldId id="271" r:id="rId30"/>
    <p:sldId id="369" r:id="rId31"/>
    <p:sldId id="487" r:id="rId32"/>
    <p:sldId id="485" r:id="rId33"/>
    <p:sldId id="294" r:id="rId34"/>
    <p:sldId id="296" r:id="rId35"/>
    <p:sldId id="339" r:id="rId36"/>
    <p:sldId id="351" r:id="rId37"/>
    <p:sldId id="352" r:id="rId38"/>
    <p:sldId id="353" r:id="rId39"/>
    <p:sldId id="354" r:id="rId40"/>
    <p:sldId id="37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E8E5E50-A237-41FD-9FA1-BF28C60B6AFC}">
          <p14:sldIdLst/>
        </p14:section>
        <p14:section name="Default Section" id="{4CFFB7E4-C177-4B0C-AE5F-6C6444F80551}">
          <p14:sldIdLst>
            <p14:sldId id="257"/>
            <p14:sldId id="259"/>
            <p14:sldId id="306"/>
            <p14:sldId id="305"/>
            <p14:sldId id="273"/>
            <p14:sldId id="263"/>
            <p14:sldId id="265"/>
            <p14:sldId id="343"/>
            <p14:sldId id="266"/>
            <p14:sldId id="297"/>
            <p14:sldId id="346"/>
            <p14:sldId id="349"/>
            <p14:sldId id="347"/>
            <p14:sldId id="348"/>
            <p14:sldId id="299"/>
            <p14:sldId id="280"/>
            <p14:sldId id="277"/>
            <p14:sldId id="302"/>
            <p14:sldId id="272"/>
            <p14:sldId id="345"/>
            <p14:sldId id="329"/>
            <p14:sldId id="308"/>
            <p14:sldId id="309"/>
            <p14:sldId id="310"/>
            <p14:sldId id="304"/>
            <p14:sldId id="311"/>
            <p14:sldId id="282"/>
            <p14:sldId id="284"/>
            <p14:sldId id="271"/>
            <p14:sldId id="369"/>
            <p14:sldId id="487"/>
            <p14:sldId id="485"/>
            <p14:sldId id="294"/>
            <p14:sldId id="296"/>
            <p14:sldId id="339"/>
            <p14:sldId id="351"/>
            <p14:sldId id="352"/>
            <p14:sldId id="353"/>
            <p14:sldId id="354"/>
            <p14:sldId id="37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4A3C1-E50F-4E11-8E28-D24977E3D29B}" type="datetimeFigureOut">
              <a:rPr lang="en-GB" smtClean="0"/>
              <a:t>05/09/2024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241FC8-B73E-4675-8409-4D482C584FE2}" type="slidenum">
              <a:rPr lang="en-GB" smtClean="0"/>
              <a:t>‹#›</a:t>
            </a:fld>
            <a:endParaRPr lang="en-GB"/>
          </a:p>
        </p:txBody>
      </p:sp>
    </p:spTree>
    <p:extLst>
      <p:ext uri="{BB962C8B-B14F-4D97-AF65-F5344CB8AC3E}">
        <p14:creationId xmlns:p14="http://schemas.microsoft.com/office/powerpoint/2010/main" val="254190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6D092A-C487-4E50-B27C-6633F4872FE0}" type="slidenum">
              <a:rPr lang="en-GB" smtClean="0"/>
              <a:t>10</a:t>
            </a:fld>
            <a:endParaRPr lang="en-GB"/>
          </a:p>
        </p:txBody>
      </p:sp>
    </p:spTree>
    <p:extLst>
      <p:ext uri="{BB962C8B-B14F-4D97-AF65-F5344CB8AC3E}">
        <p14:creationId xmlns:p14="http://schemas.microsoft.com/office/powerpoint/2010/main" val="1888317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C65510-15C0-45F3-9FBC-428E28EC0120}" type="slidenum">
              <a:rPr lang="en-GB" smtClean="0"/>
              <a:pPr/>
              <a:t>18</a:t>
            </a:fld>
            <a:endParaRPr lang="en-GB"/>
          </a:p>
        </p:txBody>
      </p:sp>
    </p:spTree>
    <p:extLst>
      <p:ext uri="{BB962C8B-B14F-4D97-AF65-F5344CB8AC3E}">
        <p14:creationId xmlns:p14="http://schemas.microsoft.com/office/powerpoint/2010/main" val="3890693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Developing skills</a:t>
            </a:r>
            <a:r>
              <a:rPr lang="en-GB" baseline="0" dirty="0"/>
              <a:t> requires understanding of behaviours.  </a:t>
            </a:r>
          </a:p>
          <a:p>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556A7B1A-1364-4FF3-A30F-89F3569427D6}" type="slidenum">
              <a:rPr lang="en-US" smtClean="0"/>
              <a:pPr>
                <a:defRPr/>
              </a:pPr>
              <a:t>22</a:t>
            </a:fld>
            <a:endParaRPr lang="en-US"/>
          </a:p>
        </p:txBody>
      </p:sp>
    </p:spTree>
    <p:extLst>
      <p:ext uri="{BB962C8B-B14F-4D97-AF65-F5344CB8AC3E}">
        <p14:creationId xmlns:p14="http://schemas.microsoft.com/office/powerpoint/2010/main" val="1668759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56A7B1A-1364-4FF3-A30F-89F3569427D6}" type="slidenum">
              <a:rPr lang="en-US" smtClean="0"/>
              <a:pPr>
                <a:defRPr/>
              </a:pPr>
              <a:t>23</a:t>
            </a:fld>
            <a:endParaRPr lang="en-US"/>
          </a:p>
        </p:txBody>
      </p:sp>
    </p:spTree>
    <p:extLst>
      <p:ext uri="{BB962C8B-B14F-4D97-AF65-F5344CB8AC3E}">
        <p14:creationId xmlns:p14="http://schemas.microsoft.com/office/powerpoint/2010/main" val="1310278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a:t>
            </a:r>
          </a:p>
          <a:p>
            <a:endParaRPr lang="en-GB" dirty="0"/>
          </a:p>
          <a:p>
            <a:r>
              <a:rPr lang="en-GB" dirty="0"/>
              <a:t>Here</a:t>
            </a:r>
            <a:r>
              <a:rPr lang="en-GB" baseline="0" dirty="0"/>
              <a:t> framework was used to identify negative behaviour – closely allied to performance management.</a:t>
            </a:r>
          </a:p>
          <a:p>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556A7B1A-1364-4FF3-A30F-89F3569427D6}" type="slidenum">
              <a:rPr lang="en-US" smtClean="0"/>
              <a:pPr>
                <a:defRPr/>
              </a:pPr>
              <a:t>24</a:t>
            </a:fld>
            <a:endParaRPr lang="en-US"/>
          </a:p>
        </p:txBody>
      </p:sp>
    </p:spTree>
    <p:extLst>
      <p:ext uri="{BB962C8B-B14F-4D97-AF65-F5344CB8AC3E}">
        <p14:creationId xmlns:p14="http://schemas.microsoft.com/office/powerpoint/2010/main" val="304885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546113C-13EC-4D90-9782-236A8270F449}" type="slidenum">
              <a:rPr lang="en-GB" smtClean="0"/>
              <a:pPr/>
              <a:t>31</a:t>
            </a:fld>
            <a:endParaRPr lang="en-GB"/>
          </a:p>
        </p:txBody>
      </p:sp>
    </p:spTree>
    <p:extLst>
      <p:ext uri="{BB962C8B-B14F-4D97-AF65-F5344CB8AC3E}">
        <p14:creationId xmlns:p14="http://schemas.microsoft.com/office/powerpoint/2010/main" val="999520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546113C-13EC-4D90-9782-236A8270F449}" type="slidenum">
              <a:rPr lang="en-GB" smtClean="0"/>
              <a:pPr/>
              <a:t>32</a:t>
            </a:fld>
            <a:endParaRPr lang="en-GB"/>
          </a:p>
        </p:txBody>
      </p:sp>
    </p:spTree>
    <p:extLst>
      <p:ext uri="{BB962C8B-B14F-4D97-AF65-F5344CB8AC3E}">
        <p14:creationId xmlns:p14="http://schemas.microsoft.com/office/powerpoint/2010/main" val="1441382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fld id="{FB755578-B4F3-45E1-B793-1BEC911F6BFC}" type="slidenum">
              <a:rPr lang="en-GB" sz="1200"/>
              <a:pPr/>
              <a:t>34</a:t>
            </a:fld>
            <a:endParaRPr lang="en-GB" sz="1200"/>
          </a:p>
        </p:txBody>
      </p:sp>
      <p:sp>
        <p:nvSpPr>
          <p:cNvPr id="39939" name="Rectangle 2"/>
          <p:cNvSpPr>
            <a:spLocks noGrp="1" noRot="1" noChangeAspect="1" noChangeArrowheads="1" noTextEdit="1"/>
          </p:cNvSpPr>
          <p:nvPr>
            <p:ph type="sldImg"/>
          </p:nvPr>
        </p:nvSpPr>
        <p:spPr bwMode="auto">
          <a:xfrm>
            <a:off x="922338" y="188913"/>
            <a:ext cx="4953000" cy="37147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atin typeface="Arial" charset="0"/>
              <a:ea typeface="ＭＳ Ｐゴシック" pitchFamily="34" charset="-128"/>
              <a:cs typeface="Arial" charset="0"/>
            </a:endParaRPr>
          </a:p>
        </p:txBody>
      </p:sp>
    </p:spTree>
    <p:extLst>
      <p:ext uri="{BB962C8B-B14F-4D97-AF65-F5344CB8AC3E}">
        <p14:creationId xmlns:p14="http://schemas.microsoft.com/office/powerpoint/2010/main" val="3722473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56A7B1A-1364-4FF3-A30F-89F3569427D6}" type="slidenum">
              <a:rPr lang="en-US" smtClean="0"/>
              <a:pPr>
                <a:defRPr/>
              </a:pPr>
              <a:t>35</a:t>
            </a:fld>
            <a:endParaRPr lang="en-US"/>
          </a:p>
        </p:txBody>
      </p:sp>
    </p:spTree>
    <p:extLst>
      <p:ext uri="{BB962C8B-B14F-4D97-AF65-F5344CB8AC3E}">
        <p14:creationId xmlns:p14="http://schemas.microsoft.com/office/powerpoint/2010/main" val="3331086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Kirkpatrick/Phillips Model for Evaluating Human Resource Development and Training By Allan Bailey, CEO, Learning Designs Online </a:t>
            </a:r>
          </a:p>
        </p:txBody>
      </p:sp>
      <p:sp>
        <p:nvSpPr>
          <p:cNvPr id="4" name="Slide Number Placeholder 3"/>
          <p:cNvSpPr>
            <a:spLocks noGrp="1"/>
          </p:cNvSpPr>
          <p:nvPr>
            <p:ph type="sldNum" sz="quarter" idx="10"/>
          </p:nvPr>
        </p:nvSpPr>
        <p:spPr/>
        <p:txBody>
          <a:bodyPr/>
          <a:lstStyle/>
          <a:p>
            <a:fld id="{0F909790-82CD-4EB8-84CF-48FD10146D3B}" type="slidenum">
              <a:rPr lang="en-GB" smtClean="0"/>
              <a:t>38</a:t>
            </a:fld>
            <a:endParaRPr lang="en-GB"/>
          </a:p>
        </p:txBody>
      </p:sp>
    </p:spTree>
    <p:extLst>
      <p:ext uri="{BB962C8B-B14F-4D97-AF65-F5344CB8AC3E}">
        <p14:creationId xmlns:p14="http://schemas.microsoft.com/office/powerpoint/2010/main" val="227488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793FD-FAFE-47DF-AAE4-54A006F1B65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CFC313A-F0DC-4221-9A90-7E33765BE9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69A3F5F-9C93-488C-A97C-DB1206A93369}"/>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5" name="Footer Placeholder 4">
            <a:extLst>
              <a:ext uri="{FF2B5EF4-FFF2-40B4-BE49-F238E27FC236}">
                <a16:creationId xmlns:a16="http://schemas.microsoft.com/office/drawing/2014/main" id="{B2188905-2EFA-4292-8E28-F84E0C7B4F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725396-0CED-4715-B90C-115D3EE5F7AF}"/>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886805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480B1-E110-4B0E-B3F9-5AD74FD9C4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3FC9C8-B183-4287-A901-F8A906AA8A9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7703A0-CB92-4C46-9686-7282F43E395E}"/>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5" name="Footer Placeholder 4">
            <a:extLst>
              <a:ext uri="{FF2B5EF4-FFF2-40B4-BE49-F238E27FC236}">
                <a16:creationId xmlns:a16="http://schemas.microsoft.com/office/drawing/2014/main" id="{D826B723-FA7A-453D-A199-3D92FEC09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A9404A-15F9-4DC7-AE4D-F08CF6236985}"/>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2094745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28E6-EE8A-43E2-B917-25F5F23A945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A7030F8-3CE2-4440-ABAC-6691D98658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860E7B3-90DF-4EBF-8D2F-41DA3966C549}"/>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5" name="Footer Placeholder 4">
            <a:extLst>
              <a:ext uri="{FF2B5EF4-FFF2-40B4-BE49-F238E27FC236}">
                <a16:creationId xmlns:a16="http://schemas.microsoft.com/office/drawing/2014/main" id="{1CF0B717-F055-49D6-A533-A73DA18191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30FF5-65A7-4D1F-897D-C4702F6416F0}"/>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818483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A2A4E-6F18-481D-9461-67BB8EE3898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3E2F7C9-5327-433A-9792-FA94C4CEE94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1A2A168-F189-4386-AEAE-2EFF8A65403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2C1281A-35CE-4910-B455-5AAFD974A4C1}"/>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6" name="Footer Placeholder 5">
            <a:extLst>
              <a:ext uri="{FF2B5EF4-FFF2-40B4-BE49-F238E27FC236}">
                <a16:creationId xmlns:a16="http://schemas.microsoft.com/office/drawing/2014/main" id="{5C9D1D34-381C-4967-90F9-618F56F6B1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EDA238-8FD1-439B-BEAD-7056A1E5329C}"/>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2328097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C35C8-CF1B-4DC0-8273-4743A082722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D44559D-7D5E-453D-8FDB-CD7FCA8C5A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4A9955-BF14-46E2-BFFF-5A2402DB44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D80313B-7D1A-41D0-BD30-8A56A532CB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96C768B-51CA-46DF-B79B-4B2CB48C54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07165AE-E7A0-45A8-BDCC-B46841CA67AB}"/>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8" name="Footer Placeholder 7">
            <a:extLst>
              <a:ext uri="{FF2B5EF4-FFF2-40B4-BE49-F238E27FC236}">
                <a16:creationId xmlns:a16="http://schemas.microsoft.com/office/drawing/2014/main" id="{E754F2A4-3BDC-48B5-A7DF-3D1554F183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0D3F0F-EE42-466D-A328-276BEBC47A23}"/>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4238149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56E6-D10E-4991-AB95-DDD278BC4B2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F7BB34B-8019-41C2-9836-FD640CF5BE30}"/>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4" name="Footer Placeholder 3">
            <a:extLst>
              <a:ext uri="{FF2B5EF4-FFF2-40B4-BE49-F238E27FC236}">
                <a16:creationId xmlns:a16="http://schemas.microsoft.com/office/drawing/2014/main" id="{AEF11B76-9DC1-40C0-AAAA-AA4B2B5DB9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0E2F16-9EBC-4FE9-A7E0-AF63CD2DF274}"/>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1268750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0AB48E-7AB6-42CF-A0E9-5FE0B54AFA30}"/>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3" name="Footer Placeholder 2">
            <a:extLst>
              <a:ext uri="{FF2B5EF4-FFF2-40B4-BE49-F238E27FC236}">
                <a16:creationId xmlns:a16="http://schemas.microsoft.com/office/drawing/2014/main" id="{335125EE-F6D0-41D5-B1C7-31F0B3F5FE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19A34B-FC1F-4F81-9508-49D826A99E36}"/>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3114967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577CE-66D5-4C07-9929-58447746E87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897B03F-0922-4979-9EF6-169729D216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4456A30-6CAD-4ED2-8038-CACD91BC4B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A7EC77-06A8-4FBF-803C-17EEAFF4B991}"/>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6" name="Footer Placeholder 5">
            <a:extLst>
              <a:ext uri="{FF2B5EF4-FFF2-40B4-BE49-F238E27FC236}">
                <a16:creationId xmlns:a16="http://schemas.microsoft.com/office/drawing/2014/main" id="{5554D0B2-2F6A-45EF-86FB-B7DC88C73D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B03419-EB62-4F16-A9D4-3DDA40E291FA}"/>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748909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C78D0-0E52-460C-A15B-050C4C571F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886B9F1-BCAC-4D36-9602-489272C82A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C5F717-B67C-4710-9313-DED66E17C8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C74413-EDA5-4B5A-AAB8-DC83181B4089}"/>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6" name="Footer Placeholder 5">
            <a:extLst>
              <a:ext uri="{FF2B5EF4-FFF2-40B4-BE49-F238E27FC236}">
                <a16:creationId xmlns:a16="http://schemas.microsoft.com/office/drawing/2014/main" id="{B19760BC-9DA7-48A2-8267-4DA9E6DE0A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949AE5-C51B-41F0-82EF-3CBF0D42287E}"/>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55131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04D17-0A15-404D-87EA-A9C0EE79DD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A02275E-F1C0-41A9-8DFA-4D7486C84F1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B16BDF-4E62-4DA0-A1A4-46822F17F7A6}"/>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5" name="Footer Placeholder 4">
            <a:extLst>
              <a:ext uri="{FF2B5EF4-FFF2-40B4-BE49-F238E27FC236}">
                <a16:creationId xmlns:a16="http://schemas.microsoft.com/office/drawing/2014/main" id="{C4CAE63B-87A4-445C-BD4E-2E73615C6F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5B8A28-3898-4833-AF68-78F2D9EF0A84}"/>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3506446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274BA3-4ABE-4959-9487-9ED8E89ACEB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71CE89A-D49E-4A7A-A617-BB6EAFBDEC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4B2EC9-886A-46B0-B90F-59C53BCB3E6D}"/>
              </a:ext>
            </a:extLst>
          </p:cNvPr>
          <p:cNvSpPr>
            <a:spLocks noGrp="1"/>
          </p:cNvSpPr>
          <p:nvPr>
            <p:ph type="dt" sz="half" idx="10"/>
          </p:nvPr>
        </p:nvSpPr>
        <p:spPr/>
        <p:txBody>
          <a:bodyPr/>
          <a:lstStyle/>
          <a:p>
            <a:fld id="{38E7E0E0-5D4F-4C9A-AF77-175E00BDECDD}" type="datetimeFigureOut">
              <a:rPr lang="en-GB" smtClean="0"/>
              <a:t>05/09/2024</a:t>
            </a:fld>
            <a:endParaRPr lang="en-GB"/>
          </a:p>
        </p:txBody>
      </p:sp>
      <p:sp>
        <p:nvSpPr>
          <p:cNvPr id="5" name="Footer Placeholder 4">
            <a:extLst>
              <a:ext uri="{FF2B5EF4-FFF2-40B4-BE49-F238E27FC236}">
                <a16:creationId xmlns:a16="http://schemas.microsoft.com/office/drawing/2014/main" id="{D9F545BA-BECD-4F4C-8CD6-02EDAFD642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91FE7-7381-4E82-9DD7-8F611EDD9B43}"/>
              </a:ext>
            </a:extLst>
          </p:cNvPr>
          <p:cNvSpPr>
            <a:spLocks noGrp="1"/>
          </p:cNvSpPr>
          <p:nvPr>
            <p:ph type="sldNum" sz="quarter" idx="12"/>
          </p:nvPr>
        </p:nvSpPr>
        <p:spPr/>
        <p:txBody>
          <a:bodyPr/>
          <a:lstStyle/>
          <a:p>
            <a:fld id="{D63909A6-D79D-49B4-93FE-C859224144C4}" type="slidenum">
              <a:rPr lang="en-GB" smtClean="0"/>
              <a:t>‹#›</a:t>
            </a:fld>
            <a:endParaRPr lang="en-GB"/>
          </a:p>
        </p:txBody>
      </p:sp>
    </p:spTree>
    <p:extLst>
      <p:ext uri="{BB962C8B-B14F-4D97-AF65-F5344CB8AC3E}">
        <p14:creationId xmlns:p14="http://schemas.microsoft.com/office/powerpoint/2010/main" val="4084789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923495" y="275873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2468A441-B0CC-D84C-96EB-B0C918563468}" type="datetimeFigureOut">
              <a:rPr lang="en-US" smtClean="0">
                <a:solidFill>
                  <a:prstClr val="black">
                    <a:tint val="75000"/>
                  </a:prstClr>
                </a:solidFill>
              </a:rPr>
              <a:pPr/>
              <a:t>9/5/2024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892BC7D-0100-BB44-8BAF-DE126C64BE8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6729271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C07615-6F6A-46E3-A83E-C0AEE85A75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F863181-F843-439C-83FF-3D398D988F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6B6861-E3C6-4235-B28D-E83BC0FD25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E7E0E0-5D4F-4C9A-AF77-175E00BDECDD}" type="datetimeFigureOut">
              <a:rPr lang="en-GB" smtClean="0"/>
              <a:t>05/09/2024</a:t>
            </a:fld>
            <a:endParaRPr lang="en-GB"/>
          </a:p>
        </p:txBody>
      </p:sp>
      <p:sp>
        <p:nvSpPr>
          <p:cNvPr id="5" name="Footer Placeholder 4">
            <a:extLst>
              <a:ext uri="{FF2B5EF4-FFF2-40B4-BE49-F238E27FC236}">
                <a16:creationId xmlns:a16="http://schemas.microsoft.com/office/drawing/2014/main" id="{73C5CFA3-DDE7-4387-A8F6-8E160D4D28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72FC2A3-4803-4D23-AEA8-73AAA50782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3909A6-D79D-49B4-93FE-C859224144C4}" type="slidenum">
              <a:rPr lang="en-GB" smtClean="0"/>
              <a:t>‹#›</a:t>
            </a:fld>
            <a:endParaRPr lang="en-GB"/>
          </a:p>
        </p:txBody>
      </p:sp>
    </p:spTree>
    <p:extLst>
      <p:ext uri="{BB962C8B-B14F-4D97-AF65-F5344CB8AC3E}">
        <p14:creationId xmlns:p14="http://schemas.microsoft.com/office/powerpoint/2010/main" val="23842053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T-d6jypCsUw"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oprf.com/Roger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open.edu/openlearn/health-sports-psychology/psychology/everyone-can-learn-coach-coaching-the-oscar-mode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2897795" y="1844825"/>
            <a:ext cx="6400800" cy="4555976"/>
          </a:xfrm>
        </p:spPr>
        <p:txBody>
          <a:bodyPr>
            <a:normAutofit/>
          </a:bodyPr>
          <a:lstStyle/>
          <a:p>
            <a:pPr fontAlgn="base">
              <a:spcAft>
                <a:spcPct val="0"/>
              </a:spcAft>
            </a:pPr>
            <a:r>
              <a:rPr lang="en-GB" sz="3600" b="1" dirty="0">
                <a:effectLst/>
                <a:latin typeface="Times New Roman" panose="02020603050405020304" pitchFamily="18" charset="0"/>
                <a:ea typeface="Times New Roman" panose="02020603050405020304" pitchFamily="18" charset="0"/>
              </a:rPr>
              <a:t>Developing and Managing Individuals and Teams </a:t>
            </a:r>
            <a:endParaRPr lang="en-GB" sz="3600" dirty="0">
              <a:solidFill>
                <a:schemeClr val="tx1"/>
              </a:solidFill>
              <a:cs typeface="Times New Roman"/>
            </a:endParaRPr>
          </a:p>
        </p:txBody>
      </p:sp>
    </p:spTree>
    <p:extLst>
      <p:ext uri="{BB962C8B-B14F-4D97-AF65-F5344CB8AC3E}">
        <p14:creationId xmlns:p14="http://schemas.microsoft.com/office/powerpoint/2010/main" val="4152767616"/>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32656"/>
            <a:ext cx="8229600" cy="648072"/>
          </a:xfrm>
        </p:spPr>
        <p:txBody>
          <a:bodyPr>
            <a:normAutofit fontScale="90000"/>
          </a:bodyPr>
          <a:lstStyle/>
          <a:p>
            <a:r>
              <a:rPr lang="en-GB" dirty="0"/>
              <a:t>Module Outline</a:t>
            </a:r>
          </a:p>
        </p:txBody>
      </p:sp>
      <p:sp>
        <p:nvSpPr>
          <p:cNvPr id="3" name="Content Placeholder 2"/>
          <p:cNvSpPr>
            <a:spLocks noGrp="1"/>
          </p:cNvSpPr>
          <p:nvPr>
            <p:ph idx="1"/>
          </p:nvPr>
        </p:nvSpPr>
        <p:spPr>
          <a:xfrm>
            <a:off x="1981200" y="1412776"/>
            <a:ext cx="8291264" cy="4968552"/>
          </a:xfrm>
        </p:spPr>
        <p:txBody>
          <a:bodyPr>
            <a:normAutofit fontScale="70000" lnSpcReduction="20000"/>
          </a:bodyPr>
          <a:lstStyle/>
          <a:p>
            <a:r>
              <a:rPr lang="en-GB" sz="3600" b="1" dirty="0"/>
              <a:t>What?</a:t>
            </a:r>
          </a:p>
          <a:p>
            <a:pPr lvl="1"/>
            <a:r>
              <a:rPr lang="en-GB" sz="2900" dirty="0"/>
              <a:t>Theories and practices associated with learning and development of self and others.</a:t>
            </a:r>
          </a:p>
          <a:p>
            <a:pPr marL="457200" lvl="1" indent="0">
              <a:buNone/>
            </a:pPr>
            <a:endParaRPr lang="en-GB" sz="2900" dirty="0"/>
          </a:p>
          <a:p>
            <a:r>
              <a:rPr lang="en-GB" sz="3600" b="1" dirty="0"/>
              <a:t>Why?</a:t>
            </a:r>
          </a:p>
          <a:p>
            <a:pPr lvl="1"/>
            <a:r>
              <a:rPr lang="en-GB" sz="2900" dirty="0"/>
              <a:t>Development of self and others a key aspect of successful organisations </a:t>
            </a:r>
          </a:p>
          <a:p>
            <a:pPr lvl="1"/>
            <a:r>
              <a:rPr lang="en-GB" sz="2900" dirty="0"/>
              <a:t>A privilege of management? But, one that is often neglected?</a:t>
            </a:r>
          </a:p>
          <a:p>
            <a:endParaRPr lang="en-GB" sz="3600" dirty="0"/>
          </a:p>
          <a:p>
            <a:r>
              <a:rPr lang="en-GB" sz="3600" b="1" dirty="0"/>
              <a:t>How (Learning Outcomes)?</a:t>
            </a: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Upon the successful completion of this module, the student should be able to: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Develop individuals and teams by following human resources planning processes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Examine methods of managing employee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 Review and suggest personnel development mechanisms that may help in achieving sustainable business performance </a:t>
            </a:r>
            <a:endParaRPr lang="en-GB" sz="2900" dirty="0"/>
          </a:p>
        </p:txBody>
      </p:sp>
    </p:spTree>
    <p:extLst>
      <p:ext uri="{BB962C8B-B14F-4D97-AF65-F5344CB8AC3E}">
        <p14:creationId xmlns:p14="http://schemas.microsoft.com/office/powerpoint/2010/main" val="768228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Human Resource Development (HRD)</a:t>
            </a:r>
          </a:p>
        </p:txBody>
      </p:sp>
      <p:sp>
        <p:nvSpPr>
          <p:cNvPr id="3" name="Content Placeholder 2"/>
          <p:cNvSpPr>
            <a:spLocks noGrp="1"/>
          </p:cNvSpPr>
          <p:nvPr>
            <p:ph idx="1"/>
          </p:nvPr>
        </p:nvSpPr>
        <p:spPr>
          <a:xfrm>
            <a:off x="1981198" y="1600200"/>
            <a:ext cx="8229600" cy="5095568"/>
          </a:xfrm>
        </p:spPr>
        <p:txBody>
          <a:bodyPr>
            <a:normAutofit/>
          </a:bodyPr>
          <a:lstStyle/>
          <a:p>
            <a:pPr marL="0" indent="0" algn="ctr">
              <a:buNone/>
            </a:pPr>
            <a:r>
              <a:rPr lang="en-GB" sz="2400" dirty="0"/>
              <a:t>‘Planned interventions in organizational and individual learning processes’ </a:t>
            </a:r>
          </a:p>
          <a:p>
            <a:pPr marL="0" indent="0" algn="ctr">
              <a:buNone/>
            </a:pPr>
            <a:r>
              <a:rPr lang="en-GB" sz="2400" dirty="0"/>
              <a:t>(Stewart, 2007, </a:t>
            </a:r>
            <a:r>
              <a:rPr lang="en-GB" sz="2400" dirty="0" err="1"/>
              <a:t>pg</a:t>
            </a:r>
            <a:r>
              <a:rPr lang="en-GB" sz="2400" dirty="0"/>
              <a:t> 66) </a:t>
            </a:r>
          </a:p>
          <a:p>
            <a:pPr marL="0" indent="0" algn="ctr">
              <a:buNone/>
            </a:pPr>
            <a:endParaRPr lang="en-GB" sz="2400" dirty="0"/>
          </a:p>
          <a:p>
            <a:r>
              <a:rPr lang="en-GB" sz="2400" dirty="0"/>
              <a:t>Focus on people as a distinct entity rather than as a resource</a:t>
            </a:r>
          </a:p>
          <a:p>
            <a:endParaRPr lang="en-GB" sz="2400" dirty="0"/>
          </a:p>
          <a:p>
            <a:r>
              <a:rPr lang="en-GB" sz="2400" dirty="0"/>
              <a:t>Training as an investment not a cost</a:t>
            </a:r>
          </a:p>
          <a:p>
            <a:endParaRPr lang="en-GB" sz="2400" dirty="0"/>
          </a:p>
          <a:p>
            <a:r>
              <a:rPr lang="en-GB" sz="2400" dirty="0"/>
              <a:t>Linked to ‘high road’ HRM – learning is the route to better work and working lives</a:t>
            </a:r>
          </a:p>
          <a:p>
            <a:endParaRPr lang="en-GB" sz="2400" dirty="0"/>
          </a:p>
        </p:txBody>
      </p:sp>
    </p:spTree>
    <p:extLst>
      <p:ext uri="{BB962C8B-B14F-4D97-AF65-F5344CB8AC3E}">
        <p14:creationId xmlns:p14="http://schemas.microsoft.com/office/powerpoint/2010/main" val="1252967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850106"/>
          </a:xfrm>
        </p:spPr>
        <p:txBody>
          <a:bodyPr>
            <a:normAutofit fontScale="90000"/>
          </a:bodyPr>
          <a:lstStyle/>
          <a:p>
            <a:br>
              <a:rPr lang="en-GB" dirty="0"/>
            </a:br>
            <a:br>
              <a:rPr lang="en-GB" dirty="0"/>
            </a:br>
            <a:br>
              <a:rPr lang="en-GB" dirty="0"/>
            </a:br>
            <a:r>
              <a:rPr lang="en-GB" dirty="0"/>
              <a:t>Learning and development is critical for developing self and others</a:t>
            </a:r>
          </a:p>
        </p:txBody>
      </p:sp>
      <p:sp>
        <p:nvSpPr>
          <p:cNvPr id="3" name="Content Placeholder 2"/>
          <p:cNvSpPr>
            <a:spLocks noGrp="1"/>
          </p:cNvSpPr>
          <p:nvPr>
            <p:ph idx="1"/>
          </p:nvPr>
        </p:nvSpPr>
        <p:spPr>
          <a:xfrm>
            <a:off x="1884025" y="2332108"/>
            <a:ext cx="8229600" cy="4849761"/>
          </a:xfrm>
        </p:spPr>
        <p:txBody>
          <a:bodyPr>
            <a:normAutofit/>
          </a:bodyPr>
          <a:lstStyle/>
          <a:p>
            <a:r>
              <a:rPr lang="en-GB" dirty="0"/>
              <a:t>Organisational Development (OD)</a:t>
            </a:r>
          </a:p>
          <a:p>
            <a:pPr lvl="1"/>
            <a:r>
              <a:rPr lang="en-GB" dirty="0"/>
              <a:t>‘systematic process in which applied behavioural science principles are used to achieve individual and organisational effectiveness’ (</a:t>
            </a:r>
            <a:r>
              <a:rPr lang="en-GB" dirty="0" err="1"/>
              <a:t>Huczynski</a:t>
            </a:r>
            <a:r>
              <a:rPr lang="en-GB" dirty="0"/>
              <a:t> and Buchanan)</a:t>
            </a:r>
          </a:p>
          <a:p>
            <a:pPr lvl="1"/>
            <a:endParaRPr lang="en-GB" dirty="0"/>
          </a:p>
          <a:p>
            <a:pPr lvl="1"/>
            <a:r>
              <a:rPr lang="en-GB" dirty="0"/>
              <a:t>Emerged in 1960s US – techniques used to change attitudes, behaviours and performance</a:t>
            </a:r>
          </a:p>
          <a:p>
            <a:pPr lvl="1"/>
            <a:endParaRPr lang="en-GB" dirty="0"/>
          </a:p>
          <a:p>
            <a:pPr lvl="1"/>
            <a:r>
              <a:rPr lang="en-GB" dirty="0"/>
              <a:t>E.g. Action research, process consultation</a:t>
            </a:r>
          </a:p>
          <a:p>
            <a:pPr lvl="1"/>
            <a:endParaRPr lang="en-GB" dirty="0"/>
          </a:p>
        </p:txBody>
      </p:sp>
    </p:spTree>
    <p:extLst>
      <p:ext uri="{BB962C8B-B14F-4D97-AF65-F5344CB8AC3E}">
        <p14:creationId xmlns:p14="http://schemas.microsoft.com/office/powerpoint/2010/main" val="644051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5810" name="Rectangle 2"/>
          <p:cNvSpPr>
            <a:spLocks noGrp="1" noChangeArrowheads="1"/>
          </p:cNvSpPr>
          <p:nvPr>
            <p:ph type="title"/>
          </p:nvPr>
        </p:nvSpPr>
        <p:spPr>
          <a:xfrm>
            <a:off x="1919288" y="260350"/>
            <a:ext cx="8229600" cy="850900"/>
          </a:xfrm>
        </p:spPr>
        <p:txBody>
          <a:bodyPr/>
          <a:lstStyle/>
          <a:p>
            <a:pPr marL="342900" indent="-342900">
              <a:lnSpc>
                <a:spcPct val="80000"/>
              </a:lnSpc>
              <a:spcBef>
                <a:spcPct val="20000"/>
              </a:spcBef>
            </a:pPr>
            <a:r>
              <a:rPr lang="en-GB" sz="2800" dirty="0">
                <a:solidFill>
                  <a:srgbClr val="3366FF"/>
                </a:solidFill>
              </a:rPr>
              <a:t>Why do we need to learn new knowledge?</a:t>
            </a:r>
          </a:p>
        </p:txBody>
      </p:sp>
      <p:sp>
        <p:nvSpPr>
          <p:cNvPr id="375811" name="Rectangle 3"/>
          <p:cNvSpPr>
            <a:spLocks noGrp="1" noChangeArrowheads="1"/>
          </p:cNvSpPr>
          <p:nvPr>
            <p:ph type="body" idx="1"/>
          </p:nvPr>
        </p:nvSpPr>
        <p:spPr>
          <a:xfrm>
            <a:off x="1981200" y="1268414"/>
            <a:ext cx="8229600" cy="4968875"/>
          </a:xfrm>
        </p:spPr>
        <p:txBody>
          <a:bodyPr/>
          <a:lstStyle/>
          <a:p>
            <a:pPr algn="ctr">
              <a:lnSpc>
                <a:spcPct val="80000"/>
              </a:lnSpc>
              <a:buFontTx/>
              <a:buNone/>
            </a:pPr>
            <a:r>
              <a:rPr lang="en-US" dirty="0"/>
              <a:t>“</a:t>
            </a:r>
            <a:r>
              <a:rPr lang="en-US" i="1" dirty="0"/>
              <a:t>As we know, there are </a:t>
            </a:r>
            <a:r>
              <a:rPr lang="en-US" b="1" i="1" dirty="0"/>
              <a:t>known </a:t>
            </a:r>
            <a:r>
              <a:rPr lang="en-US" b="1" i="1" dirty="0" err="1"/>
              <a:t>knowns</a:t>
            </a:r>
            <a:r>
              <a:rPr lang="en-US" i="1" dirty="0"/>
              <a:t>; there are things we know we know. </a:t>
            </a:r>
          </a:p>
          <a:p>
            <a:pPr algn="ctr">
              <a:lnSpc>
                <a:spcPct val="80000"/>
              </a:lnSpc>
              <a:buFontTx/>
              <a:buNone/>
            </a:pPr>
            <a:endParaRPr lang="en-US" i="1" dirty="0"/>
          </a:p>
          <a:p>
            <a:pPr algn="ctr">
              <a:lnSpc>
                <a:spcPct val="80000"/>
              </a:lnSpc>
              <a:buFontTx/>
              <a:buNone/>
            </a:pPr>
            <a:r>
              <a:rPr lang="en-US" i="1" dirty="0"/>
              <a:t>We also know there are </a:t>
            </a:r>
            <a:r>
              <a:rPr lang="en-US" b="1" i="1" dirty="0"/>
              <a:t>known unknowns</a:t>
            </a:r>
            <a:r>
              <a:rPr lang="en-US" i="1" dirty="0"/>
              <a:t>; that is to say we know there are some things we do not know. </a:t>
            </a:r>
          </a:p>
          <a:p>
            <a:pPr algn="ctr">
              <a:lnSpc>
                <a:spcPct val="80000"/>
              </a:lnSpc>
              <a:buFontTx/>
              <a:buNone/>
            </a:pPr>
            <a:endParaRPr lang="en-US" i="1" dirty="0"/>
          </a:p>
          <a:p>
            <a:pPr algn="ctr">
              <a:lnSpc>
                <a:spcPct val="80000"/>
              </a:lnSpc>
              <a:buFontTx/>
              <a:buNone/>
            </a:pPr>
            <a:r>
              <a:rPr lang="en-US" i="1" dirty="0"/>
              <a:t>But there are also </a:t>
            </a:r>
            <a:r>
              <a:rPr lang="en-US" b="1" i="1" dirty="0"/>
              <a:t>unknown unknowns </a:t>
            </a:r>
            <a:r>
              <a:rPr lang="en-US" i="1" dirty="0"/>
              <a:t>- the ones we don't know we don't know</a:t>
            </a:r>
            <a:r>
              <a:rPr lang="en-US" dirty="0"/>
              <a:t>." </a:t>
            </a:r>
          </a:p>
          <a:p>
            <a:pPr algn="ctr">
              <a:lnSpc>
                <a:spcPct val="80000"/>
              </a:lnSpc>
              <a:buFontTx/>
              <a:buNone/>
            </a:pPr>
            <a:endParaRPr lang="en-US" dirty="0"/>
          </a:p>
          <a:p>
            <a:pPr algn="ctr">
              <a:lnSpc>
                <a:spcPct val="80000"/>
              </a:lnSpc>
              <a:buFontTx/>
              <a:buNone/>
            </a:pPr>
            <a:r>
              <a:rPr lang="en-US" dirty="0"/>
              <a:t>(Donald Rumsfeld)</a:t>
            </a:r>
          </a:p>
          <a:p>
            <a:pPr algn="ctr">
              <a:lnSpc>
                <a:spcPct val="80000"/>
              </a:lnSpc>
              <a:buFontTx/>
              <a:buNone/>
            </a:pPr>
            <a:endParaRPr lang="en-GB" sz="1600" dirty="0"/>
          </a:p>
          <a:p>
            <a:pPr>
              <a:lnSpc>
                <a:spcPct val="80000"/>
              </a:lnSpc>
            </a:pPr>
            <a:endParaRPr lang="en-GB" sz="1600" dirty="0"/>
          </a:p>
          <a:p>
            <a:pPr algn="ctr">
              <a:lnSpc>
                <a:spcPct val="80000"/>
              </a:lnSpc>
              <a:buFontTx/>
              <a:buNone/>
            </a:pPr>
            <a:endParaRPr lang="en-GB" sz="1600" dirty="0"/>
          </a:p>
          <a:p>
            <a:pPr algn="ctr">
              <a:lnSpc>
                <a:spcPct val="80000"/>
              </a:lnSpc>
              <a:buFontTx/>
              <a:buNone/>
            </a:pPr>
            <a:endParaRPr lang="en-US" sz="1600" dirty="0"/>
          </a:p>
        </p:txBody>
      </p:sp>
    </p:spTree>
    <p:extLst>
      <p:ext uri="{BB962C8B-B14F-4D97-AF65-F5344CB8AC3E}">
        <p14:creationId xmlns:p14="http://schemas.microsoft.com/office/powerpoint/2010/main" val="196658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Learning?</a:t>
            </a:r>
          </a:p>
        </p:txBody>
      </p:sp>
      <p:sp>
        <p:nvSpPr>
          <p:cNvPr id="3" name="Content Placeholder 2"/>
          <p:cNvSpPr>
            <a:spLocks noGrp="1"/>
          </p:cNvSpPr>
          <p:nvPr>
            <p:ph idx="1"/>
          </p:nvPr>
        </p:nvSpPr>
        <p:spPr>
          <a:xfrm>
            <a:off x="1981200" y="1412777"/>
            <a:ext cx="8229600" cy="4713387"/>
          </a:xfrm>
        </p:spPr>
        <p:txBody>
          <a:bodyPr>
            <a:normAutofit fontScale="85000" lnSpcReduction="20000"/>
          </a:bodyPr>
          <a:lstStyle/>
          <a:p>
            <a:pPr marL="0" indent="0" algn="ctr">
              <a:buNone/>
            </a:pPr>
            <a:r>
              <a:rPr lang="en-GB" b="1" dirty="0"/>
              <a:t>The acquisition of knowledge or skills through study, experience, or being taught.</a:t>
            </a:r>
          </a:p>
          <a:p>
            <a:endParaRPr lang="en-GB" dirty="0">
              <a:solidFill>
                <a:srgbClr val="333333"/>
              </a:solidFill>
              <a:latin typeface="Open Sans"/>
            </a:endParaRPr>
          </a:p>
          <a:p>
            <a:endParaRPr lang="en-GB" dirty="0">
              <a:solidFill>
                <a:srgbClr val="333333"/>
              </a:solidFill>
              <a:latin typeface="Open Sans"/>
            </a:endParaRPr>
          </a:p>
          <a:p>
            <a:r>
              <a:rPr lang="en-GB" dirty="0">
                <a:solidFill>
                  <a:srgbClr val="333333"/>
                </a:solidFill>
                <a:latin typeface="Open Sans"/>
              </a:rPr>
              <a:t>This acquisition….</a:t>
            </a:r>
          </a:p>
          <a:p>
            <a:endParaRPr lang="en-GB" dirty="0">
              <a:solidFill>
                <a:srgbClr val="333333"/>
              </a:solidFill>
              <a:latin typeface="Open Sans"/>
            </a:endParaRPr>
          </a:p>
          <a:p>
            <a:pPr lvl="1"/>
            <a:r>
              <a:rPr lang="en-GB" dirty="0">
                <a:solidFill>
                  <a:srgbClr val="333333"/>
                </a:solidFill>
                <a:latin typeface="Open Sans"/>
              </a:rPr>
              <a:t>can be both informal and formal (tacit v explicit knowledge)</a:t>
            </a:r>
          </a:p>
          <a:p>
            <a:pPr lvl="1"/>
            <a:endParaRPr lang="en-GB" dirty="0">
              <a:solidFill>
                <a:srgbClr val="333333"/>
              </a:solidFill>
              <a:latin typeface="Open Sans"/>
            </a:endParaRPr>
          </a:p>
          <a:p>
            <a:pPr lvl="1"/>
            <a:r>
              <a:rPr lang="en-GB" dirty="0">
                <a:solidFill>
                  <a:srgbClr val="333333"/>
                </a:solidFill>
                <a:latin typeface="Open Sans"/>
              </a:rPr>
              <a:t>is often conceptualised as a process</a:t>
            </a:r>
          </a:p>
          <a:p>
            <a:pPr lvl="1"/>
            <a:endParaRPr lang="en-GB" dirty="0">
              <a:solidFill>
                <a:srgbClr val="333333"/>
              </a:solidFill>
              <a:latin typeface="Open Sans"/>
            </a:endParaRPr>
          </a:p>
          <a:p>
            <a:pPr lvl="1"/>
            <a:r>
              <a:rPr lang="en-GB" dirty="0">
                <a:solidFill>
                  <a:srgbClr val="333333"/>
                </a:solidFill>
                <a:latin typeface="Open Sans"/>
              </a:rPr>
              <a:t>can be at the individual, group and organisational level</a:t>
            </a:r>
          </a:p>
          <a:p>
            <a:pPr lvl="1"/>
            <a:endParaRPr lang="en-GB" dirty="0">
              <a:solidFill>
                <a:srgbClr val="333333"/>
              </a:solidFill>
              <a:latin typeface="Open Sans"/>
            </a:endParaRPr>
          </a:p>
          <a:p>
            <a:pPr lvl="1"/>
            <a:r>
              <a:rPr lang="en-GB" dirty="0">
                <a:solidFill>
                  <a:srgbClr val="333333"/>
                </a:solidFill>
                <a:latin typeface="Open Sans"/>
              </a:rPr>
              <a:t>occurs in a complex social environment</a:t>
            </a:r>
          </a:p>
          <a:p>
            <a:pPr lvl="1"/>
            <a:endParaRPr lang="en-GB" dirty="0">
              <a:solidFill>
                <a:srgbClr val="333333"/>
              </a:solidFill>
              <a:latin typeface="Open Sans"/>
            </a:endParaRPr>
          </a:p>
          <a:p>
            <a:pPr lvl="1"/>
            <a:r>
              <a:rPr lang="en-GB" dirty="0">
                <a:solidFill>
                  <a:srgbClr val="333333"/>
                </a:solidFill>
                <a:latin typeface="Open Sans"/>
              </a:rPr>
              <a:t>requires learner motivation and cognitive engagement</a:t>
            </a:r>
            <a:endParaRPr lang="en-GB" dirty="0"/>
          </a:p>
        </p:txBody>
      </p:sp>
    </p:spTree>
    <p:extLst>
      <p:ext uri="{BB962C8B-B14F-4D97-AF65-F5344CB8AC3E}">
        <p14:creationId xmlns:p14="http://schemas.microsoft.com/office/powerpoint/2010/main" val="2100216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847529" y="260648"/>
            <a:ext cx="7504435" cy="648072"/>
          </a:xfrm>
        </p:spPr>
        <p:txBody>
          <a:bodyPr>
            <a:noAutofit/>
          </a:bodyPr>
          <a:lstStyle/>
          <a:p>
            <a:r>
              <a:rPr lang="en-GB" sz="4800" dirty="0"/>
              <a:t>What is Development?</a:t>
            </a:r>
          </a:p>
        </p:txBody>
      </p:sp>
      <p:sp>
        <p:nvSpPr>
          <p:cNvPr id="7171" name="Content Placeholder 2"/>
          <p:cNvSpPr>
            <a:spLocks noGrp="1"/>
          </p:cNvSpPr>
          <p:nvPr>
            <p:ph idx="1"/>
          </p:nvPr>
        </p:nvSpPr>
        <p:spPr>
          <a:xfrm>
            <a:off x="1919537" y="1484785"/>
            <a:ext cx="8105549" cy="4898311"/>
          </a:xfrm>
          <a:noFill/>
        </p:spPr>
        <p:txBody>
          <a:bodyPr>
            <a:normAutofit fontScale="92500" lnSpcReduction="10000"/>
          </a:bodyPr>
          <a:lstStyle/>
          <a:p>
            <a:pPr algn="ctr">
              <a:buNone/>
            </a:pPr>
            <a:r>
              <a:rPr lang="en-GB" b="1" dirty="0"/>
              <a:t>‘The process of becoming increasingly complex, more elaborate and differentiated, by virtue of learning and maturation’ </a:t>
            </a:r>
          </a:p>
          <a:p>
            <a:pPr algn="ctr">
              <a:buNone/>
            </a:pPr>
            <a:r>
              <a:rPr lang="en-GB" b="1" dirty="0"/>
              <a:t>(Collin, 2007)</a:t>
            </a:r>
          </a:p>
          <a:p>
            <a:pPr algn="ctr">
              <a:buNone/>
            </a:pPr>
            <a:endParaRPr lang="en-GB" b="1" dirty="0">
              <a:solidFill>
                <a:schemeClr val="accent5"/>
              </a:solidFill>
            </a:endParaRPr>
          </a:p>
          <a:p>
            <a:r>
              <a:rPr lang="en-GB" b="1" dirty="0"/>
              <a:t>Development.....</a:t>
            </a:r>
          </a:p>
          <a:p>
            <a:endParaRPr lang="en-GB" b="1" dirty="0"/>
          </a:p>
          <a:p>
            <a:pPr lvl="1">
              <a:buFontTx/>
              <a:buChar char="-"/>
            </a:pPr>
            <a:r>
              <a:rPr lang="en-GB" sz="2200" dirty="0"/>
              <a:t>Results in the individual / organism becoming more complex</a:t>
            </a:r>
          </a:p>
          <a:p>
            <a:pPr lvl="1">
              <a:buFontTx/>
              <a:buChar char="-"/>
            </a:pPr>
            <a:endParaRPr lang="en-GB" sz="2200" dirty="0"/>
          </a:p>
          <a:p>
            <a:pPr lvl="1">
              <a:buFontTx/>
              <a:buChar char="-"/>
            </a:pPr>
            <a:r>
              <a:rPr lang="en-GB" sz="2200" dirty="0"/>
              <a:t>Incorporates existing knowledge (principles and values) yet transforms them into something new</a:t>
            </a:r>
          </a:p>
          <a:p>
            <a:pPr lvl="1">
              <a:buFontTx/>
              <a:buChar char="-"/>
            </a:pPr>
            <a:endParaRPr lang="en-GB" sz="2200" dirty="0"/>
          </a:p>
          <a:p>
            <a:pPr lvl="1">
              <a:buFontTx/>
              <a:buChar char="-"/>
            </a:pPr>
            <a:r>
              <a:rPr lang="en-GB" sz="2200" dirty="0"/>
              <a:t>Requires learning and/or training to have occurred – although new learning can emerge</a:t>
            </a:r>
          </a:p>
          <a:p>
            <a:pPr lvl="1">
              <a:buFontTx/>
              <a:buChar char="-"/>
            </a:pPr>
            <a:endParaRPr lang="en-GB" sz="3500" dirty="0"/>
          </a:p>
        </p:txBody>
      </p:sp>
    </p:spTree>
    <p:extLst>
      <p:ext uri="{BB962C8B-B14F-4D97-AF65-F5344CB8AC3E}">
        <p14:creationId xmlns:p14="http://schemas.microsoft.com/office/powerpoint/2010/main" val="1109871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a:xfrm>
            <a:off x="1991544" y="1412776"/>
            <a:ext cx="8229600" cy="4680520"/>
          </a:xfrm>
        </p:spPr>
        <p:txBody>
          <a:bodyPr/>
          <a:lstStyle/>
          <a:p>
            <a:r>
              <a:rPr lang="en-GB" dirty="0"/>
              <a:t>Analyse your current role or one with which you are familiar</a:t>
            </a:r>
          </a:p>
          <a:p>
            <a:endParaRPr lang="en-GB" dirty="0"/>
          </a:p>
          <a:p>
            <a:pPr lvl="1"/>
            <a:r>
              <a:rPr lang="en-GB" dirty="0"/>
              <a:t>Which aspects of your job are derived from learning / training?</a:t>
            </a:r>
          </a:p>
          <a:p>
            <a:pPr lvl="1"/>
            <a:endParaRPr lang="en-GB" dirty="0"/>
          </a:p>
          <a:p>
            <a:pPr lvl="1"/>
            <a:r>
              <a:rPr lang="en-GB" dirty="0"/>
              <a:t>What aspects of your role are derived from development?</a:t>
            </a:r>
          </a:p>
          <a:p>
            <a:pPr lvl="1"/>
            <a:endParaRPr lang="en-GB" dirty="0"/>
          </a:p>
          <a:p>
            <a:pPr lvl="1"/>
            <a:r>
              <a:rPr lang="en-GB" dirty="0"/>
              <a:t>Share your insights with your group</a:t>
            </a:r>
          </a:p>
        </p:txBody>
      </p:sp>
    </p:spTree>
    <p:extLst>
      <p:ext uri="{BB962C8B-B14F-4D97-AF65-F5344CB8AC3E}">
        <p14:creationId xmlns:p14="http://schemas.microsoft.com/office/powerpoint/2010/main" val="2918181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706090"/>
          </a:xfrm>
        </p:spPr>
        <p:txBody>
          <a:bodyPr/>
          <a:lstStyle/>
          <a:p>
            <a:r>
              <a:rPr lang="en-GB" dirty="0"/>
              <a:t>Learning Theories</a:t>
            </a:r>
          </a:p>
        </p:txBody>
      </p:sp>
      <p:sp>
        <p:nvSpPr>
          <p:cNvPr id="3" name="Content Placeholder 2"/>
          <p:cNvSpPr>
            <a:spLocks noGrp="1"/>
          </p:cNvSpPr>
          <p:nvPr>
            <p:ph idx="1"/>
          </p:nvPr>
        </p:nvSpPr>
        <p:spPr>
          <a:xfrm>
            <a:off x="1991544" y="1196753"/>
            <a:ext cx="8229600" cy="4525963"/>
          </a:xfrm>
        </p:spPr>
        <p:txBody>
          <a:bodyPr/>
          <a:lstStyle/>
          <a:p>
            <a:r>
              <a:rPr lang="en-GB" dirty="0"/>
              <a:t>Learning theories seek to explain how learning (and development) occurs:</a:t>
            </a:r>
          </a:p>
          <a:p>
            <a:endParaRPr lang="en-GB" dirty="0"/>
          </a:p>
          <a:p>
            <a:pPr marL="0" indent="0" algn="ctr">
              <a:buNone/>
            </a:pPr>
            <a:r>
              <a:rPr lang="en-GB" sz="2400" dirty="0"/>
              <a:t>“We have no single answer, no one theory or model of learning that explains all that we know about adult learners” (Merriam, 2001:5)</a:t>
            </a:r>
          </a:p>
          <a:p>
            <a:pPr marL="0" indent="0" algn="ctr">
              <a:buNone/>
            </a:pPr>
            <a:endParaRPr lang="en-GB" sz="2400" dirty="0"/>
          </a:p>
          <a:p>
            <a:r>
              <a:rPr lang="en-GB" sz="2400" dirty="0"/>
              <a:t>Main Learning Theories</a:t>
            </a:r>
          </a:p>
          <a:p>
            <a:pPr lvl="1"/>
            <a:r>
              <a:rPr lang="en-GB" sz="2000" dirty="0"/>
              <a:t>Behaviourist</a:t>
            </a:r>
          </a:p>
          <a:p>
            <a:pPr lvl="1"/>
            <a:r>
              <a:rPr lang="en-GB" sz="2000" dirty="0"/>
              <a:t>Cognitivist</a:t>
            </a:r>
          </a:p>
          <a:p>
            <a:pPr lvl="1"/>
            <a:r>
              <a:rPr lang="en-GB" sz="2000" dirty="0"/>
              <a:t>Humanist /Experiential learning</a:t>
            </a:r>
          </a:p>
        </p:txBody>
      </p:sp>
    </p:spTree>
    <p:extLst>
      <p:ext uri="{BB962C8B-B14F-4D97-AF65-F5344CB8AC3E}">
        <p14:creationId xmlns:p14="http://schemas.microsoft.com/office/powerpoint/2010/main" val="1295902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064896" cy="894944"/>
          </a:xfrm>
        </p:spPr>
        <p:txBody>
          <a:bodyPr>
            <a:normAutofit fontScale="90000"/>
          </a:bodyPr>
          <a:lstStyle/>
          <a:p>
            <a:r>
              <a:rPr lang="en-GB" sz="3200" dirty="0"/>
              <a:t>Theories of Learning</a:t>
            </a:r>
            <a:br>
              <a:rPr lang="en-GB" sz="3200" dirty="0"/>
            </a:br>
            <a:r>
              <a:rPr lang="en-GB" sz="3200" dirty="0"/>
              <a:t>Behaviourist/ Cognitivist approaches</a:t>
            </a:r>
          </a:p>
        </p:txBody>
      </p:sp>
      <p:sp>
        <p:nvSpPr>
          <p:cNvPr id="3" name="Content Placeholder 2"/>
          <p:cNvSpPr>
            <a:spLocks noGrp="1"/>
          </p:cNvSpPr>
          <p:nvPr>
            <p:ph idx="1"/>
          </p:nvPr>
        </p:nvSpPr>
        <p:spPr>
          <a:xfrm>
            <a:off x="1752601" y="1916833"/>
            <a:ext cx="8742363" cy="4209331"/>
          </a:xfrm>
        </p:spPr>
        <p:txBody>
          <a:bodyPr/>
          <a:lstStyle/>
          <a:p>
            <a:pPr>
              <a:buNone/>
            </a:pPr>
            <a:r>
              <a:rPr lang="en-GB" dirty="0"/>
              <a:t> </a:t>
            </a:r>
          </a:p>
        </p:txBody>
      </p:sp>
      <p:graphicFrame>
        <p:nvGraphicFramePr>
          <p:cNvPr id="4" name="Table 3"/>
          <p:cNvGraphicFramePr>
            <a:graphicFrameLocks noGrp="1"/>
          </p:cNvGraphicFramePr>
          <p:nvPr/>
        </p:nvGraphicFramePr>
        <p:xfrm>
          <a:off x="1775520" y="1562180"/>
          <a:ext cx="8136904" cy="5107180"/>
        </p:xfrm>
        <a:graphic>
          <a:graphicData uri="http://schemas.openxmlformats.org/drawingml/2006/table">
            <a:tbl>
              <a:tblPr firstRow="1" bandRow="1">
                <a:tableStyleId>{F5AB1C69-6EDB-4FF4-983F-18BD219EF322}</a:tableStyleId>
              </a:tblPr>
              <a:tblGrid>
                <a:gridCol w="8136904">
                  <a:extLst>
                    <a:ext uri="{9D8B030D-6E8A-4147-A177-3AD203B41FA5}">
                      <a16:colId xmlns:a16="http://schemas.microsoft.com/office/drawing/2014/main" val="20000"/>
                    </a:ext>
                  </a:extLst>
                </a:gridCol>
              </a:tblGrid>
              <a:tr h="744797">
                <a:tc>
                  <a:txBody>
                    <a:bodyPr/>
                    <a:lstStyle/>
                    <a:p>
                      <a:r>
                        <a:rPr lang="en-GB" dirty="0">
                          <a:solidFill>
                            <a:schemeClr val="tx1"/>
                          </a:solidFill>
                        </a:rPr>
                        <a:t>Behaviourist theories tell</a:t>
                      </a:r>
                      <a:r>
                        <a:rPr lang="en-GB" baseline="0" dirty="0">
                          <a:solidFill>
                            <a:schemeClr val="tx1"/>
                          </a:solidFill>
                        </a:rPr>
                        <a:t> us that learning is...</a:t>
                      </a:r>
                    </a:p>
                  </a:txBody>
                  <a:tcPr/>
                </a:tc>
                <a:extLst>
                  <a:ext uri="{0D108BD9-81ED-4DB2-BD59-A6C34878D82A}">
                    <a16:rowId xmlns:a16="http://schemas.microsoft.com/office/drawing/2014/main" val="10000"/>
                  </a:ext>
                </a:extLst>
              </a:tr>
              <a:tr h="744797">
                <a:tc>
                  <a:txBody>
                    <a:bodyPr/>
                    <a:lstStyle/>
                    <a:p>
                      <a:r>
                        <a:rPr lang="en-GB" baseline="0" dirty="0"/>
                        <a:t>Evident in ‘observable’ behaviour (i.e.  following instructions)</a:t>
                      </a:r>
                      <a:endParaRPr lang="en-GB" dirty="0"/>
                    </a:p>
                  </a:txBody>
                  <a:tcPr/>
                </a:tc>
                <a:extLst>
                  <a:ext uri="{0D108BD9-81ED-4DB2-BD59-A6C34878D82A}">
                    <a16:rowId xmlns:a16="http://schemas.microsoft.com/office/drawing/2014/main" val="10001"/>
                  </a:ext>
                </a:extLst>
              </a:tr>
              <a:tr h="744797">
                <a:tc>
                  <a:txBody>
                    <a:bodyPr/>
                    <a:lstStyle/>
                    <a:p>
                      <a:r>
                        <a:rPr lang="en-GB" dirty="0"/>
                        <a:t>Determined by</a:t>
                      </a:r>
                      <a:r>
                        <a:rPr lang="en-GB" baseline="0" dirty="0"/>
                        <a:t> ‘</a:t>
                      </a:r>
                      <a:r>
                        <a:rPr lang="en-GB" dirty="0"/>
                        <a:t>stimulus</a:t>
                      </a:r>
                      <a:r>
                        <a:rPr lang="en-GB" baseline="0" dirty="0"/>
                        <a:t>-response’  (i.e. Pavlov’s dogs / </a:t>
                      </a:r>
                      <a:r>
                        <a:rPr lang="en-GB" baseline="0" dirty="0">
                          <a:hlinkClick r:id="rId3"/>
                        </a:rPr>
                        <a:t>Skinner’s Conditioning</a:t>
                      </a:r>
                      <a:r>
                        <a:rPr lang="en-GB" baseline="0" dirty="0"/>
                        <a:t>) </a:t>
                      </a:r>
                      <a:endParaRPr lang="en-GB" dirty="0"/>
                    </a:p>
                  </a:txBody>
                  <a:tcPr/>
                </a:tc>
                <a:extLst>
                  <a:ext uri="{0D108BD9-81ED-4DB2-BD59-A6C34878D82A}">
                    <a16:rowId xmlns:a16="http://schemas.microsoft.com/office/drawing/2014/main" val="10002"/>
                  </a:ext>
                </a:extLst>
              </a:tr>
              <a:tr h="744797">
                <a:tc>
                  <a:txBody>
                    <a:bodyPr/>
                    <a:lstStyle/>
                    <a:p>
                      <a:r>
                        <a:rPr lang="en-GB" dirty="0"/>
                        <a:t>Rooted in the</a:t>
                      </a:r>
                      <a:r>
                        <a:rPr lang="en-GB" baseline="0" dirty="0"/>
                        <a:t> development of ‘habits’ (i.e.  repeating behaviour)</a:t>
                      </a:r>
                      <a:endParaRPr lang="en-GB" dirty="0"/>
                    </a:p>
                  </a:txBody>
                  <a:tcPr/>
                </a:tc>
                <a:extLst>
                  <a:ext uri="{0D108BD9-81ED-4DB2-BD59-A6C34878D82A}">
                    <a16:rowId xmlns:a16="http://schemas.microsoft.com/office/drawing/2014/main" val="10003"/>
                  </a:ext>
                </a:extLst>
              </a:tr>
              <a:tr h="744797">
                <a:tc>
                  <a:txBody>
                    <a:bodyPr/>
                    <a:lstStyle/>
                    <a:p>
                      <a:r>
                        <a:rPr lang="en-GB" dirty="0"/>
                        <a:t>Developed</a:t>
                      </a:r>
                      <a:r>
                        <a:rPr lang="en-GB" baseline="0" dirty="0"/>
                        <a:t> through ‘trial and error’ (i.e. adapting to the environment)</a:t>
                      </a:r>
                      <a:endParaRPr lang="en-GB" dirty="0"/>
                    </a:p>
                  </a:txBody>
                  <a:tcPr/>
                </a:tc>
                <a:extLst>
                  <a:ext uri="{0D108BD9-81ED-4DB2-BD59-A6C34878D82A}">
                    <a16:rowId xmlns:a16="http://schemas.microsoft.com/office/drawing/2014/main" val="10004"/>
                  </a:ext>
                </a:extLst>
              </a:tr>
              <a:tr h="1383195">
                <a:tc>
                  <a:txBody>
                    <a:bodyPr/>
                    <a:lstStyle/>
                    <a:p>
                      <a:r>
                        <a:rPr lang="en-GB" dirty="0"/>
                        <a:t>Researched by </a:t>
                      </a:r>
                      <a:r>
                        <a:rPr lang="en-GB" baseline="0" dirty="0"/>
                        <a:t>studying the ‘routines’ of behaviour (i.e. What motivates and rewards people to behave in certain ways?)</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994826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Cognitivist  theories  tell us that learning is...</a:t>
            </a:r>
            <a:br>
              <a:rPr lang="en-GB" dirty="0"/>
            </a:br>
            <a:endParaRPr lang="en-GB" dirty="0"/>
          </a:p>
        </p:txBody>
      </p:sp>
      <p:sp>
        <p:nvSpPr>
          <p:cNvPr id="3" name="Content Placeholder 2"/>
          <p:cNvSpPr>
            <a:spLocks noGrp="1"/>
          </p:cNvSpPr>
          <p:nvPr>
            <p:ph idx="1"/>
          </p:nvPr>
        </p:nvSpPr>
        <p:spPr>
          <a:xfrm>
            <a:off x="1981200" y="1772816"/>
            <a:ext cx="8147248" cy="4896544"/>
          </a:xfrm>
        </p:spPr>
        <p:txBody>
          <a:bodyPr>
            <a:normAutofit fontScale="92500" lnSpcReduction="20000"/>
          </a:bodyPr>
          <a:lstStyle/>
          <a:p>
            <a:pPr eaLnBrk="1" fontAlgn="t" hangingPunct="1"/>
            <a:r>
              <a:rPr lang="en-GB" dirty="0"/>
              <a:t>Based on ‘mental processes’ (i.e. problem-solving)</a:t>
            </a:r>
          </a:p>
          <a:p>
            <a:pPr eaLnBrk="1" fontAlgn="t" hangingPunct="1"/>
            <a:endParaRPr lang="en-GB" dirty="0"/>
          </a:p>
          <a:p>
            <a:pPr eaLnBrk="1" fontAlgn="t" hangingPunct="1"/>
            <a:r>
              <a:rPr lang="en-GB" dirty="0"/>
              <a:t>Determined by ‘processes of cognition’ (i.e. thought, memory, expectation)</a:t>
            </a:r>
          </a:p>
          <a:p>
            <a:pPr eaLnBrk="1" fontAlgn="t" hangingPunct="1"/>
            <a:endParaRPr lang="en-GB" dirty="0"/>
          </a:p>
          <a:p>
            <a:pPr eaLnBrk="1" fontAlgn="t" hangingPunct="1"/>
            <a:r>
              <a:rPr lang="en-GB" dirty="0"/>
              <a:t>Rooted in the development of ‘mental schema’ (i.e. A cognitive map )</a:t>
            </a:r>
          </a:p>
          <a:p>
            <a:pPr eaLnBrk="1" fontAlgn="t" hangingPunct="1"/>
            <a:endParaRPr lang="en-GB" dirty="0"/>
          </a:p>
          <a:p>
            <a:pPr eaLnBrk="1" fontAlgn="t" hangingPunct="1"/>
            <a:r>
              <a:rPr lang="en-GB" dirty="0"/>
              <a:t>Developed through ‘insight and understanding’ (perception)</a:t>
            </a:r>
          </a:p>
          <a:p>
            <a:pPr eaLnBrk="1" fontAlgn="t" hangingPunct="1"/>
            <a:endParaRPr lang="en-GB" dirty="0"/>
          </a:p>
          <a:p>
            <a:pPr eaLnBrk="1" fontAlgn="t" hangingPunct="1"/>
            <a:r>
              <a:rPr lang="en-GB" dirty="0"/>
              <a:t>Linked to Cognitive Behavioural Therapy (CBT) – adjust schema to reinterpret situations</a:t>
            </a:r>
          </a:p>
        </p:txBody>
      </p:sp>
    </p:spTree>
    <p:extLst>
      <p:ext uri="{BB962C8B-B14F-4D97-AF65-F5344CB8AC3E}">
        <p14:creationId xmlns:p14="http://schemas.microsoft.com/office/powerpoint/2010/main" val="2048896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Cognitivist Learning: examples	</a:t>
            </a:r>
          </a:p>
        </p:txBody>
      </p:sp>
      <p:sp>
        <p:nvSpPr>
          <p:cNvPr id="3" name="Content Placeholder 2"/>
          <p:cNvSpPr>
            <a:spLocks noGrp="1"/>
          </p:cNvSpPr>
          <p:nvPr>
            <p:ph idx="1"/>
          </p:nvPr>
        </p:nvSpPr>
        <p:spPr>
          <a:xfrm>
            <a:off x="1703512" y="1340768"/>
            <a:ext cx="8064896" cy="4680520"/>
          </a:xfrm>
        </p:spPr>
        <p:txBody>
          <a:bodyPr>
            <a:normAutofit/>
          </a:bodyPr>
          <a:lstStyle/>
          <a:p>
            <a:r>
              <a:rPr lang="en-GB" dirty="0"/>
              <a:t>Some of the following are areas where learning can be based on a cognitive process (e.g. application of theory / understanding a sequence)</a:t>
            </a:r>
          </a:p>
          <a:p>
            <a:endParaRPr lang="en-GB" dirty="0"/>
          </a:p>
          <a:p>
            <a:pPr lvl="1"/>
            <a:r>
              <a:rPr lang="en-GB" dirty="0"/>
              <a:t>Mathematics (e.g. Multiplication tables, long division)</a:t>
            </a:r>
          </a:p>
          <a:p>
            <a:pPr lvl="1"/>
            <a:r>
              <a:rPr lang="en-GB" dirty="0"/>
              <a:t>Employee Motivation (e.g. content and process theories</a:t>
            </a:r>
          </a:p>
          <a:p>
            <a:pPr lvl="1"/>
            <a:r>
              <a:rPr lang="en-GB" dirty="0"/>
              <a:t>Literary analysis (e.g. Iambic Pentameter in Shakespeare)</a:t>
            </a:r>
          </a:p>
          <a:p>
            <a:pPr lvl="1"/>
            <a:endParaRPr lang="en-GB" dirty="0"/>
          </a:p>
        </p:txBody>
      </p:sp>
    </p:spTree>
    <p:extLst>
      <p:ext uri="{BB962C8B-B14F-4D97-AF65-F5344CB8AC3E}">
        <p14:creationId xmlns:p14="http://schemas.microsoft.com/office/powerpoint/2010/main" val="3273467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a:t>
            </a:r>
          </a:p>
        </p:txBody>
      </p:sp>
      <p:sp>
        <p:nvSpPr>
          <p:cNvPr id="3" name="Content Placeholder 2"/>
          <p:cNvSpPr>
            <a:spLocks noGrp="1"/>
          </p:cNvSpPr>
          <p:nvPr>
            <p:ph idx="1"/>
          </p:nvPr>
        </p:nvSpPr>
        <p:spPr/>
        <p:txBody>
          <a:bodyPr/>
          <a:lstStyle/>
          <a:p>
            <a:pPr marL="0" indent="0" algn="ctr">
              <a:buNone/>
            </a:pPr>
            <a:r>
              <a:rPr lang="en-GB" sz="4400" dirty="0"/>
              <a:t>What are the strengths and weaknesses of cognitivist and behaviourist learning theories?</a:t>
            </a:r>
          </a:p>
        </p:txBody>
      </p:sp>
    </p:spTree>
    <p:extLst>
      <p:ext uri="{BB962C8B-B14F-4D97-AF65-F5344CB8AC3E}">
        <p14:creationId xmlns:p14="http://schemas.microsoft.com/office/powerpoint/2010/main" val="771512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Theories</a:t>
            </a:r>
          </a:p>
        </p:txBody>
      </p:sp>
      <p:sp>
        <p:nvSpPr>
          <p:cNvPr id="3" name="Content Placeholder 2"/>
          <p:cNvSpPr>
            <a:spLocks noGrp="1"/>
          </p:cNvSpPr>
          <p:nvPr>
            <p:ph idx="1"/>
          </p:nvPr>
        </p:nvSpPr>
        <p:spPr/>
        <p:txBody>
          <a:bodyPr>
            <a:normAutofit fontScale="92500" lnSpcReduction="20000"/>
          </a:bodyPr>
          <a:lstStyle/>
          <a:p>
            <a:r>
              <a:rPr lang="en-GB" dirty="0"/>
              <a:t>Strengths</a:t>
            </a:r>
          </a:p>
          <a:p>
            <a:pPr lvl="1"/>
            <a:r>
              <a:rPr lang="en-GB" dirty="0"/>
              <a:t>Conditioned response vital in some situations</a:t>
            </a:r>
          </a:p>
          <a:p>
            <a:pPr lvl="1"/>
            <a:r>
              <a:rPr lang="en-GB" dirty="0"/>
              <a:t>Mental schemas / theoretical frameworks are more objective – draw from wide range of contexts</a:t>
            </a:r>
          </a:p>
          <a:p>
            <a:pPr lvl="1"/>
            <a:r>
              <a:rPr lang="en-GB" dirty="0"/>
              <a:t>Helps to understand causal relationships / sequences</a:t>
            </a:r>
          </a:p>
          <a:p>
            <a:pPr lvl="1"/>
            <a:r>
              <a:rPr lang="en-GB" dirty="0"/>
              <a:t>Can help with conflict and uncertainty</a:t>
            </a:r>
          </a:p>
          <a:p>
            <a:pPr lvl="1"/>
            <a:r>
              <a:rPr lang="en-GB" dirty="0"/>
              <a:t>Recognise perception can drive behaviour </a:t>
            </a:r>
          </a:p>
          <a:p>
            <a:pPr lvl="1"/>
            <a:endParaRPr lang="en-GB" dirty="0"/>
          </a:p>
          <a:p>
            <a:r>
              <a:rPr lang="en-GB" dirty="0"/>
              <a:t> Weakness</a:t>
            </a:r>
          </a:p>
          <a:p>
            <a:pPr lvl="1"/>
            <a:r>
              <a:rPr lang="en-GB" dirty="0"/>
              <a:t>‘empty vassal’ theories</a:t>
            </a:r>
          </a:p>
          <a:p>
            <a:pPr lvl="1"/>
            <a:r>
              <a:rPr lang="en-GB" dirty="0"/>
              <a:t>Reject individuality and subjectivity</a:t>
            </a:r>
          </a:p>
          <a:p>
            <a:pPr lvl="1"/>
            <a:r>
              <a:rPr lang="en-GB" dirty="0"/>
              <a:t>Teacher-centred not learner-centred</a:t>
            </a:r>
          </a:p>
          <a:p>
            <a:pPr lvl="1"/>
            <a:r>
              <a:rPr lang="en-GB" dirty="0"/>
              <a:t>Unreflective and denies role of experience……</a:t>
            </a:r>
          </a:p>
          <a:p>
            <a:pPr lvl="1"/>
            <a:endParaRPr lang="en-GB" dirty="0"/>
          </a:p>
        </p:txBody>
      </p:sp>
    </p:spTree>
    <p:extLst>
      <p:ext uri="{BB962C8B-B14F-4D97-AF65-F5344CB8AC3E}">
        <p14:creationId xmlns:p14="http://schemas.microsoft.com/office/powerpoint/2010/main" val="843474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63552" y="260648"/>
            <a:ext cx="7333828" cy="922114"/>
          </a:xfrm>
        </p:spPr>
        <p:txBody>
          <a:bodyPr/>
          <a:lstStyle/>
          <a:p>
            <a:r>
              <a:rPr lang="en-GB" sz="2800" b="1" dirty="0"/>
              <a:t>Humanistic theory (Rogers 1902 - 1987)</a:t>
            </a:r>
          </a:p>
        </p:txBody>
      </p:sp>
      <p:sp>
        <p:nvSpPr>
          <p:cNvPr id="4" name="Content Placeholder 3"/>
          <p:cNvSpPr>
            <a:spLocks noGrp="1"/>
          </p:cNvSpPr>
          <p:nvPr>
            <p:ph idx="1"/>
          </p:nvPr>
        </p:nvSpPr>
        <p:spPr>
          <a:xfrm>
            <a:off x="1991544" y="1196753"/>
            <a:ext cx="8229600" cy="4525963"/>
          </a:xfrm>
        </p:spPr>
        <p:txBody>
          <a:bodyPr/>
          <a:lstStyle/>
          <a:p>
            <a:r>
              <a:rPr lang="en-GB" sz="2400" dirty="0"/>
              <a:t>Rogers theory of learning is rooted in ‘person-centred’ psychotherapy (i.e. thinking about the person as a positive trustworthy organism and their experiences as having worth)</a:t>
            </a:r>
          </a:p>
          <a:p>
            <a:r>
              <a:rPr lang="en-GB" sz="2400" dirty="0"/>
              <a:t>Rooted in humanistic theory of personality (i.e. what constitutes the person)</a:t>
            </a:r>
          </a:p>
          <a:p>
            <a:pPr lvl="1">
              <a:buFont typeface="Arial" pitchFamily="34" charset="0"/>
              <a:buChar char="•"/>
            </a:pPr>
            <a:r>
              <a:rPr lang="en-GB" dirty="0"/>
              <a:t>The central ‘</a:t>
            </a:r>
            <a:r>
              <a:rPr lang="en-GB" b="1" dirty="0"/>
              <a:t>construct of the self’ </a:t>
            </a:r>
          </a:p>
          <a:p>
            <a:pPr lvl="1">
              <a:buFont typeface="Arial" pitchFamily="34" charset="0"/>
              <a:buChar char="•"/>
            </a:pPr>
            <a:r>
              <a:rPr lang="en-GB" dirty="0"/>
              <a:t>The person as ‘</a:t>
            </a:r>
            <a:r>
              <a:rPr lang="en-GB" b="1" dirty="0"/>
              <a:t>subject rather than object’</a:t>
            </a:r>
            <a:r>
              <a:rPr lang="en-GB" dirty="0"/>
              <a:t> (i.e. the dignity of the person is critical)</a:t>
            </a:r>
          </a:p>
          <a:p>
            <a:pPr lvl="1">
              <a:buFont typeface="Arial" pitchFamily="34" charset="0"/>
              <a:buChar char="•"/>
            </a:pPr>
            <a:r>
              <a:rPr lang="en-GB" dirty="0"/>
              <a:t>The importance of ‘</a:t>
            </a:r>
            <a:r>
              <a:rPr lang="en-GB" b="1" dirty="0"/>
              <a:t>actualising tendency’ </a:t>
            </a:r>
            <a:r>
              <a:rPr lang="en-GB" dirty="0"/>
              <a:t>(i.e. The desire of humans to reach their full potential)</a:t>
            </a:r>
          </a:p>
          <a:p>
            <a:pPr lvl="1"/>
            <a:r>
              <a:rPr lang="en-GB" dirty="0">
                <a:hlinkClick r:id="rId2"/>
              </a:rPr>
              <a:t>http://oprf.com/Rogers/</a:t>
            </a:r>
            <a:endParaRPr lang="en-GB" dirty="0"/>
          </a:p>
          <a:p>
            <a:endParaRPr lang="en-GB" sz="2400" dirty="0"/>
          </a:p>
        </p:txBody>
      </p:sp>
    </p:spTree>
    <p:extLst>
      <p:ext uri="{BB962C8B-B14F-4D97-AF65-F5344CB8AC3E}">
        <p14:creationId xmlns:p14="http://schemas.microsoft.com/office/powerpoint/2010/main" val="3255049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004" y="116632"/>
            <a:ext cx="8229600" cy="1143000"/>
          </a:xfrm>
        </p:spPr>
        <p:txBody>
          <a:bodyPr/>
          <a:lstStyle/>
          <a:p>
            <a:r>
              <a:rPr lang="en-GB" sz="3200" dirty="0"/>
              <a:t>Experience and Learning (Rogers)</a:t>
            </a:r>
          </a:p>
        </p:txBody>
      </p:sp>
      <p:sp>
        <p:nvSpPr>
          <p:cNvPr id="7" name="Rounded Rectangular Callout 6"/>
          <p:cNvSpPr/>
          <p:nvPr/>
        </p:nvSpPr>
        <p:spPr>
          <a:xfrm>
            <a:off x="2017396" y="1268760"/>
            <a:ext cx="7787208" cy="3816424"/>
          </a:xfrm>
          <a:prstGeom prst="wedgeRoundRectCallou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“Experience is the highest authority, the touchstone of validity is my own experience. No other persons ideas and none of my own ideas are as authoritative as my own experience. It is to experience that I must return to again and again, to discover a closer approximation to truth as it’s in the process of becoming in me….it can always be checked…in this way frequent error or fallibility is always open to correction….</a:t>
            </a:r>
          </a:p>
          <a:p>
            <a:pPr algn="ctr"/>
            <a:endParaRPr lang="en-GB" sz="2400" dirty="0">
              <a:solidFill>
                <a:schemeClr val="tx1"/>
              </a:solidFill>
            </a:endParaRPr>
          </a:p>
        </p:txBody>
      </p:sp>
      <p:sp>
        <p:nvSpPr>
          <p:cNvPr id="8" name="Rectangle 7"/>
          <p:cNvSpPr/>
          <p:nvPr/>
        </p:nvSpPr>
        <p:spPr>
          <a:xfrm>
            <a:off x="5303912" y="5996454"/>
            <a:ext cx="4320480" cy="369332"/>
          </a:xfrm>
          <a:prstGeom prst="rect">
            <a:avLst/>
          </a:prstGeom>
        </p:spPr>
        <p:txBody>
          <a:bodyPr wrap="square">
            <a:spAutoFit/>
          </a:bodyPr>
          <a:lstStyle/>
          <a:p>
            <a:r>
              <a:rPr lang="en-GB" dirty="0"/>
              <a:t>“On becoming a person” (Rogers) </a:t>
            </a:r>
          </a:p>
        </p:txBody>
      </p:sp>
    </p:spTree>
    <p:extLst>
      <p:ext uri="{BB962C8B-B14F-4D97-AF65-F5344CB8AC3E}">
        <p14:creationId xmlns:p14="http://schemas.microsoft.com/office/powerpoint/2010/main" val="3495170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188640"/>
            <a:ext cx="8229600" cy="1143000"/>
          </a:xfrm>
        </p:spPr>
        <p:txBody>
          <a:bodyPr/>
          <a:lstStyle/>
          <a:p>
            <a:r>
              <a:rPr lang="en-GB" sz="3200" dirty="0"/>
              <a:t>Experiential Learning</a:t>
            </a:r>
            <a:br>
              <a:rPr lang="en-GB" sz="3200" dirty="0"/>
            </a:br>
            <a:r>
              <a:rPr lang="en-GB" sz="3200" dirty="0"/>
              <a:t>Jarvis (1994) Typology of Learning</a:t>
            </a:r>
          </a:p>
        </p:txBody>
      </p:sp>
      <p:graphicFrame>
        <p:nvGraphicFramePr>
          <p:cNvPr id="5" name="Content Placeholder 4"/>
          <p:cNvGraphicFramePr>
            <a:graphicFrameLocks noGrp="1"/>
          </p:cNvGraphicFramePr>
          <p:nvPr>
            <p:ph sz="half" idx="2"/>
          </p:nvPr>
        </p:nvGraphicFramePr>
        <p:xfrm>
          <a:off x="2423592" y="1556793"/>
          <a:ext cx="6984776" cy="4104454"/>
        </p:xfrm>
        <a:graphic>
          <a:graphicData uri="http://schemas.openxmlformats.org/drawingml/2006/table">
            <a:tbl>
              <a:tblPr firstRow="1" bandRow="1">
                <a:tableStyleId>{5C22544A-7EE6-4342-B048-85BDC9FD1C3A}</a:tableStyleId>
              </a:tblPr>
              <a:tblGrid>
                <a:gridCol w="3312721">
                  <a:extLst>
                    <a:ext uri="{9D8B030D-6E8A-4147-A177-3AD203B41FA5}">
                      <a16:colId xmlns:a16="http://schemas.microsoft.com/office/drawing/2014/main" val="20000"/>
                    </a:ext>
                  </a:extLst>
                </a:gridCol>
                <a:gridCol w="3672055">
                  <a:extLst>
                    <a:ext uri="{9D8B030D-6E8A-4147-A177-3AD203B41FA5}">
                      <a16:colId xmlns:a16="http://schemas.microsoft.com/office/drawing/2014/main" val="20001"/>
                    </a:ext>
                  </a:extLst>
                </a:gridCol>
              </a:tblGrid>
              <a:tr h="77379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TYPE OF LEARNING </a:t>
                      </a:r>
                    </a:p>
                    <a:p>
                      <a:endParaRPr lang="en-GB" sz="2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RESPONSE</a:t>
                      </a:r>
                      <a:r>
                        <a:rPr lang="en-GB" sz="2000" baseline="0" dirty="0"/>
                        <a:t> TO EXPERIENCE</a:t>
                      </a:r>
                      <a:endParaRPr lang="en-GB" sz="2000" dirty="0"/>
                    </a:p>
                    <a:p>
                      <a:endParaRPr lang="en-GB" sz="2000" dirty="0"/>
                    </a:p>
                  </a:txBody>
                  <a:tcPr/>
                </a:tc>
                <a:extLst>
                  <a:ext uri="{0D108BD9-81ED-4DB2-BD59-A6C34878D82A}">
                    <a16:rowId xmlns:a16="http://schemas.microsoft.com/office/drawing/2014/main" val="10000"/>
                  </a:ext>
                </a:extLst>
              </a:tr>
              <a:tr h="1110221">
                <a:tc>
                  <a:txBody>
                    <a:bodyPr/>
                    <a:lstStyle/>
                    <a:p>
                      <a:r>
                        <a:rPr lang="en-GB" sz="2000" b="1" dirty="0"/>
                        <a:t>1. Non-Learning</a:t>
                      </a:r>
                    </a:p>
                  </a:txBody>
                  <a:tcPr/>
                </a:tc>
                <a:tc>
                  <a:txBody>
                    <a:bodyPr/>
                    <a:lstStyle/>
                    <a:p>
                      <a:r>
                        <a:rPr lang="en-GB" sz="2000" dirty="0"/>
                        <a:t>Presumption</a:t>
                      </a:r>
                    </a:p>
                    <a:p>
                      <a:r>
                        <a:rPr lang="en-GB" sz="2000" dirty="0"/>
                        <a:t>Non-consideration</a:t>
                      </a:r>
                      <a:r>
                        <a:rPr lang="en-GB" sz="2000" baseline="0" dirty="0"/>
                        <a:t> </a:t>
                      </a:r>
                    </a:p>
                    <a:p>
                      <a:r>
                        <a:rPr lang="en-GB" sz="2000" baseline="0" dirty="0"/>
                        <a:t>R</a:t>
                      </a:r>
                      <a:r>
                        <a:rPr lang="en-GB" sz="2000" dirty="0"/>
                        <a:t>ejection</a:t>
                      </a:r>
                      <a:r>
                        <a:rPr lang="en-GB" sz="2000" baseline="0" dirty="0"/>
                        <a:t> </a:t>
                      </a:r>
                      <a:endParaRPr lang="en-GB" sz="2000" dirty="0"/>
                    </a:p>
                  </a:txBody>
                  <a:tcPr/>
                </a:tc>
                <a:extLst>
                  <a:ext uri="{0D108BD9-81ED-4DB2-BD59-A6C34878D82A}">
                    <a16:rowId xmlns:a16="http://schemas.microsoft.com/office/drawing/2014/main" val="10001"/>
                  </a:ext>
                </a:extLst>
              </a:tr>
              <a:tr h="1110221">
                <a:tc>
                  <a:txBody>
                    <a:bodyPr/>
                    <a:lstStyle/>
                    <a:p>
                      <a:r>
                        <a:rPr lang="en-GB" sz="2000" b="1" dirty="0"/>
                        <a:t>2. Non-Reflective </a:t>
                      </a:r>
                      <a:r>
                        <a:rPr lang="en-GB" sz="2000" b="1" baseline="0" dirty="0"/>
                        <a:t>Learning</a:t>
                      </a:r>
                    </a:p>
                  </a:txBody>
                  <a:tcPr/>
                </a:tc>
                <a:tc>
                  <a:txBody>
                    <a:bodyPr/>
                    <a:lstStyle/>
                    <a:p>
                      <a:r>
                        <a:rPr lang="en-GB" sz="2000" dirty="0"/>
                        <a:t>Pre-conscious</a:t>
                      </a:r>
                    </a:p>
                    <a:p>
                      <a:r>
                        <a:rPr lang="en-GB" sz="2000" dirty="0"/>
                        <a:t>Skills Learning </a:t>
                      </a:r>
                    </a:p>
                    <a:p>
                      <a:r>
                        <a:rPr lang="en-GB" sz="2000" dirty="0"/>
                        <a:t>Memorisation</a:t>
                      </a:r>
                      <a:endParaRPr lang="en-GB" sz="2000" baseline="0" dirty="0"/>
                    </a:p>
                  </a:txBody>
                  <a:tcPr/>
                </a:tc>
                <a:extLst>
                  <a:ext uri="{0D108BD9-81ED-4DB2-BD59-A6C34878D82A}">
                    <a16:rowId xmlns:a16="http://schemas.microsoft.com/office/drawing/2014/main" val="10002"/>
                  </a:ext>
                </a:extLst>
              </a:tr>
              <a:tr h="1110221">
                <a:tc>
                  <a:txBody>
                    <a:bodyPr/>
                    <a:lstStyle/>
                    <a:p>
                      <a:r>
                        <a:rPr lang="en-GB" sz="2000" b="1" dirty="0"/>
                        <a:t>3. Reflective Learning</a:t>
                      </a:r>
                      <a:endParaRPr lang="en-GB" sz="2000" dirty="0"/>
                    </a:p>
                  </a:txBody>
                  <a:tcPr/>
                </a:tc>
                <a:tc>
                  <a:txBody>
                    <a:bodyPr/>
                    <a:lstStyle/>
                    <a:p>
                      <a:r>
                        <a:rPr lang="en-GB" sz="2000" b="0" dirty="0"/>
                        <a:t>C</a:t>
                      </a:r>
                      <a:r>
                        <a:rPr lang="en-GB" sz="2000" dirty="0"/>
                        <a:t>ontemplation</a:t>
                      </a:r>
                    </a:p>
                    <a:p>
                      <a:r>
                        <a:rPr lang="en-GB" sz="2000" dirty="0"/>
                        <a:t>Reflective skills</a:t>
                      </a:r>
                    </a:p>
                    <a:p>
                      <a:r>
                        <a:rPr lang="en-GB" sz="2000" dirty="0"/>
                        <a:t>Experimental/ creative</a:t>
                      </a:r>
                    </a:p>
                  </a:txBody>
                  <a:tcPr/>
                </a:tc>
                <a:extLst>
                  <a:ext uri="{0D108BD9-81ED-4DB2-BD59-A6C34878D82A}">
                    <a16:rowId xmlns:a16="http://schemas.microsoft.com/office/drawing/2014/main" val="10003"/>
                  </a:ext>
                </a:extLst>
              </a:tr>
            </a:tbl>
          </a:graphicData>
        </a:graphic>
      </p:graphicFrame>
      <p:sp>
        <p:nvSpPr>
          <p:cNvPr id="6" name="TextBox 5"/>
          <p:cNvSpPr txBox="1"/>
          <p:nvPr/>
        </p:nvSpPr>
        <p:spPr>
          <a:xfrm>
            <a:off x="1541748" y="6381329"/>
            <a:ext cx="8748464" cy="307777"/>
          </a:xfrm>
          <a:prstGeom prst="rect">
            <a:avLst/>
          </a:prstGeom>
          <a:noFill/>
        </p:spPr>
        <p:txBody>
          <a:bodyPr wrap="square" rtlCol="0">
            <a:spAutoFit/>
          </a:bodyPr>
          <a:lstStyle/>
          <a:p>
            <a:r>
              <a:rPr lang="en-GB" sz="1400" i="1" dirty="0"/>
              <a:t>Source: Jarvis P (1994) Learning practical knowledge, Journal of Further and Higher Education 18 (1), Spring </a:t>
            </a:r>
          </a:p>
        </p:txBody>
      </p:sp>
    </p:spTree>
    <p:extLst>
      <p:ext uri="{BB962C8B-B14F-4D97-AF65-F5344CB8AC3E}">
        <p14:creationId xmlns:p14="http://schemas.microsoft.com/office/powerpoint/2010/main" val="747739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4436" y="150426"/>
            <a:ext cx="8229600" cy="1143000"/>
          </a:xfrm>
        </p:spPr>
        <p:txBody>
          <a:bodyPr/>
          <a:lstStyle/>
          <a:p>
            <a:r>
              <a:rPr lang="en-GB" sz="3600" b="1" dirty="0"/>
              <a:t>Experiential Learning (Kolb 1984)</a:t>
            </a:r>
          </a:p>
        </p:txBody>
      </p:sp>
      <p:sp>
        <p:nvSpPr>
          <p:cNvPr id="3" name="Content Placeholder 2"/>
          <p:cNvSpPr>
            <a:spLocks noGrp="1"/>
          </p:cNvSpPr>
          <p:nvPr>
            <p:ph sz="half" idx="1"/>
          </p:nvPr>
        </p:nvSpPr>
        <p:spPr/>
        <p:txBody>
          <a:bodyPr/>
          <a:lstStyle/>
          <a:p>
            <a:pPr>
              <a:buNone/>
            </a:pPr>
            <a:r>
              <a:rPr lang="en-GB" dirty="0"/>
              <a:t> </a:t>
            </a:r>
          </a:p>
        </p:txBody>
      </p:sp>
      <p:sp>
        <p:nvSpPr>
          <p:cNvPr id="10" name="Content Placeholder 9"/>
          <p:cNvSpPr>
            <a:spLocks noGrp="1"/>
          </p:cNvSpPr>
          <p:nvPr>
            <p:ph sz="half" idx="2"/>
          </p:nvPr>
        </p:nvSpPr>
        <p:spPr>
          <a:xfrm>
            <a:off x="6023992" y="1600201"/>
            <a:ext cx="4464496" cy="4525963"/>
          </a:xfrm>
        </p:spPr>
        <p:txBody>
          <a:bodyPr/>
          <a:lstStyle/>
          <a:p>
            <a:r>
              <a:rPr lang="en-GB" sz="2000" dirty="0"/>
              <a:t>Learning as a </a:t>
            </a:r>
            <a:r>
              <a:rPr lang="en-GB" sz="2000" b="1" dirty="0"/>
              <a:t>continuous cycle </a:t>
            </a:r>
            <a:r>
              <a:rPr lang="en-GB" sz="2000" dirty="0"/>
              <a:t>(i.e. occurs informally and through experience)</a:t>
            </a:r>
          </a:p>
          <a:p>
            <a:r>
              <a:rPr lang="en-GB" sz="2000" dirty="0"/>
              <a:t>Learners are not passive recipients but </a:t>
            </a:r>
            <a:r>
              <a:rPr lang="en-GB" sz="2000" b="1" dirty="0"/>
              <a:t>actively explore </a:t>
            </a:r>
            <a:r>
              <a:rPr lang="en-GB" sz="2000" dirty="0"/>
              <a:t>and test their environment (i.e. through the synthesis of individual behaviour and evaluation of action)</a:t>
            </a:r>
          </a:p>
          <a:p>
            <a:r>
              <a:rPr lang="en-GB" sz="2000" dirty="0"/>
              <a:t>Importance of reflection and internalisation of events (</a:t>
            </a:r>
            <a:r>
              <a:rPr lang="en-GB" sz="2000" dirty="0" err="1"/>
              <a:t>i.e</a:t>
            </a:r>
            <a:r>
              <a:rPr lang="en-GB" sz="2000" dirty="0"/>
              <a:t> where you review what happened)</a:t>
            </a:r>
            <a:endParaRPr lang="en-GB" sz="2400" dirty="0"/>
          </a:p>
          <a:p>
            <a:endParaRPr lang="en-GB" sz="2400" dirty="0"/>
          </a:p>
        </p:txBody>
      </p:sp>
      <p:pic>
        <p:nvPicPr>
          <p:cNvPr id="4" name="Picture 3" descr="Kolb Cycle of Experiential Learning Diagram.bmp"/>
          <p:cNvPicPr>
            <a:picLocks noChangeAspect="1"/>
          </p:cNvPicPr>
          <p:nvPr/>
        </p:nvPicPr>
        <p:blipFill>
          <a:blip r:embed="rId3" cstate="print"/>
          <a:stretch>
            <a:fillRect/>
          </a:stretch>
        </p:blipFill>
        <p:spPr>
          <a:xfrm>
            <a:off x="1775520" y="1628800"/>
            <a:ext cx="4104456" cy="4752528"/>
          </a:xfrm>
          <a:prstGeom prst="rect">
            <a:avLst/>
          </a:prstGeom>
        </p:spPr>
      </p:pic>
      <p:sp>
        <p:nvSpPr>
          <p:cNvPr id="11" name="TextBox 10"/>
          <p:cNvSpPr txBox="1"/>
          <p:nvPr/>
        </p:nvSpPr>
        <p:spPr>
          <a:xfrm>
            <a:off x="2999656" y="1412777"/>
            <a:ext cx="1800200" cy="307777"/>
          </a:xfrm>
          <a:prstGeom prst="rect">
            <a:avLst/>
          </a:prstGeom>
          <a:noFill/>
        </p:spPr>
        <p:txBody>
          <a:bodyPr wrap="square" rtlCol="0">
            <a:spAutoFit/>
          </a:bodyPr>
          <a:lstStyle/>
          <a:p>
            <a:r>
              <a:rPr lang="en-GB" sz="1400" dirty="0"/>
              <a:t>Perceiving the world</a:t>
            </a:r>
          </a:p>
        </p:txBody>
      </p:sp>
      <p:sp>
        <p:nvSpPr>
          <p:cNvPr id="13" name="TextBox 12"/>
          <p:cNvSpPr txBox="1"/>
          <p:nvPr/>
        </p:nvSpPr>
        <p:spPr>
          <a:xfrm>
            <a:off x="5519936" y="2564904"/>
            <a:ext cx="400110" cy="1800200"/>
          </a:xfrm>
          <a:prstGeom prst="rect">
            <a:avLst/>
          </a:prstGeom>
          <a:noFill/>
        </p:spPr>
        <p:txBody>
          <a:bodyPr vert="vert" wrap="square" rtlCol="0">
            <a:spAutoFit/>
          </a:bodyPr>
          <a:lstStyle/>
          <a:p>
            <a:r>
              <a:rPr lang="en-GB" sz="1400" dirty="0"/>
              <a:t>Reflecting on process</a:t>
            </a:r>
          </a:p>
        </p:txBody>
      </p:sp>
      <p:sp>
        <p:nvSpPr>
          <p:cNvPr id="14" name="TextBox 13"/>
          <p:cNvSpPr txBox="1"/>
          <p:nvPr/>
        </p:nvSpPr>
        <p:spPr>
          <a:xfrm>
            <a:off x="2783632" y="4725144"/>
            <a:ext cx="2736304" cy="369332"/>
          </a:xfrm>
          <a:prstGeom prst="rect">
            <a:avLst/>
          </a:prstGeom>
          <a:noFill/>
        </p:spPr>
        <p:txBody>
          <a:bodyPr wrap="square" rtlCol="0">
            <a:spAutoFit/>
          </a:bodyPr>
          <a:lstStyle/>
          <a:p>
            <a:r>
              <a:rPr lang="en-GB" dirty="0"/>
              <a:t>Drawing conclusions</a:t>
            </a:r>
          </a:p>
        </p:txBody>
      </p:sp>
      <p:sp>
        <p:nvSpPr>
          <p:cNvPr id="15" name="TextBox 14"/>
          <p:cNvSpPr txBox="1"/>
          <p:nvPr/>
        </p:nvSpPr>
        <p:spPr>
          <a:xfrm>
            <a:off x="1703513" y="2348880"/>
            <a:ext cx="461665" cy="2016224"/>
          </a:xfrm>
          <a:prstGeom prst="rect">
            <a:avLst/>
          </a:prstGeom>
          <a:noFill/>
        </p:spPr>
        <p:txBody>
          <a:bodyPr vert="vert270" wrap="square" rtlCol="0">
            <a:spAutoFit/>
          </a:bodyPr>
          <a:lstStyle/>
          <a:p>
            <a:r>
              <a:rPr lang="en-GB" dirty="0"/>
              <a:t>Testing theories </a:t>
            </a:r>
          </a:p>
        </p:txBody>
      </p:sp>
    </p:spTree>
    <p:extLst>
      <p:ext uri="{BB962C8B-B14F-4D97-AF65-F5344CB8AC3E}">
        <p14:creationId xmlns:p14="http://schemas.microsoft.com/office/powerpoint/2010/main" val="1493923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6834" name="Rectangle 2"/>
          <p:cNvSpPr>
            <a:spLocks noGrp="1" noChangeArrowheads="1"/>
          </p:cNvSpPr>
          <p:nvPr>
            <p:ph type="title"/>
          </p:nvPr>
        </p:nvSpPr>
        <p:spPr>
          <a:xfrm>
            <a:off x="1992313" y="188913"/>
            <a:ext cx="8229600" cy="850900"/>
          </a:xfrm>
        </p:spPr>
        <p:txBody>
          <a:bodyPr/>
          <a:lstStyle/>
          <a:p>
            <a:pPr algn="ctr"/>
            <a:r>
              <a:rPr lang="en-GB" sz="3200" dirty="0">
                <a:solidFill>
                  <a:srgbClr val="0000FF"/>
                </a:solidFill>
              </a:rPr>
              <a:t>Experiential Learning at the Organisational level</a:t>
            </a:r>
            <a:endParaRPr lang="en-US" sz="3200" dirty="0">
              <a:solidFill>
                <a:srgbClr val="0000FF"/>
              </a:solidFill>
            </a:endParaRPr>
          </a:p>
        </p:txBody>
      </p:sp>
      <p:sp>
        <p:nvSpPr>
          <p:cNvPr id="376835" name="Rectangle 3"/>
          <p:cNvSpPr>
            <a:spLocks noGrp="1" noChangeArrowheads="1"/>
          </p:cNvSpPr>
          <p:nvPr>
            <p:ph type="body" idx="1"/>
          </p:nvPr>
        </p:nvSpPr>
        <p:spPr>
          <a:xfrm>
            <a:off x="1991544" y="1340769"/>
            <a:ext cx="8229600" cy="5184775"/>
          </a:xfrm>
        </p:spPr>
        <p:txBody>
          <a:bodyPr/>
          <a:lstStyle/>
          <a:p>
            <a:r>
              <a:rPr lang="en-GB" dirty="0"/>
              <a:t>Learning organisation will engage in single and double loop learning (</a:t>
            </a:r>
            <a:r>
              <a:rPr lang="en-GB" dirty="0" err="1"/>
              <a:t>Argyris</a:t>
            </a:r>
            <a:r>
              <a:rPr lang="en-GB" dirty="0"/>
              <a:t> and </a:t>
            </a:r>
            <a:r>
              <a:rPr lang="en-GB" dirty="0" err="1"/>
              <a:t>Schon</a:t>
            </a:r>
            <a:r>
              <a:rPr lang="en-GB" dirty="0"/>
              <a:t>, 1978)</a:t>
            </a:r>
          </a:p>
          <a:p>
            <a:pPr lvl="1"/>
            <a:r>
              <a:rPr lang="en-GB" dirty="0"/>
              <a:t>Single loop learning – learning to solve problems</a:t>
            </a:r>
          </a:p>
          <a:p>
            <a:pPr lvl="1"/>
            <a:r>
              <a:rPr lang="en-GB" dirty="0"/>
              <a:t>Double loop learning – change the fundamental conditions which cause problems to emerge</a:t>
            </a:r>
          </a:p>
          <a:p>
            <a:pPr lvl="1"/>
            <a:endParaRPr lang="en-GB" dirty="0"/>
          </a:p>
          <a:p>
            <a:pPr lvl="1"/>
            <a:endParaRPr lang="en-GB" dirty="0"/>
          </a:p>
          <a:p>
            <a:pPr lvl="1"/>
            <a:endParaRPr lang="en-GB" dirty="0"/>
          </a:p>
          <a:p>
            <a:pPr lvl="1"/>
            <a:endParaRPr lang="en-GB" dirty="0"/>
          </a:p>
          <a:p>
            <a:pPr lvl="1"/>
            <a:endParaRPr lang="en-GB" dirty="0"/>
          </a:p>
          <a:p>
            <a:r>
              <a:rPr lang="en-GB" dirty="0" err="1"/>
              <a:t>Facit</a:t>
            </a:r>
            <a:r>
              <a:rPr lang="en-GB" dirty="0"/>
              <a:t> AB – mechanical calculators (Starbuck, 2006)</a:t>
            </a:r>
          </a:p>
          <a:p>
            <a:pPr lvl="1"/>
            <a:endParaRPr lang="en-GB" dirty="0"/>
          </a:p>
          <a:p>
            <a:endParaRPr lang="en-US" dirty="0"/>
          </a:p>
        </p:txBody>
      </p:sp>
      <p:pic>
        <p:nvPicPr>
          <p:cNvPr id="376837" name="Picture 5" descr="theory_in_a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9233" y="3645025"/>
            <a:ext cx="6334223" cy="1615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4504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260648"/>
            <a:ext cx="8229600" cy="1143000"/>
          </a:xfrm>
        </p:spPr>
        <p:txBody>
          <a:bodyPr/>
          <a:lstStyle/>
          <a:p>
            <a:r>
              <a:rPr lang="en-GB" dirty="0"/>
              <a:t>Activity</a:t>
            </a:r>
          </a:p>
        </p:txBody>
      </p:sp>
      <p:sp>
        <p:nvSpPr>
          <p:cNvPr id="3" name="Content Placeholder 2"/>
          <p:cNvSpPr>
            <a:spLocks noGrp="1"/>
          </p:cNvSpPr>
          <p:nvPr>
            <p:ph idx="1"/>
          </p:nvPr>
        </p:nvSpPr>
        <p:spPr>
          <a:xfrm>
            <a:off x="2063552" y="1124744"/>
            <a:ext cx="8229600" cy="5184576"/>
          </a:xfrm>
        </p:spPr>
        <p:txBody>
          <a:bodyPr/>
          <a:lstStyle/>
          <a:p>
            <a:r>
              <a:rPr lang="en-GB" dirty="0"/>
              <a:t>Re-visit the analysis of your role(s)</a:t>
            </a:r>
          </a:p>
          <a:p>
            <a:endParaRPr lang="en-GB" dirty="0"/>
          </a:p>
          <a:p>
            <a:r>
              <a:rPr lang="en-GB" dirty="0"/>
              <a:t>Can you apply each learning theory to different parts of your role?</a:t>
            </a:r>
          </a:p>
          <a:p>
            <a:pPr lvl="1"/>
            <a:r>
              <a:rPr lang="en-GB" dirty="0"/>
              <a:t>Behaviourist</a:t>
            </a:r>
          </a:p>
          <a:p>
            <a:pPr lvl="1"/>
            <a:r>
              <a:rPr lang="en-GB" dirty="0"/>
              <a:t>Cognitive</a:t>
            </a:r>
          </a:p>
          <a:p>
            <a:pPr lvl="1"/>
            <a:r>
              <a:rPr lang="en-GB" dirty="0"/>
              <a:t>Experiential Learning</a:t>
            </a:r>
          </a:p>
          <a:p>
            <a:endParaRPr lang="en-GB" dirty="0"/>
          </a:p>
          <a:p>
            <a:pPr lvl="1"/>
            <a:endParaRPr lang="en-GB" dirty="0"/>
          </a:p>
        </p:txBody>
      </p:sp>
    </p:spTree>
    <p:extLst>
      <p:ext uri="{BB962C8B-B14F-4D97-AF65-F5344CB8AC3E}">
        <p14:creationId xmlns:p14="http://schemas.microsoft.com/office/powerpoint/2010/main" val="21493549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1084982"/>
          </a:xfrm>
        </p:spPr>
        <p:txBody>
          <a:bodyPr/>
          <a:lstStyle/>
          <a:p>
            <a:r>
              <a:rPr lang="en-GB" dirty="0"/>
              <a:t>Development in practice</a:t>
            </a:r>
          </a:p>
        </p:txBody>
      </p:sp>
      <p:sp>
        <p:nvSpPr>
          <p:cNvPr id="3" name="Content Placeholder 2"/>
          <p:cNvSpPr>
            <a:spLocks noGrp="1"/>
          </p:cNvSpPr>
          <p:nvPr>
            <p:ph idx="1"/>
          </p:nvPr>
        </p:nvSpPr>
        <p:spPr>
          <a:xfrm>
            <a:off x="1991544" y="1412777"/>
            <a:ext cx="8229600" cy="4525963"/>
          </a:xfrm>
        </p:spPr>
        <p:txBody>
          <a:bodyPr/>
          <a:lstStyle/>
          <a:p>
            <a:r>
              <a:rPr lang="en-GB" dirty="0"/>
              <a:t>To examine the mechanisms organisations use to drive development</a:t>
            </a:r>
          </a:p>
          <a:p>
            <a:endParaRPr lang="en-GB" dirty="0"/>
          </a:p>
          <a:p>
            <a:r>
              <a:rPr lang="en-GB" dirty="0"/>
              <a:t>Competency frameworks</a:t>
            </a:r>
          </a:p>
          <a:p>
            <a:r>
              <a:rPr lang="en-GB" dirty="0"/>
              <a:t>Training evaluation</a:t>
            </a:r>
          </a:p>
          <a:p>
            <a:r>
              <a:rPr lang="en-GB" dirty="0"/>
              <a:t>Development centres</a:t>
            </a:r>
          </a:p>
        </p:txBody>
      </p:sp>
    </p:spTree>
    <p:extLst>
      <p:ext uri="{BB962C8B-B14F-4D97-AF65-F5344CB8AC3E}">
        <p14:creationId xmlns:p14="http://schemas.microsoft.com/office/powerpoint/2010/main" val="1592438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19536" y="1916832"/>
            <a:ext cx="4032448" cy="4680520"/>
          </a:xfrm>
        </p:spPr>
        <p:txBody>
          <a:bodyPr>
            <a:normAutofit fontScale="70000" lnSpcReduction="20000"/>
          </a:bodyPr>
          <a:lstStyle/>
          <a:p>
            <a:pPr>
              <a:buFont typeface="Arial" pitchFamily="34" charset="0"/>
              <a:buChar char="•"/>
            </a:pPr>
            <a:r>
              <a:rPr lang="en-GB" sz="2400" dirty="0"/>
              <a:t>Problem solving			</a:t>
            </a:r>
          </a:p>
          <a:p>
            <a:pPr>
              <a:buFont typeface="Arial" pitchFamily="34" charset="0"/>
              <a:buChar char="•"/>
            </a:pPr>
            <a:r>
              <a:rPr lang="en-GB" sz="2400" dirty="0"/>
              <a:t>Analytical thinking</a:t>
            </a:r>
          </a:p>
          <a:p>
            <a:pPr>
              <a:buFont typeface="Arial" pitchFamily="34" charset="0"/>
              <a:buChar char="•"/>
            </a:pPr>
            <a:endParaRPr lang="en-GB" sz="2400" dirty="0"/>
          </a:p>
          <a:p>
            <a:pPr>
              <a:buFont typeface="Arial" pitchFamily="34" charset="0"/>
              <a:buChar char="•"/>
            </a:pPr>
            <a:r>
              <a:rPr lang="en-GB" sz="2400" dirty="0"/>
              <a:t>Communication</a:t>
            </a:r>
          </a:p>
          <a:p>
            <a:pPr>
              <a:buFont typeface="Arial" pitchFamily="34" charset="0"/>
              <a:buChar char="•"/>
            </a:pPr>
            <a:endParaRPr lang="en-GB" sz="2400" dirty="0"/>
          </a:p>
          <a:p>
            <a:pPr>
              <a:buFont typeface="Arial" pitchFamily="34" charset="0"/>
              <a:buChar char="•"/>
            </a:pPr>
            <a:r>
              <a:rPr lang="en-GB" sz="2400" dirty="0"/>
              <a:t>Drive for results</a:t>
            </a:r>
          </a:p>
          <a:p>
            <a:pPr>
              <a:buFont typeface="Arial" pitchFamily="34" charset="0"/>
              <a:buChar char="•"/>
            </a:pPr>
            <a:endParaRPr lang="en-GB" sz="2400" dirty="0"/>
          </a:p>
          <a:p>
            <a:pPr>
              <a:buFont typeface="Arial" pitchFamily="34" charset="0"/>
              <a:buChar char="•"/>
            </a:pPr>
            <a:r>
              <a:rPr lang="en-GB" sz="2400" dirty="0"/>
              <a:t>Negotiation</a:t>
            </a:r>
          </a:p>
          <a:p>
            <a:pPr>
              <a:buFont typeface="Arial" pitchFamily="34" charset="0"/>
              <a:buChar char="•"/>
            </a:pPr>
            <a:endParaRPr lang="en-GB" sz="2400" dirty="0"/>
          </a:p>
          <a:p>
            <a:pPr>
              <a:buFont typeface="Arial" pitchFamily="34" charset="0"/>
              <a:buChar char="•"/>
            </a:pPr>
            <a:r>
              <a:rPr lang="en-GB" sz="2400" dirty="0"/>
              <a:t>Leadership</a:t>
            </a:r>
          </a:p>
          <a:p>
            <a:pPr>
              <a:buFont typeface="Arial" pitchFamily="34" charset="0"/>
              <a:buChar char="•"/>
            </a:pPr>
            <a:endParaRPr lang="en-GB" sz="2400" dirty="0"/>
          </a:p>
          <a:p>
            <a:pPr>
              <a:buFont typeface="Arial" pitchFamily="34" charset="0"/>
              <a:buChar char="•"/>
            </a:pPr>
            <a:r>
              <a:rPr lang="en-GB" sz="2400" dirty="0"/>
              <a:t>Teamworking </a:t>
            </a:r>
          </a:p>
          <a:p>
            <a:pPr>
              <a:buFont typeface="Arial" pitchFamily="34" charset="0"/>
              <a:buChar char="•"/>
            </a:pPr>
            <a:endParaRPr lang="en-GB" sz="2400" dirty="0"/>
          </a:p>
          <a:p>
            <a:pPr>
              <a:buFont typeface="Arial" pitchFamily="34" charset="0"/>
              <a:buChar char="•"/>
            </a:pPr>
            <a:r>
              <a:rPr lang="en-GB" sz="2400" dirty="0"/>
              <a:t>Attention to detail</a:t>
            </a:r>
            <a:endParaRPr lang="en-GB" sz="1900" dirty="0"/>
          </a:p>
          <a:p>
            <a:pPr>
              <a:buFont typeface="Arial" pitchFamily="34" charset="0"/>
              <a:buChar char="•"/>
            </a:pPr>
            <a:endParaRPr lang="en-US" dirty="0"/>
          </a:p>
        </p:txBody>
      </p:sp>
      <p:sp>
        <p:nvSpPr>
          <p:cNvPr id="4" name="Content Placeholder 3"/>
          <p:cNvSpPr>
            <a:spLocks noGrp="1"/>
          </p:cNvSpPr>
          <p:nvPr>
            <p:ph sz="half" idx="2"/>
          </p:nvPr>
        </p:nvSpPr>
        <p:spPr>
          <a:xfrm>
            <a:off x="6277656" y="1916832"/>
            <a:ext cx="4390344" cy="4536504"/>
          </a:xfrm>
        </p:spPr>
        <p:txBody>
          <a:bodyPr>
            <a:normAutofit fontScale="70000" lnSpcReduction="20000"/>
          </a:bodyPr>
          <a:lstStyle/>
          <a:p>
            <a:pPr>
              <a:buFont typeface="Arial" pitchFamily="34" charset="0"/>
              <a:buChar char="•"/>
            </a:pPr>
            <a:r>
              <a:rPr lang="en-GB" dirty="0"/>
              <a:t> </a:t>
            </a:r>
            <a:r>
              <a:rPr lang="en-GB" sz="2200" dirty="0"/>
              <a:t>Customer focus</a:t>
            </a:r>
          </a:p>
          <a:p>
            <a:pPr>
              <a:buFont typeface="Arial" pitchFamily="34" charset="0"/>
              <a:buChar char="•"/>
            </a:pPr>
            <a:endParaRPr lang="en-GB" sz="2200" dirty="0"/>
          </a:p>
          <a:p>
            <a:pPr>
              <a:buFont typeface="Arial" pitchFamily="34" charset="0"/>
              <a:buChar char="•"/>
            </a:pPr>
            <a:r>
              <a:rPr lang="en-GB" sz="2200" dirty="0"/>
              <a:t>Influencing</a:t>
            </a:r>
          </a:p>
          <a:p>
            <a:pPr>
              <a:buFont typeface="Arial" pitchFamily="34" charset="0"/>
              <a:buChar char="•"/>
            </a:pPr>
            <a:endParaRPr lang="en-GB" sz="2200" dirty="0"/>
          </a:p>
          <a:p>
            <a:pPr>
              <a:buFont typeface="Arial" pitchFamily="34" charset="0"/>
              <a:buChar char="•"/>
            </a:pPr>
            <a:r>
              <a:rPr lang="en-GB" sz="2200" dirty="0"/>
              <a:t>Collaboration</a:t>
            </a:r>
          </a:p>
          <a:p>
            <a:pPr>
              <a:buFont typeface="Arial" pitchFamily="34" charset="0"/>
              <a:buChar char="•"/>
            </a:pPr>
            <a:endParaRPr lang="en-GB" sz="2200" dirty="0"/>
          </a:p>
          <a:p>
            <a:pPr>
              <a:buFont typeface="Arial" pitchFamily="34" charset="0"/>
              <a:buChar char="•"/>
            </a:pPr>
            <a:r>
              <a:rPr lang="en-GB" sz="2200" dirty="0"/>
              <a:t>Building trust</a:t>
            </a:r>
          </a:p>
          <a:p>
            <a:pPr>
              <a:buFont typeface="Arial" pitchFamily="34" charset="0"/>
              <a:buChar char="•"/>
            </a:pPr>
            <a:endParaRPr lang="en-GB" sz="2200" dirty="0"/>
          </a:p>
          <a:p>
            <a:pPr>
              <a:buFont typeface="Arial" pitchFamily="34" charset="0"/>
              <a:buChar char="•"/>
            </a:pPr>
            <a:r>
              <a:rPr lang="en-GB" sz="2200" dirty="0"/>
              <a:t>Developing others</a:t>
            </a:r>
          </a:p>
          <a:p>
            <a:pPr>
              <a:buFont typeface="Arial" pitchFamily="34" charset="0"/>
              <a:buChar char="•"/>
            </a:pPr>
            <a:endParaRPr lang="en-GB" sz="2200" dirty="0"/>
          </a:p>
          <a:p>
            <a:pPr>
              <a:buFont typeface="Arial" pitchFamily="34" charset="0"/>
              <a:buChar char="•"/>
            </a:pPr>
            <a:r>
              <a:rPr lang="en-GB" sz="2200" dirty="0"/>
              <a:t>Self-awareness</a:t>
            </a:r>
          </a:p>
          <a:p>
            <a:pPr>
              <a:buFont typeface="Arial" pitchFamily="34" charset="0"/>
              <a:buChar char="•"/>
            </a:pPr>
            <a:endParaRPr lang="en-GB" sz="2200" dirty="0"/>
          </a:p>
          <a:p>
            <a:pPr>
              <a:buFont typeface="Arial" pitchFamily="34" charset="0"/>
              <a:buChar char="•"/>
            </a:pPr>
            <a:r>
              <a:rPr lang="en-GB" sz="2200" dirty="0"/>
              <a:t>Business awareness</a:t>
            </a:r>
          </a:p>
          <a:p>
            <a:pPr>
              <a:buFont typeface="Arial" pitchFamily="34" charset="0"/>
              <a:buChar char="•"/>
            </a:pPr>
            <a:endParaRPr lang="en-GB" sz="2200" dirty="0"/>
          </a:p>
          <a:p>
            <a:pPr>
              <a:buFont typeface="Arial" pitchFamily="34" charset="0"/>
              <a:buChar char="•"/>
            </a:pPr>
            <a:r>
              <a:rPr lang="en-GB" sz="2300" dirty="0"/>
              <a:t>Resilience</a:t>
            </a:r>
          </a:p>
          <a:p>
            <a:pPr>
              <a:buFont typeface="Arial" pitchFamily="34" charset="0"/>
              <a:buChar char="•"/>
            </a:pPr>
            <a:endParaRPr lang="en-GB" sz="2200" dirty="0"/>
          </a:p>
          <a:p>
            <a:pPr>
              <a:buFont typeface="Arial" pitchFamily="34" charset="0"/>
              <a:buChar char="•"/>
            </a:pPr>
            <a:endParaRPr lang="en-GB" sz="2200" dirty="0"/>
          </a:p>
          <a:p>
            <a:pPr>
              <a:buFont typeface="Arial" pitchFamily="34" charset="0"/>
              <a:buChar char="•"/>
            </a:pPr>
            <a:endParaRPr lang="en-US" sz="2200" dirty="0"/>
          </a:p>
        </p:txBody>
      </p:sp>
      <p:sp>
        <p:nvSpPr>
          <p:cNvPr id="6" name="Content Placeholder 2"/>
          <p:cNvSpPr txBox="1">
            <a:spLocks/>
          </p:cNvSpPr>
          <p:nvPr/>
        </p:nvSpPr>
        <p:spPr bwMode="auto">
          <a:xfrm>
            <a:off x="1775520" y="188640"/>
            <a:ext cx="8424936" cy="1512168"/>
          </a:xfrm>
          <a:prstGeom prst="rect">
            <a:avLst/>
          </a:prstGeom>
          <a:noFill/>
          <a:ln w="9525">
            <a:noFill/>
            <a:miter lim="800000"/>
            <a:headEnd/>
            <a:tailEnd/>
          </a:ln>
        </p:spPr>
        <p:txBody>
          <a:bodyPr vert="horz" wrap="square" lIns="0" tIns="45720" rIns="91440" bIns="45720" numCol="1" anchor="t" anchorCtr="0" compatLnSpc="1">
            <a:prstTxWarp prst="textNoShape">
              <a:avLst/>
            </a:prstTxWarp>
            <a:normAutofit fontScale="77500" lnSpcReduction="20000"/>
          </a:bodyPr>
          <a:lstStyle/>
          <a:p>
            <a:pPr fontAlgn="base">
              <a:spcBef>
                <a:spcPct val="20000"/>
              </a:spcBef>
              <a:spcAft>
                <a:spcPct val="0"/>
              </a:spcAft>
              <a:defRPr/>
            </a:pPr>
            <a:endParaRPr lang="en-GB" sz="1600" b="1" dirty="0">
              <a:solidFill>
                <a:schemeClr val="bg2"/>
              </a:solidFill>
            </a:endParaRPr>
          </a:p>
          <a:p>
            <a:pPr fontAlgn="base">
              <a:spcBef>
                <a:spcPct val="20000"/>
              </a:spcBef>
              <a:spcAft>
                <a:spcPct val="0"/>
              </a:spcAft>
              <a:defRPr/>
            </a:pPr>
            <a:r>
              <a:rPr lang="en-GB" sz="4200" b="1" dirty="0"/>
              <a:t>COMPETENCIES</a:t>
            </a:r>
          </a:p>
          <a:p>
            <a:pPr fontAlgn="base">
              <a:spcBef>
                <a:spcPct val="20000"/>
              </a:spcBef>
              <a:spcAft>
                <a:spcPct val="0"/>
              </a:spcAft>
              <a:defRPr/>
            </a:pPr>
            <a:endParaRPr lang="en-GB" sz="1900" b="1" dirty="0">
              <a:solidFill>
                <a:schemeClr val="bg2"/>
              </a:solidFill>
            </a:endParaRPr>
          </a:p>
          <a:p>
            <a:pPr fontAlgn="base">
              <a:spcBef>
                <a:spcPct val="20000"/>
              </a:spcBef>
              <a:spcAft>
                <a:spcPct val="0"/>
              </a:spcAft>
              <a:defRPr/>
            </a:pPr>
            <a:r>
              <a:rPr lang="en-GB" sz="1900" b="1" dirty="0">
                <a:solidFill>
                  <a:schemeClr val="bg2"/>
                </a:solidFill>
              </a:rPr>
              <a:t> </a:t>
            </a:r>
            <a:r>
              <a:rPr lang="en-GB" sz="2100" b="1" dirty="0">
                <a:solidFill>
                  <a:schemeClr val="bg2"/>
                </a:solidFill>
              </a:rPr>
              <a:t>Ability to develop and perform different skills requires certain </a:t>
            </a:r>
            <a:r>
              <a:rPr lang="en-GB" sz="2100" b="1" u="sng" dirty="0">
                <a:solidFill>
                  <a:schemeClr val="bg2"/>
                </a:solidFill>
              </a:rPr>
              <a:t>behaviours </a:t>
            </a:r>
            <a:r>
              <a:rPr lang="en-GB" sz="2100" b="1" dirty="0">
                <a:solidFill>
                  <a:schemeClr val="bg2"/>
                </a:solidFill>
              </a:rPr>
              <a:t>(or competencies) </a:t>
            </a:r>
            <a:endParaRPr lang="en-GB" sz="1900" b="1" dirty="0">
              <a:solidFill>
                <a:schemeClr val="bg2"/>
              </a:solidFill>
            </a:endParaRPr>
          </a:p>
          <a:p>
            <a:pPr fontAlgn="base">
              <a:spcBef>
                <a:spcPct val="20000"/>
              </a:spcBef>
              <a:spcAft>
                <a:spcPct val="0"/>
              </a:spcAft>
              <a:buFont typeface="Arial" pitchFamily="34" charset="0"/>
              <a:buChar char="•"/>
              <a:defRPr/>
            </a:pPr>
            <a:endParaRPr lang="en-US" sz="1600" b="1" dirty="0">
              <a:solidFill>
                <a:schemeClr val="bg2"/>
              </a:solidFill>
            </a:endParaRPr>
          </a:p>
        </p:txBody>
      </p:sp>
    </p:spTree>
    <p:extLst>
      <p:ext uri="{BB962C8B-B14F-4D97-AF65-F5344CB8AC3E}">
        <p14:creationId xmlns:p14="http://schemas.microsoft.com/office/powerpoint/2010/main" val="2203902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375289" y="342900"/>
            <a:ext cx="6969125" cy="685800"/>
          </a:xfrm>
          <a:prstGeom prst="rect">
            <a:avLst/>
          </a:prstGeom>
          <a:noFill/>
          <a:ln w="9525">
            <a:noFill/>
            <a:miter lim="800000"/>
            <a:headEnd/>
            <a:tailEnd/>
          </a:ln>
        </p:spPr>
        <p:txBody>
          <a:bodyPr anchor="b"/>
          <a:lstStyle/>
          <a:p>
            <a:pPr>
              <a:lnSpc>
                <a:spcPct val="65000"/>
              </a:lnSpc>
              <a:defRPr/>
            </a:pPr>
            <a:r>
              <a:rPr lang="en-GB" sz="3200" b="1" kern="0" dirty="0">
                <a:latin typeface="+mj-lt"/>
                <a:ea typeface="+mj-ea"/>
                <a:cs typeface="+mj-cs"/>
              </a:rPr>
              <a:t>Competency Frameworks</a:t>
            </a:r>
          </a:p>
        </p:txBody>
      </p:sp>
      <p:sp>
        <p:nvSpPr>
          <p:cNvPr id="3" name="Rectangle 3"/>
          <p:cNvSpPr txBox="1">
            <a:spLocks noChangeArrowheads="1"/>
          </p:cNvSpPr>
          <p:nvPr/>
        </p:nvSpPr>
        <p:spPr>
          <a:xfrm>
            <a:off x="1775522" y="1730477"/>
            <a:ext cx="8892479" cy="4606699"/>
          </a:xfrm>
          <a:prstGeom prst="rect">
            <a:avLst/>
          </a:prstGeom>
        </p:spPr>
        <p:txBody>
          <a:bodyPr/>
          <a:lstStyle/>
          <a:p>
            <a:pPr marL="457200" indent="-457200">
              <a:spcBef>
                <a:spcPct val="20000"/>
              </a:spcBef>
              <a:buFont typeface="Arial" pitchFamily="34" charset="0"/>
              <a:buChar char="•"/>
              <a:defRPr/>
            </a:pPr>
            <a:r>
              <a:rPr lang="en-GB" sz="2000" b="1" kern="0" dirty="0">
                <a:solidFill>
                  <a:schemeClr val="tx2"/>
                </a:solidFill>
              </a:rPr>
              <a:t>A series of competencies required to complete a job.  </a:t>
            </a:r>
          </a:p>
          <a:p>
            <a:pPr marL="457200" indent="-457200">
              <a:spcBef>
                <a:spcPct val="20000"/>
              </a:spcBef>
              <a:buFont typeface="Arial" pitchFamily="34" charset="0"/>
              <a:buChar char="•"/>
              <a:defRPr/>
            </a:pPr>
            <a:endParaRPr lang="en-GB" sz="2000" b="1" kern="0" dirty="0">
              <a:solidFill>
                <a:schemeClr val="tx2"/>
              </a:solidFill>
            </a:endParaRPr>
          </a:p>
          <a:p>
            <a:pPr marL="457200" indent="-457200">
              <a:spcBef>
                <a:spcPct val="20000"/>
              </a:spcBef>
              <a:buFont typeface="Arial" pitchFamily="34" charset="0"/>
              <a:buChar char="•"/>
              <a:defRPr/>
            </a:pPr>
            <a:r>
              <a:rPr lang="en-GB" sz="2000" b="1" kern="0" dirty="0">
                <a:solidFill>
                  <a:schemeClr val="tx2"/>
                </a:solidFill>
              </a:rPr>
              <a:t>Based on analysis of job, framework should identify:</a:t>
            </a:r>
          </a:p>
          <a:p>
            <a:pPr marL="457200" indent="-457200">
              <a:spcBef>
                <a:spcPct val="20000"/>
              </a:spcBef>
              <a:defRPr/>
            </a:pPr>
            <a:endParaRPr lang="en-GB" sz="2000" b="1" kern="0" dirty="0">
              <a:solidFill>
                <a:schemeClr val="tx2"/>
              </a:solidFill>
            </a:endParaRPr>
          </a:p>
          <a:p>
            <a:pPr marL="457200" indent="-457200">
              <a:spcBef>
                <a:spcPct val="20000"/>
              </a:spcBef>
              <a:defRPr/>
            </a:pPr>
            <a:r>
              <a:rPr lang="en-GB" sz="2000" b="1" kern="0" dirty="0">
                <a:solidFill>
                  <a:schemeClr val="tx2"/>
                </a:solidFill>
              </a:rPr>
              <a:t>	- </a:t>
            </a:r>
            <a:r>
              <a:rPr lang="en-GB" sz="2000" kern="0" dirty="0">
                <a:solidFill>
                  <a:schemeClr val="tx2"/>
                </a:solidFill>
              </a:rPr>
              <a:t>The competency (what is it called)</a:t>
            </a:r>
          </a:p>
          <a:p>
            <a:pPr marL="457200" indent="-457200">
              <a:spcBef>
                <a:spcPct val="20000"/>
              </a:spcBef>
              <a:defRPr/>
            </a:pPr>
            <a:endParaRPr lang="en-GB" sz="2000" kern="0" dirty="0">
              <a:solidFill>
                <a:schemeClr val="tx2"/>
              </a:solidFill>
            </a:endParaRPr>
          </a:p>
          <a:p>
            <a:pPr marL="457200" indent="-457200">
              <a:spcBef>
                <a:spcPct val="20000"/>
              </a:spcBef>
              <a:defRPr/>
            </a:pPr>
            <a:r>
              <a:rPr lang="en-GB" sz="2000" kern="0" dirty="0">
                <a:solidFill>
                  <a:schemeClr val="tx2"/>
                </a:solidFill>
              </a:rPr>
              <a:t>	- A descriptor (how is it defined)</a:t>
            </a:r>
          </a:p>
          <a:p>
            <a:pPr marL="457200" indent="-457200">
              <a:spcBef>
                <a:spcPct val="20000"/>
              </a:spcBef>
              <a:defRPr/>
            </a:pPr>
            <a:endParaRPr lang="en-GB" sz="2000" kern="0" dirty="0">
              <a:solidFill>
                <a:schemeClr val="tx2"/>
              </a:solidFill>
            </a:endParaRPr>
          </a:p>
          <a:p>
            <a:pPr marL="457200" indent="-457200">
              <a:spcBef>
                <a:spcPct val="20000"/>
              </a:spcBef>
              <a:defRPr/>
            </a:pPr>
            <a:r>
              <a:rPr lang="en-GB" sz="2000" kern="0" dirty="0">
                <a:solidFill>
                  <a:schemeClr val="tx2"/>
                </a:solidFill>
              </a:rPr>
              <a:t>	- Behaviours (what will someone do who demonstrates this  competency)</a:t>
            </a:r>
          </a:p>
          <a:p>
            <a:pPr marL="457200" indent="-457200">
              <a:spcBef>
                <a:spcPct val="20000"/>
              </a:spcBef>
              <a:defRPr/>
            </a:pPr>
            <a:endParaRPr lang="en-GB" sz="2000" kern="0" dirty="0">
              <a:solidFill>
                <a:schemeClr val="tx2"/>
              </a:solidFill>
            </a:endParaRPr>
          </a:p>
          <a:p>
            <a:pPr marL="457200" indent="-457200">
              <a:spcBef>
                <a:spcPct val="20000"/>
              </a:spcBef>
              <a:defRPr/>
            </a:pPr>
            <a:r>
              <a:rPr lang="en-GB" sz="2000" kern="0" dirty="0">
                <a:solidFill>
                  <a:schemeClr val="tx2"/>
                </a:solidFill>
              </a:rPr>
              <a:t>       - Levels (which behaviours indicate different abilities / expectations) </a:t>
            </a:r>
          </a:p>
          <a:p>
            <a:pPr marL="457200" indent="-457200">
              <a:spcBef>
                <a:spcPct val="20000"/>
              </a:spcBef>
              <a:defRPr/>
            </a:pPr>
            <a:endParaRPr lang="en-GB" sz="2000" b="1" kern="0" dirty="0">
              <a:solidFill>
                <a:schemeClr val="tx2"/>
              </a:solidFill>
            </a:endParaRPr>
          </a:p>
          <a:p>
            <a:pPr marL="457200" indent="-457200">
              <a:spcBef>
                <a:spcPct val="20000"/>
              </a:spcBef>
              <a:defRPr/>
            </a:pPr>
            <a:endParaRPr lang="en-GB" sz="2000" kern="0" dirty="0">
              <a:solidFill>
                <a:schemeClr val="tx2"/>
              </a:solidFill>
            </a:endParaRPr>
          </a:p>
          <a:p>
            <a:pPr marL="457200" indent="-457200">
              <a:spcBef>
                <a:spcPct val="20000"/>
              </a:spcBef>
              <a:defRPr/>
            </a:pPr>
            <a:endParaRPr lang="en-GB" sz="2000" kern="0" dirty="0">
              <a:solidFill>
                <a:schemeClr val="tx2"/>
              </a:solidFill>
            </a:endParaRPr>
          </a:p>
          <a:p>
            <a:pPr marL="457200" indent="-457200">
              <a:spcBef>
                <a:spcPct val="20000"/>
              </a:spcBef>
              <a:defRPr/>
            </a:pPr>
            <a:endParaRPr lang="en-GB" sz="2000" kern="0" dirty="0">
              <a:solidFill>
                <a:schemeClr val="tx2"/>
              </a:solidFill>
            </a:endParaRPr>
          </a:p>
          <a:p>
            <a:pPr marL="457200" indent="-457200">
              <a:spcBef>
                <a:spcPct val="20000"/>
              </a:spcBef>
              <a:defRPr/>
            </a:pPr>
            <a:endParaRPr lang="en-GB" sz="2000" kern="0" dirty="0">
              <a:solidFill>
                <a:schemeClr val="tx2"/>
              </a:solidFill>
            </a:endParaRPr>
          </a:p>
          <a:p>
            <a:pPr marL="457200" indent="-457200">
              <a:spcBef>
                <a:spcPct val="20000"/>
              </a:spcBef>
              <a:defRPr/>
            </a:pPr>
            <a:endParaRPr lang="en-GB" sz="2000" kern="0" dirty="0">
              <a:solidFill>
                <a:schemeClr val="tx2"/>
              </a:solidFill>
            </a:endParaRPr>
          </a:p>
          <a:p>
            <a:pPr marL="457200" indent="-457200">
              <a:spcBef>
                <a:spcPct val="20000"/>
              </a:spcBef>
              <a:defRPr/>
            </a:pPr>
            <a:endParaRPr lang="en-GB" sz="2000" kern="0" dirty="0">
              <a:solidFill>
                <a:schemeClr val="tx2"/>
              </a:solidFill>
            </a:endParaRPr>
          </a:p>
        </p:txBody>
      </p:sp>
    </p:spTree>
    <p:extLst>
      <p:ext uri="{BB962C8B-B14F-4D97-AF65-F5344CB8AC3E}">
        <p14:creationId xmlns:p14="http://schemas.microsoft.com/office/powerpoint/2010/main" val="3208463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38" name="Rectangle 2"/>
          <p:cNvSpPr>
            <a:spLocks noGrp="1" noChangeArrowheads="1"/>
          </p:cNvSpPr>
          <p:nvPr>
            <p:ph type="title"/>
          </p:nvPr>
        </p:nvSpPr>
        <p:spPr>
          <a:xfrm>
            <a:off x="1703512" y="275303"/>
            <a:ext cx="8028384" cy="850900"/>
          </a:xfrm>
          <a:ln>
            <a:solidFill>
              <a:schemeClr val="bg1">
                <a:lumMod val="95000"/>
              </a:schemeClr>
            </a:solidFill>
          </a:ln>
        </p:spPr>
        <p:txBody>
          <a:bodyPr>
            <a:normAutofit/>
          </a:bodyPr>
          <a:lstStyle/>
          <a:p>
            <a:pPr>
              <a:defRPr/>
            </a:pPr>
            <a:r>
              <a:rPr lang="en-GB" sz="2400" dirty="0"/>
              <a:t>Example: management competencies in Corporate Banking</a:t>
            </a:r>
            <a:endParaRPr lang="en-US" sz="2400" dirty="0"/>
          </a:p>
        </p:txBody>
      </p:sp>
      <p:sp>
        <p:nvSpPr>
          <p:cNvPr id="16387" name="Rectangle 3"/>
          <p:cNvSpPr>
            <a:spLocks noGrp="1" noChangeArrowheads="1"/>
          </p:cNvSpPr>
          <p:nvPr>
            <p:ph type="body" sz="half" idx="1"/>
          </p:nvPr>
        </p:nvSpPr>
        <p:spPr>
          <a:xfrm>
            <a:off x="1825769" y="1756064"/>
            <a:ext cx="3960812" cy="4810992"/>
          </a:xfrm>
        </p:spPr>
        <p:txBody>
          <a:bodyPr>
            <a:normAutofit fontScale="55000" lnSpcReduction="20000"/>
          </a:bodyPr>
          <a:lstStyle/>
          <a:p>
            <a:pPr marL="0" indent="0">
              <a:lnSpc>
                <a:spcPct val="70000"/>
              </a:lnSpc>
            </a:pPr>
            <a:r>
              <a:rPr lang="en-GB" altLang="ko-KR" b="1" i="1" u="sng" dirty="0">
                <a:solidFill>
                  <a:srgbClr val="FF0000"/>
                </a:solidFill>
                <a:ea typeface="굴림" pitchFamily="34" charset="-127"/>
              </a:rPr>
              <a:t>Behavioural Competencies</a:t>
            </a:r>
          </a:p>
          <a:p>
            <a:pPr marL="0" indent="0">
              <a:lnSpc>
                <a:spcPct val="70000"/>
              </a:lnSpc>
            </a:pPr>
            <a:endParaRPr lang="en-GB" altLang="ko-KR" b="1" i="1" u="sng" dirty="0">
              <a:solidFill>
                <a:srgbClr val="FF0000"/>
              </a:solidFill>
              <a:ea typeface="굴림" pitchFamily="34" charset="-127"/>
            </a:endParaRPr>
          </a:p>
          <a:p>
            <a:pPr marL="0" indent="0">
              <a:lnSpc>
                <a:spcPct val="70000"/>
              </a:lnSpc>
            </a:pPr>
            <a:r>
              <a:rPr lang="en-GB" altLang="ko-KR" b="1" dirty="0">
                <a:solidFill>
                  <a:srgbClr val="FF0000"/>
                </a:solidFill>
                <a:ea typeface="굴림" pitchFamily="34" charset="-127"/>
              </a:rPr>
              <a:t>Cluster 1: Delivering Business Success</a:t>
            </a:r>
          </a:p>
          <a:p>
            <a:pPr lvl="1">
              <a:lnSpc>
                <a:spcPct val="70000"/>
              </a:lnSpc>
              <a:buFontTx/>
              <a:buNone/>
            </a:pPr>
            <a:r>
              <a:rPr lang="en-GB" altLang="ko-KR" dirty="0">
                <a:solidFill>
                  <a:srgbClr val="FF0000"/>
                </a:solidFill>
                <a:ea typeface="굴림" pitchFamily="34" charset="-127"/>
              </a:rPr>
              <a:t>	Burning Drive for Results</a:t>
            </a:r>
          </a:p>
          <a:p>
            <a:pPr lvl="1">
              <a:lnSpc>
                <a:spcPct val="70000"/>
              </a:lnSpc>
              <a:buFontTx/>
              <a:buNone/>
            </a:pPr>
            <a:r>
              <a:rPr lang="en-GB" altLang="ko-KR" dirty="0">
                <a:solidFill>
                  <a:srgbClr val="FF0000"/>
                </a:solidFill>
                <a:ea typeface="굴림" pitchFamily="34" charset="-127"/>
              </a:rPr>
              <a:t>	Technical and Product Knowledge</a:t>
            </a:r>
          </a:p>
          <a:p>
            <a:pPr lvl="1">
              <a:lnSpc>
                <a:spcPct val="70000"/>
              </a:lnSpc>
              <a:buFontTx/>
              <a:buNone/>
            </a:pPr>
            <a:r>
              <a:rPr lang="en-GB" altLang="ko-KR" dirty="0">
                <a:solidFill>
                  <a:srgbClr val="FF0000"/>
                </a:solidFill>
                <a:ea typeface="굴림" pitchFamily="34" charset="-127"/>
              </a:rPr>
              <a:t>	Business and Market Awareness</a:t>
            </a:r>
          </a:p>
          <a:p>
            <a:pPr lvl="1">
              <a:lnSpc>
                <a:spcPct val="70000"/>
              </a:lnSpc>
              <a:buFontTx/>
              <a:buNone/>
            </a:pPr>
            <a:r>
              <a:rPr lang="en-GB" altLang="ko-KR" dirty="0">
                <a:solidFill>
                  <a:srgbClr val="FF0000"/>
                </a:solidFill>
                <a:ea typeface="굴림" pitchFamily="34" charset="-127"/>
              </a:rPr>
              <a:t>	Credit and Operational Stewardship</a:t>
            </a:r>
          </a:p>
          <a:p>
            <a:pPr lvl="1">
              <a:lnSpc>
                <a:spcPct val="70000"/>
              </a:lnSpc>
              <a:buFontTx/>
              <a:buNone/>
            </a:pPr>
            <a:endParaRPr lang="en-GB" altLang="ko-KR" dirty="0">
              <a:solidFill>
                <a:srgbClr val="FF0000"/>
              </a:solidFill>
              <a:ea typeface="굴림" pitchFamily="34" charset="-127"/>
            </a:endParaRPr>
          </a:p>
          <a:p>
            <a:pPr lvl="1">
              <a:lnSpc>
                <a:spcPct val="70000"/>
              </a:lnSpc>
              <a:buFontTx/>
              <a:buNone/>
            </a:pPr>
            <a:endParaRPr lang="en-GB" altLang="ko-KR" dirty="0">
              <a:solidFill>
                <a:srgbClr val="FF0000"/>
              </a:solidFill>
              <a:ea typeface="굴림" pitchFamily="34" charset="-127"/>
            </a:endParaRPr>
          </a:p>
          <a:p>
            <a:pPr marL="0" indent="0">
              <a:lnSpc>
                <a:spcPct val="70000"/>
              </a:lnSpc>
            </a:pPr>
            <a:r>
              <a:rPr lang="en-GB" altLang="ko-KR" b="1" dirty="0">
                <a:solidFill>
                  <a:srgbClr val="FF0000"/>
                </a:solidFill>
                <a:ea typeface="굴림" pitchFamily="34" charset="-127"/>
              </a:rPr>
              <a:t>Cluster 2: Providing Direction</a:t>
            </a:r>
          </a:p>
          <a:p>
            <a:pPr lvl="1">
              <a:lnSpc>
                <a:spcPct val="70000"/>
              </a:lnSpc>
              <a:buFontTx/>
              <a:buNone/>
            </a:pPr>
            <a:r>
              <a:rPr lang="en-GB" altLang="ko-KR" dirty="0">
                <a:solidFill>
                  <a:srgbClr val="FF0000"/>
                </a:solidFill>
                <a:ea typeface="굴림" pitchFamily="34" charset="-127"/>
              </a:rPr>
              <a:t>	Influencing and Impact</a:t>
            </a:r>
          </a:p>
          <a:p>
            <a:pPr lvl="1">
              <a:lnSpc>
                <a:spcPct val="70000"/>
              </a:lnSpc>
              <a:buFontTx/>
              <a:buNone/>
            </a:pPr>
            <a:r>
              <a:rPr lang="en-GB" altLang="ko-KR" dirty="0">
                <a:solidFill>
                  <a:srgbClr val="FF0000"/>
                </a:solidFill>
                <a:ea typeface="굴림" pitchFamily="34" charset="-127"/>
              </a:rPr>
              <a:t>	Communicating</a:t>
            </a:r>
          </a:p>
          <a:p>
            <a:pPr lvl="1">
              <a:lnSpc>
                <a:spcPct val="70000"/>
              </a:lnSpc>
              <a:buFontTx/>
              <a:buNone/>
            </a:pPr>
            <a:endParaRPr lang="en-GB" altLang="ko-KR" dirty="0">
              <a:solidFill>
                <a:srgbClr val="FF0000"/>
              </a:solidFill>
              <a:ea typeface="굴림" pitchFamily="34" charset="-127"/>
            </a:endParaRPr>
          </a:p>
          <a:p>
            <a:pPr marL="0" indent="0">
              <a:lnSpc>
                <a:spcPct val="70000"/>
              </a:lnSpc>
            </a:pPr>
            <a:endParaRPr lang="en-GB" altLang="ko-KR" b="1" dirty="0">
              <a:solidFill>
                <a:srgbClr val="FF0000"/>
              </a:solidFill>
              <a:ea typeface="굴림" pitchFamily="34" charset="-127"/>
            </a:endParaRPr>
          </a:p>
          <a:p>
            <a:pPr marL="0" indent="0">
              <a:lnSpc>
                <a:spcPct val="70000"/>
              </a:lnSpc>
            </a:pPr>
            <a:r>
              <a:rPr lang="en-GB" altLang="ko-KR" b="1" dirty="0">
                <a:solidFill>
                  <a:srgbClr val="FF0000"/>
                </a:solidFill>
                <a:ea typeface="굴림" pitchFamily="34" charset="-127"/>
              </a:rPr>
              <a:t>Cluster 3: Working with People</a:t>
            </a:r>
          </a:p>
          <a:p>
            <a:pPr lvl="1">
              <a:lnSpc>
                <a:spcPct val="70000"/>
              </a:lnSpc>
              <a:buFontTx/>
              <a:buNone/>
            </a:pPr>
            <a:r>
              <a:rPr lang="en-GB" altLang="ko-KR" dirty="0">
                <a:solidFill>
                  <a:srgbClr val="FF0000"/>
                </a:solidFill>
                <a:ea typeface="굴림" pitchFamily="34" charset="-127"/>
              </a:rPr>
              <a:t>	Building Trust and Understanding</a:t>
            </a:r>
          </a:p>
          <a:p>
            <a:pPr lvl="1">
              <a:lnSpc>
                <a:spcPct val="70000"/>
              </a:lnSpc>
              <a:buFontTx/>
              <a:buNone/>
            </a:pPr>
            <a:r>
              <a:rPr lang="en-GB" altLang="ko-KR" dirty="0">
                <a:solidFill>
                  <a:srgbClr val="FF0000"/>
                </a:solidFill>
                <a:ea typeface="굴림" pitchFamily="34" charset="-127"/>
              </a:rPr>
              <a:t>	Developing People</a:t>
            </a:r>
          </a:p>
          <a:p>
            <a:pPr lvl="1">
              <a:lnSpc>
                <a:spcPct val="70000"/>
              </a:lnSpc>
              <a:buFontTx/>
              <a:buNone/>
            </a:pPr>
            <a:r>
              <a:rPr lang="en-GB" altLang="ko-KR" dirty="0">
                <a:solidFill>
                  <a:srgbClr val="FF0000"/>
                </a:solidFill>
                <a:ea typeface="굴림" pitchFamily="34" charset="-127"/>
              </a:rPr>
              <a:t>	Collaborating For Success</a:t>
            </a:r>
            <a:endParaRPr lang="en-GB" altLang="ko-KR" b="1" dirty="0">
              <a:solidFill>
                <a:srgbClr val="FF0000"/>
              </a:solidFill>
              <a:ea typeface="굴림" pitchFamily="34" charset="-127"/>
            </a:endParaRPr>
          </a:p>
          <a:p>
            <a:pPr marL="0" indent="0">
              <a:lnSpc>
                <a:spcPct val="70000"/>
              </a:lnSpc>
            </a:pPr>
            <a:endParaRPr lang="en-GB" altLang="ko-KR" b="1" dirty="0">
              <a:solidFill>
                <a:srgbClr val="FF0000"/>
              </a:solidFill>
              <a:ea typeface="굴림" pitchFamily="34" charset="-127"/>
            </a:endParaRPr>
          </a:p>
          <a:p>
            <a:pPr marL="0" indent="0">
              <a:lnSpc>
                <a:spcPct val="70000"/>
              </a:lnSpc>
            </a:pPr>
            <a:endParaRPr lang="en-GB" altLang="ko-KR" b="1" dirty="0">
              <a:solidFill>
                <a:srgbClr val="FF0000"/>
              </a:solidFill>
              <a:ea typeface="굴림" pitchFamily="34" charset="-127"/>
            </a:endParaRPr>
          </a:p>
          <a:p>
            <a:pPr marL="0" indent="0">
              <a:lnSpc>
                <a:spcPct val="70000"/>
              </a:lnSpc>
            </a:pPr>
            <a:r>
              <a:rPr lang="en-GB" altLang="ko-KR" b="1" dirty="0">
                <a:solidFill>
                  <a:srgbClr val="FF0000"/>
                </a:solidFill>
                <a:ea typeface="굴림" pitchFamily="34" charset="-127"/>
              </a:rPr>
              <a:t>Cluster 4: Creating Solutions</a:t>
            </a:r>
          </a:p>
          <a:p>
            <a:pPr lvl="1">
              <a:lnSpc>
                <a:spcPct val="70000"/>
              </a:lnSpc>
              <a:buFontTx/>
              <a:buNone/>
            </a:pPr>
            <a:r>
              <a:rPr lang="en-GB" altLang="ko-KR" dirty="0">
                <a:solidFill>
                  <a:srgbClr val="FF0000"/>
                </a:solidFill>
                <a:ea typeface="굴림" pitchFamily="34" charset="-127"/>
              </a:rPr>
              <a:t>	Gathering Information</a:t>
            </a:r>
          </a:p>
          <a:p>
            <a:pPr lvl="1">
              <a:lnSpc>
                <a:spcPct val="70000"/>
              </a:lnSpc>
              <a:buFontTx/>
              <a:buNone/>
            </a:pPr>
            <a:r>
              <a:rPr lang="en-GB" altLang="ko-KR" dirty="0">
                <a:solidFill>
                  <a:srgbClr val="FF0000"/>
                </a:solidFill>
                <a:ea typeface="굴림" pitchFamily="34" charset="-127"/>
              </a:rPr>
              <a:t>	Analytical Thinking</a:t>
            </a:r>
          </a:p>
          <a:p>
            <a:pPr lvl="1">
              <a:lnSpc>
                <a:spcPct val="70000"/>
              </a:lnSpc>
              <a:buFontTx/>
              <a:buNone/>
            </a:pPr>
            <a:r>
              <a:rPr lang="en-GB" altLang="ko-KR" dirty="0">
                <a:solidFill>
                  <a:srgbClr val="FF0000"/>
                </a:solidFill>
                <a:ea typeface="굴림" pitchFamily="34" charset="-127"/>
              </a:rPr>
              <a:t>	Generating Fit for Purpose Solutions</a:t>
            </a:r>
            <a:endParaRPr lang="en-GB" altLang="ko-KR" sz="1400" dirty="0">
              <a:solidFill>
                <a:srgbClr val="FF0000"/>
              </a:solidFill>
              <a:ea typeface="굴림" pitchFamily="34" charset="-127"/>
            </a:endParaRPr>
          </a:p>
        </p:txBody>
      </p:sp>
      <p:sp>
        <p:nvSpPr>
          <p:cNvPr id="16388" name="Rectangle 5"/>
          <p:cNvSpPr>
            <a:spLocks noGrp="1" noChangeArrowheads="1"/>
          </p:cNvSpPr>
          <p:nvPr>
            <p:ph type="body" sz="half" idx="2"/>
          </p:nvPr>
        </p:nvSpPr>
        <p:spPr>
          <a:xfrm>
            <a:off x="6240463" y="1887794"/>
            <a:ext cx="4038600" cy="4970206"/>
          </a:xfrm>
        </p:spPr>
        <p:txBody>
          <a:bodyPr/>
          <a:lstStyle/>
          <a:p>
            <a:pPr marL="0" indent="0">
              <a:lnSpc>
                <a:spcPct val="80000"/>
              </a:lnSpc>
            </a:pPr>
            <a:r>
              <a:rPr lang="en-GB" sz="2000" dirty="0"/>
              <a:t>Each competency is divided into average of 20 different behavioural examples</a:t>
            </a:r>
          </a:p>
          <a:p>
            <a:pPr marL="0" indent="0">
              <a:lnSpc>
                <a:spcPct val="80000"/>
              </a:lnSpc>
            </a:pPr>
            <a:endParaRPr lang="en-GB" sz="2000" dirty="0"/>
          </a:p>
          <a:p>
            <a:pPr marL="0" indent="0">
              <a:lnSpc>
                <a:spcPct val="80000"/>
              </a:lnSpc>
            </a:pPr>
            <a:r>
              <a:rPr lang="en-GB" altLang="ko-KR" sz="2000" dirty="0">
                <a:solidFill>
                  <a:srgbClr val="996633"/>
                </a:solidFill>
                <a:ea typeface="굴림" pitchFamily="34" charset="-127"/>
              </a:rPr>
              <a:t>Level 4: </a:t>
            </a:r>
            <a:r>
              <a:rPr lang="en-GB" altLang="ko-KR" sz="2000" i="1" dirty="0">
                <a:solidFill>
                  <a:srgbClr val="996633"/>
                </a:solidFill>
                <a:ea typeface="굴림" pitchFamily="34" charset="-127"/>
              </a:rPr>
              <a:t>Leader and legacy behaviour</a:t>
            </a:r>
          </a:p>
          <a:p>
            <a:pPr marL="0" indent="0">
              <a:lnSpc>
                <a:spcPct val="80000"/>
              </a:lnSpc>
            </a:pPr>
            <a:endParaRPr lang="en-GB" altLang="ko-KR" sz="2000" i="1" dirty="0">
              <a:solidFill>
                <a:srgbClr val="996633"/>
              </a:solidFill>
              <a:ea typeface="굴림" pitchFamily="34" charset="-127"/>
            </a:endParaRPr>
          </a:p>
          <a:p>
            <a:pPr marL="0" indent="0">
              <a:lnSpc>
                <a:spcPct val="80000"/>
              </a:lnSpc>
            </a:pPr>
            <a:r>
              <a:rPr lang="en-GB" altLang="ko-KR" sz="2000" dirty="0">
                <a:solidFill>
                  <a:srgbClr val="996633"/>
                </a:solidFill>
                <a:ea typeface="굴림" pitchFamily="34" charset="-127"/>
              </a:rPr>
              <a:t>Level2 &amp; 3 : </a:t>
            </a:r>
            <a:r>
              <a:rPr lang="en-GB" altLang="ko-KR" sz="2000" i="1" dirty="0">
                <a:solidFill>
                  <a:srgbClr val="996633"/>
                </a:solidFill>
                <a:ea typeface="굴림" pitchFamily="34" charset="-127"/>
              </a:rPr>
              <a:t>More stretching behaviours to meet demands of increasing role complexity</a:t>
            </a:r>
          </a:p>
          <a:p>
            <a:pPr marL="0" indent="0">
              <a:lnSpc>
                <a:spcPct val="80000"/>
              </a:lnSpc>
            </a:pPr>
            <a:endParaRPr lang="en-GB" altLang="ko-KR" sz="2000" i="1" dirty="0">
              <a:solidFill>
                <a:srgbClr val="996633"/>
              </a:solidFill>
              <a:ea typeface="굴림" pitchFamily="34" charset="-127"/>
            </a:endParaRPr>
          </a:p>
          <a:p>
            <a:pPr marL="0" indent="0">
              <a:lnSpc>
                <a:spcPct val="80000"/>
              </a:lnSpc>
            </a:pPr>
            <a:r>
              <a:rPr lang="en-GB" altLang="ko-KR" sz="2000" dirty="0">
                <a:solidFill>
                  <a:srgbClr val="996633"/>
                </a:solidFill>
                <a:ea typeface="굴림" pitchFamily="34" charset="-127"/>
              </a:rPr>
              <a:t>Level 1: </a:t>
            </a:r>
            <a:r>
              <a:rPr lang="en-GB" altLang="ko-KR" sz="2000" i="1" dirty="0">
                <a:solidFill>
                  <a:srgbClr val="996633"/>
                </a:solidFill>
                <a:ea typeface="굴림" pitchFamily="34" charset="-127"/>
              </a:rPr>
              <a:t>Core behaviour</a:t>
            </a:r>
          </a:p>
          <a:p>
            <a:pPr marL="0" indent="0">
              <a:lnSpc>
                <a:spcPct val="80000"/>
              </a:lnSpc>
            </a:pPr>
            <a:endParaRPr lang="en-GB" altLang="ko-KR" sz="2000" dirty="0">
              <a:solidFill>
                <a:srgbClr val="996633"/>
              </a:solidFill>
              <a:ea typeface="굴림" pitchFamily="34" charset="-127"/>
            </a:endParaRPr>
          </a:p>
          <a:p>
            <a:pPr marL="0" indent="0">
              <a:lnSpc>
                <a:spcPct val="80000"/>
              </a:lnSpc>
            </a:pPr>
            <a:r>
              <a:rPr lang="en-GB" altLang="ko-KR" sz="2000" dirty="0">
                <a:solidFill>
                  <a:srgbClr val="996633"/>
                </a:solidFill>
                <a:ea typeface="굴림" pitchFamily="34" charset="-127"/>
              </a:rPr>
              <a:t>Negative: </a:t>
            </a:r>
            <a:r>
              <a:rPr lang="en-GB" altLang="ko-KR" sz="2000" i="1" dirty="0">
                <a:solidFill>
                  <a:srgbClr val="996633"/>
                </a:solidFill>
                <a:ea typeface="굴림" pitchFamily="34" charset="-127"/>
              </a:rPr>
              <a:t>Damaging behaviour</a:t>
            </a:r>
          </a:p>
          <a:p>
            <a:pPr marL="0" indent="0">
              <a:lnSpc>
                <a:spcPct val="80000"/>
              </a:lnSpc>
            </a:pPr>
            <a:endParaRPr lang="en-GB" altLang="ko-KR" sz="2000" dirty="0">
              <a:ea typeface="굴림" pitchFamily="34" charset="-127"/>
            </a:endParaRPr>
          </a:p>
          <a:p>
            <a:pPr marL="0" indent="0">
              <a:lnSpc>
                <a:spcPct val="80000"/>
              </a:lnSpc>
            </a:pPr>
            <a:endParaRPr lang="en-US" sz="2000" dirty="0"/>
          </a:p>
        </p:txBody>
      </p:sp>
    </p:spTree>
    <p:extLst>
      <p:ext uri="{BB962C8B-B14F-4D97-AF65-F5344CB8AC3E}">
        <p14:creationId xmlns:p14="http://schemas.microsoft.com/office/powerpoint/2010/main" val="155909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785" y="188640"/>
            <a:ext cx="8229600" cy="1143000"/>
          </a:xfrm>
        </p:spPr>
        <p:txBody>
          <a:bodyPr/>
          <a:lstStyle/>
          <a:p>
            <a:r>
              <a:rPr lang="en-GB" dirty="0"/>
              <a:t>Competency Exercise</a:t>
            </a:r>
          </a:p>
        </p:txBody>
      </p:sp>
      <p:sp>
        <p:nvSpPr>
          <p:cNvPr id="3" name="Content Placeholder 2"/>
          <p:cNvSpPr>
            <a:spLocks noGrp="1"/>
          </p:cNvSpPr>
          <p:nvPr>
            <p:ph idx="1"/>
          </p:nvPr>
        </p:nvSpPr>
        <p:spPr>
          <a:xfrm>
            <a:off x="2026838" y="1196752"/>
            <a:ext cx="8229600" cy="4752528"/>
          </a:xfrm>
        </p:spPr>
        <p:txBody>
          <a:bodyPr/>
          <a:lstStyle/>
          <a:p>
            <a:r>
              <a:rPr lang="en-GB" dirty="0"/>
              <a:t>Analyse the “Competency and Values Framework for policing”</a:t>
            </a:r>
          </a:p>
          <a:p>
            <a:endParaRPr lang="en-GB" dirty="0"/>
          </a:p>
          <a:p>
            <a:r>
              <a:rPr lang="en-GB" dirty="0"/>
              <a:t>What do you think the Framework is for?</a:t>
            </a:r>
          </a:p>
          <a:p>
            <a:endParaRPr lang="en-GB" dirty="0"/>
          </a:p>
          <a:p>
            <a:r>
              <a:rPr lang="en-GB" dirty="0"/>
              <a:t>How is the Framework used within WMP?</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9189808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ChangeArrowheads="1"/>
          </p:cNvSpPr>
          <p:nvPr/>
        </p:nvSpPr>
        <p:spPr bwMode="auto">
          <a:xfrm>
            <a:off x="2063552" y="1124744"/>
            <a:ext cx="8065082" cy="5355312"/>
          </a:xfrm>
          <a:prstGeom prst="rect">
            <a:avLst/>
          </a:prstGeom>
          <a:noFill/>
          <a:ln w="9525">
            <a:noFill/>
            <a:miter lim="800000"/>
            <a:headEnd/>
            <a:tailEnd/>
          </a:ln>
        </p:spPr>
        <p:txBody>
          <a:bodyPr wrap="square" lIns="0">
            <a:spAutoFit/>
          </a:bodyPr>
          <a:lstStyle/>
          <a:p>
            <a:pPr>
              <a:buFont typeface="Arial" pitchFamily="34" charset="0"/>
              <a:buChar char="•"/>
            </a:pPr>
            <a:r>
              <a:rPr lang="en-GB" sz="1600" dirty="0">
                <a:solidFill>
                  <a:schemeClr val="tx2"/>
                </a:solidFill>
              </a:rPr>
              <a:t> </a:t>
            </a:r>
            <a:r>
              <a:rPr lang="en-GB" sz="2000" dirty="0">
                <a:solidFill>
                  <a:schemeClr val="tx2"/>
                </a:solidFill>
              </a:rPr>
              <a:t>Consistency and objectivity of behavioural expectations</a:t>
            </a:r>
          </a:p>
          <a:p>
            <a:pPr lvl="1">
              <a:buFont typeface="Arial" pitchFamily="34" charset="0"/>
              <a:buChar char="•"/>
            </a:pPr>
            <a:endParaRPr lang="en-GB" sz="2000" dirty="0">
              <a:solidFill>
                <a:schemeClr val="tx2"/>
              </a:solidFill>
            </a:endParaRPr>
          </a:p>
          <a:p>
            <a:pPr>
              <a:buFont typeface="Arial" pitchFamily="34" charset="0"/>
              <a:buChar char="•"/>
            </a:pPr>
            <a:r>
              <a:rPr lang="en-GB" sz="2000" dirty="0">
                <a:solidFill>
                  <a:schemeClr val="tx2"/>
                </a:solidFill>
              </a:rPr>
              <a:t> A mechanism for employer branding – link to organisational objectives </a:t>
            </a:r>
            <a:r>
              <a:rPr lang="en-GB" dirty="0">
                <a:solidFill>
                  <a:schemeClr val="tx2"/>
                </a:solidFill>
              </a:rPr>
              <a:t>(Edwards 2005)</a:t>
            </a:r>
          </a:p>
          <a:p>
            <a:pPr>
              <a:buFont typeface="Arial" pitchFamily="34" charset="0"/>
              <a:buChar char="•"/>
            </a:pPr>
            <a:endParaRPr lang="en-GB" sz="2000" dirty="0">
              <a:solidFill>
                <a:schemeClr val="tx2"/>
              </a:solidFill>
            </a:endParaRPr>
          </a:p>
          <a:p>
            <a:pPr>
              <a:buFont typeface="Arial" pitchFamily="34" charset="0"/>
              <a:buChar char="•"/>
            </a:pPr>
            <a:r>
              <a:rPr lang="en-GB" sz="2000" dirty="0">
                <a:solidFill>
                  <a:schemeClr val="tx2"/>
                </a:solidFill>
              </a:rPr>
              <a:t> A more nuanced and detailed understanding of the individual</a:t>
            </a:r>
          </a:p>
          <a:p>
            <a:pPr>
              <a:buFont typeface="Arial" pitchFamily="34" charset="0"/>
              <a:buChar char="•"/>
            </a:pPr>
            <a:endParaRPr lang="en-GB" sz="2000" dirty="0">
              <a:solidFill>
                <a:schemeClr val="tx2"/>
              </a:solidFill>
            </a:endParaRPr>
          </a:p>
          <a:p>
            <a:pPr>
              <a:buFont typeface="Arial" pitchFamily="34" charset="0"/>
              <a:buChar char="•"/>
            </a:pPr>
            <a:r>
              <a:rPr lang="en-GB" sz="2000" dirty="0">
                <a:solidFill>
                  <a:schemeClr val="tx2"/>
                </a:solidFill>
              </a:rPr>
              <a:t>But….</a:t>
            </a:r>
          </a:p>
          <a:p>
            <a:pPr lvl="1">
              <a:buFont typeface="Arial" pitchFamily="34" charset="0"/>
              <a:buChar char="•"/>
            </a:pPr>
            <a:r>
              <a:rPr lang="en-GB" sz="2000" dirty="0">
                <a:solidFill>
                  <a:schemeClr val="tx2"/>
                </a:solidFill>
              </a:rPr>
              <a:t>Vague and non-specific - hard to observe / measure competencies</a:t>
            </a:r>
          </a:p>
          <a:p>
            <a:pPr lvl="1">
              <a:buFont typeface="Arial" pitchFamily="34" charset="0"/>
              <a:buChar char="•"/>
            </a:pPr>
            <a:endParaRPr lang="en-GB" sz="2000" dirty="0">
              <a:solidFill>
                <a:schemeClr val="tx2"/>
              </a:solidFill>
            </a:endParaRPr>
          </a:p>
          <a:p>
            <a:pPr lvl="1">
              <a:buFont typeface="Arial" pitchFamily="34" charset="0"/>
              <a:buChar char="•"/>
            </a:pPr>
            <a:r>
              <a:rPr lang="en-GB" sz="2000" dirty="0">
                <a:solidFill>
                  <a:schemeClr val="tx2"/>
                </a:solidFill>
              </a:rPr>
              <a:t>Atomisation – unwieldy documents</a:t>
            </a:r>
          </a:p>
          <a:p>
            <a:pPr lvl="1">
              <a:buFont typeface="Arial" pitchFamily="34" charset="0"/>
              <a:buChar char="•"/>
            </a:pPr>
            <a:endParaRPr lang="en-GB" sz="2000" dirty="0">
              <a:solidFill>
                <a:schemeClr val="tx2"/>
              </a:solidFill>
            </a:endParaRPr>
          </a:p>
          <a:p>
            <a:pPr lvl="1">
              <a:buFont typeface="Arial" pitchFamily="34" charset="0"/>
              <a:buChar char="•"/>
            </a:pPr>
            <a:r>
              <a:rPr lang="en-GB" sz="2000" dirty="0">
                <a:solidFill>
                  <a:schemeClr val="tx2"/>
                </a:solidFill>
              </a:rPr>
              <a:t>Lack technical foundation – overly concerned with behaviour</a:t>
            </a:r>
          </a:p>
          <a:p>
            <a:pPr lvl="1">
              <a:buFont typeface="Arial" pitchFamily="34" charset="0"/>
              <a:buChar char="•"/>
            </a:pPr>
            <a:endParaRPr lang="en-GB" sz="2000" dirty="0">
              <a:solidFill>
                <a:schemeClr val="tx2"/>
              </a:solidFill>
            </a:endParaRPr>
          </a:p>
          <a:p>
            <a:pPr lvl="1">
              <a:buFont typeface="Arial" pitchFamily="34" charset="0"/>
              <a:buChar char="•"/>
            </a:pPr>
            <a:r>
              <a:rPr lang="en-GB" sz="2000" dirty="0">
                <a:solidFill>
                  <a:schemeClr val="tx2"/>
                </a:solidFill>
              </a:rPr>
              <a:t>Individualistic – underpinned by behavioural psychology which neglects social / collective nature of work</a:t>
            </a:r>
          </a:p>
          <a:p>
            <a:pPr lvl="1"/>
            <a:endParaRPr lang="en-GB" sz="2400" dirty="0">
              <a:solidFill>
                <a:schemeClr val="tx2"/>
              </a:solidFill>
            </a:endParaRPr>
          </a:p>
        </p:txBody>
      </p:sp>
      <p:sp>
        <p:nvSpPr>
          <p:cNvPr id="4" name="Title 3"/>
          <p:cNvSpPr>
            <a:spLocks noGrp="1"/>
          </p:cNvSpPr>
          <p:nvPr>
            <p:ph type="title"/>
          </p:nvPr>
        </p:nvSpPr>
        <p:spPr>
          <a:xfrm>
            <a:off x="1703513" y="188640"/>
            <a:ext cx="8461127" cy="1030560"/>
          </a:xfrm>
        </p:spPr>
        <p:txBody>
          <a:bodyPr>
            <a:normAutofit fontScale="90000"/>
          </a:bodyPr>
          <a:lstStyle/>
          <a:p>
            <a:r>
              <a:rPr lang="en-GB" sz="4000" dirty="0"/>
              <a:t>Competency frameworks: evaluation</a:t>
            </a:r>
            <a:br>
              <a:rPr lang="en-GB" dirty="0"/>
            </a:br>
            <a:endParaRPr lang="en-US" dirty="0"/>
          </a:p>
        </p:txBody>
      </p:sp>
    </p:spTree>
    <p:extLst>
      <p:ext uri="{BB962C8B-B14F-4D97-AF65-F5344CB8AC3E}">
        <p14:creationId xmlns:p14="http://schemas.microsoft.com/office/powerpoint/2010/main" val="41602406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269276C-8F74-4923-903F-11450F102D89}"/>
              </a:ext>
            </a:extLst>
          </p:cNvPr>
          <p:cNvSpPr>
            <a:spLocks noGrp="1"/>
          </p:cNvSpPr>
          <p:nvPr>
            <p:ph type="title"/>
          </p:nvPr>
        </p:nvSpPr>
        <p:spPr/>
        <p:txBody>
          <a:bodyPr/>
          <a:lstStyle/>
          <a:p>
            <a:pPr eaLnBrk="1" hangingPunct="1"/>
            <a:r>
              <a:rPr lang="en-GB" altLang="en-US"/>
              <a:t>Mentoring </a:t>
            </a:r>
          </a:p>
        </p:txBody>
      </p:sp>
      <p:sp>
        <p:nvSpPr>
          <p:cNvPr id="14339" name="Content Placeholder 2">
            <a:extLst>
              <a:ext uri="{FF2B5EF4-FFF2-40B4-BE49-F238E27FC236}">
                <a16:creationId xmlns:a16="http://schemas.microsoft.com/office/drawing/2014/main" id="{8125E193-1F44-4EF2-9AE6-0A6A1EBBB39E}"/>
              </a:ext>
            </a:extLst>
          </p:cNvPr>
          <p:cNvSpPr>
            <a:spLocks noGrp="1"/>
          </p:cNvSpPr>
          <p:nvPr>
            <p:ph idx="1"/>
          </p:nvPr>
        </p:nvSpPr>
        <p:spPr>
          <a:xfrm>
            <a:off x="2209800" y="1484314"/>
            <a:ext cx="7772400" cy="4611687"/>
          </a:xfrm>
        </p:spPr>
        <p:txBody>
          <a:bodyPr/>
          <a:lstStyle/>
          <a:p>
            <a:pPr eaLnBrk="1" hangingPunct="1"/>
            <a:r>
              <a:rPr lang="en-GB" altLang="en-US"/>
              <a:t>Mentoring comes from the Greek myth of the king who asked Mentor the older and wiser man to look after his son in his absence </a:t>
            </a:r>
            <a:endParaRPr lang="en-GB" altLang="en-US" i="1"/>
          </a:p>
          <a:p>
            <a:pPr eaLnBrk="1" hangingPunct="1"/>
            <a:r>
              <a:rPr lang="en-GB" altLang="en-US"/>
              <a:t>Relates primarily to the identification and nurturing of potential for the whole person. It can be a long term relationship, where the goals may change but are always set by the learner.  (</a:t>
            </a:r>
            <a:r>
              <a:rPr lang="en-GB" altLang="en-US" i="1"/>
              <a:t>Megginson and Clutterbuck 2011)</a:t>
            </a:r>
          </a:p>
          <a:p>
            <a:pPr eaLnBrk="1" hangingPunct="1"/>
            <a:endParaRPr lang="en-GB" altLang="en-US" i="1"/>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1085F27B-960C-436F-8F04-CBFE290C29C6}"/>
              </a:ext>
            </a:extLst>
          </p:cNvPr>
          <p:cNvSpPr>
            <a:spLocks noGrp="1"/>
          </p:cNvSpPr>
          <p:nvPr>
            <p:ph type="title"/>
          </p:nvPr>
        </p:nvSpPr>
        <p:spPr/>
        <p:txBody>
          <a:bodyPr/>
          <a:lstStyle/>
          <a:p>
            <a:pPr eaLnBrk="1" hangingPunct="1"/>
            <a:r>
              <a:rPr lang="en-GB" altLang="en-US"/>
              <a:t>Analysing the role of coaching and mentoring  </a:t>
            </a:r>
          </a:p>
        </p:txBody>
      </p:sp>
      <p:pic>
        <p:nvPicPr>
          <p:cNvPr id="15363" name="Content Placeholder 3">
            <a:extLst>
              <a:ext uri="{FF2B5EF4-FFF2-40B4-BE49-F238E27FC236}">
                <a16:creationId xmlns:a16="http://schemas.microsoft.com/office/drawing/2014/main" id="{86DAA423-2536-4C83-9D19-6DDDC0D393E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82888" y="1417638"/>
            <a:ext cx="6324600" cy="4038600"/>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56F9FCF-BF7D-404C-96DC-683C8B588FD9}"/>
              </a:ext>
            </a:extLst>
          </p:cNvPr>
          <p:cNvSpPr>
            <a:spLocks noGrp="1"/>
          </p:cNvSpPr>
          <p:nvPr>
            <p:ph type="dt" sz="quarter" idx="10"/>
          </p:nvPr>
        </p:nvSpPr>
        <p:spPr>
          <a:xfrm>
            <a:off x="1774825" y="6524626"/>
            <a:ext cx="971550" cy="219075"/>
          </a:xfrm>
          <a:prstGeom prst="rect">
            <a:avLst/>
          </a:prstGeom>
        </p:spPr>
        <p:txBody>
          <a:bodyPr vert="horz" lIns="91440" tIns="45720" rIns="91440" bIns="45720" rtlCol="0" anchor="ctr"/>
          <a:lstStyle>
            <a:defPPr>
              <a:defRPr lang="en-GB"/>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4A7CB63B-970F-499D-B143-65EC9401CEE2}" type="datetime1">
              <a:rPr lang="en-GB" smtClean="0"/>
              <a:pPr>
                <a:defRPr/>
              </a:pPr>
              <a:t>05/09/2024</a:t>
            </a:fld>
            <a:endParaRPr lang="en-GB"/>
          </a:p>
        </p:txBody>
      </p:sp>
      <p:sp>
        <p:nvSpPr>
          <p:cNvPr id="6" name="Slide Number Placeholder 5">
            <a:extLst>
              <a:ext uri="{FF2B5EF4-FFF2-40B4-BE49-F238E27FC236}">
                <a16:creationId xmlns:a16="http://schemas.microsoft.com/office/drawing/2014/main" id="{1E4E06E1-A941-4512-B518-7F39FF439B05}"/>
              </a:ext>
            </a:extLst>
          </p:cNvPr>
          <p:cNvSpPr>
            <a:spLocks noGrp="1"/>
          </p:cNvSpPr>
          <p:nvPr>
            <p:ph type="sldNum" sz="quarter" idx="12"/>
          </p:nvPr>
        </p:nvSpPr>
        <p:spPr>
          <a:xfrm>
            <a:off x="9480550" y="6381751"/>
            <a:ext cx="730250" cy="339725"/>
          </a:xfrm>
          <a:prstGeom prst="rect">
            <a:avLst/>
          </a:prstGeom>
        </p:spPr>
        <p:txBody>
          <a:bodyPr vert="horz" wrap="square" lIns="91440" tIns="45720" rIns="91440" bIns="45720" numCol="1" rtlCol="0" anchor="ctr" anchorCtr="0" compatLnSpc="1">
            <a:prstTxWarp prst="textNoShape">
              <a:avLst/>
            </a:prstTxWarp>
          </a:bodyPr>
          <a:lstStyle>
            <a:defPPr>
              <a:defRPr lang="en-GB"/>
            </a:defPPr>
            <a:lvl1pPr algn="r" rtl="0" eaLnBrk="1" fontAlgn="base" hangingPunct="1">
              <a:spcBef>
                <a:spcPct val="0"/>
              </a:spcBef>
              <a:spcAft>
                <a:spcPct val="0"/>
              </a:spcAft>
              <a:defRPr sz="1200" kern="1200">
                <a:solidFill>
                  <a:srgbClr val="898989"/>
                </a:solidFill>
                <a:latin typeface="+mn-lt"/>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7A4E9A1B-4529-4FE5-AA4F-F78AC1E8F031}" type="slidenum">
              <a:rPr lang="en-GB" altLang="en-US" smtClean="0"/>
              <a:pPr>
                <a:defRPr/>
              </a:pPr>
              <a:t>29</a:t>
            </a:fld>
            <a:endParaRPr lang="en-GB" altLang="en-US"/>
          </a:p>
        </p:txBody>
      </p:sp>
      <p:sp>
        <p:nvSpPr>
          <p:cNvPr id="7172" name="Rectangle 2">
            <a:extLst>
              <a:ext uri="{FF2B5EF4-FFF2-40B4-BE49-F238E27FC236}">
                <a16:creationId xmlns:a16="http://schemas.microsoft.com/office/drawing/2014/main" id="{3E869008-92EE-4BAB-8899-43AB1C188547}"/>
              </a:ext>
            </a:extLst>
          </p:cNvPr>
          <p:cNvSpPr>
            <a:spLocks noGrp="1"/>
          </p:cNvSpPr>
          <p:nvPr>
            <p:ph type="title"/>
          </p:nvPr>
        </p:nvSpPr>
        <p:spPr/>
        <p:txBody>
          <a:bodyPr/>
          <a:lstStyle/>
          <a:p>
            <a:r>
              <a:rPr lang="en-GB" altLang="en-US"/>
              <a:t>Types of Coaching &amp; Mentoring</a:t>
            </a:r>
          </a:p>
        </p:txBody>
      </p:sp>
      <p:sp>
        <p:nvSpPr>
          <p:cNvPr id="7173" name="Rectangle 3">
            <a:extLst>
              <a:ext uri="{FF2B5EF4-FFF2-40B4-BE49-F238E27FC236}">
                <a16:creationId xmlns:a16="http://schemas.microsoft.com/office/drawing/2014/main" id="{DD84B054-36E5-4CEC-BB35-51506D839120}"/>
              </a:ext>
            </a:extLst>
          </p:cNvPr>
          <p:cNvSpPr>
            <a:spLocks noGrp="1"/>
          </p:cNvSpPr>
          <p:nvPr>
            <p:ph type="body" idx="1"/>
          </p:nvPr>
        </p:nvSpPr>
        <p:spPr/>
        <p:txBody>
          <a:bodyPr/>
          <a:lstStyle/>
          <a:p>
            <a:r>
              <a:rPr lang="en-GB" altLang="en-US" b="1"/>
              <a:t>Business – </a:t>
            </a:r>
            <a:r>
              <a:rPr lang="en-GB" altLang="en-US"/>
              <a:t>managing change/Organisational Development</a:t>
            </a:r>
          </a:p>
          <a:p>
            <a:r>
              <a:rPr lang="en-GB" altLang="en-US" b="1"/>
              <a:t>Executive – </a:t>
            </a:r>
            <a:r>
              <a:rPr lang="en-GB" altLang="en-US"/>
              <a:t>succession planning</a:t>
            </a:r>
          </a:p>
          <a:p>
            <a:r>
              <a:rPr lang="en-GB" altLang="en-US" b="1"/>
              <a:t>Performance – </a:t>
            </a:r>
            <a:r>
              <a:rPr lang="en-GB" altLang="en-US"/>
              <a:t>enhancing performance</a:t>
            </a:r>
          </a:p>
          <a:p>
            <a:r>
              <a:rPr lang="en-GB" altLang="en-US" b="1"/>
              <a:t>Skills development - </a:t>
            </a:r>
            <a:r>
              <a:rPr lang="en-GB" altLang="en-US"/>
              <a:t>focus on the skills required to perform the job function </a:t>
            </a:r>
          </a:p>
          <a:p>
            <a:r>
              <a:rPr lang="en-GB" altLang="en-US" b="1"/>
              <a:t>Personal  - </a:t>
            </a:r>
            <a:r>
              <a:rPr lang="en-GB" altLang="en-US"/>
              <a:t>achieve  aspirations and fulfil  needs </a:t>
            </a:r>
            <a:endParaRPr lang="en-GB" altLang="en-US" b="1"/>
          </a:p>
          <a:p>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50106"/>
          </a:xfrm>
        </p:spPr>
        <p:txBody>
          <a:bodyPr/>
          <a:lstStyle/>
          <a:p>
            <a:r>
              <a:rPr lang="en-GB" sz="3200" dirty="0">
                <a:solidFill>
                  <a:srgbClr val="FF0000"/>
                </a:solidFill>
              </a:rPr>
              <a:t>SMART</a:t>
            </a:r>
            <a:r>
              <a:rPr lang="en-GB" sz="3200" dirty="0"/>
              <a:t> Personal Development Plans</a:t>
            </a:r>
          </a:p>
        </p:txBody>
      </p:sp>
      <p:sp>
        <p:nvSpPr>
          <p:cNvPr id="3" name="Content Placeholder 2"/>
          <p:cNvSpPr>
            <a:spLocks noGrp="1"/>
          </p:cNvSpPr>
          <p:nvPr>
            <p:ph idx="1"/>
          </p:nvPr>
        </p:nvSpPr>
        <p:spPr>
          <a:xfrm>
            <a:off x="1919536" y="1124744"/>
            <a:ext cx="8280920" cy="5400600"/>
          </a:xfrm>
        </p:spPr>
        <p:txBody>
          <a:bodyPr>
            <a:normAutofit fontScale="55000" lnSpcReduction="20000"/>
          </a:bodyPr>
          <a:lstStyle/>
          <a:p>
            <a:r>
              <a:rPr lang="en-GB" sz="3600" b="1" dirty="0"/>
              <a:t>Specific (objective)</a:t>
            </a:r>
          </a:p>
          <a:p>
            <a:pPr lvl="1"/>
            <a:r>
              <a:rPr lang="en-GB" sz="2900" dirty="0"/>
              <a:t>What are you trying to improve – what is your objective?</a:t>
            </a:r>
          </a:p>
          <a:p>
            <a:pPr lvl="1"/>
            <a:r>
              <a:rPr lang="en-GB" sz="2900" dirty="0"/>
              <a:t>What action are you going to take?</a:t>
            </a:r>
          </a:p>
          <a:p>
            <a:pPr lvl="1"/>
            <a:r>
              <a:rPr lang="en-GB" sz="2900" dirty="0"/>
              <a:t>Can you describe action succinctly?</a:t>
            </a:r>
          </a:p>
          <a:p>
            <a:pPr lvl="1"/>
            <a:r>
              <a:rPr lang="en-GB" sz="2900" dirty="0"/>
              <a:t>Does action imply improvement required? “Increase time taken to process X”</a:t>
            </a:r>
          </a:p>
          <a:p>
            <a:pPr lvl="1"/>
            <a:endParaRPr lang="en-GB" sz="2900" dirty="0"/>
          </a:p>
          <a:p>
            <a:r>
              <a:rPr lang="en-GB" sz="3600" b="1" dirty="0"/>
              <a:t>Measurable</a:t>
            </a:r>
          </a:p>
          <a:p>
            <a:pPr lvl="1"/>
            <a:r>
              <a:rPr lang="en-GB" sz="2900" dirty="0"/>
              <a:t>How will you know when improvement has been achieved? What metrics or feedback is available?</a:t>
            </a:r>
          </a:p>
          <a:p>
            <a:pPr lvl="1"/>
            <a:endParaRPr lang="en-GB" sz="2900" dirty="0"/>
          </a:p>
          <a:p>
            <a:r>
              <a:rPr lang="en-GB" sz="3600" b="1" dirty="0"/>
              <a:t>Achievable</a:t>
            </a:r>
          </a:p>
          <a:p>
            <a:pPr lvl="1"/>
            <a:r>
              <a:rPr lang="en-GB" sz="2900" dirty="0"/>
              <a:t>Is action part of daily responsibilities? What (additional) resources do you require?</a:t>
            </a:r>
          </a:p>
          <a:p>
            <a:pPr lvl="1"/>
            <a:endParaRPr lang="en-GB" sz="2900" dirty="0"/>
          </a:p>
          <a:p>
            <a:r>
              <a:rPr lang="en-GB" sz="3600" b="1" dirty="0"/>
              <a:t>Relevant</a:t>
            </a:r>
          </a:p>
          <a:p>
            <a:pPr lvl="1"/>
            <a:r>
              <a:rPr lang="en-GB" sz="2900" dirty="0"/>
              <a:t>Does action support improvement in underlying competency?</a:t>
            </a:r>
          </a:p>
          <a:p>
            <a:pPr lvl="1"/>
            <a:r>
              <a:rPr lang="en-GB" sz="2900" dirty="0"/>
              <a:t>Is action consistent with analysis and reflection?</a:t>
            </a:r>
          </a:p>
          <a:p>
            <a:pPr lvl="1"/>
            <a:r>
              <a:rPr lang="en-GB" sz="2900" dirty="0"/>
              <a:t>Is it appropriate to your level (or to the supporting promotion)?</a:t>
            </a:r>
          </a:p>
          <a:p>
            <a:pPr lvl="1"/>
            <a:endParaRPr lang="en-GB" sz="2900" dirty="0"/>
          </a:p>
          <a:p>
            <a:r>
              <a:rPr lang="en-GB" sz="3600" b="1" dirty="0" err="1"/>
              <a:t>Timebound</a:t>
            </a:r>
            <a:endParaRPr lang="en-GB" sz="3600" b="1" dirty="0"/>
          </a:p>
          <a:p>
            <a:pPr lvl="1"/>
            <a:r>
              <a:rPr lang="en-GB" sz="2900" dirty="0"/>
              <a:t>When will action be achieved? </a:t>
            </a:r>
          </a:p>
          <a:p>
            <a:pPr lvl="1"/>
            <a:endParaRPr lang="en-GB" dirty="0"/>
          </a:p>
        </p:txBody>
      </p:sp>
    </p:spTree>
    <p:extLst>
      <p:ext uri="{BB962C8B-B14F-4D97-AF65-F5344CB8AC3E}">
        <p14:creationId xmlns:p14="http://schemas.microsoft.com/office/powerpoint/2010/main" val="17474174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44D611B1-FE78-49E6-8CE1-BB4BD04C6112}"/>
              </a:ext>
            </a:extLst>
          </p:cNvPr>
          <p:cNvGraphicFramePr>
            <a:graphicFrameLocks noGrp="1"/>
          </p:cNvGraphicFramePr>
          <p:nvPr/>
        </p:nvGraphicFramePr>
        <p:xfrm>
          <a:off x="1595754" y="34439"/>
          <a:ext cx="9000493" cy="6332136"/>
        </p:xfrm>
        <a:graphic>
          <a:graphicData uri="http://schemas.openxmlformats.org/drawingml/2006/table">
            <a:tbl>
              <a:tblPr firstRow="1" bandRow="1">
                <a:tableStyleId>{5C22544A-7EE6-4342-B048-85BDC9FD1C3A}</a:tableStyleId>
              </a:tblPr>
              <a:tblGrid>
                <a:gridCol w="1376108">
                  <a:extLst>
                    <a:ext uri="{9D8B030D-6E8A-4147-A177-3AD203B41FA5}">
                      <a16:colId xmlns:a16="http://schemas.microsoft.com/office/drawing/2014/main" val="2698661453"/>
                    </a:ext>
                  </a:extLst>
                </a:gridCol>
                <a:gridCol w="1524877">
                  <a:extLst>
                    <a:ext uri="{9D8B030D-6E8A-4147-A177-3AD203B41FA5}">
                      <a16:colId xmlns:a16="http://schemas.microsoft.com/office/drawing/2014/main" val="3699786520"/>
                    </a:ext>
                  </a:extLst>
                </a:gridCol>
                <a:gridCol w="1524877">
                  <a:extLst>
                    <a:ext uri="{9D8B030D-6E8A-4147-A177-3AD203B41FA5}">
                      <a16:colId xmlns:a16="http://schemas.microsoft.com/office/drawing/2014/main" val="706615699"/>
                    </a:ext>
                  </a:extLst>
                </a:gridCol>
                <a:gridCol w="1524877">
                  <a:extLst>
                    <a:ext uri="{9D8B030D-6E8A-4147-A177-3AD203B41FA5}">
                      <a16:colId xmlns:a16="http://schemas.microsoft.com/office/drawing/2014/main" val="1162355439"/>
                    </a:ext>
                  </a:extLst>
                </a:gridCol>
                <a:gridCol w="1524877">
                  <a:extLst>
                    <a:ext uri="{9D8B030D-6E8A-4147-A177-3AD203B41FA5}">
                      <a16:colId xmlns:a16="http://schemas.microsoft.com/office/drawing/2014/main" val="4058992516"/>
                    </a:ext>
                  </a:extLst>
                </a:gridCol>
                <a:gridCol w="1524877">
                  <a:extLst>
                    <a:ext uri="{9D8B030D-6E8A-4147-A177-3AD203B41FA5}">
                      <a16:colId xmlns:a16="http://schemas.microsoft.com/office/drawing/2014/main" val="35971747"/>
                    </a:ext>
                  </a:extLst>
                </a:gridCol>
              </a:tblGrid>
              <a:tr h="1428708">
                <a:tc>
                  <a:txBody>
                    <a:bodyPr/>
                    <a:lstStyle/>
                    <a:p>
                      <a:pPr algn="ctr"/>
                      <a:r>
                        <a:rPr lang="en-GB" sz="1400" dirty="0"/>
                        <a:t>What are your long-term goals?</a:t>
                      </a:r>
                    </a:p>
                  </a:txBody>
                  <a:tcPr>
                    <a:solidFill>
                      <a:srgbClr val="BF4DB1"/>
                    </a:solidFill>
                  </a:tcPr>
                </a:tc>
                <a:tc>
                  <a:txBody>
                    <a:bodyPr/>
                    <a:lstStyle/>
                    <a:p>
                      <a:pPr algn="ctr"/>
                      <a:r>
                        <a:rPr lang="en-GB" sz="1400" dirty="0"/>
                        <a:t>What are your specific career goals?</a:t>
                      </a:r>
                    </a:p>
                  </a:txBody>
                  <a:tcPr>
                    <a:solidFill>
                      <a:srgbClr val="BF4DB1"/>
                    </a:solidFill>
                  </a:tcPr>
                </a:tc>
                <a:tc>
                  <a:txBody>
                    <a:bodyPr/>
                    <a:lstStyle/>
                    <a:p>
                      <a:pPr algn="ctr"/>
                      <a:r>
                        <a:rPr lang="en-GB" sz="1400" dirty="0"/>
                        <a:t>What are the key skills needed for each one of your goals ?</a:t>
                      </a:r>
                    </a:p>
                  </a:txBody>
                  <a:tcPr>
                    <a:solidFill>
                      <a:srgbClr val="BF4DB1"/>
                    </a:solidFill>
                  </a:tcPr>
                </a:tc>
                <a:tc>
                  <a:txBody>
                    <a:bodyPr/>
                    <a:lstStyle/>
                    <a:p>
                      <a:pPr algn="ctr"/>
                      <a:r>
                        <a:rPr lang="en-GB" sz="1400" dirty="0"/>
                        <a:t>What skills do you need to work on?</a:t>
                      </a:r>
                    </a:p>
                  </a:txBody>
                  <a:tcPr>
                    <a:solidFill>
                      <a:srgbClr val="BF4DB1"/>
                    </a:solidFill>
                  </a:tcPr>
                </a:tc>
                <a:tc>
                  <a:txBody>
                    <a:bodyPr/>
                    <a:lstStyle/>
                    <a:p>
                      <a:pPr algn="ctr"/>
                      <a:r>
                        <a:rPr lang="en-GB" sz="1400" dirty="0"/>
                        <a:t>What action are you going to take (what training opportunities you can take advantage of)</a:t>
                      </a:r>
                    </a:p>
                  </a:txBody>
                  <a:tcPr>
                    <a:solidFill>
                      <a:srgbClr val="BF4DB1"/>
                    </a:solidFill>
                  </a:tcPr>
                </a:tc>
                <a:tc>
                  <a:txBody>
                    <a:bodyPr/>
                    <a:lstStyle/>
                    <a:p>
                      <a:pPr algn="ctr"/>
                      <a:r>
                        <a:rPr lang="en-GB" sz="1400" dirty="0"/>
                        <a:t>When are you going to complete your training by? (set realistic timeline)</a:t>
                      </a:r>
                    </a:p>
                  </a:txBody>
                  <a:tcPr>
                    <a:solidFill>
                      <a:srgbClr val="BF4DB1"/>
                    </a:solidFill>
                  </a:tcPr>
                </a:tc>
                <a:extLst>
                  <a:ext uri="{0D108BD9-81ED-4DB2-BD59-A6C34878D82A}">
                    <a16:rowId xmlns:a16="http://schemas.microsoft.com/office/drawing/2014/main" val="2577386837"/>
                  </a:ext>
                </a:extLst>
              </a:tr>
              <a:tr h="1428708">
                <a:tc rowSpan="3">
                  <a:txBody>
                    <a:bodyPr/>
                    <a:lstStyle/>
                    <a:p>
                      <a:endParaRPr lang="en-GB" dirty="0"/>
                    </a:p>
                    <a:p>
                      <a:endParaRPr lang="en-GB" dirty="0"/>
                    </a:p>
                    <a:p>
                      <a:endParaRPr lang="en-GB" dirty="0"/>
                    </a:p>
                    <a:p>
                      <a:endParaRPr lang="en-GB" dirty="0"/>
                    </a:p>
                    <a:p>
                      <a:endParaRPr lang="en-GB" dirty="0"/>
                    </a:p>
                    <a:p>
                      <a:r>
                        <a:rPr lang="en-GB" dirty="0"/>
                        <a:t>Promotion to an area manager position</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r>
                        <a:rPr lang="en-GB" sz="1200" dirty="0"/>
                        <a:t>Become a team supervisor</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pPr marL="285750" indent="-285750">
                        <a:buFont typeface="Arial" panose="020B0604020202020204" pitchFamily="34" charset="0"/>
                        <a:buChar char="•"/>
                      </a:pPr>
                      <a:r>
                        <a:rPr lang="en-GB" sz="1200" dirty="0"/>
                        <a:t>Leadership skills</a:t>
                      </a:r>
                    </a:p>
                    <a:p>
                      <a:pPr marL="285750" indent="-285750">
                        <a:buFont typeface="Arial" panose="020B0604020202020204" pitchFamily="34" charset="0"/>
                        <a:buChar char="•"/>
                      </a:pPr>
                      <a:r>
                        <a:rPr lang="en-GB" sz="1200" dirty="0"/>
                        <a:t>Communication skills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r>
                        <a:rPr lang="en-GB" sz="1200" dirty="0"/>
                        <a:t>Leadership Skills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pPr marL="171450" indent="-171450">
                        <a:buFont typeface="Arial" panose="020B0604020202020204" pitchFamily="34" charset="0"/>
                        <a:buChar char="•"/>
                      </a:pPr>
                      <a:r>
                        <a:rPr lang="en-GB" sz="1200" dirty="0"/>
                        <a:t>Online CPD training course.</a:t>
                      </a:r>
                    </a:p>
                    <a:p>
                      <a:pPr marL="171450" indent="-171450">
                        <a:buFont typeface="Arial" panose="020B0604020202020204" pitchFamily="34" charset="0"/>
                        <a:buChar char="•"/>
                      </a:pPr>
                      <a:r>
                        <a:rPr lang="en-GB" sz="1200" dirty="0"/>
                        <a:t>Company leadership course</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r>
                        <a:rPr lang="en-GB" sz="1200" dirty="0"/>
                        <a:t>6  Months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extLst>
                  <a:ext uri="{0D108BD9-81ED-4DB2-BD59-A6C34878D82A}">
                    <a16:rowId xmlns:a16="http://schemas.microsoft.com/office/drawing/2014/main" val="498644705"/>
                  </a:ext>
                </a:extLst>
              </a:tr>
              <a:tr h="1829764">
                <a:tc vMerge="1">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path path="circle">
                        <a:fillToRect r="100000" b="100000"/>
                      </a:path>
                      <a:tileRect l="-100000" t="-100000"/>
                    </a:gradFill>
                  </a:tcPr>
                </a:tc>
                <a:tc>
                  <a:txBody>
                    <a:bodyPr/>
                    <a:lstStyle/>
                    <a:p>
                      <a:r>
                        <a:rPr lang="en-GB" sz="1200" dirty="0"/>
                        <a:t>Become a team manager</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pPr marL="285750" indent="-285750" algn="l">
                        <a:buFont typeface="Arial" panose="020B0604020202020204" pitchFamily="34" charset="0"/>
                        <a:buChar char="•"/>
                      </a:pPr>
                      <a:r>
                        <a:rPr lang="en-GB" sz="1200" dirty="0"/>
                        <a:t>Leadership skills </a:t>
                      </a:r>
                    </a:p>
                    <a:p>
                      <a:pPr marL="285750" indent="-285750" algn="l">
                        <a:buFont typeface="Arial" panose="020B0604020202020204" pitchFamily="34" charset="0"/>
                        <a:buChar char="•"/>
                      </a:pPr>
                      <a:r>
                        <a:rPr lang="en-GB" sz="1200" dirty="0"/>
                        <a:t>project management skills</a:t>
                      </a:r>
                    </a:p>
                    <a:p>
                      <a:pPr marL="285750" indent="-285750" algn="l">
                        <a:buFont typeface="Arial" panose="020B0604020202020204" pitchFamily="34" charset="0"/>
                        <a:buChar char="•"/>
                      </a:pPr>
                      <a:r>
                        <a:rPr lang="en-GB" sz="1200" dirty="0"/>
                        <a:t>presentation skills</a:t>
                      </a:r>
                    </a:p>
                    <a:p>
                      <a:pPr marL="285750" indent="-285750" algn="l">
                        <a:buFont typeface="Arial" panose="020B0604020202020204" pitchFamily="34" charset="0"/>
                        <a:buChar char="•"/>
                      </a:pPr>
                      <a:r>
                        <a:rPr lang="en-GB" sz="1200" dirty="0"/>
                        <a:t> management skills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pPr marL="285750" indent="-285750">
                        <a:buFont typeface="Arial" panose="020B0604020202020204" pitchFamily="34" charset="0"/>
                        <a:buChar char="•"/>
                      </a:pPr>
                      <a:r>
                        <a:rPr lang="en-GB" sz="1200" dirty="0"/>
                        <a:t>Project Management skills</a:t>
                      </a:r>
                    </a:p>
                    <a:p>
                      <a:pPr marL="285750" indent="-285750">
                        <a:buFont typeface="Arial" panose="020B0604020202020204" pitchFamily="34" charset="0"/>
                        <a:buChar char="•"/>
                      </a:pPr>
                      <a:r>
                        <a:rPr lang="en-GB" sz="1200" dirty="0"/>
                        <a:t>Presentation Skills</a:t>
                      </a:r>
                    </a:p>
                    <a:p>
                      <a:pPr marL="285750" indent="-285750">
                        <a:buFont typeface="Arial" panose="020B0604020202020204" pitchFamily="34" charset="0"/>
                        <a:buChar char="•"/>
                      </a:pPr>
                      <a:r>
                        <a:rPr lang="en-GB" sz="1200" dirty="0"/>
                        <a:t>Management skills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pPr marL="171450" indent="-171450">
                        <a:buFont typeface="Arial" panose="020B0604020202020204" pitchFamily="34" charset="0"/>
                        <a:buChar char="•"/>
                      </a:pPr>
                      <a:r>
                        <a:rPr lang="en-GB" sz="1200" dirty="0"/>
                        <a:t>Online CPD project management training course</a:t>
                      </a:r>
                    </a:p>
                    <a:p>
                      <a:pPr marL="171450" indent="-171450">
                        <a:buFont typeface="Arial" panose="020B0604020202020204" pitchFamily="34" charset="0"/>
                        <a:buChar char="•"/>
                      </a:pPr>
                      <a:r>
                        <a:rPr lang="en-GB" sz="1200" dirty="0"/>
                        <a:t>Ask line manager what higher level responsibilities I can take on</a:t>
                      </a:r>
                    </a:p>
                    <a:p>
                      <a:pPr marL="171450" indent="-171450">
                        <a:buFont typeface="Arial" panose="020B0604020202020204" pitchFamily="34" charset="0"/>
                        <a:buChar char="•"/>
                      </a:pPr>
                      <a:r>
                        <a:rPr lang="en-GB" sz="1200" dirty="0"/>
                        <a:t>Volunteer to lead meetings to build presentation skills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r>
                        <a:rPr lang="en-GB" sz="1200" dirty="0"/>
                        <a:t>12 Months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extLst>
                  <a:ext uri="{0D108BD9-81ED-4DB2-BD59-A6C34878D82A}">
                    <a16:rowId xmlns:a16="http://schemas.microsoft.com/office/drawing/2014/main" val="1898338672"/>
                  </a:ext>
                </a:extLst>
              </a:tr>
              <a:tr h="1428708">
                <a:tc vMerge="1">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path path="circle">
                        <a:fillToRect r="100000" b="100000"/>
                      </a:path>
                      <a:tileRect l="-100000" t="-100000"/>
                    </a:gradFill>
                  </a:tcPr>
                </a:tc>
                <a:tc>
                  <a:txBody>
                    <a:bodyPr/>
                    <a:lstStyle/>
                    <a:p>
                      <a:r>
                        <a:rPr lang="en-GB" sz="1200" dirty="0"/>
                        <a:t>Become area manager</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pPr marL="171450" indent="-171450">
                        <a:buFont typeface="Arial" panose="020B0604020202020204" pitchFamily="34" charset="0"/>
                        <a:buChar char="•"/>
                      </a:pPr>
                      <a:r>
                        <a:rPr lang="en-GB" sz="1200" dirty="0"/>
                        <a:t>Management Skills</a:t>
                      </a:r>
                    </a:p>
                    <a:p>
                      <a:pPr marL="171450" indent="-171450">
                        <a:buFont typeface="Arial" panose="020B0604020202020204" pitchFamily="34" charset="0"/>
                        <a:buChar char="•"/>
                      </a:pPr>
                      <a:r>
                        <a:rPr lang="en-GB" sz="1200" dirty="0"/>
                        <a:t>Networking Skills</a:t>
                      </a:r>
                    </a:p>
                    <a:p>
                      <a:pPr marL="171450" indent="-171450">
                        <a:buFont typeface="Arial" panose="020B0604020202020204" pitchFamily="34" charset="0"/>
                        <a:buChar char="•"/>
                      </a:pPr>
                      <a:r>
                        <a:rPr lang="en-GB" sz="1200" dirty="0"/>
                        <a:t>Strategic thinking skills</a:t>
                      </a:r>
                    </a:p>
                    <a:p>
                      <a:pPr marL="171450" indent="-171450">
                        <a:buFont typeface="Arial" panose="020B0604020202020204" pitchFamily="34" charset="0"/>
                        <a:buChar char="•"/>
                      </a:pPr>
                      <a:r>
                        <a:rPr lang="en-GB" sz="1200" dirty="0"/>
                        <a:t>Self management skills</a:t>
                      </a:r>
                    </a:p>
                    <a:p>
                      <a:pPr marL="171450" indent="-171450">
                        <a:buFont typeface="Arial" panose="020B0604020202020204" pitchFamily="34" charset="0"/>
                        <a:buChar char="•"/>
                      </a:pPr>
                      <a:r>
                        <a:rPr lang="en-GB" sz="1200" dirty="0"/>
                        <a:t>Decision making skills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pPr marL="171450" indent="-171450">
                        <a:buFont typeface="Arial" panose="020B0604020202020204" pitchFamily="34" charset="0"/>
                        <a:buChar char="•"/>
                      </a:pPr>
                      <a:r>
                        <a:rPr lang="en-GB" sz="1200" dirty="0"/>
                        <a:t>Networking skills</a:t>
                      </a:r>
                    </a:p>
                    <a:p>
                      <a:pPr marL="171450" indent="-171450">
                        <a:buFont typeface="Arial" panose="020B0604020202020204" pitchFamily="34" charset="0"/>
                        <a:buChar char="•"/>
                      </a:pPr>
                      <a:r>
                        <a:rPr lang="en-GB" sz="1200" dirty="0"/>
                        <a:t>Strategic thinking skills</a:t>
                      </a:r>
                    </a:p>
                    <a:p>
                      <a:pPr marL="171450" indent="-171450">
                        <a:buFont typeface="Arial" panose="020B0604020202020204" pitchFamily="34" charset="0"/>
                        <a:buChar char="•"/>
                      </a:pPr>
                      <a:r>
                        <a:rPr lang="en-GB" sz="1200" dirty="0"/>
                        <a:t>Self management skills</a:t>
                      </a:r>
                    </a:p>
                    <a:p>
                      <a:pPr marL="171450" indent="-171450">
                        <a:buFont typeface="Arial" panose="020B0604020202020204" pitchFamily="34" charset="0"/>
                        <a:buChar char="•"/>
                      </a:pPr>
                      <a:r>
                        <a:rPr lang="en-GB" sz="1200" dirty="0"/>
                        <a:t>Decision making skills</a:t>
                      </a:r>
                    </a:p>
                    <a:p>
                      <a:pPr marL="0" indent="0">
                        <a:buFont typeface="Arial" panose="020B0604020202020204" pitchFamily="34" charset="0"/>
                        <a:buNone/>
                      </a:pPr>
                      <a:endParaRPr lang="en-GB" sz="1200"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pPr marL="171450" indent="-171450">
                        <a:buFont typeface="Arial" panose="020B0604020202020204" pitchFamily="34" charset="0"/>
                        <a:buChar char="•"/>
                      </a:pPr>
                      <a:r>
                        <a:rPr lang="en-GB" sz="1200" dirty="0"/>
                        <a:t>Online CPD strategic thinking training course</a:t>
                      </a:r>
                    </a:p>
                    <a:p>
                      <a:pPr marL="171450" indent="-171450">
                        <a:buFont typeface="Arial" panose="020B0604020202020204" pitchFamily="34" charset="0"/>
                        <a:buChar char="•"/>
                      </a:pPr>
                      <a:r>
                        <a:rPr lang="en-GB" sz="1200" dirty="0"/>
                        <a:t>Volunteer to go on networking sessions with line manager</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r>
                        <a:rPr lang="en-GB" sz="1200" dirty="0"/>
                        <a:t>24 Months</a:t>
                      </a:r>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extLst>
                  <a:ext uri="{0D108BD9-81ED-4DB2-BD59-A6C34878D82A}">
                    <a16:rowId xmlns:a16="http://schemas.microsoft.com/office/drawing/2014/main" val="1255723423"/>
                  </a:ext>
                </a:extLst>
              </a:tr>
            </a:tbl>
          </a:graphicData>
        </a:graphic>
      </p:graphicFrame>
    </p:spTree>
    <p:extLst>
      <p:ext uri="{BB962C8B-B14F-4D97-AF65-F5344CB8AC3E}">
        <p14:creationId xmlns:p14="http://schemas.microsoft.com/office/powerpoint/2010/main" val="212890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44D611B1-FE78-49E6-8CE1-BB4BD04C6112}"/>
              </a:ext>
            </a:extLst>
          </p:cNvPr>
          <p:cNvGraphicFramePr>
            <a:graphicFrameLocks noGrp="1"/>
          </p:cNvGraphicFramePr>
          <p:nvPr/>
        </p:nvGraphicFramePr>
        <p:xfrm>
          <a:off x="1631505" y="116632"/>
          <a:ext cx="8928991" cy="6048672"/>
        </p:xfrm>
        <a:graphic>
          <a:graphicData uri="http://schemas.openxmlformats.org/drawingml/2006/table">
            <a:tbl>
              <a:tblPr firstRow="1" bandRow="1">
                <a:tableStyleId>{5C22544A-7EE6-4342-B048-85BDC9FD1C3A}</a:tableStyleId>
              </a:tblPr>
              <a:tblGrid>
                <a:gridCol w="1365176">
                  <a:extLst>
                    <a:ext uri="{9D8B030D-6E8A-4147-A177-3AD203B41FA5}">
                      <a16:colId xmlns:a16="http://schemas.microsoft.com/office/drawing/2014/main" val="2698661453"/>
                    </a:ext>
                  </a:extLst>
                </a:gridCol>
                <a:gridCol w="1512763">
                  <a:extLst>
                    <a:ext uri="{9D8B030D-6E8A-4147-A177-3AD203B41FA5}">
                      <a16:colId xmlns:a16="http://schemas.microsoft.com/office/drawing/2014/main" val="3699786520"/>
                    </a:ext>
                  </a:extLst>
                </a:gridCol>
                <a:gridCol w="1512763">
                  <a:extLst>
                    <a:ext uri="{9D8B030D-6E8A-4147-A177-3AD203B41FA5}">
                      <a16:colId xmlns:a16="http://schemas.microsoft.com/office/drawing/2014/main" val="706615699"/>
                    </a:ext>
                  </a:extLst>
                </a:gridCol>
                <a:gridCol w="1512763">
                  <a:extLst>
                    <a:ext uri="{9D8B030D-6E8A-4147-A177-3AD203B41FA5}">
                      <a16:colId xmlns:a16="http://schemas.microsoft.com/office/drawing/2014/main" val="1162355439"/>
                    </a:ext>
                  </a:extLst>
                </a:gridCol>
                <a:gridCol w="1512763">
                  <a:extLst>
                    <a:ext uri="{9D8B030D-6E8A-4147-A177-3AD203B41FA5}">
                      <a16:colId xmlns:a16="http://schemas.microsoft.com/office/drawing/2014/main" val="4058992516"/>
                    </a:ext>
                  </a:extLst>
                </a:gridCol>
                <a:gridCol w="1512763">
                  <a:extLst>
                    <a:ext uri="{9D8B030D-6E8A-4147-A177-3AD203B41FA5}">
                      <a16:colId xmlns:a16="http://schemas.microsoft.com/office/drawing/2014/main" val="35971747"/>
                    </a:ext>
                  </a:extLst>
                </a:gridCol>
              </a:tblGrid>
              <a:tr h="1512168">
                <a:tc>
                  <a:txBody>
                    <a:bodyPr/>
                    <a:lstStyle/>
                    <a:p>
                      <a:pPr algn="ctr"/>
                      <a:r>
                        <a:rPr lang="en-GB" sz="1400" dirty="0"/>
                        <a:t>What are your long-term goals?</a:t>
                      </a:r>
                    </a:p>
                  </a:txBody>
                  <a:tcPr>
                    <a:solidFill>
                      <a:srgbClr val="BF4DB1"/>
                    </a:solidFill>
                  </a:tcPr>
                </a:tc>
                <a:tc>
                  <a:txBody>
                    <a:bodyPr/>
                    <a:lstStyle/>
                    <a:p>
                      <a:pPr algn="ctr"/>
                      <a:r>
                        <a:rPr lang="en-GB" sz="1400" dirty="0"/>
                        <a:t>What are your specific career goals?</a:t>
                      </a:r>
                    </a:p>
                  </a:txBody>
                  <a:tcPr>
                    <a:solidFill>
                      <a:srgbClr val="BF4DB1"/>
                    </a:solidFill>
                  </a:tcPr>
                </a:tc>
                <a:tc>
                  <a:txBody>
                    <a:bodyPr/>
                    <a:lstStyle/>
                    <a:p>
                      <a:pPr algn="ctr"/>
                      <a:r>
                        <a:rPr lang="en-GB" sz="1400" dirty="0"/>
                        <a:t>What are the key skills needed for each one of your goals ?</a:t>
                      </a:r>
                    </a:p>
                  </a:txBody>
                  <a:tcPr>
                    <a:solidFill>
                      <a:srgbClr val="BF4DB1"/>
                    </a:solidFill>
                  </a:tcPr>
                </a:tc>
                <a:tc>
                  <a:txBody>
                    <a:bodyPr/>
                    <a:lstStyle/>
                    <a:p>
                      <a:pPr algn="ctr"/>
                      <a:r>
                        <a:rPr lang="en-GB" sz="1400" dirty="0"/>
                        <a:t>What skills do you need to work on?</a:t>
                      </a:r>
                    </a:p>
                  </a:txBody>
                  <a:tcPr>
                    <a:solidFill>
                      <a:srgbClr val="BF4DB1"/>
                    </a:solidFill>
                  </a:tcPr>
                </a:tc>
                <a:tc>
                  <a:txBody>
                    <a:bodyPr/>
                    <a:lstStyle/>
                    <a:p>
                      <a:pPr algn="ctr"/>
                      <a:r>
                        <a:rPr lang="en-GB" sz="1400" dirty="0"/>
                        <a:t>What action are you going to take (what training opportunities you can take advantage of)</a:t>
                      </a:r>
                    </a:p>
                  </a:txBody>
                  <a:tcPr>
                    <a:solidFill>
                      <a:srgbClr val="BF4DB1"/>
                    </a:solidFill>
                  </a:tcPr>
                </a:tc>
                <a:tc>
                  <a:txBody>
                    <a:bodyPr/>
                    <a:lstStyle/>
                    <a:p>
                      <a:pPr algn="ctr"/>
                      <a:r>
                        <a:rPr lang="en-GB" sz="1400" dirty="0"/>
                        <a:t>When are you going to complete your training by? (set realistic timeline)</a:t>
                      </a:r>
                    </a:p>
                  </a:txBody>
                  <a:tcPr>
                    <a:solidFill>
                      <a:srgbClr val="BF4DB1"/>
                    </a:solidFill>
                  </a:tcPr>
                </a:tc>
                <a:extLst>
                  <a:ext uri="{0D108BD9-81ED-4DB2-BD59-A6C34878D82A}">
                    <a16:rowId xmlns:a16="http://schemas.microsoft.com/office/drawing/2014/main" val="2577386837"/>
                  </a:ext>
                </a:extLst>
              </a:tr>
              <a:tr h="1512168">
                <a:tc rowSpan="3">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extLst>
                  <a:ext uri="{0D108BD9-81ED-4DB2-BD59-A6C34878D82A}">
                    <a16:rowId xmlns:a16="http://schemas.microsoft.com/office/drawing/2014/main" val="498644705"/>
                  </a:ext>
                </a:extLst>
              </a:tr>
              <a:tr h="1512168">
                <a:tc vMerge="1">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path path="circle">
                        <a:fillToRect r="100000" b="100000"/>
                      </a:path>
                      <a:tileRect l="-100000" t="-100000"/>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extLst>
                  <a:ext uri="{0D108BD9-81ED-4DB2-BD59-A6C34878D82A}">
                    <a16:rowId xmlns:a16="http://schemas.microsoft.com/office/drawing/2014/main" val="1898338672"/>
                  </a:ext>
                </a:extLst>
              </a:tr>
              <a:tr h="1512168">
                <a:tc vMerge="1">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path path="circle">
                        <a:fillToRect r="100000" b="100000"/>
                      </a:path>
                      <a:tileRect l="-100000" t="-100000"/>
                    </a:gradFill>
                  </a:tcPr>
                </a:tc>
                <a:tc>
                  <a:txBody>
                    <a:bodyPr/>
                    <a:lstStyle/>
                    <a:p>
                      <a:endParaRPr lang="en-GB"/>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tc>
                  <a:txBody>
                    <a:bodyPr/>
                    <a:lstStyle/>
                    <a:p>
                      <a:endParaRPr lang="en-GB" dirty="0"/>
                    </a:p>
                  </a:txBody>
                  <a:tcPr>
                    <a:gradFill flip="none" rotWithShape="1">
                      <a:gsLst>
                        <a:gs pos="0">
                          <a:srgbClr val="BF4DB1">
                            <a:tint val="66000"/>
                            <a:satMod val="160000"/>
                          </a:srgbClr>
                        </a:gs>
                        <a:gs pos="50000">
                          <a:srgbClr val="BF4DB1">
                            <a:tint val="44500"/>
                            <a:satMod val="160000"/>
                          </a:srgbClr>
                        </a:gs>
                        <a:gs pos="100000">
                          <a:srgbClr val="BF4DB1">
                            <a:tint val="23500"/>
                            <a:satMod val="160000"/>
                          </a:srgbClr>
                        </a:gs>
                      </a:gsLst>
                      <a:lin ang="5400000" scaled="1"/>
                      <a:tileRect/>
                    </a:gradFill>
                  </a:tcPr>
                </a:tc>
                <a:extLst>
                  <a:ext uri="{0D108BD9-81ED-4DB2-BD59-A6C34878D82A}">
                    <a16:rowId xmlns:a16="http://schemas.microsoft.com/office/drawing/2014/main" val="1255723423"/>
                  </a:ext>
                </a:extLst>
              </a:tr>
            </a:tbl>
          </a:graphicData>
        </a:graphic>
      </p:graphicFrame>
    </p:spTree>
    <p:extLst>
      <p:ext uri="{BB962C8B-B14F-4D97-AF65-F5344CB8AC3E}">
        <p14:creationId xmlns:p14="http://schemas.microsoft.com/office/powerpoint/2010/main" val="285107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1" y="332657"/>
            <a:ext cx="7827963" cy="947737"/>
          </a:xfrm>
        </p:spPr>
        <p:txBody>
          <a:bodyPr/>
          <a:lstStyle/>
          <a:p>
            <a:r>
              <a:rPr lang="en-GB" dirty="0"/>
              <a:t>What is feedback?</a:t>
            </a:r>
          </a:p>
        </p:txBody>
      </p:sp>
      <p:sp>
        <p:nvSpPr>
          <p:cNvPr id="3" name="Content Placeholder 2"/>
          <p:cNvSpPr>
            <a:spLocks noGrp="1"/>
          </p:cNvSpPr>
          <p:nvPr>
            <p:ph idx="1"/>
          </p:nvPr>
        </p:nvSpPr>
        <p:spPr>
          <a:xfrm>
            <a:off x="2063552" y="1412777"/>
            <a:ext cx="8245102" cy="4425355"/>
          </a:xfrm>
        </p:spPr>
        <p:txBody>
          <a:bodyPr/>
          <a:lstStyle/>
          <a:p>
            <a:r>
              <a:rPr lang="en-GB" b="1" dirty="0"/>
              <a:t>Feedback</a:t>
            </a:r>
            <a:r>
              <a:rPr lang="en-GB" dirty="0"/>
              <a:t> </a:t>
            </a:r>
            <a:r>
              <a:rPr lang="en-GB" dirty="0">
                <a:solidFill>
                  <a:schemeClr val="tx2"/>
                </a:solidFill>
              </a:rPr>
              <a:t>occurs when outputs of a system are routed back as inputs as part of a chain of cause-and-effect that forms a circuit or loop</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5750" y="3554760"/>
            <a:ext cx="3978442"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23364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 Box 2"/>
          <p:cNvSpPr txBox="1">
            <a:spLocks noChangeArrowheads="1"/>
          </p:cNvSpPr>
          <p:nvPr/>
        </p:nvSpPr>
        <p:spPr bwMode="auto">
          <a:xfrm>
            <a:off x="2039938" y="1854200"/>
            <a:ext cx="8018462"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buFont typeface="Arial" charset="0"/>
              <a:buChar char="•"/>
            </a:pPr>
            <a:r>
              <a:rPr lang="en-GB" dirty="0">
                <a:solidFill>
                  <a:srgbClr val="455560"/>
                </a:solidFill>
              </a:rPr>
              <a:t>Aids learning - a reflective process </a:t>
            </a:r>
            <a:r>
              <a:rPr lang="en-GB" altLang="en-US" dirty="0">
                <a:solidFill>
                  <a:srgbClr val="455560"/>
                </a:solidFill>
              </a:rPr>
              <a:t>“</a:t>
            </a:r>
            <a:r>
              <a:rPr lang="en-GB" dirty="0">
                <a:solidFill>
                  <a:srgbClr val="455560"/>
                </a:solidFill>
              </a:rPr>
              <a:t>new insights, understanding &amp; learning are produced </a:t>
            </a:r>
            <a:r>
              <a:rPr lang="en-GB" altLang="en-US" dirty="0">
                <a:solidFill>
                  <a:srgbClr val="455560"/>
                </a:solidFill>
              </a:rPr>
              <a:t>“</a:t>
            </a:r>
            <a:r>
              <a:rPr lang="en-GB" dirty="0">
                <a:solidFill>
                  <a:srgbClr val="455560"/>
                </a:solidFill>
              </a:rPr>
              <a:t> </a:t>
            </a:r>
            <a:r>
              <a:rPr lang="en-GB" sz="2000" dirty="0">
                <a:solidFill>
                  <a:srgbClr val="455560"/>
                </a:solidFill>
              </a:rPr>
              <a:t>(</a:t>
            </a:r>
            <a:r>
              <a:rPr lang="en-GB" sz="2000" dirty="0" err="1">
                <a:solidFill>
                  <a:srgbClr val="455560"/>
                </a:solidFill>
              </a:rPr>
              <a:t>Mory</a:t>
            </a:r>
            <a:r>
              <a:rPr lang="en-GB" sz="2000" dirty="0">
                <a:solidFill>
                  <a:srgbClr val="455560"/>
                </a:solidFill>
              </a:rPr>
              <a:t>, 2004)</a:t>
            </a:r>
          </a:p>
          <a:p>
            <a:pPr eaLnBrk="1" hangingPunct="1">
              <a:buFontTx/>
              <a:buChar char="•"/>
            </a:pPr>
            <a:endParaRPr lang="en-GB" sz="2000" dirty="0">
              <a:solidFill>
                <a:srgbClr val="455560"/>
              </a:solidFill>
            </a:endParaRPr>
          </a:p>
          <a:p>
            <a:pPr eaLnBrk="1" hangingPunct="1">
              <a:buFont typeface="Arial" charset="0"/>
              <a:buChar char="•"/>
            </a:pPr>
            <a:r>
              <a:rPr lang="en-GB" dirty="0">
                <a:solidFill>
                  <a:srgbClr val="455560"/>
                </a:solidFill>
              </a:rPr>
              <a:t>Gives information about how behaviour is perceived by others and the effect it has on them</a:t>
            </a:r>
          </a:p>
          <a:p>
            <a:pPr eaLnBrk="1" hangingPunct="1">
              <a:buFontTx/>
              <a:buChar char="•"/>
            </a:pPr>
            <a:endParaRPr lang="en-GB" dirty="0">
              <a:solidFill>
                <a:srgbClr val="455560"/>
              </a:solidFill>
            </a:endParaRPr>
          </a:p>
          <a:p>
            <a:pPr eaLnBrk="1" hangingPunct="1">
              <a:buFont typeface="Arial" charset="0"/>
              <a:buChar char="•"/>
            </a:pPr>
            <a:r>
              <a:rPr lang="en-GB" dirty="0">
                <a:solidFill>
                  <a:srgbClr val="455560"/>
                </a:solidFill>
              </a:rPr>
              <a:t>Increases self-awareness and helps monitor progress of self development</a:t>
            </a:r>
          </a:p>
          <a:p>
            <a:pPr eaLnBrk="1" hangingPunct="1">
              <a:buFontTx/>
              <a:buChar char="•"/>
            </a:pPr>
            <a:endParaRPr lang="en-GB" dirty="0">
              <a:solidFill>
                <a:srgbClr val="455560"/>
              </a:solidFill>
            </a:endParaRPr>
          </a:p>
          <a:p>
            <a:pPr eaLnBrk="1" hangingPunct="1">
              <a:buFont typeface="Arial" charset="0"/>
              <a:buChar char="•"/>
            </a:pPr>
            <a:r>
              <a:rPr lang="en-US" dirty="0">
                <a:solidFill>
                  <a:srgbClr val="455560"/>
                </a:solidFill>
              </a:rPr>
              <a:t>Creates an open environment for effective operational and interpersonal communications</a:t>
            </a:r>
            <a:endParaRPr lang="en-US" sz="3200" dirty="0"/>
          </a:p>
        </p:txBody>
      </p:sp>
      <p:sp>
        <p:nvSpPr>
          <p:cNvPr id="184323" name="Rectangle 3"/>
          <p:cNvSpPr>
            <a:spLocks noChangeArrowheads="1"/>
          </p:cNvSpPr>
          <p:nvPr/>
        </p:nvSpPr>
        <p:spPr bwMode="auto">
          <a:xfrm>
            <a:off x="3141177" y="326094"/>
            <a:ext cx="480323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buFont typeface="Wingdings" pitchFamily="2" charset="2"/>
              <a:buNone/>
              <a:defRPr/>
            </a:pPr>
            <a:r>
              <a:rPr lang="en-US" sz="3200" b="1" dirty="0">
                <a:latin typeface="+mj-lt"/>
                <a:ea typeface="ＭＳ Ｐゴシック" charset="0"/>
                <a:cs typeface="ＭＳ Ｐゴシック" charset="0"/>
              </a:rPr>
              <a:t>Why is feedback important? </a:t>
            </a:r>
          </a:p>
        </p:txBody>
      </p:sp>
      <p:sp>
        <p:nvSpPr>
          <p:cNvPr id="11268" name="Text Box 4"/>
          <p:cNvSpPr txBox="1">
            <a:spLocks noChangeArrowheads="1"/>
          </p:cNvSpPr>
          <p:nvPr/>
        </p:nvSpPr>
        <p:spPr bwMode="auto">
          <a:xfrm>
            <a:off x="9966325" y="6294439"/>
            <a:ext cx="1841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endParaRPr lang="en-US" sz="1200"/>
          </a:p>
        </p:txBody>
      </p:sp>
    </p:spTree>
    <p:extLst>
      <p:ext uri="{BB962C8B-B14F-4D97-AF65-F5344CB8AC3E}">
        <p14:creationId xmlns:p14="http://schemas.microsoft.com/office/powerpoint/2010/main" val="8698818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919536" y="116632"/>
            <a:ext cx="7776864" cy="685800"/>
          </a:xfrm>
        </p:spPr>
        <p:txBody>
          <a:bodyPr>
            <a:normAutofit fontScale="90000"/>
          </a:bodyPr>
          <a:lstStyle/>
          <a:p>
            <a:r>
              <a:rPr lang="en-GB" dirty="0"/>
              <a:t>The feedback process</a:t>
            </a:r>
          </a:p>
        </p:txBody>
      </p:sp>
      <p:sp>
        <p:nvSpPr>
          <p:cNvPr id="32771" name="Content Placeholder 2"/>
          <p:cNvSpPr>
            <a:spLocks noGrp="1"/>
          </p:cNvSpPr>
          <p:nvPr>
            <p:ph idx="1"/>
          </p:nvPr>
        </p:nvSpPr>
        <p:spPr>
          <a:xfrm>
            <a:off x="1775521" y="1268760"/>
            <a:ext cx="8568951" cy="5256584"/>
          </a:xfrm>
        </p:spPr>
        <p:txBody>
          <a:bodyPr>
            <a:normAutofit fontScale="77500" lnSpcReduction="20000"/>
          </a:bodyPr>
          <a:lstStyle/>
          <a:p>
            <a:r>
              <a:rPr lang="en-GB" b="1" dirty="0"/>
              <a:t>Introduction</a:t>
            </a:r>
          </a:p>
          <a:p>
            <a:pPr lvl="1">
              <a:buNone/>
            </a:pPr>
            <a:r>
              <a:rPr lang="en-GB" dirty="0"/>
              <a:t>	</a:t>
            </a:r>
            <a:r>
              <a:rPr lang="en-GB" sz="2600" dirty="0"/>
              <a:t>- Describe feedback providers role</a:t>
            </a:r>
          </a:p>
          <a:p>
            <a:pPr lvl="1">
              <a:buNone/>
            </a:pPr>
            <a:r>
              <a:rPr lang="en-GB" sz="2600" dirty="0"/>
              <a:t>	- Encourage questions and comments</a:t>
            </a:r>
          </a:p>
          <a:p>
            <a:pPr lvl="1">
              <a:buNone/>
            </a:pPr>
            <a:r>
              <a:rPr lang="en-GB" sz="2600" dirty="0"/>
              <a:t>	- Explain the process (what will and won’t the feedback involve)</a:t>
            </a:r>
            <a:endParaRPr lang="en-GB" dirty="0"/>
          </a:p>
          <a:p>
            <a:endParaRPr lang="en-GB" dirty="0"/>
          </a:p>
          <a:p>
            <a:r>
              <a:rPr lang="en-GB" b="1" dirty="0"/>
              <a:t>Describe the results</a:t>
            </a:r>
          </a:p>
          <a:p>
            <a:pPr>
              <a:buNone/>
            </a:pPr>
            <a:r>
              <a:rPr lang="en-GB" dirty="0"/>
              <a:t>	- What were the key performance dimensions / competencies?</a:t>
            </a:r>
          </a:p>
          <a:p>
            <a:pPr>
              <a:buNone/>
            </a:pPr>
            <a:r>
              <a:rPr lang="en-GB" dirty="0"/>
              <a:t>	- What was the candidates overall rating?</a:t>
            </a:r>
          </a:p>
          <a:p>
            <a:pPr>
              <a:buNone/>
            </a:pPr>
            <a:r>
              <a:rPr lang="en-GB" dirty="0"/>
              <a:t>	- What were the positive examples of the candidates performance?</a:t>
            </a:r>
          </a:p>
          <a:p>
            <a:pPr>
              <a:buNone/>
            </a:pPr>
            <a:r>
              <a:rPr lang="en-GB" dirty="0"/>
              <a:t> 	- What aspects of the candidates performance required further development (with examples)?</a:t>
            </a:r>
          </a:p>
          <a:p>
            <a:endParaRPr lang="en-GB" b="1" dirty="0"/>
          </a:p>
          <a:p>
            <a:r>
              <a:rPr lang="en-GB" b="1" dirty="0"/>
              <a:t>Conclusion</a:t>
            </a:r>
          </a:p>
          <a:p>
            <a:pPr>
              <a:buNone/>
            </a:pPr>
            <a:r>
              <a:rPr lang="en-GB" b="1" dirty="0"/>
              <a:t>	- </a:t>
            </a:r>
            <a:r>
              <a:rPr lang="en-GB" dirty="0"/>
              <a:t>Summarise</a:t>
            </a:r>
          </a:p>
          <a:p>
            <a:pPr>
              <a:buNone/>
            </a:pPr>
            <a:r>
              <a:rPr lang="en-GB" dirty="0"/>
              <a:t>	- Check for understanding</a:t>
            </a:r>
          </a:p>
        </p:txBody>
      </p:sp>
    </p:spTree>
    <p:extLst>
      <p:ext uri="{BB962C8B-B14F-4D97-AF65-F5344CB8AC3E}">
        <p14:creationId xmlns:p14="http://schemas.microsoft.com/office/powerpoint/2010/main" val="188285807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Evaluating L&amp;D</a:t>
            </a:r>
          </a:p>
        </p:txBody>
      </p:sp>
      <p:sp>
        <p:nvSpPr>
          <p:cNvPr id="4" name="Rectangle 4"/>
          <p:cNvSpPr>
            <a:spLocks noGrp="1" noChangeArrowheads="1"/>
          </p:cNvSpPr>
          <p:nvPr>
            <p:ph idx="1"/>
          </p:nvPr>
        </p:nvSpPr>
        <p:spPr bwMode="auto">
          <a:xfrm>
            <a:off x="1991544" y="1340769"/>
            <a:ext cx="8229600" cy="5207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0" indent="0">
              <a:lnSpc>
                <a:spcPct val="80000"/>
              </a:lnSpc>
              <a:spcBef>
                <a:spcPct val="20000"/>
              </a:spcBef>
              <a:buClr>
                <a:schemeClr val="tx1"/>
              </a:buClr>
              <a:buSzPct val="75000"/>
              <a:buNone/>
            </a:pPr>
            <a:r>
              <a:rPr lang="en-GB" dirty="0">
                <a:latin typeface="Arial" charset="0"/>
              </a:rPr>
              <a:t>Adopting a systematic and informed approach to evaluating training can….</a:t>
            </a:r>
          </a:p>
          <a:p>
            <a:pPr marL="0" indent="0">
              <a:lnSpc>
                <a:spcPct val="80000"/>
              </a:lnSpc>
              <a:spcBef>
                <a:spcPct val="20000"/>
              </a:spcBef>
              <a:buClr>
                <a:schemeClr val="tx1"/>
              </a:buClr>
              <a:buSzPct val="75000"/>
              <a:buNone/>
            </a:pPr>
            <a:endParaRPr lang="en-GB" dirty="0">
              <a:latin typeface="Arial" charset="0"/>
            </a:endParaRPr>
          </a:p>
          <a:p>
            <a:pPr marL="0" indent="0">
              <a:lnSpc>
                <a:spcPct val="80000"/>
              </a:lnSpc>
              <a:spcBef>
                <a:spcPct val="20000"/>
              </a:spcBef>
              <a:buClr>
                <a:schemeClr val="tx1"/>
              </a:buClr>
              <a:buSzPct val="75000"/>
              <a:buNone/>
            </a:pPr>
            <a:r>
              <a:rPr lang="en-GB" dirty="0">
                <a:latin typeface="Arial" charset="0"/>
              </a:rPr>
              <a:t>…. identify areas for improvement</a:t>
            </a:r>
          </a:p>
          <a:p>
            <a:pPr marL="0" indent="0">
              <a:lnSpc>
                <a:spcPct val="80000"/>
              </a:lnSpc>
              <a:spcBef>
                <a:spcPct val="20000"/>
              </a:spcBef>
              <a:buClr>
                <a:schemeClr val="tx1"/>
              </a:buClr>
              <a:buSzPct val="75000"/>
              <a:buNone/>
            </a:pPr>
            <a:r>
              <a:rPr lang="en-GB" dirty="0">
                <a:latin typeface="Arial" charset="0"/>
              </a:rPr>
              <a:t>…. prove the added-value of L&amp;D</a:t>
            </a:r>
          </a:p>
          <a:p>
            <a:pPr marL="0" indent="0">
              <a:lnSpc>
                <a:spcPct val="80000"/>
              </a:lnSpc>
              <a:spcBef>
                <a:spcPct val="20000"/>
              </a:spcBef>
              <a:buClr>
                <a:schemeClr val="tx1"/>
              </a:buClr>
              <a:buSzPct val="75000"/>
              <a:buNone/>
            </a:pPr>
            <a:r>
              <a:rPr lang="en-GB" dirty="0">
                <a:latin typeface="Arial" charset="0"/>
              </a:rPr>
              <a:t>…. ensure L&amp;D is embedded in organisational strategy</a:t>
            </a:r>
          </a:p>
          <a:p>
            <a:pPr marL="0" indent="0">
              <a:lnSpc>
                <a:spcPct val="80000"/>
              </a:lnSpc>
              <a:spcBef>
                <a:spcPct val="20000"/>
              </a:spcBef>
              <a:buClr>
                <a:schemeClr val="tx1"/>
              </a:buClr>
              <a:buSzPct val="75000"/>
              <a:buNone/>
            </a:pPr>
            <a:r>
              <a:rPr lang="en-GB" dirty="0">
                <a:latin typeface="Arial" charset="0"/>
              </a:rPr>
              <a:t>…. encourage greater investment in L&amp;D</a:t>
            </a:r>
          </a:p>
          <a:p>
            <a:pPr marL="0" indent="0">
              <a:lnSpc>
                <a:spcPct val="80000"/>
              </a:lnSpc>
              <a:spcBef>
                <a:spcPct val="20000"/>
              </a:spcBef>
              <a:buClr>
                <a:schemeClr val="tx1"/>
              </a:buClr>
              <a:buSzPct val="75000"/>
              <a:buNone/>
            </a:pPr>
            <a:endParaRPr lang="en-GB" sz="2200" b="1" u="sng" dirty="0">
              <a:latin typeface="Arial" charset="0"/>
            </a:endParaRPr>
          </a:p>
          <a:p>
            <a:pPr marL="0" indent="0">
              <a:lnSpc>
                <a:spcPct val="80000"/>
              </a:lnSpc>
              <a:spcBef>
                <a:spcPct val="20000"/>
              </a:spcBef>
              <a:buClr>
                <a:schemeClr val="tx1"/>
              </a:buClr>
              <a:buSzPct val="75000"/>
              <a:buNone/>
            </a:pPr>
            <a:endParaRPr lang="en-GB" sz="2200" b="1" u="sng" dirty="0">
              <a:latin typeface="Arial" charset="0"/>
            </a:endParaRPr>
          </a:p>
          <a:p>
            <a:pPr marL="0" indent="0">
              <a:lnSpc>
                <a:spcPct val="80000"/>
              </a:lnSpc>
              <a:spcBef>
                <a:spcPct val="20000"/>
              </a:spcBef>
              <a:buClr>
                <a:schemeClr val="tx1"/>
              </a:buClr>
              <a:buSzPct val="75000"/>
              <a:buNone/>
            </a:pPr>
            <a:r>
              <a:rPr lang="en-GB" sz="2200" dirty="0">
                <a:latin typeface="Arial" charset="0"/>
              </a:rPr>
              <a:t>Evaluation system should answer the following questions:</a:t>
            </a:r>
          </a:p>
          <a:p>
            <a:pPr marL="0" indent="0">
              <a:lnSpc>
                <a:spcPct val="80000"/>
              </a:lnSpc>
              <a:spcBef>
                <a:spcPct val="20000"/>
              </a:spcBef>
              <a:buClr>
                <a:schemeClr val="tx1"/>
              </a:buClr>
              <a:buSzPct val="75000"/>
              <a:buNone/>
            </a:pPr>
            <a:endParaRPr lang="en-GB" sz="2200" dirty="0">
              <a:latin typeface="Arial" charset="0"/>
            </a:endParaRPr>
          </a:p>
          <a:p>
            <a:pPr>
              <a:lnSpc>
                <a:spcPct val="80000"/>
              </a:lnSpc>
              <a:buClr>
                <a:schemeClr val="tx1"/>
              </a:buClr>
              <a:buSzPct val="75000"/>
            </a:pPr>
            <a:r>
              <a:rPr lang="en-GB" sz="2000" b="1" dirty="0">
                <a:latin typeface="Arial" charset="0"/>
              </a:rPr>
              <a:t>Why</a:t>
            </a:r>
            <a:r>
              <a:rPr lang="en-GB" sz="2000" dirty="0">
                <a:latin typeface="Arial" charset="0"/>
              </a:rPr>
              <a:t> evaluate?</a:t>
            </a:r>
          </a:p>
          <a:p>
            <a:pPr>
              <a:lnSpc>
                <a:spcPct val="80000"/>
              </a:lnSpc>
              <a:buClr>
                <a:schemeClr val="tx1"/>
              </a:buClr>
              <a:buSzPct val="75000"/>
            </a:pPr>
            <a:endParaRPr lang="en-GB" sz="2000" b="1" dirty="0">
              <a:latin typeface="Arial" charset="0"/>
            </a:endParaRPr>
          </a:p>
          <a:p>
            <a:pPr>
              <a:lnSpc>
                <a:spcPct val="80000"/>
              </a:lnSpc>
              <a:buClr>
                <a:schemeClr val="tx1"/>
              </a:buClr>
              <a:buSzPct val="75000"/>
            </a:pPr>
            <a:r>
              <a:rPr lang="en-GB" sz="2000" b="1" dirty="0">
                <a:latin typeface="Arial" charset="0"/>
              </a:rPr>
              <a:t>What (and How) </a:t>
            </a:r>
            <a:r>
              <a:rPr lang="en-GB" sz="2000" dirty="0">
                <a:latin typeface="Arial" charset="0"/>
              </a:rPr>
              <a:t>to evaluate?</a:t>
            </a:r>
          </a:p>
          <a:p>
            <a:pPr>
              <a:lnSpc>
                <a:spcPct val="80000"/>
              </a:lnSpc>
              <a:buClr>
                <a:schemeClr val="tx1"/>
              </a:buClr>
              <a:buSzPct val="75000"/>
            </a:pPr>
            <a:endParaRPr lang="en-GB" sz="2000" b="1" dirty="0">
              <a:latin typeface="Arial" charset="0"/>
            </a:endParaRPr>
          </a:p>
          <a:p>
            <a:pPr>
              <a:lnSpc>
                <a:spcPct val="80000"/>
              </a:lnSpc>
              <a:buClr>
                <a:schemeClr val="tx1"/>
              </a:buClr>
              <a:buSzPct val="75000"/>
            </a:pPr>
            <a:r>
              <a:rPr lang="en-GB" sz="2000" b="1" dirty="0">
                <a:latin typeface="Arial" charset="0"/>
              </a:rPr>
              <a:t>Who</a:t>
            </a:r>
            <a:r>
              <a:rPr lang="en-GB" sz="2000" dirty="0">
                <a:latin typeface="Arial" charset="0"/>
              </a:rPr>
              <a:t> should evaluate? </a:t>
            </a:r>
          </a:p>
          <a:p>
            <a:pPr>
              <a:lnSpc>
                <a:spcPct val="80000"/>
              </a:lnSpc>
              <a:buClr>
                <a:schemeClr val="tx1"/>
              </a:buClr>
              <a:buSzPct val="75000"/>
            </a:pPr>
            <a:endParaRPr lang="en-GB" sz="2000" b="1" dirty="0">
              <a:latin typeface="Arial" charset="0"/>
            </a:endParaRPr>
          </a:p>
          <a:p>
            <a:pPr>
              <a:lnSpc>
                <a:spcPct val="80000"/>
              </a:lnSpc>
              <a:buClr>
                <a:schemeClr val="tx1"/>
              </a:buClr>
              <a:buSzPct val="75000"/>
            </a:pPr>
            <a:r>
              <a:rPr lang="en-GB" sz="2000" b="1" dirty="0">
                <a:latin typeface="Arial" charset="0"/>
              </a:rPr>
              <a:t>When</a:t>
            </a:r>
            <a:r>
              <a:rPr lang="en-GB" sz="2000" dirty="0">
                <a:latin typeface="Arial" charset="0"/>
              </a:rPr>
              <a:t> to evaluate?</a:t>
            </a:r>
          </a:p>
        </p:txBody>
      </p:sp>
    </p:spTree>
    <p:extLst>
      <p:ext uri="{BB962C8B-B14F-4D97-AF65-F5344CB8AC3E}">
        <p14:creationId xmlns:p14="http://schemas.microsoft.com/office/powerpoint/2010/main" val="39280271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Number Placeholder 4"/>
          <p:cNvSpPr txBox="1">
            <a:spLocks noGrp="1"/>
          </p:cNvSpPr>
          <p:nvPr/>
        </p:nvSpPr>
        <p:spPr bwMode="auto">
          <a:xfrm>
            <a:off x="1608139" y="6252418"/>
            <a:ext cx="58737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nchorCtr="1"/>
          <a:lstStyle>
            <a:lvl1pPr>
              <a:defRPr sz="2400">
                <a:solidFill>
                  <a:schemeClr val="tx1"/>
                </a:solidFill>
                <a:latin typeface="Times New Roman" charset="0"/>
                <a:ea typeface="ＭＳ Ｐゴシック" charset="0"/>
                <a:cs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fld id="{01F003BA-0874-AE44-B735-4140A7CA729D}" type="slidenum">
              <a:rPr lang="en-GB" sz="1600" b="1">
                <a:solidFill>
                  <a:schemeClr val="bg1"/>
                </a:solidFill>
                <a:latin typeface="Arial" charset="0"/>
              </a:rPr>
              <a:pPr/>
              <a:t>37</a:t>
            </a:fld>
            <a:endParaRPr lang="en-GB" sz="1600" b="1" dirty="0">
              <a:solidFill>
                <a:schemeClr val="bg1"/>
              </a:solidFill>
              <a:latin typeface="Arial" charset="0"/>
            </a:endParaRPr>
          </a:p>
        </p:txBody>
      </p:sp>
      <p:sp>
        <p:nvSpPr>
          <p:cNvPr id="18434" name="AutoShape 2"/>
          <p:cNvSpPr>
            <a:spLocks noGrp="1" noChangeArrowheads="1"/>
          </p:cNvSpPr>
          <p:nvPr>
            <p:ph type="title"/>
          </p:nvPr>
        </p:nvSpPr>
        <p:spPr>
          <a:xfrm>
            <a:off x="1951038" y="274638"/>
            <a:ext cx="8229600" cy="1143000"/>
          </a:xfrm>
        </p:spPr>
        <p:txBody>
          <a:bodyPr/>
          <a:lstStyle/>
          <a:p>
            <a:r>
              <a:rPr lang="en-GB" sz="2800" b="1" dirty="0">
                <a:latin typeface="Arial" charset="0"/>
                <a:ea typeface="ＭＳ Ｐゴシック" charset="0"/>
                <a:cs typeface="Arial" charset="0"/>
              </a:rPr>
              <a:t>Kirkpatrick’s (1967) Levels of Evaluation</a:t>
            </a:r>
            <a:br>
              <a:rPr lang="en-GB" sz="2800" b="1" dirty="0">
                <a:latin typeface="Arial" charset="0"/>
                <a:ea typeface="ＭＳ Ｐゴシック" charset="0"/>
                <a:cs typeface="Arial" charset="0"/>
              </a:rPr>
            </a:br>
            <a:endParaRPr lang="en-GB" sz="2000" b="1" dirty="0">
              <a:latin typeface="Arial" charset="0"/>
              <a:ea typeface="ＭＳ Ｐゴシック" charset="0"/>
              <a:cs typeface="Arial" charset="0"/>
            </a:endParaRPr>
          </a:p>
        </p:txBody>
      </p:sp>
      <p:sp>
        <p:nvSpPr>
          <p:cNvPr id="18436" name="Rectangle 6"/>
          <p:cNvSpPr>
            <a:spLocks noChangeArrowheads="1"/>
          </p:cNvSpPr>
          <p:nvPr/>
        </p:nvSpPr>
        <p:spPr bwMode="auto">
          <a:xfrm>
            <a:off x="2127114" y="1340769"/>
            <a:ext cx="8540885" cy="978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20000"/>
              </a:spcBef>
              <a:buSzPct val="80000"/>
            </a:pPr>
            <a:r>
              <a:rPr lang="en-GB" b="1" u="sng" dirty="0">
                <a:latin typeface="Calibri"/>
                <a:cs typeface="Calibri"/>
              </a:rPr>
              <a:t>Level 1 – Reactions:</a:t>
            </a:r>
            <a:r>
              <a:rPr lang="en-GB" dirty="0">
                <a:latin typeface="Calibri"/>
                <a:cs typeface="Calibri"/>
              </a:rPr>
              <a:t> </a:t>
            </a:r>
          </a:p>
          <a:p>
            <a:pPr>
              <a:spcBef>
                <a:spcPct val="20000"/>
              </a:spcBef>
              <a:buSzPct val="80000"/>
            </a:pPr>
            <a:r>
              <a:rPr lang="en-GB" dirty="0">
                <a:latin typeface="Calibri"/>
                <a:cs typeface="Calibri"/>
              </a:rPr>
              <a:t>At the end of the training event - measures how participants of a training programme react to it e.g. use of questionnaires – “happy sheets”</a:t>
            </a:r>
            <a:r>
              <a:rPr lang="en-GB" sz="1200" dirty="0">
                <a:latin typeface="Calibri"/>
                <a:cs typeface="Calibri"/>
              </a:rPr>
              <a:t>    		</a:t>
            </a:r>
            <a:endParaRPr lang="en-GB" i="1" dirty="0">
              <a:latin typeface="Calibri"/>
              <a:cs typeface="Calibri"/>
            </a:endParaRPr>
          </a:p>
        </p:txBody>
      </p:sp>
      <p:sp>
        <p:nvSpPr>
          <p:cNvPr id="18437" name="Rectangle 9"/>
          <p:cNvSpPr>
            <a:spLocks noChangeArrowheads="1"/>
          </p:cNvSpPr>
          <p:nvPr/>
        </p:nvSpPr>
        <p:spPr bwMode="auto">
          <a:xfrm>
            <a:off x="2151799" y="2420888"/>
            <a:ext cx="8164918" cy="1311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20000"/>
              </a:spcBef>
              <a:buSzPct val="80000"/>
            </a:pPr>
            <a:r>
              <a:rPr lang="en-GB" b="1" u="sng" dirty="0">
                <a:latin typeface="Calibri"/>
                <a:cs typeface="Calibri"/>
              </a:rPr>
              <a:t>Level 2 – Learning:</a:t>
            </a:r>
            <a:r>
              <a:rPr lang="en-GB" dirty="0">
                <a:latin typeface="Calibri"/>
                <a:cs typeface="Calibri"/>
              </a:rPr>
              <a:t> </a:t>
            </a:r>
          </a:p>
          <a:p>
            <a:pPr>
              <a:spcBef>
                <a:spcPct val="20000"/>
              </a:spcBef>
              <a:buSzPct val="80000"/>
            </a:pPr>
            <a:r>
              <a:rPr lang="en-GB" dirty="0">
                <a:latin typeface="Calibri"/>
                <a:cs typeface="Calibri"/>
              </a:rPr>
              <a:t>Assesses the extent to which participants have advanced their skills e.g. use of pre &amp; post testing, employee efficiency.</a:t>
            </a:r>
          </a:p>
          <a:p>
            <a:pPr>
              <a:spcBef>
                <a:spcPct val="20000"/>
              </a:spcBef>
              <a:buSzPct val="80000"/>
            </a:pPr>
            <a:r>
              <a:rPr lang="en-GB" dirty="0">
                <a:latin typeface="Calibri"/>
                <a:cs typeface="Calibri"/>
              </a:rPr>
              <a:t> </a:t>
            </a:r>
            <a:endParaRPr lang="en-GB" sz="1600" i="1" dirty="0">
              <a:latin typeface="Calibri"/>
              <a:cs typeface="Calibri"/>
            </a:endParaRPr>
          </a:p>
        </p:txBody>
      </p:sp>
      <p:sp>
        <p:nvSpPr>
          <p:cNvPr id="18438" name="Rectangle 6"/>
          <p:cNvSpPr>
            <a:spLocks noChangeArrowheads="1"/>
          </p:cNvSpPr>
          <p:nvPr/>
        </p:nvSpPr>
        <p:spPr bwMode="auto">
          <a:xfrm>
            <a:off x="2185862" y="3284985"/>
            <a:ext cx="8559936" cy="1643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20000"/>
              </a:spcBef>
              <a:buSzPct val="80000"/>
            </a:pPr>
            <a:endParaRPr lang="en-GB" u="sng" dirty="0">
              <a:latin typeface="Calibri"/>
              <a:cs typeface="Calibri"/>
            </a:endParaRPr>
          </a:p>
          <a:p>
            <a:pPr>
              <a:spcBef>
                <a:spcPct val="20000"/>
              </a:spcBef>
              <a:buSzPct val="80000"/>
            </a:pPr>
            <a:r>
              <a:rPr lang="en-GB" b="1" u="sng" dirty="0">
                <a:latin typeface="Calibri"/>
                <a:cs typeface="Calibri"/>
              </a:rPr>
              <a:t>Level 3 – Transfer:</a:t>
            </a:r>
            <a:r>
              <a:rPr lang="en-GB" dirty="0">
                <a:latin typeface="Calibri"/>
                <a:cs typeface="Calibri"/>
              </a:rPr>
              <a:t> </a:t>
            </a:r>
          </a:p>
          <a:p>
            <a:pPr>
              <a:spcBef>
                <a:spcPct val="20000"/>
              </a:spcBef>
              <a:buSzPct val="80000"/>
            </a:pPr>
            <a:r>
              <a:rPr lang="en-GB" dirty="0">
                <a:latin typeface="Calibri"/>
                <a:cs typeface="Calibri"/>
              </a:rPr>
              <a:t>Measures the transfer that has occurred in learner’</a:t>
            </a:r>
            <a:r>
              <a:rPr lang="en-GB" altLang="ja-JP" dirty="0">
                <a:latin typeface="Calibri"/>
                <a:cs typeface="Calibri"/>
              </a:rPr>
              <a:t>s behaviour due to the training programme e.g. use of questionnaires, interviews, observations, performance review</a:t>
            </a:r>
          </a:p>
          <a:p>
            <a:pPr lvl="1">
              <a:spcBef>
                <a:spcPct val="20000"/>
              </a:spcBef>
              <a:buClr>
                <a:schemeClr val="hlink"/>
              </a:buClr>
              <a:buSzPct val="70000"/>
              <a:buFont typeface="Wingdings" charset="0"/>
              <a:buNone/>
            </a:pPr>
            <a:r>
              <a:rPr lang="en-GB" dirty="0">
                <a:latin typeface="Calibri"/>
                <a:cs typeface="Calibri"/>
              </a:rPr>
              <a:t>- Are skills learned used in everyday environment?  </a:t>
            </a:r>
            <a:endParaRPr lang="en-GB" sz="1600" dirty="0">
              <a:latin typeface="Calibri"/>
              <a:cs typeface="Calibri"/>
            </a:endParaRPr>
          </a:p>
        </p:txBody>
      </p:sp>
      <p:sp>
        <p:nvSpPr>
          <p:cNvPr id="18439" name="Rectangle 8"/>
          <p:cNvSpPr>
            <a:spLocks noChangeArrowheads="1"/>
          </p:cNvSpPr>
          <p:nvPr/>
        </p:nvSpPr>
        <p:spPr bwMode="auto">
          <a:xfrm>
            <a:off x="2171094" y="4869161"/>
            <a:ext cx="8275266" cy="1532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endParaRPr lang="en-GB" b="1" u="sng" dirty="0">
              <a:latin typeface="Calibri"/>
              <a:cs typeface="Calibri"/>
            </a:endParaRPr>
          </a:p>
          <a:p>
            <a:r>
              <a:rPr lang="en-GB" b="1" u="sng" dirty="0">
                <a:latin typeface="Calibri"/>
                <a:cs typeface="Calibri"/>
              </a:rPr>
              <a:t>Level 4 – Results: </a:t>
            </a:r>
          </a:p>
          <a:p>
            <a:r>
              <a:rPr lang="en-GB" dirty="0">
                <a:latin typeface="Calibri"/>
                <a:cs typeface="Calibri"/>
              </a:rPr>
              <a:t>Measures the success of the programme in terms of increased production, sales, quality etc. E.g. ROI</a:t>
            </a:r>
            <a:r>
              <a:rPr lang="en-GB" b="1" dirty="0">
                <a:solidFill>
                  <a:schemeClr val="accent2"/>
                </a:solidFill>
                <a:latin typeface="Calibri"/>
                <a:cs typeface="Calibri"/>
              </a:rPr>
              <a:t>, </a:t>
            </a:r>
            <a:r>
              <a:rPr lang="en-GB" dirty="0">
                <a:latin typeface="Calibri"/>
                <a:cs typeface="Calibri"/>
              </a:rPr>
              <a:t>Training cost</a:t>
            </a:r>
            <a:r>
              <a:rPr lang="en-GB" b="1" dirty="0">
                <a:latin typeface="Calibri"/>
                <a:cs typeface="Calibri"/>
              </a:rPr>
              <a:t>, </a:t>
            </a:r>
            <a:r>
              <a:rPr lang="en-GB" dirty="0">
                <a:latin typeface="Calibri"/>
                <a:cs typeface="Calibri"/>
              </a:rPr>
              <a:t>Employee retention.</a:t>
            </a:r>
          </a:p>
          <a:p>
            <a:pPr>
              <a:spcBef>
                <a:spcPct val="20000"/>
              </a:spcBef>
              <a:buSzPct val="80000"/>
            </a:pPr>
            <a:r>
              <a:rPr lang="en-GB" dirty="0">
                <a:latin typeface="Calibri"/>
                <a:cs typeface="Calibri"/>
              </a:rPr>
              <a:t>- Establish a causal link</a:t>
            </a:r>
          </a:p>
        </p:txBody>
      </p:sp>
    </p:spTree>
    <p:extLst>
      <p:ext uri="{BB962C8B-B14F-4D97-AF65-F5344CB8AC3E}">
        <p14:creationId xmlns:p14="http://schemas.microsoft.com/office/powerpoint/2010/main" val="27835017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8" y="457200"/>
            <a:ext cx="8229600" cy="1143000"/>
          </a:xfrm>
        </p:spPr>
        <p:txBody>
          <a:bodyPr>
            <a:normAutofit fontScale="90000"/>
          </a:bodyPr>
          <a:lstStyle/>
          <a:p>
            <a:r>
              <a:rPr lang="en-GB" dirty="0"/>
              <a:t>Collecting Evaluation Data</a:t>
            </a:r>
            <a:br>
              <a:rPr lang="en-GB" dirty="0"/>
            </a:br>
            <a:endParaRPr lang="en-GB" dirty="0"/>
          </a:p>
        </p:txBody>
      </p:sp>
      <p:sp>
        <p:nvSpPr>
          <p:cNvPr id="3" name="Content Placeholder 2"/>
          <p:cNvSpPr>
            <a:spLocks noGrp="1"/>
          </p:cNvSpPr>
          <p:nvPr>
            <p:ph idx="1"/>
          </p:nvPr>
        </p:nvSpPr>
        <p:spPr>
          <a:xfrm>
            <a:off x="1981198" y="1600200"/>
            <a:ext cx="8229600" cy="5078002"/>
          </a:xfrm>
        </p:spPr>
        <p:txBody>
          <a:bodyPr>
            <a:normAutofit fontScale="77500" lnSpcReduction="20000"/>
          </a:bodyPr>
          <a:lstStyle/>
          <a:p>
            <a:r>
              <a:rPr lang="en-GB" dirty="0"/>
              <a:t>A central challenge of the ROI process is data collection—what and when?</a:t>
            </a:r>
          </a:p>
          <a:p>
            <a:endParaRPr lang="en-GB" dirty="0"/>
          </a:p>
          <a:p>
            <a:r>
              <a:rPr lang="en-GB" dirty="0"/>
              <a:t>Hard data (representing output, quality, cost, and time) or </a:t>
            </a:r>
          </a:p>
          <a:p>
            <a:r>
              <a:rPr lang="en-GB" dirty="0"/>
              <a:t>Soft data (customer satisfaction and job satisfaction)</a:t>
            </a:r>
          </a:p>
          <a:p>
            <a:endParaRPr lang="en-GB" dirty="0"/>
          </a:p>
          <a:p>
            <a:r>
              <a:rPr lang="en-GB" dirty="0"/>
              <a:t>Key data collection methods.  </a:t>
            </a:r>
          </a:p>
          <a:p>
            <a:pPr lvl="1"/>
            <a:r>
              <a:rPr lang="en-GB" b="1" dirty="0"/>
              <a:t>Follow-up surveys and questionnaires </a:t>
            </a:r>
            <a:r>
              <a:rPr lang="en-GB" dirty="0"/>
              <a:t>to measure stakeholder satisfaction and reaction  </a:t>
            </a:r>
          </a:p>
          <a:p>
            <a:pPr lvl="1"/>
            <a:r>
              <a:rPr lang="en-GB" b="1" dirty="0"/>
              <a:t>On-the-job observation</a:t>
            </a:r>
            <a:r>
              <a:rPr lang="en-GB" dirty="0"/>
              <a:t> to gauge application and use  </a:t>
            </a:r>
          </a:p>
          <a:p>
            <a:pPr lvl="1"/>
            <a:r>
              <a:rPr lang="en-GB" b="1" dirty="0"/>
              <a:t>Tests and assessments </a:t>
            </a:r>
            <a:r>
              <a:rPr lang="en-GB" dirty="0"/>
              <a:t>to assess learning  </a:t>
            </a:r>
          </a:p>
          <a:p>
            <a:pPr lvl="1"/>
            <a:r>
              <a:rPr lang="en-GB" b="1" dirty="0"/>
              <a:t>Interviews </a:t>
            </a:r>
            <a:r>
              <a:rPr lang="en-GB" dirty="0"/>
              <a:t>to record participant reaction and program implementation  </a:t>
            </a:r>
          </a:p>
          <a:p>
            <a:pPr lvl="1"/>
            <a:r>
              <a:rPr lang="en-GB" b="1" dirty="0"/>
              <a:t>Focus groups </a:t>
            </a:r>
            <a:r>
              <a:rPr lang="en-GB" dirty="0"/>
              <a:t>to assess job application of the program </a:t>
            </a:r>
          </a:p>
          <a:p>
            <a:pPr lvl="1"/>
            <a:r>
              <a:rPr lang="en-GB" b="1" dirty="0"/>
              <a:t>Action plans </a:t>
            </a:r>
            <a:r>
              <a:rPr lang="en-GB" dirty="0"/>
              <a:t>to encourage application and record participants’ progress and impact realized  </a:t>
            </a:r>
          </a:p>
          <a:p>
            <a:pPr lvl="1"/>
            <a:r>
              <a:rPr lang="en-GB" dirty="0"/>
              <a:t>Business performance monitoring of </a:t>
            </a:r>
            <a:r>
              <a:rPr lang="en-GB" b="1" dirty="0"/>
              <a:t>performance records or operational data</a:t>
            </a:r>
            <a:r>
              <a:rPr lang="en-GB" dirty="0"/>
              <a:t> to identify improvement </a:t>
            </a:r>
          </a:p>
        </p:txBody>
      </p:sp>
    </p:spTree>
    <p:extLst>
      <p:ext uri="{BB962C8B-B14F-4D97-AF65-F5344CB8AC3E}">
        <p14:creationId xmlns:p14="http://schemas.microsoft.com/office/powerpoint/2010/main" val="17628888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7421" y="254986"/>
            <a:ext cx="8229600" cy="1143000"/>
          </a:xfrm>
        </p:spPr>
        <p:txBody>
          <a:bodyPr/>
          <a:lstStyle/>
          <a:p>
            <a:r>
              <a:rPr lang="en-GB" dirty="0"/>
              <a:t>Developing Kirkpatrick Model</a:t>
            </a:r>
          </a:p>
        </p:txBody>
      </p:sp>
      <p:sp>
        <p:nvSpPr>
          <p:cNvPr id="3" name="Content Placeholder 2"/>
          <p:cNvSpPr>
            <a:spLocks noGrp="1"/>
          </p:cNvSpPr>
          <p:nvPr>
            <p:ph idx="1"/>
          </p:nvPr>
        </p:nvSpPr>
        <p:spPr>
          <a:xfrm>
            <a:off x="1981200" y="1556793"/>
            <a:ext cx="8229600" cy="4569371"/>
          </a:xfrm>
        </p:spPr>
        <p:txBody>
          <a:bodyPr>
            <a:normAutofit fontScale="92500" lnSpcReduction="10000"/>
          </a:bodyPr>
          <a:lstStyle/>
          <a:p>
            <a:r>
              <a:rPr lang="en-GB" dirty="0"/>
              <a:t>A flawed model that does not take account of influencing and intervening variables (Holton,1996)</a:t>
            </a:r>
          </a:p>
          <a:p>
            <a:pPr marL="0" indent="0">
              <a:buNone/>
            </a:pPr>
            <a:endParaRPr lang="en-GB" dirty="0"/>
          </a:p>
          <a:p>
            <a:r>
              <a:rPr lang="en-GB" dirty="0"/>
              <a:t>Russ-</a:t>
            </a:r>
            <a:r>
              <a:rPr lang="en-GB" dirty="0" err="1"/>
              <a:t>Eft</a:t>
            </a:r>
            <a:r>
              <a:rPr lang="en-GB" dirty="0"/>
              <a:t> and </a:t>
            </a:r>
            <a:r>
              <a:rPr lang="en-GB" dirty="0" err="1"/>
              <a:t>Preskill</a:t>
            </a:r>
            <a:r>
              <a:rPr lang="en-GB" dirty="0"/>
              <a:t> (2005) Systems perspective</a:t>
            </a:r>
          </a:p>
          <a:p>
            <a:pPr lvl="1"/>
            <a:r>
              <a:rPr lang="en-GB" dirty="0"/>
              <a:t>Evaluation occurs within complex environment</a:t>
            </a:r>
          </a:p>
          <a:p>
            <a:pPr lvl="1"/>
            <a:r>
              <a:rPr lang="en-GB" dirty="0"/>
              <a:t>Evaluation a political activity</a:t>
            </a:r>
          </a:p>
          <a:p>
            <a:pPr lvl="1"/>
            <a:r>
              <a:rPr lang="en-GB" dirty="0"/>
              <a:t>Evaluation needs to be planned and systematic</a:t>
            </a:r>
          </a:p>
          <a:p>
            <a:pPr lvl="1"/>
            <a:r>
              <a:rPr lang="en-GB" dirty="0"/>
              <a:t>Evaluation data should be linked to other process improvements</a:t>
            </a:r>
          </a:p>
          <a:p>
            <a:pPr lvl="1"/>
            <a:r>
              <a:rPr lang="en-GB" dirty="0"/>
              <a:t>Evaluation should be openly disseminated</a:t>
            </a:r>
          </a:p>
          <a:p>
            <a:pPr lvl="1"/>
            <a:endParaRPr lang="en-GB" dirty="0"/>
          </a:p>
          <a:p>
            <a:r>
              <a:rPr lang="en-GB" dirty="0"/>
              <a:t>Argue that evaluating ROI is often not relevant – need to focus on wider range of factors</a:t>
            </a:r>
          </a:p>
        </p:txBody>
      </p:sp>
    </p:spTree>
    <p:extLst>
      <p:ext uri="{BB962C8B-B14F-4D97-AF65-F5344CB8AC3E}">
        <p14:creationId xmlns:p14="http://schemas.microsoft.com/office/powerpoint/2010/main" val="20651375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14705578-9E7B-F434-F734-E98808163649}"/>
              </a:ext>
            </a:extLst>
          </p:cNvPr>
          <p:cNvSpPr>
            <a:spLocks noGrp="1"/>
          </p:cNvSpPr>
          <p:nvPr>
            <p:ph type="title"/>
          </p:nvPr>
        </p:nvSpPr>
        <p:spPr/>
        <p:txBody>
          <a:bodyPr/>
          <a:lstStyle/>
          <a:p>
            <a:r>
              <a:rPr lang="en-GB" altLang="en-US" dirty="0"/>
              <a:t>References</a:t>
            </a:r>
          </a:p>
        </p:txBody>
      </p:sp>
      <p:sp>
        <p:nvSpPr>
          <p:cNvPr id="4" name="Rectangle 1">
            <a:extLst>
              <a:ext uri="{FF2B5EF4-FFF2-40B4-BE49-F238E27FC236}">
                <a16:creationId xmlns:a16="http://schemas.microsoft.com/office/drawing/2014/main" id="{6E32792A-1BF1-C7CE-BB68-07B4C8755F76}"/>
              </a:ext>
            </a:extLst>
          </p:cNvPr>
          <p:cNvSpPr>
            <a:spLocks noGrp="1" noChangeArrowheads="1"/>
          </p:cNvSpPr>
          <p:nvPr>
            <p:ph idx="1"/>
          </p:nvPr>
        </p:nvSpPr>
        <p:spPr>
          <a:xfrm>
            <a:off x="2208214" y="1490663"/>
            <a:ext cx="8002587" cy="785812"/>
          </a:xfrm>
          <a:solidFill>
            <a:srgbClr val="FFFFFF"/>
          </a:solidFill>
        </p:spPr>
        <p:txBody>
          <a:bodyPr anchor="ctr">
            <a:spAutoFit/>
          </a:bodyPr>
          <a:lstStyle/>
          <a:p>
            <a:pPr marL="0" indent="0">
              <a:lnSpc>
                <a:spcPct val="150000"/>
              </a:lnSpc>
              <a:spcBef>
                <a:spcPct val="0"/>
              </a:spcBef>
              <a:buNone/>
            </a:pPr>
            <a:r>
              <a:rPr lang="en-US" altLang="en-US" sz="1600" dirty="0">
                <a:solidFill>
                  <a:srgbClr val="333333"/>
                </a:solidFill>
                <a:latin typeface="Arial" panose="020B0604020202020204" pitchFamily="34" charset="0"/>
                <a:ea typeface="Open Sans" panose="020B0606030504020204" pitchFamily="34" charset="0"/>
                <a:cs typeface="Arial" panose="020B0604020202020204" pitchFamily="34" charset="0"/>
              </a:rPr>
              <a:t>Dexter, J., Dexter, G. and Irving, J., (2011). </a:t>
            </a:r>
            <a:r>
              <a:rPr lang="en-US" altLang="en-US" sz="1600" i="1" dirty="0">
                <a:solidFill>
                  <a:srgbClr val="333333"/>
                </a:solidFill>
                <a:latin typeface="Arial" panose="020B0604020202020204" pitchFamily="34" charset="0"/>
                <a:ea typeface="Open Sans" panose="020B0606030504020204" pitchFamily="34" charset="0"/>
                <a:cs typeface="Arial" panose="020B0604020202020204" pitchFamily="34" charset="0"/>
              </a:rPr>
              <a:t>An Introduction to Coaching</a:t>
            </a:r>
            <a:r>
              <a:rPr lang="en-US" altLang="en-US" sz="1600" dirty="0">
                <a:solidFill>
                  <a:srgbClr val="333333"/>
                </a:solidFill>
                <a:latin typeface="Arial" panose="020B0604020202020204" pitchFamily="34" charset="0"/>
                <a:ea typeface="Open Sans" panose="020B0606030504020204" pitchFamily="34" charset="0"/>
                <a:cs typeface="Arial" panose="020B0604020202020204" pitchFamily="34" charset="0"/>
              </a:rPr>
              <a:t>. London: SAGE Publications Ltd. Available at: &lt;https://dx.doi.org/10.4135/9781446251867&gt;]</a:t>
            </a:r>
            <a:r>
              <a:rPr lang="en-US" altLang="en-US" sz="1000" dirty="0">
                <a:latin typeface="Arial" panose="020B0604020202020204" pitchFamily="34" charset="0"/>
                <a:ea typeface="Open Sans" panose="020B0606030504020204" pitchFamily="34" charset="0"/>
                <a:cs typeface="Arial" panose="020B0604020202020204" pitchFamily="34" charset="0"/>
              </a:rPr>
              <a:t> </a:t>
            </a:r>
            <a:endParaRPr lang="en-US" altLang="en-US" sz="3600" dirty="0">
              <a:latin typeface="Arial" panose="020B0604020202020204" pitchFamily="34" charset="0"/>
              <a:ea typeface="Open Sans" panose="020B0606030504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B9D624F9-EC25-2F47-D937-B75817146B78}"/>
              </a:ext>
            </a:extLst>
          </p:cNvPr>
          <p:cNvSpPr txBox="1"/>
          <p:nvPr/>
        </p:nvSpPr>
        <p:spPr>
          <a:xfrm>
            <a:off x="2235505" y="2561422"/>
            <a:ext cx="7395072" cy="15240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600" dirty="0">
                <a:latin typeface="Arial"/>
                <a:cs typeface="Arial"/>
              </a:rPr>
              <a:t>Open (2022)</a:t>
            </a:r>
            <a:r>
              <a:rPr lang="en-GB" sz="1600" i="1" dirty="0">
                <a:latin typeface="Arial"/>
                <a:cs typeface="Arial"/>
              </a:rPr>
              <a:t> Everyone Can Learn to Coach! Coaching with the OSCAR model</a:t>
            </a:r>
            <a:r>
              <a:rPr lang="en-GB" sz="1600" dirty="0">
                <a:latin typeface="Arial"/>
                <a:cs typeface="Arial"/>
              </a:rPr>
              <a:t>, Available at: </a:t>
            </a:r>
            <a:r>
              <a:rPr lang="en-GB" sz="1600" dirty="0">
                <a:latin typeface="Arial"/>
                <a:cs typeface="Arial"/>
                <a:hlinkClick r:id="rId2"/>
              </a:rPr>
              <a:t>https://www.open.edu/openlearn/health-sports-psychology/psychology/everyone-can-learn-coach-coaching-the-oscar-model</a:t>
            </a:r>
            <a:r>
              <a:rPr lang="en-GB" sz="1600" dirty="0">
                <a:latin typeface="Arial"/>
                <a:cs typeface="Arial"/>
              </a:rPr>
              <a:t> Accessed 20 January 2023</a:t>
            </a:r>
            <a:endParaRPr lang="en-GB" sz="1600" dirty="0"/>
          </a:p>
        </p:txBody>
      </p:sp>
      <p:sp>
        <p:nvSpPr>
          <p:cNvPr id="3" name="TextBox 2">
            <a:extLst>
              <a:ext uri="{FF2B5EF4-FFF2-40B4-BE49-F238E27FC236}">
                <a16:creationId xmlns:a16="http://schemas.microsoft.com/office/drawing/2014/main" id="{AEE5C7E6-CE7C-F843-DE15-2C2C9ED7072C}"/>
              </a:ext>
            </a:extLst>
          </p:cNvPr>
          <p:cNvSpPr txBox="1"/>
          <p:nvPr/>
        </p:nvSpPr>
        <p:spPr>
          <a:xfrm>
            <a:off x="2208213" y="4097926"/>
            <a:ext cx="786604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Brockbank, A. (2012) </a:t>
            </a:r>
            <a:r>
              <a:rPr lang="en-US" i="1" dirty="0">
                <a:latin typeface="Arial"/>
                <a:cs typeface="Arial"/>
              </a:rPr>
              <a:t>Facilitating reflective learning </a:t>
            </a:r>
            <a:r>
              <a:rPr lang="en-US" dirty="0">
                <a:latin typeface="Arial"/>
                <a:cs typeface="Arial"/>
              </a:rPr>
              <a:t>[electronic resource] : coaching, mentoring and </a:t>
            </a:r>
            <a:r>
              <a:rPr lang="en-US" dirty="0" err="1">
                <a:latin typeface="Arial"/>
                <a:cs typeface="Arial"/>
              </a:rPr>
              <a:t>supervison</a:t>
            </a:r>
            <a:r>
              <a:rPr lang="en-US" dirty="0">
                <a:latin typeface="Arial"/>
                <a:cs typeface="Arial"/>
              </a:rPr>
              <a:t> . 2nd ed. Philadelphia, Pa. :, Kogan Page Ltd.</a:t>
            </a:r>
          </a:p>
          <a:p>
            <a:endParaRPr lang="en-US" dirty="0">
              <a:latin typeface="Arial"/>
              <a:cs typeface="Arial"/>
            </a:endParaRPr>
          </a:p>
          <a:p>
            <a:r>
              <a:rPr lang="en-GB" dirty="0">
                <a:ea typeface="+mn-lt"/>
                <a:cs typeface="+mn-lt"/>
              </a:rPr>
              <a:t>Clutterbuck, D. (2009) </a:t>
            </a:r>
            <a:r>
              <a:rPr lang="en-GB" i="1" dirty="0">
                <a:ea typeface="+mn-lt"/>
                <a:cs typeface="+mn-lt"/>
              </a:rPr>
              <a:t>Further techniques for coaching and mentoring </a:t>
            </a:r>
            <a:r>
              <a:rPr lang="en-GB" dirty="0">
                <a:ea typeface="+mn-lt"/>
                <a:cs typeface="+mn-lt"/>
              </a:rPr>
              <a:t>[electronic resource] . 1st ed. Amsterdam ; Butterworth-Heinemann. </a:t>
            </a:r>
          </a:p>
          <a:p>
            <a:endParaRPr lang="en-GB" dirty="0"/>
          </a:p>
          <a:p>
            <a:r>
              <a:rPr lang="en-GB" dirty="0">
                <a:ea typeface="+mn-lt"/>
                <a:cs typeface="+mn-lt"/>
              </a:rPr>
              <a:t>Connor, M. (2012)</a:t>
            </a:r>
            <a:r>
              <a:rPr lang="en-GB" i="1" dirty="0">
                <a:ea typeface="+mn-lt"/>
                <a:cs typeface="+mn-lt"/>
              </a:rPr>
              <a:t> Coaching and mentoring at work</a:t>
            </a:r>
            <a:r>
              <a:rPr lang="en-GB" dirty="0">
                <a:ea typeface="+mn-lt"/>
                <a:cs typeface="+mn-lt"/>
              </a:rPr>
              <a:t> [electronic resource] </a:t>
            </a:r>
            <a:r>
              <a:rPr lang="en-GB" i="1" dirty="0">
                <a:ea typeface="+mn-lt"/>
                <a:cs typeface="+mn-lt"/>
              </a:rPr>
              <a:t>developing effective practice</a:t>
            </a:r>
            <a:r>
              <a:rPr lang="en-GB" dirty="0">
                <a:ea typeface="+mn-lt"/>
                <a:cs typeface="+mn-lt"/>
              </a:rPr>
              <a:t> . 2nd ed. </a:t>
            </a:r>
            <a:r>
              <a:rPr lang="en-GB" dirty="0" err="1">
                <a:ea typeface="+mn-lt"/>
                <a:cs typeface="+mn-lt"/>
              </a:rPr>
              <a:t>Slough:McGraw-Hill</a:t>
            </a:r>
            <a:endParaRPr lang="en-GB" dirty="0">
              <a:ea typeface="+mn-lt"/>
              <a:cs typeface="+mn-lt"/>
            </a:endParaRPr>
          </a:p>
          <a:p>
            <a:endParaRPr lang="en-US" dirty="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2956</Words>
  <Application>Microsoft Office PowerPoint</Application>
  <PresentationFormat>Widescreen</PresentationFormat>
  <Paragraphs>475</Paragraphs>
  <Slides>40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Calibri Light</vt:lpstr>
      <vt:lpstr>Open Sans</vt:lpstr>
      <vt:lpstr>Times New Roman</vt:lpstr>
      <vt:lpstr>Wingdings</vt:lpstr>
      <vt:lpstr>Office Theme</vt:lpstr>
      <vt:lpstr>PowerPoint Presentation</vt:lpstr>
      <vt:lpstr>Module Outline</vt:lpstr>
      <vt:lpstr>Human Resource Development (HRD)</vt:lpstr>
      <vt:lpstr>   Learning and development is critical for developing self and others</vt:lpstr>
      <vt:lpstr>Why do we need to learn new knowledge?</vt:lpstr>
      <vt:lpstr>What is Learning?</vt:lpstr>
      <vt:lpstr>What is Development?</vt:lpstr>
      <vt:lpstr>Activity</vt:lpstr>
      <vt:lpstr>Learning Theories</vt:lpstr>
      <vt:lpstr>Theories of Learning Behaviourist/ Cognitivist approaches</vt:lpstr>
      <vt:lpstr>Cognitivist  theories  tell us that learning is... </vt:lpstr>
      <vt:lpstr>Cognitivist Learning: examples </vt:lpstr>
      <vt:lpstr>Evaluation</vt:lpstr>
      <vt:lpstr>Learning Theories</vt:lpstr>
      <vt:lpstr>Humanistic theory (Rogers 1902 - 1987)</vt:lpstr>
      <vt:lpstr>Experience and Learning (Rogers)</vt:lpstr>
      <vt:lpstr>Experiential Learning Jarvis (1994) Typology of Learning</vt:lpstr>
      <vt:lpstr>Experiential Learning (Kolb 1984)</vt:lpstr>
      <vt:lpstr>Experiential Learning at the Organisational level</vt:lpstr>
      <vt:lpstr>Activity</vt:lpstr>
      <vt:lpstr>Development in practice</vt:lpstr>
      <vt:lpstr>PowerPoint Presentation</vt:lpstr>
      <vt:lpstr>PowerPoint Presentation</vt:lpstr>
      <vt:lpstr>Example: management competencies in Corporate Banking</vt:lpstr>
      <vt:lpstr>Competency Exercise</vt:lpstr>
      <vt:lpstr>Competency frameworks: evaluation </vt:lpstr>
      <vt:lpstr>Mentoring </vt:lpstr>
      <vt:lpstr>Analysing the role of coaching and mentoring  </vt:lpstr>
      <vt:lpstr>Types of Coaching &amp; Mentoring</vt:lpstr>
      <vt:lpstr>SMART Personal Development Plans</vt:lpstr>
      <vt:lpstr>PowerPoint Presentation</vt:lpstr>
      <vt:lpstr>PowerPoint Presentation</vt:lpstr>
      <vt:lpstr>What is feedback?</vt:lpstr>
      <vt:lpstr>PowerPoint Presentation</vt:lpstr>
      <vt:lpstr>The feedback process</vt:lpstr>
      <vt:lpstr>Evaluating L&amp;D</vt:lpstr>
      <vt:lpstr>Kirkpatrick’s (1967) Levels of Evaluation </vt:lpstr>
      <vt:lpstr>Collecting Evaluation Data </vt:lpstr>
      <vt:lpstr>Developing Kirkpatrick Model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Pepple, Dennis G. (Dr.)</dc:creator>
  <cp:lastModifiedBy>Pepple, Dennis G. (Dr.)</cp:lastModifiedBy>
  <cp:revision>2</cp:revision>
  <dcterms:created xsi:type="dcterms:W3CDTF">2024-09-05T12:10:00Z</dcterms:created>
  <dcterms:modified xsi:type="dcterms:W3CDTF">2024-09-05T12:20:16Z</dcterms:modified>
</cp:coreProperties>
</file>