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6" r:id="rId2"/>
    <p:sldId id="257" r:id="rId3"/>
    <p:sldId id="259" r:id="rId4"/>
    <p:sldId id="258" r:id="rId5"/>
    <p:sldId id="260" r:id="rId6"/>
    <p:sldId id="267" r:id="rId7"/>
    <p:sldId id="263" r:id="rId8"/>
    <p:sldId id="264" r:id="rId9"/>
    <p:sldId id="266" r:id="rId10"/>
    <p:sldId id="265" r:id="rId11"/>
    <p:sldId id="268" r:id="rId12"/>
    <p:sldId id="269" r:id="rId13"/>
    <p:sldId id="270" r:id="rId14"/>
    <p:sldId id="262" r:id="rId15"/>
    <p:sldId id="272" r:id="rId16"/>
    <p:sldId id="273" r:id="rId17"/>
    <p:sldId id="275" r:id="rId18"/>
    <p:sldId id="286" r:id="rId19"/>
    <p:sldId id="261" r:id="rId20"/>
    <p:sldId id="274" r:id="rId21"/>
    <p:sldId id="276" r:id="rId22"/>
    <p:sldId id="278" r:id="rId23"/>
    <p:sldId id="279" r:id="rId24"/>
    <p:sldId id="280" r:id="rId25"/>
    <p:sldId id="287" r:id="rId26"/>
    <p:sldId id="289" r:id="rId27"/>
    <p:sldId id="281" r:id="rId28"/>
    <p:sldId id="291" r:id="rId29"/>
    <p:sldId id="290" r:id="rId30"/>
    <p:sldId id="283" r:id="rId31"/>
    <p:sldId id="284" r:id="rId32"/>
    <p:sldId id="285" r:id="rId3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1" autoAdjust="0"/>
    <p:restoredTop sz="86134" autoAdjust="0"/>
  </p:normalViewPr>
  <p:slideViewPr>
    <p:cSldViewPr snapToGrid="0">
      <p:cViewPr varScale="1">
        <p:scale>
          <a:sx n="98" d="100"/>
          <a:sy n="98" d="100"/>
        </p:scale>
        <p:origin x="106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8F4770E-57FE-4174-812A-A63D6CA74676}" type="datetimeFigureOut">
              <a:rPr lang="en-GB" smtClean="0"/>
              <a:t>04/02/2020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725779D-6C2B-4FA1-8111-142B9A09B7C6}" type="slidenum">
              <a:rPr lang="en-GB" smtClean="0"/>
              <a:t>‹#›</a:t>
            </a:fld>
            <a:endParaRPr lang="en-GB"/>
          </a:p>
        </p:txBody>
      </p:sp>
    </p:spTree>
    <p:extLst>
      <p:ext uri="{BB962C8B-B14F-4D97-AF65-F5344CB8AC3E}">
        <p14:creationId xmlns:p14="http://schemas.microsoft.com/office/powerpoint/2010/main" val="3208875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25779D-6C2B-4FA1-8111-142B9A09B7C6}" type="slidenum">
              <a:rPr lang="en-GB" smtClean="0"/>
              <a:t>1</a:t>
            </a:fld>
            <a:endParaRPr lang="en-GB"/>
          </a:p>
        </p:txBody>
      </p:sp>
    </p:spTree>
    <p:extLst>
      <p:ext uri="{BB962C8B-B14F-4D97-AF65-F5344CB8AC3E}">
        <p14:creationId xmlns:p14="http://schemas.microsoft.com/office/powerpoint/2010/main" val="31162401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25779D-6C2B-4FA1-8111-142B9A09B7C6}" type="slidenum">
              <a:rPr lang="en-GB" smtClean="0"/>
              <a:t>2</a:t>
            </a:fld>
            <a:endParaRPr lang="en-GB"/>
          </a:p>
        </p:txBody>
      </p:sp>
    </p:spTree>
    <p:extLst>
      <p:ext uri="{BB962C8B-B14F-4D97-AF65-F5344CB8AC3E}">
        <p14:creationId xmlns:p14="http://schemas.microsoft.com/office/powerpoint/2010/main" val="41434486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3</a:t>
            </a:fld>
            <a:endParaRPr lang="en-GB"/>
          </a:p>
        </p:txBody>
      </p:sp>
    </p:spTree>
    <p:extLst>
      <p:ext uri="{BB962C8B-B14F-4D97-AF65-F5344CB8AC3E}">
        <p14:creationId xmlns:p14="http://schemas.microsoft.com/office/powerpoint/2010/main" val="3751131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4</a:t>
            </a:fld>
            <a:endParaRPr lang="en-GB"/>
          </a:p>
        </p:txBody>
      </p:sp>
    </p:spTree>
    <p:extLst>
      <p:ext uri="{BB962C8B-B14F-4D97-AF65-F5344CB8AC3E}">
        <p14:creationId xmlns:p14="http://schemas.microsoft.com/office/powerpoint/2010/main" val="3963274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5</a:t>
            </a:fld>
            <a:endParaRPr lang="en-GB"/>
          </a:p>
        </p:txBody>
      </p:sp>
    </p:spTree>
    <p:extLst>
      <p:ext uri="{BB962C8B-B14F-4D97-AF65-F5344CB8AC3E}">
        <p14:creationId xmlns:p14="http://schemas.microsoft.com/office/powerpoint/2010/main" val="4240310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6</a:t>
            </a:fld>
            <a:endParaRPr lang="en-GB"/>
          </a:p>
        </p:txBody>
      </p:sp>
    </p:spTree>
    <p:extLst>
      <p:ext uri="{BB962C8B-B14F-4D97-AF65-F5344CB8AC3E}">
        <p14:creationId xmlns:p14="http://schemas.microsoft.com/office/powerpoint/2010/main" val="32163926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7</a:t>
            </a:fld>
            <a:endParaRPr lang="en-GB"/>
          </a:p>
        </p:txBody>
      </p:sp>
    </p:spTree>
    <p:extLst>
      <p:ext uri="{BB962C8B-B14F-4D97-AF65-F5344CB8AC3E}">
        <p14:creationId xmlns:p14="http://schemas.microsoft.com/office/powerpoint/2010/main" val="1007201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8</a:t>
            </a:fld>
            <a:endParaRPr lang="en-GB"/>
          </a:p>
        </p:txBody>
      </p:sp>
    </p:spTree>
    <p:extLst>
      <p:ext uri="{BB962C8B-B14F-4D97-AF65-F5344CB8AC3E}">
        <p14:creationId xmlns:p14="http://schemas.microsoft.com/office/powerpoint/2010/main" val="27389274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9</a:t>
            </a:fld>
            <a:endParaRPr lang="en-GB"/>
          </a:p>
        </p:txBody>
      </p:sp>
    </p:spTree>
    <p:extLst>
      <p:ext uri="{BB962C8B-B14F-4D97-AF65-F5344CB8AC3E}">
        <p14:creationId xmlns:p14="http://schemas.microsoft.com/office/powerpoint/2010/main" val="598665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10</a:t>
            </a:fld>
            <a:endParaRPr lang="en-GB"/>
          </a:p>
        </p:txBody>
      </p:sp>
    </p:spTree>
    <p:extLst>
      <p:ext uri="{BB962C8B-B14F-4D97-AF65-F5344CB8AC3E}">
        <p14:creationId xmlns:p14="http://schemas.microsoft.com/office/powerpoint/2010/main" val="18084068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11</a:t>
            </a:fld>
            <a:endParaRPr lang="en-GB"/>
          </a:p>
        </p:txBody>
      </p:sp>
    </p:spTree>
    <p:extLst>
      <p:ext uri="{BB962C8B-B14F-4D97-AF65-F5344CB8AC3E}">
        <p14:creationId xmlns:p14="http://schemas.microsoft.com/office/powerpoint/2010/main" val="4037581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25779D-6C2B-4FA1-8111-142B9A09B7C6}" type="slidenum">
              <a:rPr lang="en-GB" smtClean="0"/>
              <a:t>12</a:t>
            </a:fld>
            <a:endParaRPr lang="en-GB"/>
          </a:p>
        </p:txBody>
      </p:sp>
    </p:spTree>
    <p:extLst>
      <p:ext uri="{BB962C8B-B14F-4D97-AF65-F5344CB8AC3E}">
        <p14:creationId xmlns:p14="http://schemas.microsoft.com/office/powerpoint/2010/main" val="34404696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13</a:t>
            </a:fld>
            <a:endParaRPr lang="en-GB"/>
          </a:p>
        </p:txBody>
      </p:sp>
    </p:spTree>
    <p:extLst>
      <p:ext uri="{BB962C8B-B14F-4D97-AF65-F5344CB8AC3E}">
        <p14:creationId xmlns:p14="http://schemas.microsoft.com/office/powerpoint/2010/main" val="30114579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14</a:t>
            </a:fld>
            <a:endParaRPr lang="en-GB"/>
          </a:p>
        </p:txBody>
      </p:sp>
    </p:spTree>
    <p:extLst>
      <p:ext uri="{BB962C8B-B14F-4D97-AF65-F5344CB8AC3E}">
        <p14:creationId xmlns:p14="http://schemas.microsoft.com/office/powerpoint/2010/main" val="31043738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15</a:t>
            </a:fld>
            <a:endParaRPr lang="en-GB"/>
          </a:p>
        </p:txBody>
      </p:sp>
    </p:spTree>
    <p:extLst>
      <p:ext uri="{BB962C8B-B14F-4D97-AF65-F5344CB8AC3E}">
        <p14:creationId xmlns:p14="http://schemas.microsoft.com/office/powerpoint/2010/main" val="4058707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25779D-6C2B-4FA1-8111-142B9A09B7C6}" type="slidenum">
              <a:rPr lang="en-GB" smtClean="0"/>
              <a:t>16</a:t>
            </a:fld>
            <a:endParaRPr lang="en-GB"/>
          </a:p>
        </p:txBody>
      </p:sp>
    </p:spTree>
    <p:extLst>
      <p:ext uri="{BB962C8B-B14F-4D97-AF65-F5344CB8AC3E}">
        <p14:creationId xmlns:p14="http://schemas.microsoft.com/office/powerpoint/2010/main" val="14286718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25779D-6C2B-4FA1-8111-142B9A09B7C6}" type="slidenum">
              <a:rPr lang="en-GB" smtClean="0"/>
              <a:t>17</a:t>
            </a:fld>
            <a:endParaRPr lang="en-GB"/>
          </a:p>
        </p:txBody>
      </p:sp>
    </p:spTree>
    <p:extLst>
      <p:ext uri="{BB962C8B-B14F-4D97-AF65-F5344CB8AC3E}">
        <p14:creationId xmlns:p14="http://schemas.microsoft.com/office/powerpoint/2010/main" val="4704396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25779D-6C2B-4FA1-8111-142B9A09B7C6}" type="slidenum">
              <a:rPr lang="en-GB" smtClean="0"/>
              <a:t>18</a:t>
            </a:fld>
            <a:endParaRPr lang="en-GB"/>
          </a:p>
        </p:txBody>
      </p:sp>
    </p:spTree>
    <p:extLst>
      <p:ext uri="{BB962C8B-B14F-4D97-AF65-F5344CB8AC3E}">
        <p14:creationId xmlns:p14="http://schemas.microsoft.com/office/powerpoint/2010/main" val="30171421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1725779D-6C2B-4FA1-8111-142B9A09B7C6}" type="slidenum">
              <a:rPr lang="en-GB" smtClean="0"/>
              <a:t>19</a:t>
            </a:fld>
            <a:endParaRPr lang="en-GB"/>
          </a:p>
        </p:txBody>
      </p:sp>
    </p:spTree>
    <p:extLst>
      <p:ext uri="{BB962C8B-B14F-4D97-AF65-F5344CB8AC3E}">
        <p14:creationId xmlns:p14="http://schemas.microsoft.com/office/powerpoint/2010/main" val="1709742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20</a:t>
            </a:fld>
            <a:endParaRPr lang="en-GB"/>
          </a:p>
        </p:txBody>
      </p:sp>
    </p:spTree>
    <p:extLst>
      <p:ext uri="{BB962C8B-B14F-4D97-AF65-F5344CB8AC3E}">
        <p14:creationId xmlns:p14="http://schemas.microsoft.com/office/powerpoint/2010/main" val="19299896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21</a:t>
            </a:fld>
            <a:endParaRPr lang="en-GB"/>
          </a:p>
        </p:txBody>
      </p:sp>
    </p:spTree>
    <p:extLst>
      <p:ext uri="{BB962C8B-B14F-4D97-AF65-F5344CB8AC3E}">
        <p14:creationId xmlns:p14="http://schemas.microsoft.com/office/powerpoint/2010/main" val="33714903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25779D-6C2B-4FA1-8111-142B9A09B7C6}" type="slidenum">
              <a:rPr lang="en-GB" smtClean="0"/>
              <a:t>22</a:t>
            </a:fld>
            <a:endParaRPr lang="en-GB"/>
          </a:p>
        </p:txBody>
      </p:sp>
    </p:spTree>
    <p:extLst>
      <p:ext uri="{BB962C8B-B14F-4D97-AF65-F5344CB8AC3E}">
        <p14:creationId xmlns:p14="http://schemas.microsoft.com/office/powerpoint/2010/main" val="41949945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23</a:t>
            </a:fld>
            <a:endParaRPr lang="en-GB"/>
          </a:p>
        </p:txBody>
      </p:sp>
    </p:spTree>
    <p:extLst>
      <p:ext uri="{BB962C8B-B14F-4D97-AF65-F5344CB8AC3E}">
        <p14:creationId xmlns:p14="http://schemas.microsoft.com/office/powerpoint/2010/main" val="8708068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24</a:t>
            </a:fld>
            <a:endParaRPr lang="en-GB"/>
          </a:p>
        </p:txBody>
      </p:sp>
    </p:spTree>
    <p:extLst>
      <p:ext uri="{BB962C8B-B14F-4D97-AF65-F5344CB8AC3E}">
        <p14:creationId xmlns:p14="http://schemas.microsoft.com/office/powerpoint/2010/main" val="12279013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25779D-6C2B-4FA1-8111-142B9A09B7C6}" type="slidenum">
              <a:rPr lang="en-GB" smtClean="0"/>
              <a:t>25</a:t>
            </a:fld>
            <a:endParaRPr lang="en-GB"/>
          </a:p>
        </p:txBody>
      </p:sp>
    </p:spTree>
    <p:extLst>
      <p:ext uri="{BB962C8B-B14F-4D97-AF65-F5344CB8AC3E}">
        <p14:creationId xmlns:p14="http://schemas.microsoft.com/office/powerpoint/2010/main" val="30934909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26</a:t>
            </a:fld>
            <a:endParaRPr lang="en-GB"/>
          </a:p>
        </p:txBody>
      </p:sp>
    </p:spTree>
    <p:extLst>
      <p:ext uri="{BB962C8B-B14F-4D97-AF65-F5344CB8AC3E}">
        <p14:creationId xmlns:p14="http://schemas.microsoft.com/office/powerpoint/2010/main" val="2264425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27</a:t>
            </a:fld>
            <a:endParaRPr lang="en-GB"/>
          </a:p>
        </p:txBody>
      </p:sp>
    </p:spTree>
    <p:extLst>
      <p:ext uri="{BB962C8B-B14F-4D97-AF65-F5344CB8AC3E}">
        <p14:creationId xmlns:p14="http://schemas.microsoft.com/office/powerpoint/2010/main" val="37926285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25779D-6C2B-4FA1-8111-142B9A09B7C6}" type="slidenum">
              <a:rPr lang="en-GB" smtClean="0"/>
              <a:t>28</a:t>
            </a:fld>
            <a:endParaRPr lang="en-GB"/>
          </a:p>
        </p:txBody>
      </p:sp>
    </p:spTree>
    <p:extLst>
      <p:ext uri="{BB962C8B-B14F-4D97-AF65-F5344CB8AC3E}">
        <p14:creationId xmlns:p14="http://schemas.microsoft.com/office/powerpoint/2010/main" val="31938449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25779D-6C2B-4FA1-8111-142B9A09B7C6}" type="slidenum">
              <a:rPr lang="en-GB" smtClean="0"/>
              <a:t>29</a:t>
            </a:fld>
            <a:endParaRPr lang="en-GB"/>
          </a:p>
        </p:txBody>
      </p:sp>
    </p:spTree>
    <p:extLst>
      <p:ext uri="{BB962C8B-B14F-4D97-AF65-F5344CB8AC3E}">
        <p14:creationId xmlns:p14="http://schemas.microsoft.com/office/powerpoint/2010/main" val="4239148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25779D-6C2B-4FA1-8111-142B9A09B7C6}" type="slidenum">
              <a:rPr lang="en-GB" smtClean="0"/>
              <a:t>30</a:t>
            </a:fld>
            <a:endParaRPr lang="en-GB"/>
          </a:p>
        </p:txBody>
      </p:sp>
    </p:spTree>
    <p:extLst>
      <p:ext uri="{BB962C8B-B14F-4D97-AF65-F5344CB8AC3E}">
        <p14:creationId xmlns:p14="http://schemas.microsoft.com/office/powerpoint/2010/main" val="13592965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25779D-6C2B-4FA1-8111-142B9A09B7C6}" type="slidenum">
              <a:rPr lang="en-GB" smtClean="0"/>
              <a:t>31</a:t>
            </a:fld>
            <a:endParaRPr lang="en-GB"/>
          </a:p>
        </p:txBody>
      </p:sp>
    </p:spTree>
    <p:extLst>
      <p:ext uri="{BB962C8B-B14F-4D97-AF65-F5344CB8AC3E}">
        <p14:creationId xmlns:p14="http://schemas.microsoft.com/office/powerpoint/2010/main" val="1064955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25779D-6C2B-4FA1-8111-142B9A09B7C6}" type="slidenum">
              <a:rPr lang="en-GB" smtClean="0"/>
              <a:t>32</a:t>
            </a:fld>
            <a:endParaRPr lang="en-GB"/>
          </a:p>
        </p:txBody>
      </p:sp>
    </p:spTree>
    <p:extLst>
      <p:ext uri="{BB962C8B-B14F-4D97-AF65-F5344CB8AC3E}">
        <p14:creationId xmlns:p14="http://schemas.microsoft.com/office/powerpoint/2010/main" val="3338790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AB7A5EA-E3AA-4E00-938A-B264E8EF4767}" type="datetimeFigureOut">
              <a:rPr lang="en-GB" smtClean="0"/>
              <a:t>04/02/2020</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A9924A2-ADF4-4F6F-98F9-18FA0064F8E2}" type="slidenum">
              <a:rPr lang="en-GB" smtClean="0"/>
              <a:t>‹#›</a:t>
            </a:fld>
            <a:endParaRPr lang="en-GB"/>
          </a:p>
        </p:txBody>
      </p:sp>
    </p:spTree>
    <p:extLst>
      <p:ext uri="{BB962C8B-B14F-4D97-AF65-F5344CB8AC3E}">
        <p14:creationId xmlns:p14="http://schemas.microsoft.com/office/powerpoint/2010/main" val="2541968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B7A5EA-E3AA-4E00-938A-B264E8EF4767}" type="datetimeFigureOut">
              <a:rPr lang="en-GB" smtClean="0"/>
              <a:t>04/02/2020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A9924A2-ADF4-4F6F-98F9-18FA0064F8E2}" type="slidenum">
              <a:rPr lang="en-GB" smtClean="0"/>
              <a:t>‹#›</a:t>
            </a:fld>
            <a:endParaRPr lang="en-GB"/>
          </a:p>
        </p:txBody>
      </p:sp>
    </p:spTree>
    <p:extLst>
      <p:ext uri="{BB962C8B-B14F-4D97-AF65-F5344CB8AC3E}">
        <p14:creationId xmlns:p14="http://schemas.microsoft.com/office/powerpoint/2010/main" val="692734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B7A5EA-E3AA-4E00-938A-B264E8EF4767}" type="datetimeFigureOut">
              <a:rPr lang="en-GB" smtClean="0"/>
              <a:t>04/02/2020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A9924A2-ADF4-4F6F-98F9-18FA0064F8E2}" type="slidenum">
              <a:rPr lang="en-GB" smtClean="0"/>
              <a:t>‹#›</a:t>
            </a:fld>
            <a:endParaRPr lang="en-GB"/>
          </a:p>
        </p:txBody>
      </p:sp>
    </p:spTree>
    <p:extLst>
      <p:ext uri="{BB962C8B-B14F-4D97-AF65-F5344CB8AC3E}">
        <p14:creationId xmlns:p14="http://schemas.microsoft.com/office/powerpoint/2010/main" val="2606495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B7A5EA-E3AA-4E00-938A-B264E8EF4767}" type="datetimeFigureOut">
              <a:rPr lang="en-GB" smtClean="0"/>
              <a:t>04/02/2020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A9924A2-ADF4-4F6F-98F9-18FA0064F8E2}" type="slidenum">
              <a:rPr lang="en-GB" smtClean="0"/>
              <a:t>‹#›</a:t>
            </a:fld>
            <a:endParaRPr lang="en-GB"/>
          </a:p>
        </p:txBody>
      </p:sp>
    </p:spTree>
    <p:extLst>
      <p:ext uri="{BB962C8B-B14F-4D97-AF65-F5344CB8AC3E}">
        <p14:creationId xmlns:p14="http://schemas.microsoft.com/office/powerpoint/2010/main" val="233040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AB7A5EA-E3AA-4E00-938A-B264E8EF4767}" type="datetimeFigureOut">
              <a:rPr lang="en-GB" smtClean="0"/>
              <a:t>04/02/2020</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A9924A2-ADF4-4F6F-98F9-18FA0064F8E2}" type="slidenum">
              <a:rPr lang="en-GB" smtClean="0"/>
              <a:t>‹#›</a:t>
            </a:fld>
            <a:endParaRPr lang="en-GB"/>
          </a:p>
        </p:txBody>
      </p:sp>
    </p:spTree>
    <p:extLst>
      <p:ext uri="{BB962C8B-B14F-4D97-AF65-F5344CB8AC3E}">
        <p14:creationId xmlns:p14="http://schemas.microsoft.com/office/powerpoint/2010/main" val="2890114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AB7A5EA-E3AA-4E00-938A-B264E8EF4767}" type="datetimeFigureOut">
              <a:rPr lang="en-GB" smtClean="0"/>
              <a:t>04/02/2020</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A9924A2-ADF4-4F6F-98F9-18FA0064F8E2}" type="slidenum">
              <a:rPr lang="en-GB" smtClean="0"/>
              <a:t>‹#›</a:t>
            </a:fld>
            <a:endParaRPr lang="en-GB"/>
          </a:p>
        </p:txBody>
      </p:sp>
    </p:spTree>
    <p:extLst>
      <p:ext uri="{BB962C8B-B14F-4D97-AF65-F5344CB8AC3E}">
        <p14:creationId xmlns:p14="http://schemas.microsoft.com/office/powerpoint/2010/main" val="1267331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B7A5EA-E3AA-4E00-938A-B264E8EF4767}" type="datetimeFigureOut">
              <a:rPr lang="en-GB" smtClean="0"/>
              <a:t>04/02/2020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A9924A2-ADF4-4F6F-98F9-18FA0064F8E2}" type="slidenum">
              <a:rPr lang="en-GB" smtClean="0"/>
              <a:t>‹#›</a:t>
            </a:fld>
            <a:endParaRPr lang="en-GB"/>
          </a:p>
        </p:txBody>
      </p:sp>
    </p:spTree>
    <p:extLst>
      <p:ext uri="{BB962C8B-B14F-4D97-AF65-F5344CB8AC3E}">
        <p14:creationId xmlns:p14="http://schemas.microsoft.com/office/powerpoint/2010/main" val="26444797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B7A5EA-E3AA-4E00-938A-B264E8EF4767}" type="datetimeFigureOut">
              <a:rPr lang="en-GB" smtClean="0"/>
              <a:t>04/02/2020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A9924A2-ADF4-4F6F-98F9-18FA0064F8E2}" type="slidenum">
              <a:rPr lang="en-GB" smtClean="0"/>
              <a:t>‹#›</a:t>
            </a:fld>
            <a:endParaRPr lang="en-GB"/>
          </a:p>
        </p:txBody>
      </p:sp>
    </p:spTree>
    <p:extLst>
      <p:ext uri="{BB962C8B-B14F-4D97-AF65-F5344CB8AC3E}">
        <p14:creationId xmlns:p14="http://schemas.microsoft.com/office/powerpoint/2010/main" val="2040887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B7A5EA-E3AA-4E00-938A-B264E8EF4767}" type="datetimeFigureOut">
              <a:rPr lang="en-GB" smtClean="0"/>
              <a:t>04/02/2020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A9924A2-ADF4-4F6F-98F9-18FA0064F8E2}" type="slidenum">
              <a:rPr lang="en-GB" smtClean="0"/>
              <a:t>‹#›</a:t>
            </a:fld>
            <a:endParaRPr lang="en-GB"/>
          </a:p>
        </p:txBody>
      </p:sp>
    </p:spTree>
    <p:extLst>
      <p:ext uri="{BB962C8B-B14F-4D97-AF65-F5344CB8AC3E}">
        <p14:creationId xmlns:p14="http://schemas.microsoft.com/office/powerpoint/2010/main" val="807823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B7A5EA-E3AA-4E00-938A-B264E8EF4767}" type="datetimeFigureOut">
              <a:rPr lang="en-GB" smtClean="0"/>
              <a:t>04/02/2020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A9924A2-ADF4-4F6F-98F9-18FA0064F8E2}" type="slidenum">
              <a:rPr lang="en-GB" smtClean="0"/>
              <a:t>‹#›</a:t>
            </a:fld>
            <a:endParaRPr lang="en-GB"/>
          </a:p>
        </p:txBody>
      </p:sp>
    </p:spTree>
    <p:extLst>
      <p:ext uri="{BB962C8B-B14F-4D97-AF65-F5344CB8AC3E}">
        <p14:creationId xmlns:p14="http://schemas.microsoft.com/office/powerpoint/2010/main" val="1802990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B7A5EA-E3AA-4E00-938A-B264E8EF4767}" type="datetimeFigureOut">
              <a:rPr lang="en-GB" smtClean="0"/>
              <a:t>04/02/2020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A9924A2-ADF4-4F6F-98F9-18FA0064F8E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816990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AB7A5EA-E3AA-4E00-938A-B264E8EF4767}" type="datetimeFigureOut">
              <a:rPr lang="en-GB" smtClean="0"/>
              <a:t>04/02/2020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A9924A2-ADF4-4F6F-98F9-18FA0064F8E2}" type="slidenum">
              <a:rPr lang="en-GB" smtClean="0"/>
              <a:t>‹#›</a:t>
            </a:fld>
            <a:endParaRPr lang="en-GB"/>
          </a:p>
        </p:txBody>
      </p:sp>
    </p:spTree>
    <p:extLst>
      <p:ext uri="{BB962C8B-B14F-4D97-AF65-F5344CB8AC3E}">
        <p14:creationId xmlns:p14="http://schemas.microsoft.com/office/powerpoint/2010/main" val="27030929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AB7A5EA-E3AA-4E00-938A-B264E8EF4767}" type="datetimeFigureOut">
              <a:rPr lang="en-GB" smtClean="0"/>
              <a:t>04/02/2020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A9924A2-ADF4-4F6F-98F9-18FA0064F8E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148736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AB7A5EA-E3AA-4E00-938A-B264E8EF4767}" type="datetimeFigureOut">
              <a:rPr lang="en-GB" smtClean="0"/>
              <a:t>04/02/2020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A9924A2-ADF4-4F6F-98F9-18FA0064F8E2}" type="slidenum">
              <a:rPr lang="en-GB" smtClean="0"/>
              <a:t>‹#›</a:t>
            </a:fld>
            <a:endParaRPr lang="en-GB"/>
          </a:p>
        </p:txBody>
      </p:sp>
    </p:spTree>
    <p:extLst>
      <p:ext uri="{BB962C8B-B14F-4D97-AF65-F5344CB8AC3E}">
        <p14:creationId xmlns:p14="http://schemas.microsoft.com/office/powerpoint/2010/main" val="24186485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B7A5EA-E3AA-4E00-938A-B264E8EF4767}" type="datetimeFigureOut">
              <a:rPr lang="en-GB" smtClean="0"/>
              <a:t>04/02/2020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A9924A2-ADF4-4F6F-98F9-18FA0064F8E2}" type="slidenum">
              <a:rPr lang="en-GB" smtClean="0"/>
              <a:t>‹#›</a:t>
            </a:fld>
            <a:endParaRPr lang="en-GB"/>
          </a:p>
        </p:txBody>
      </p:sp>
    </p:spTree>
    <p:extLst>
      <p:ext uri="{BB962C8B-B14F-4D97-AF65-F5344CB8AC3E}">
        <p14:creationId xmlns:p14="http://schemas.microsoft.com/office/powerpoint/2010/main" val="31690217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B7A5EA-E3AA-4E00-938A-B264E8EF4767}" type="datetimeFigureOut">
              <a:rPr lang="en-GB" smtClean="0"/>
              <a:t>04/02/2020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A9924A2-ADF4-4F6F-98F9-18FA0064F8E2}" type="slidenum">
              <a:rPr lang="en-GB" smtClean="0"/>
              <a:t>‹#›</a:t>
            </a:fld>
            <a:endParaRPr lang="en-GB"/>
          </a:p>
        </p:txBody>
      </p:sp>
    </p:spTree>
    <p:extLst>
      <p:ext uri="{BB962C8B-B14F-4D97-AF65-F5344CB8AC3E}">
        <p14:creationId xmlns:p14="http://schemas.microsoft.com/office/powerpoint/2010/main" val="272101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AB7A5EA-E3AA-4E00-938A-B264E8EF4767}" type="datetimeFigureOut">
              <a:rPr lang="en-GB" smtClean="0"/>
              <a:t>04/02/2020</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A9924A2-ADF4-4F6F-98F9-18FA0064F8E2}" type="slidenum">
              <a:rPr lang="en-GB" smtClean="0"/>
              <a:t>‹#›</a:t>
            </a:fld>
            <a:endParaRPr lang="en-GB"/>
          </a:p>
        </p:txBody>
      </p:sp>
    </p:spTree>
    <p:extLst>
      <p:ext uri="{BB962C8B-B14F-4D97-AF65-F5344CB8AC3E}">
        <p14:creationId xmlns:p14="http://schemas.microsoft.com/office/powerpoint/2010/main" val="18878852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F6LSI2ej7F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cftUIdSr_T8"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quizizz.com/join?gc=806773&amp;source=liveDashboard"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infomory.com/what-is/what-is-ethnicity/"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E3EBD-F0BB-43EB-A74B-9028A2F5F8E4}"/>
              </a:ext>
            </a:extLst>
          </p:cNvPr>
          <p:cNvSpPr>
            <a:spLocks noGrp="1"/>
          </p:cNvSpPr>
          <p:nvPr>
            <p:ph type="ctrTitle"/>
          </p:nvPr>
        </p:nvSpPr>
        <p:spPr>
          <a:xfrm>
            <a:off x="2340528" y="2181138"/>
            <a:ext cx="9362113" cy="1535186"/>
          </a:xfrm>
        </p:spPr>
        <p:txBody>
          <a:bodyPr>
            <a:normAutofit fontScale="90000"/>
          </a:bodyPr>
          <a:lstStyle/>
          <a:p>
            <a:r>
              <a:rPr lang="en-GB" sz="6000" dirty="0">
                <a:latin typeface="Arial" panose="020B0604020202020204" pitchFamily="34" charset="0"/>
                <a:cs typeface="Arial" panose="020B0604020202020204" pitchFamily="34" charset="0"/>
              </a:rPr>
              <a:t>Race, Racism and Ethnicity</a:t>
            </a:r>
          </a:p>
        </p:txBody>
      </p:sp>
    </p:spTree>
    <p:extLst>
      <p:ext uri="{BB962C8B-B14F-4D97-AF65-F5344CB8AC3E}">
        <p14:creationId xmlns:p14="http://schemas.microsoft.com/office/powerpoint/2010/main" val="1645718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1882C-99AC-4414-93C9-8D084827850F}"/>
              </a:ext>
            </a:extLst>
          </p:cNvPr>
          <p:cNvSpPr>
            <a:spLocks noGrp="1"/>
          </p:cNvSpPr>
          <p:nvPr>
            <p:ph type="title"/>
          </p:nvPr>
        </p:nvSpPr>
        <p:spPr>
          <a:xfrm>
            <a:off x="1899456" y="616037"/>
            <a:ext cx="8911687" cy="958222"/>
          </a:xfrm>
        </p:spPr>
        <p:txBody>
          <a:bodyPr/>
          <a:lstStyle/>
          <a:p>
            <a:r>
              <a:rPr lang="en-GB" dirty="0">
                <a:latin typeface="Arial" panose="020B0604020202020204" pitchFamily="34" charset="0"/>
                <a:cs typeface="Arial" panose="020B0604020202020204" pitchFamily="34" charset="0"/>
              </a:rPr>
              <a:t>Objectives</a:t>
            </a:r>
          </a:p>
        </p:txBody>
      </p:sp>
      <p:sp>
        <p:nvSpPr>
          <p:cNvPr id="3" name="Content Placeholder 2">
            <a:extLst>
              <a:ext uri="{FF2B5EF4-FFF2-40B4-BE49-F238E27FC236}">
                <a16:creationId xmlns:a16="http://schemas.microsoft.com/office/drawing/2014/main" id="{855789B7-E1D2-4317-9067-C9544126ED18}"/>
              </a:ext>
            </a:extLst>
          </p:cNvPr>
          <p:cNvSpPr>
            <a:spLocks noGrp="1"/>
          </p:cNvSpPr>
          <p:nvPr>
            <p:ph idx="1"/>
          </p:nvPr>
        </p:nvSpPr>
        <p:spPr>
          <a:xfrm>
            <a:off x="2538919" y="2260060"/>
            <a:ext cx="8272224" cy="2337880"/>
          </a:xfrm>
        </p:spPr>
        <p:txBody>
          <a:bodyPr/>
          <a:lstStyle/>
          <a:p>
            <a:pPr lvl="0"/>
            <a:r>
              <a:rPr lang="en-GB" sz="2800" dirty="0">
                <a:solidFill>
                  <a:schemeClr val="tx1"/>
                </a:solidFill>
                <a:latin typeface="Arial" panose="020B0604020202020204" pitchFamily="34" charset="0"/>
                <a:cs typeface="Arial" panose="020B0604020202020204" pitchFamily="34" charset="0"/>
              </a:rPr>
              <a:t>Discuss the topic of Race, Racism and Ethnicity within society.</a:t>
            </a:r>
          </a:p>
          <a:p>
            <a:pPr lvl="0"/>
            <a:r>
              <a:rPr lang="en-GB" sz="2800" dirty="0">
                <a:solidFill>
                  <a:schemeClr val="tx1"/>
                </a:solidFill>
                <a:latin typeface="Arial" panose="020B0604020202020204" pitchFamily="34" charset="0"/>
                <a:cs typeface="Arial" panose="020B0604020202020204" pitchFamily="34" charset="0"/>
              </a:rPr>
              <a:t>Identify the different examples of racism within society. </a:t>
            </a:r>
          </a:p>
          <a:p>
            <a:endParaRPr lang="en-GB" dirty="0"/>
          </a:p>
        </p:txBody>
      </p:sp>
    </p:spTree>
    <p:extLst>
      <p:ext uri="{BB962C8B-B14F-4D97-AF65-F5344CB8AC3E}">
        <p14:creationId xmlns:p14="http://schemas.microsoft.com/office/powerpoint/2010/main" val="1170816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8099F-DDF4-4DEF-A7C7-FC9EA840CAEB}"/>
              </a:ext>
            </a:extLst>
          </p:cNvPr>
          <p:cNvSpPr>
            <a:spLocks noGrp="1"/>
          </p:cNvSpPr>
          <p:nvPr>
            <p:ph type="title"/>
          </p:nvPr>
        </p:nvSpPr>
        <p:spPr>
          <a:xfrm>
            <a:off x="1907126" y="634996"/>
            <a:ext cx="1881104" cy="856347"/>
          </a:xfrm>
        </p:spPr>
        <p:txBody>
          <a:bodyPr>
            <a:normAutofit/>
          </a:bodyPr>
          <a:lstStyle/>
          <a:p>
            <a:r>
              <a:rPr lang="en-GB" sz="4000" dirty="0">
                <a:solidFill>
                  <a:schemeClr val="tx1"/>
                </a:solidFill>
                <a:latin typeface="Arial" panose="020B0604020202020204" pitchFamily="34" charset="0"/>
                <a:cs typeface="Arial" panose="020B0604020202020204" pitchFamily="34" charset="0"/>
              </a:rPr>
              <a:t>Recap</a:t>
            </a:r>
            <a:r>
              <a:rPr lang="en-GB" sz="40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468E10BB-9D62-4FE7-B589-591E41125195}"/>
              </a:ext>
            </a:extLst>
          </p:cNvPr>
          <p:cNvSpPr>
            <a:spLocks noGrp="1"/>
          </p:cNvSpPr>
          <p:nvPr>
            <p:ph idx="1"/>
          </p:nvPr>
        </p:nvSpPr>
        <p:spPr>
          <a:xfrm>
            <a:off x="1907126" y="1796143"/>
            <a:ext cx="9597486" cy="4615543"/>
          </a:xfrm>
        </p:spPr>
        <p:txBody>
          <a:bodyPr>
            <a:normAutofit/>
          </a:bodyPr>
          <a:lstStyle/>
          <a:p>
            <a:pPr marL="0" indent="0">
              <a:buNone/>
            </a:pPr>
            <a:r>
              <a:rPr lang="en-GB" sz="2800" dirty="0">
                <a:solidFill>
                  <a:schemeClr val="tx1"/>
                </a:solidFill>
                <a:latin typeface="Arial" panose="020B0604020202020204" pitchFamily="34" charset="0"/>
                <a:cs typeface="Arial" panose="020B0604020202020204" pitchFamily="34" charset="0"/>
              </a:rPr>
              <a:t>What were the key terminologies used this morning? </a:t>
            </a:r>
          </a:p>
        </p:txBody>
      </p:sp>
      <p:sp>
        <p:nvSpPr>
          <p:cNvPr id="4" name="Rectangle 3">
            <a:extLst>
              <a:ext uri="{FF2B5EF4-FFF2-40B4-BE49-F238E27FC236}">
                <a16:creationId xmlns:a16="http://schemas.microsoft.com/office/drawing/2014/main" id="{CBE61524-38B8-4840-96D3-A7B019D18FBD}"/>
              </a:ext>
            </a:extLst>
          </p:cNvPr>
          <p:cNvSpPr/>
          <p:nvPr/>
        </p:nvSpPr>
        <p:spPr>
          <a:xfrm>
            <a:off x="1907126" y="2412164"/>
            <a:ext cx="2108269" cy="646331"/>
          </a:xfrm>
          <a:prstGeom prst="rect">
            <a:avLst/>
          </a:prstGeom>
          <a:noFill/>
        </p:spPr>
        <p:txBody>
          <a:bodyPr wrap="none" lIns="91440" tIns="45720" rIns="91440" bIns="45720">
            <a:spAutoFit/>
          </a:bodyPr>
          <a:lstStyle/>
          <a:p>
            <a:pPr algn="ctr"/>
            <a:r>
              <a:rPr lang="en-GB" sz="3600" b="0"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Prejudice</a:t>
            </a:r>
            <a:endParaRPr lang="en-GB" sz="3600" b="0" cap="none" spc="0" dirty="0">
              <a:ln w="0"/>
              <a:solidFill>
                <a:schemeClr val="accent1"/>
              </a:solidFill>
              <a:effectLst>
                <a:outerShdw blurRad="38100" dist="25400" dir="5400000" algn="ctr" rotWithShape="0">
                  <a:srgbClr val="6E747A">
                    <a:alpha val="43000"/>
                  </a:srgbClr>
                </a:outerShdw>
              </a:effectLst>
            </a:endParaRPr>
          </a:p>
        </p:txBody>
      </p:sp>
      <p:sp>
        <p:nvSpPr>
          <p:cNvPr id="6" name="Rectangle 5">
            <a:extLst>
              <a:ext uri="{FF2B5EF4-FFF2-40B4-BE49-F238E27FC236}">
                <a16:creationId xmlns:a16="http://schemas.microsoft.com/office/drawing/2014/main" id="{A7FA59F2-B4F7-435E-AAE3-B957CE385109}"/>
              </a:ext>
            </a:extLst>
          </p:cNvPr>
          <p:cNvSpPr/>
          <p:nvPr/>
        </p:nvSpPr>
        <p:spPr>
          <a:xfrm>
            <a:off x="4554552" y="2412163"/>
            <a:ext cx="3082895" cy="646331"/>
          </a:xfrm>
          <a:prstGeom prst="rect">
            <a:avLst/>
          </a:prstGeom>
          <a:noFill/>
        </p:spPr>
        <p:txBody>
          <a:bodyPr wrap="none" lIns="91440" tIns="45720" rIns="91440" bIns="45720">
            <a:spAutoFit/>
          </a:bodyPr>
          <a:lstStyle/>
          <a:p>
            <a:pPr algn="ctr"/>
            <a:r>
              <a:rPr lang="en-US" sz="3600" b="0"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Discrimination</a:t>
            </a:r>
            <a:endParaRPr lang="en-US" sz="5400" b="0"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82D2170F-B6E3-416F-B4E8-C9643A29867B}"/>
              </a:ext>
            </a:extLst>
          </p:cNvPr>
          <p:cNvSpPr/>
          <p:nvPr/>
        </p:nvSpPr>
        <p:spPr>
          <a:xfrm>
            <a:off x="7930615" y="2412164"/>
            <a:ext cx="2775119" cy="646331"/>
          </a:xfrm>
          <a:prstGeom prst="rect">
            <a:avLst/>
          </a:prstGeom>
          <a:noFill/>
        </p:spPr>
        <p:txBody>
          <a:bodyPr wrap="none" lIns="91440" tIns="45720" rIns="91440" bIns="45720">
            <a:spAutoFit/>
          </a:bodyPr>
          <a:lstStyle/>
          <a:p>
            <a:pPr algn="ctr"/>
            <a:r>
              <a:rPr lang="en-US" sz="3600" b="0"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Stereotyping</a:t>
            </a:r>
          </a:p>
        </p:txBody>
      </p:sp>
      <p:sp>
        <p:nvSpPr>
          <p:cNvPr id="8" name="TextBox 7">
            <a:extLst>
              <a:ext uri="{FF2B5EF4-FFF2-40B4-BE49-F238E27FC236}">
                <a16:creationId xmlns:a16="http://schemas.microsoft.com/office/drawing/2014/main" id="{0DA4DC38-4915-4F94-8AD3-BCA9C446E259}"/>
              </a:ext>
            </a:extLst>
          </p:cNvPr>
          <p:cNvSpPr txBox="1"/>
          <p:nvPr/>
        </p:nvSpPr>
        <p:spPr>
          <a:xfrm>
            <a:off x="1907126" y="3352801"/>
            <a:ext cx="9228960" cy="95410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What about the three different theoretical perspectives in which we looked at?</a:t>
            </a:r>
          </a:p>
        </p:txBody>
      </p:sp>
      <p:sp>
        <p:nvSpPr>
          <p:cNvPr id="9" name="Rectangle 8">
            <a:extLst>
              <a:ext uri="{FF2B5EF4-FFF2-40B4-BE49-F238E27FC236}">
                <a16:creationId xmlns:a16="http://schemas.microsoft.com/office/drawing/2014/main" id="{75E36751-B251-4762-86C2-C0B52257335B}"/>
              </a:ext>
            </a:extLst>
          </p:cNvPr>
          <p:cNvSpPr/>
          <p:nvPr/>
        </p:nvSpPr>
        <p:spPr>
          <a:xfrm>
            <a:off x="1907126" y="4319320"/>
            <a:ext cx="5080237" cy="58477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3200" b="1" dirty="0">
                <a:ln/>
                <a:solidFill>
                  <a:schemeClr val="accent4"/>
                </a:solidFill>
                <a:latin typeface="Arial" panose="020B0604020202020204" pitchFamily="34" charset="0"/>
                <a:cs typeface="Arial" panose="020B0604020202020204" pitchFamily="34" charset="0"/>
              </a:rPr>
              <a:t>Authoritarian Personality</a:t>
            </a:r>
            <a:endParaRPr lang="en-GB" sz="3200" b="1" cap="none" spc="0" dirty="0">
              <a:ln/>
              <a:solidFill>
                <a:schemeClr val="accent4"/>
              </a:solidFill>
              <a:effectLst/>
            </a:endParaRPr>
          </a:p>
        </p:txBody>
      </p:sp>
      <p:sp>
        <p:nvSpPr>
          <p:cNvPr id="10" name="Rectangle 9">
            <a:extLst>
              <a:ext uri="{FF2B5EF4-FFF2-40B4-BE49-F238E27FC236}">
                <a16:creationId xmlns:a16="http://schemas.microsoft.com/office/drawing/2014/main" id="{26D65998-633D-45CA-BFD7-1656443E27AB}"/>
              </a:ext>
            </a:extLst>
          </p:cNvPr>
          <p:cNvSpPr/>
          <p:nvPr/>
        </p:nvSpPr>
        <p:spPr>
          <a:xfrm>
            <a:off x="1907126" y="5073115"/>
            <a:ext cx="4987263" cy="58477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200" b="1" cap="none" spc="0" dirty="0">
                <a:ln/>
                <a:solidFill>
                  <a:schemeClr val="accent4"/>
                </a:solidFill>
                <a:effectLst/>
                <a:latin typeface="Arial" panose="020B0604020202020204" pitchFamily="34" charset="0"/>
                <a:cs typeface="Arial" panose="020B0604020202020204" pitchFamily="34" charset="0"/>
              </a:rPr>
              <a:t>Realistic Conflict Theory</a:t>
            </a:r>
          </a:p>
        </p:txBody>
      </p:sp>
      <p:sp>
        <p:nvSpPr>
          <p:cNvPr id="11" name="Rectangle 10">
            <a:extLst>
              <a:ext uri="{FF2B5EF4-FFF2-40B4-BE49-F238E27FC236}">
                <a16:creationId xmlns:a16="http://schemas.microsoft.com/office/drawing/2014/main" id="{1108A011-7D5D-42D6-95C6-C5AFA05B4172}"/>
              </a:ext>
            </a:extLst>
          </p:cNvPr>
          <p:cNvSpPr/>
          <p:nvPr/>
        </p:nvSpPr>
        <p:spPr>
          <a:xfrm>
            <a:off x="1907126" y="5860885"/>
            <a:ext cx="4440638" cy="58477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200" b="1" cap="none" spc="0" dirty="0">
                <a:ln/>
                <a:solidFill>
                  <a:schemeClr val="accent4"/>
                </a:solidFill>
                <a:effectLst/>
                <a:latin typeface="Arial" panose="020B0604020202020204" pitchFamily="34" charset="0"/>
                <a:cs typeface="Arial" panose="020B0604020202020204" pitchFamily="34" charset="0"/>
              </a:rPr>
              <a:t>Social Identity Theory</a:t>
            </a:r>
          </a:p>
        </p:txBody>
      </p:sp>
    </p:spTree>
    <p:extLst>
      <p:ext uri="{BB962C8B-B14F-4D97-AF65-F5344CB8AC3E}">
        <p14:creationId xmlns:p14="http://schemas.microsoft.com/office/powerpoint/2010/main" val="79918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wipe(down)">
                                      <p:cBhvr>
                                        <p:cTn id="22" dur="500"/>
                                        <p:tgtEl>
                                          <p:spTgt spid="9">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0">
                                            <p:txEl>
                                              <p:pRg st="0" end="0"/>
                                            </p:txEl>
                                          </p:spTgt>
                                        </p:tgtEl>
                                        <p:attrNameLst>
                                          <p:attrName>style.visibility</p:attrName>
                                        </p:attrNameLst>
                                      </p:cBhvr>
                                      <p:to>
                                        <p:strVal val="visible"/>
                                      </p:to>
                                    </p:set>
                                    <p:animEffect transition="in" filter="wipe(down)">
                                      <p:cBhvr>
                                        <p:cTn id="27" dur="500"/>
                                        <p:tgtEl>
                                          <p:spTgt spid="10">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1">
                                            <p:txEl>
                                              <p:pRg st="0" end="0"/>
                                            </p:txEl>
                                          </p:spTgt>
                                        </p:tgtEl>
                                        <p:attrNameLst>
                                          <p:attrName>style.visibility</p:attrName>
                                        </p:attrNameLst>
                                      </p:cBhvr>
                                      <p:to>
                                        <p:strVal val="visible"/>
                                      </p:to>
                                    </p:set>
                                    <p:animEffect transition="in" filter="wipe(down)">
                                      <p:cBhvr>
                                        <p:cTn id="3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D76942-DDF1-4C5A-8AF6-54BE1ACD808A}"/>
              </a:ext>
            </a:extLst>
          </p:cNvPr>
          <p:cNvSpPr>
            <a:spLocks noGrp="1"/>
          </p:cNvSpPr>
          <p:nvPr>
            <p:ph idx="1"/>
          </p:nvPr>
        </p:nvSpPr>
        <p:spPr>
          <a:xfrm>
            <a:off x="3175138" y="4017125"/>
            <a:ext cx="5841724" cy="693490"/>
          </a:xfrm>
        </p:spPr>
        <p:txBody>
          <a:bodyPr/>
          <a:lstStyle/>
          <a:p>
            <a:pPr marL="0" indent="0">
              <a:buNone/>
            </a:pPr>
            <a:r>
              <a:rPr lang="en-GB" dirty="0">
                <a:latin typeface="Arial" panose="020B0604020202020204" pitchFamily="34" charset="0"/>
                <a:cs typeface="Arial" panose="020B0604020202020204" pitchFamily="34" charset="0"/>
                <a:hlinkClick r:id="rId3"/>
              </a:rPr>
              <a:t>https://www.youtube.com/watch?v=F6LSI2ej7FM</a:t>
            </a:r>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A48AB096-D780-42D8-8B2B-C9F18C89B29F}"/>
              </a:ext>
            </a:extLst>
          </p:cNvPr>
          <p:cNvSpPr/>
          <p:nvPr/>
        </p:nvSpPr>
        <p:spPr>
          <a:xfrm>
            <a:off x="2445000" y="2967335"/>
            <a:ext cx="7302000"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Unintended Prejudice</a:t>
            </a:r>
          </a:p>
        </p:txBody>
      </p:sp>
    </p:spTree>
    <p:extLst>
      <p:ext uri="{BB962C8B-B14F-4D97-AF65-F5344CB8AC3E}">
        <p14:creationId xmlns:p14="http://schemas.microsoft.com/office/powerpoint/2010/main" val="3314849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90772D-1304-44D6-BA84-7AAF25A9E892}"/>
              </a:ext>
            </a:extLst>
          </p:cNvPr>
          <p:cNvSpPr/>
          <p:nvPr/>
        </p:nvSpPr>
        <p:spPr>
          <a:xfrm>
            <a:off x="2661406" y="2875002"/>
            <a:ext cx="6869188" cy="1107996"/>
          </a:xfrm>
          <a:prstGeom prst="rect">
            <a:avLst/>
          </a:prstGeom>
          <a:noFill/>
        </p:spPr>
        <p:txBody>
          <a:bodyPr wrap="none" lIns="91440" tIns="45720" rIns="91440" bIns="45720">
            <a:spAutoFit/>
          </a:bodyPr>
          <a:lstStyle/>
          <a:p>
            <a:pPr algn="ctr"/>
            <a:r>
              <a:rPr lang="en-US" sz="6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Race &amp; Ethnicity</a:t>
            </a:r>
          </a:p>
        </p:txBody>
      </p:sp>
    </p:spTree>
    <p:extLst>
      <p:ext uri="{BB962C8B-B14F-4D97-AF65-F5344CB8AC3E}">
        <p14:creationId xmlns:p14="http://schemas.microsoft.com/office/powerpoint/2010/main" val="1607278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F2419-7CD4-42C3-B87C-2342061DA420}"/>
              </a:ext>
            </a:extLst>
          </p:cNvPr>
          <p:cNvSpPr>
            <a:spLocks noGrp="1"/>
          </p:cNvSpPr>
          <p:nvPr>
            <p:ph type="title"/>
          </p:nvPr>
        </p:nvSpPr>
        <p:spPr>
          <a:xfrm>
            <a:off x="1763487" y="624110"/>
            <a:ext cx="9741126" cy="1280890"/>
          </a:xfrm>
        </p:spPr>
        <p:txBody>
          <a:bodyPr>
            <a:normAutofit/>
          </a:bodyPr>
          <a:lstStyle/>
          <a:p>
            <a:r>
              <a:rPr lang="en-GB" sz="4000" dirty="0">
                <a:latin typeface="Arial" panose="020B0604020202020204" pitchFamily="34" charset="0"/>
                <a:cs typeface="Arial" panose="020B0604020202020204" pitchFamily="34" charset="0"/>
              </a:rPr>
              <a:t>Race</a:t>
            </a:r>
          </a:p>
        </p:txBody>
      </p:sp>
      <p:sp>
        <p:nvSpPr>
          <p:cNvPr id="3" name="Content Placeholder 2">
            <a:extLst>
              <a:ext uri="{FF2B5EF4-FFF2-40B4-BE49-F238E27FC236}">
                <a16:creationId xmlns:a16="http://schemas.microsoft.com/office/drawing/2014/main" id="{C705F187-FEA4-43BD-A658-F1C8A699882C}"/>
              </a:ext>
            </a:extLst>
          </p:cNvPr>
          <p:cNvSpPr>
            <a:spLocks noGrp="1"/>
          </p:cNvSpPr>
          <p:nvPr>
            <p:ph idx="1"/>
          </p:nvPr>
        </p:nvSpPr>
        <p:spPr>
          <a:xfrm>
            <a:off x="1763485" y="1447799"/>
            <a:ext cx="9993085" cy="5138057"/>
          </a:xfrm>
        </p:spPr>
        <p:txBody>
          <a:bodyPr>
            <a:normAutofit/>
          </a:bodyPr>
          <a:lstStyle/>
          <a:p>
            <a:pPr marL="0" indent="0">
              <a:buNone/>
            </a:pPr>
            <a:r>
              <a:rPr lang="en-GB" sz="2000" dirty="0">
                <a:solidFill>
                  <a:schemeClr val="tx1"/>
                </a:solidFill>
                <a:latin typeface="Arial" panose="020B0604020202020204" pitchFamily="34" charset="0"/>
                <a:cs typeface="Arial" panose="020B0604020202020204" pitchFamily="34" charset="0"/>
              </a:rPr>
              <a:t>Race is the word to describe the physical characteristics of an individual or individuals. </a:t>
            </a:r>
          </a:p>
          <a:p>
            <a:pPr marL="0" indent="0">
              <a:buNone/>
            </a:pPr>
            <a:r>
              <a:rPr lang="en-GB" sz="2000" dirty="0">
                <a:solidFill>
                  <a:schemeClr val="tx1"/>
                </a:solidFill>
                <a:latin typeface="Arial" panose="020B0604020202020204" pitchFamily="34" charset="0"/>
                <a:cs typeface="Arial" panose="020B0604020202020204" pitchFamily="34" charset="0"/>
              </a:rPr>
              <a:t>The characteristics in which the term ‘race’ covers are:</a:t>
            </a:r>
          </a:p>
          <a:p>
            <a:r>
              <a:rPr lang="en-GB" sz="2000" dirty="0">
                <a:solidFill>
                  <a:schemeClr val="tx1"/>
                </a:solidFill>
                <a:latin typeface="Arial" panose="020B0604020202020204" pitchFamily="34" charset="0"/>
                <a:cs typeface="Arial" panose="020B0604020202020204" pitchFamily="34" charset="0"/>
              </a:rPr>
              <a:t>Skin colour</a:t>
            </a:r>
          </a:p>
          <a:p>
            <a:r>
              <a:rPr lang="en-GB" sz="2000" dirty="0">
                <a:solidFill>
                  <a:schemeClr val="tx1"/>
                </a:solidFill>
                <a:latin typeface="Arial" panose="020B0604020202020204" pitchFamily="34" charset="0"/>
                <a:cs typeface="Arial" panose="020B0604020202020204" pitchFamily="34" charset="0"/>
              </a:rPr>
              <a:t>Eye colour</a:t>
            </a:r>
          </a:p>
          <a:p>
            <a:r>
              <a:rPr lang="en-GB" sz="2000" dirty="0">
                <a:solidFill>
                  <a:schemeClr val="tx1"/>
                </a:solidFill>
                <a:latin typeface="Arial" panose="020B0604020202020204" pitchFamily="34" charset="0"/>
                <a:cs typeface="Arial" panose="020B0604020202020204" pitchFamily="34" charset="0"/>
              </a:rPr>
              <a:t>Facial structures</a:t>
            </a:r>
          </a:p>
          <a:p>
            <a:r>
              <a:rPr lang="en-GB" sz="2000" dirty="0">
                <a:solidFill>
                  <a:schemeClr val="tx1"/>
                </a:solidFill>
                <a:latin typeface="Arial" panose="020B0604020202020204" pitchFamily="34" charset="0"/>
                <a:cs typeface="Arial" panose="020B0604020202020204" pitchFamily="34" charset="0"/>
              </a:rPr>
              <a:t>Hair colour</a:t>
            </a:r>
          </a:p>
          <a:p>
            <a:r>
              <a:rPr lang="en-GB" sz="2000" dirty="0">
                <a:solidFill>
                  <a:schemeClr val="tx1"/>
                </a:solidFill>
                <a:latin typeface="Arial" panose="020B0604020202020204" pitchFamily="34" charset="0"/>
                <a:cs typeface="Arial" panose="020B0604020202020204" pitchFamily="34" charset="0"/>
              </a:rPr>
              <a:t>Stature</a:t>
            </a:r>
          </a:p>
          <a:p>
            <a:r>
              <a:rPr lang="en-GB" sz="2000" dirty="0">
                <a:solidFill>
                  <a:schemeClr val="tx1"/>
                </a:solidFill>
                <a:latin typeface="Arial" panose="020B0604020202020204" pitchFamily="34" charset="0"/>
                <a:cs typeface="Arial" panose="020B0604020202020204" pitchFamily="34" charset="0"/>
              </a:rPr>
              <a:t>Nose shape</a:t>
            </a:r>
          </a:p>
          <a:p>
            <a:r>
              <a:rPr lang="en-GB" sz="2000" dirty="0">
                <a:solidFill>
                  <a:schemeClr val="tx1"/>
                </a:solidFill>
                <a:latin typeface="Arial" panose="020B0604020202020204" pitchFamily="34" charset="0"/>
                <a:cs typeface="Arial" panose="020B0604020202020204" pitchFamily="34" charset="0"/>
              </a:rPr>
              <a:t>Head shape</a:t>
            </a:r>
          </a:p>
          <a:p>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The term covers attributes which are fixed attributes and inherited. </a:t>
            </a:r>
          </a:p>
        </p:txBody>
      </p:sp>
    </p:spTree>
    <p:extLst>
      <p:ext uri="{BB962C8B-B14F-4D97-AF65-F5344CB8AC3E}">
        <p14:creationId xmlns:p14="http://schemas.microsoft.com/office/powerpoint/2010/main" val="1720973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90572A-AA4D-4B7B-AF3A-0DA6FBE9FD01}"/>
              </a:ext>
            </a:extLst>
          </p:cNvPr>
          <p:cNvSpPr>
            <a:spLocks noGrp="1"/>
          </p:cNvSpPr>
          <p:nvPr>
            <p:ph idx="1"/>
          </p:nvPr>
        </p:nvSpPr>
        <p:spPr>
          <a:xfrm>
            <a:off x="1937657" y="1197429"/>
            <a:ext cx="9632269" cy="4692022"/>
          </a:xfrm>
        </p:spPr>
        <p:txBody>
          <a:bodyPr/>
          <a:lstStyle/>
          <a:p>
            <a:pPr marL="0" indent="0">
              <a:buNone/>
            </a:pPr>
            <a:r>
              <a:rPr lang="en-US" sz="4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5 Races</a:t>
            </a:r>
          </a:p>
          <a:p>
            <a:pPr marL="0" indent="0">
              <a:buNone/>
            </a:pPr>
            <a:endParaRPr lang="en-GB" dirty="0"/>
          </a:p>
        </p:txBody>
      </p:sp>
      <p:sp>
        <p:nvSpPr>
          <p:cNvPr id="4" name="TextBox 3">
            <a:extLst>
              <a:ext uri="{FF2B5EF4-FFF2-40B4-BE49-F238E27FC236}">
                <a16:creationId xmlns:a16="http://schemas.microsoft.com/office/drawing/2014/main" id="{2EC1A813-190E-4751-BA7B-511AE08E75AC}"/>
              </a:ext>
            </a:extLst>
          </p:cNvPr>
          <p:cNvSpPr txBox="1"/>
          <p:nvPr/>
        </p:nvSpPr>
        <p:spPr>
          <a:xfrm>
            <a:off x="1937657" y="2405743"/>
            <a:ext cx="8316686" cy="3347840"/>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However, Scientists have now suggested that it would be merely impossible to now categorise people into the biological ‘5’ race groups that were originally created. </a:t>
            </a:r>
          </a:p>
          <a:p>
            <a:pPr>
              <a:lnSpc>
                <a:spcPct val="150000"/>
              </a:lnSpc>
            </a:pPr>
            <a:r>
              <a:rPr lang="en-GB" sz="2400" dirty="0">
                <a:latin typeface="Arial" panose="020B0604020202020204" pitchFamily="34" charset="0"/>
                <a:cs typeface="Arial" panose="020B0604020202020204" pitchFamily="34" charset="0"/>
              </a:rPr>
              <a:t>Racial categories result from a shared genealogy due to geographical isolation. In the modern world this isolation has been broken down and racial groups have mixed.</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4793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anim calcmode="lin" valueType="num">
                                      <p:cBhvr>
                                        <p:cTn id="1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0AAE79-3489-4ADF-BC79-97EF54917E6E}"/>
              </a:ext>
            </a:extLst>
          </p:cNvPr>
          <p:cNvSpPr>
            <a:spLocks noGrp="1"/>
          </p:cNvSpPr>
          <p:nvPr>
            <p:ph idx="1"/>
          </p:nvPr>
        </p:nvSpPr>
        <p:spPr>
          <a:xfrm>
            <a:off x="1755648" y="1508760"/>
            <a:ext cx="9721532" cy="3904488"/>
          </a:xfrm>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With suggestions of taking into consideration blood groups and hereditary diseases, this would result in there being eight or nine different races within the world.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A race is a group of people with a common </a:t>
            </a:r>
            <a:r>
              <a:rPr lang="en-GB" sz="2400" i="1" dirty="0">
                <a:solidFill>
                  <a:schemeClr val="tx1"/>
                </a:solidFill>
                <a:latin typeface="Arial" panose="020B0604020202020204" pitchFamily="34" charset="0"/>
                <a:cs typeface="Arial" panose="020B0604020202020204" pitchFamily="34" charset="0"/>
              </a:rPr>
              <a:t>physical</a:t>
            </a:r>
            <a:r>
              <a:rPr lang="en-GB" sz="2400" dirty="0">
                <a:solidFill>
                  <a:schemeClr val="tx1"/>
                </a:solidFill>
                <a:latin typeface="Arial" panose="020B0604020202020204" pitchFamily="34" charset="0"/>
                <a:cs typeface="Arial" panose="020B0604020202020204" pitchFamily="34" charset="0"/>
              </a:rPr>
              <a:t> feature or features. While there are hundreds — if not thousands — of ethnicities, the number of races is far fewer.</a:t>
            </a:r>
          </a:p>
        </p:txBody>
      </p:sp>
    </p:spTree>
    <p:extLst>
      <p:ext uri="{BB962C8B-B14F-4D97-AF65-F5344CB8AC3E}">
        <p14:creationId xmlns:p14="http://schemas.microsoft.com/office/powerpoint/2010/main" val="3114950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0CF5A-23FD-4DBF-B10B-9A475299043C}"/>
              </a:ext>
            </a:extLst>
          </p:cNvPr>
          <p:cNvSpPr>
            <a:spLocks noGrp="1"/>
          </p:cNvSpPr>
          <p:nvPr>
            <p:ph type="title"/>
          </p:nvPr>
        </p:nvSpPr>
        <p:spPr>
          <a:xfrm>
            <a:off x="1655065" y="624110"/>
            <a:ext cx="9849548" cy="1280890"/>
          </a:xfrm>
        </p:spPr>
        <p:txBody>
          <a:bodyPr>
            <a:normAutofit/>
          </a:bodyPr>
          <a:lstStyle/>
          <a:p>
            <a:r>
              <a:rPr lang="en-GB" sz="4000" dirty="0">
                <a:latin typeface="Arial" panose="020B0604020202020204" pitchFamily="34" charset="0"/>
                <a:cs typeface="Arial" panose="020B0604020202020204" pitchFamily="34" charset="0"/>
              </a:rPr>
              <a:t>Ethnicity</a:t>
            </a:r>
            <a:r>
              <a:rPr lang="en-GB" sz="4000" dirty="0"/>
              <a:t> </a:t>
            </a:r>
          </a:p>
        </p:txBody>
      </p:sp>
      <p:sp>
        <p:nvSpPr>
          <p:cNvPr id="3" name="Content Placeholder 2">
            <a:extLst>
              <a:ext uri="{FF2B5EF4-FFF2-40B4-BE49-F238E27FC236}">
                <a16:creationId xmlns:a16="http://schemas.microsoft.com/office/drawing/2014/main" id="{1DF7B84F-37D6-4B79-A023-544CC8DC1DDD}"/>
              </a:ext>
            </a:extLst>
          </p:cNvPr>
          <p:cNvSpPr>
            <a:spLocks noGrp="1"/>
          </p:cNvSpPr>
          <p:nvPr>
            <p:ph idx="1"/>
          </p:nvPr>
        </p:nvSpPr>
        <p:spPr>
          <a:xfrm>
            <a:off x="1655064" y="1645920"/>
            <a:ext cx="9849548" cy="5038344"/>
          </a:xfrm>
        </p:spPr>
        <p:txBody>
          <a:bodyPr/>
          <a:lstStyle/>
          <a:p>
            <a:pPr marL="0" indent="0">
              <a:buNone/>
            </a:pPr>
            <a:r>
              <a:rPr lang="en-GB" dirty="0">
                <a:solidFill>
                  <a:schemeClr val="tx1"/>
                </a:solidFill>
                <a:latin typeface="Arial" panose="020B0604020202020204" pitchFamily="34" charset="0"/>
                <a:cs typeface="Arial" panose="020B0604020202020204" pitchFamily="34" charset="0"/>
              </a:rPr>
              <a:t>Ethnicity is the word used to describe the cultural identity of a person.</a:t>
            </a:r>
          </a:p>
          <a:p>
            <a:pPr marL="0" indent="0">
              <a:buNone/>
            </a:pPr>
            <a:r>
              <a:rPr lang="en-GB" dirty="0">
                <a:solidFill>
                  <a:schemeClr val="tx1"/>
                </a:solidFill>
                <a:latin typeface="Arial" panose="020B0604020202020204" pitchFamily="34" charset="0"/>
                <a:cs typeface="Arial" panose="020B0604020202020204" pitchFamily="34" charset="0"/>
              </a:rPr>
              <a:t>Ethnicity is not hereditary and happens more due to social influence, rather than genetics. </a:t>
            </a:r>
          </a:p>
          <a:p>
            <a:pPr marL="0" indent="0">
              <a:buNone/>
            </a:pPr>
            <a:r>
              <a:rPr lang="en-GB" dirty="0">
                <a:solidFill>
                  <a:schemeClr val="tx1"/>
                </a:solidFill>
                <a:latin typeface="Arial" panose="020B0604020202020204" pitchFamily="34" charset="0"/>
                <a:cs typeface="Arial" panose="020B0604020202020204" pitchFamily="34" charset="0"/>
              </a:rPr>
              <a:t>Ethnical characteristics are also not categorised due to facial or bodily features. </a:t>
            </a:r>
          </a:p>
          <a:p>
            <a:pPr marL="0" indent="0">
              <a:buNone/>
            </a:pPr>
            <a:r>
              <a:rPr lang="en-GB" dirty="0">
                <a:solidFill>
                  <a:schemeClr val="tx1"/>
                </a:solidFill>
                <a:latin typeface="Arial" panose="020B0604020202020204" pitchFamily="34" charset="0"/>
                <a:cs typeface="Arial" panose="020B0604020202020204" pitchFamily="34" charset="0"/>
              </a:rPr>
              <a:t>Ethnicity is categorised through:</a:t>
            </a:r>
          </a:p>
          <a:p>
            <a:r>
              <a:rPr lang="en-GB" dirty="0">
                <a:solidFill>
                  <a:schemeClr val="tx1"/>
                </a:solidFill>
                <a:latin typeface="Arial" panose="020B0604020202020204" pitchFamily="34" charset="0"/>
                <a:cs typeface="Arial" panose="020B0604020202020204" pitchFamily="34" charset="0"/>
              </a:rPr>
              <a:t>Nationality </a:t>
            </a:r>
          </a:p>
          <a:p>
            <a:r>
              <a:rPr lang="en-GB" dirty="0">
                <a:solidFill>
                  <a:schemeClr val="tx1"/>
                </a:solidFill>
                <a:latin typeface="Arial" panose="020B0604020202020204" pitchFamily="34" charset="0"/>
                <a:cs typeface="Arial" panose="020B0604020202020204" pitchFamily="34" charset="0"/>
              </a:rPr>
              <a:t>Ancestry</a:t>
            </a:r>
          </a:p>
          <a:p>
            <a:r>
              <a:rPr lang="en-GB" dirty="0">
                <a:solidFill>
                  <a:schemeClr val="tx1"/>
                </a:solidFill>
                <a:latin typeface="Arial" panose="020B0604020202020204" pitchFamily="34" charset="0"/>
                <a:cs typeface="Arial" panose="020B0604020202020204" pitchFamily="34" charset="0"/>
              </a:rPr>
              <a:t>Language</a:t>
            </a:r>
          </a:p>
          <a:p>
            <a:r>
              <a:rPr lang="en-GB" dirty="0">
                <a:solidFill>
                  <a:schemeClr val="tx1"/>
                </a:solidFill>
                <a:latin typeface="Arial" panose="020B0604020202020204" pitchFamily="34" charset="0"/>
                <a:cs typeface="Arial" panose="020B0604020202020204" pitchFamily="34" charset="0"/>
              </a:rPr>
              <a:t>Religion/Beliefs</a:t>
            </a:r>
          </a:p>
          <a:p>
            <a:r>
              <a:rPr lang="en-GB" dirty="0">
                <a:solidFill>
                  <a:schemeClr val="tx1"/>
                </a:solidFill>
                <a:latin typeface="Arial" panose="020B0604020202020204" pitchFamily="34" charset="0"/>
                <a:cs typeface="Arial" panose="020B0604020202020204" pitchFamily="34" charset="0"/>
              </a:rPr>
              <a:t>Culture</a:t>
            </a:r>
          </a:p>
          <a:p>
            <a:r>
              <a:rPr lang="en-GB" dirty="0">
                <a:solidFill>
                  <a:schemeClr val="tx1"/>
                </a:solidFill>
                <a:latin typeface="Arial" panose="020B0604020202020204" pitchFamily="34" charset="0"/>
                <a:cs typeface="Arial" panose="020B0604020202020204" pitchFamily="34" charset="0"/>
              </a:rPr>
              <a:t>Customs</a:t>
            </a:r>
          </a:p>
          <a:p>
            <a:pPr marL="0" indent="0">
              <a:buNone/>
            </a:pPr>
            <a:r>
              <a:rPr lang="en-GB" dirty="0">
                <a:solidFill>
                  <a:schemeClr val="tx1"/>
                </a:solidFill>
                <a:latin typeface="Arial" panose="020B0604020202020204" pitchFamily="34" charset="0"/>
                <a:cs typeface="Arial" panose="020B0604020202020204" pitchFamily="34" charset="0"/>
              </a:rPr>
              <a:t>Ethnicity is a taught behaviour. </a:t>
            </a:r>
          </a:p>
        </p:txBody>
      </p:sp>
    </p:spTree>
    <p:extLst>
      <p:ext uri="{BB962C8B-B14F-4D97-AF65-F5344CB8AC3E}">
        <p14:creationId xmlns:p14="http://schemas.microsoft.com/office/powerpoint/2010/main" val="3016174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88A5C-41B6-4B58-BE20-480AFD91B476}"/>
              </a:ext>
            </a:extLst>
          </p:cNvPr>
          <p:cNvSpPr>
            <a:spLocks noGrp="1"/>
          </p:cNvSpPr>
          <p:nvPr>
            <p:ph type="title"/>
          </p:nvPr>
        </p:nvSpPr>
        <p:spPr>
          <a:xfrm>
            <a:off x="1861457" y="634996"/>
            <a:ext cx="8911687" cy="1280890"/>
          </a:xfrm>
        </p:spPr>
        <p:txBody>
          <a:bodyPr>
            <a:normAutofit/>
          </a:bodyPr>
          <a:lstStyle/>
          <a:p>
            <a:r>
              <a:rPr lang="en-GB" sz="4000" dirty="0">
                <a:latin typeface="Arial" panose="020B0604020202020204" pitchFamily="34" charset="0"/>
                <a:cs typeface="Arial" panose="020B0604020202020204" pitchFamily="34" charset="0"/>
              </a:rPr>
              <a:t>Example</a:t>
            </a:r>
          </a:p>
        </p:txBody>
      </p:sp>
      <p:sp>
        <p:nvSpPr>
          <p:cNvPr id="3" name="Content Placeholder 2">
            <a:extLst>
              <a:ext uri="{FF2B5EF4-FFF2-40B4-BE49-F238E27FC236}">
                <a16:creationId xmlns:a16="http://schemas.microsoft.com/office/drawing/2014/main" id="{4354F549-22C6-44ED-9BB7-808E0EC7B532}"/>
              </a:ext>
            </a:extLst>
          </p:cNvPr>
          <p:cNvSpPr>
            <a:spLocks noGrp="1"/>
          </p:cNvSpPr>
          <p:nvPr>
            <p:ph idx="1"/>
          </p:nvPr>
        </p:nvSpPr>
        <p:spPr>
          <a:xfrm>
            <a:off x="1861457" y="1317032"/>
            <a:ext cx="9643155" cy="5399454"/>
          </a:xfrm>
        </p:spPr>
        <p:txBody>
          <a:bodyPr>
            <a:normAutofit fontScale="92500" lnSpcReduction="10000"/>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An example of there being a difference in race to ethnicity would be:</a:t>
            </a:r>
          </a:p>
          <a:p>
            <a:pPr>
              <a:lnSpc>
                <a:spcPct val="150000"/>
              </a:lnSpc>
            </a:pPr>
            <a:r>
              <a:rPr lang="en-GB" sz="2400" dirty="0">
                <a:solidFill>
                  <a:schemeClr val="tx1"/>
                </a:solidFill>
                <a:latin typeface="Arial" panose="020B0604020202020204" pitchFamily="34" charset="0"/>
                <a:cs typeface="Arial" panose="020B0604020202020204" pitchFamily="34" charset="0"/>
              </a:rPr>
              <a:t>The Caucasian race is predominately; light skin; narrow nosed; straight to wavy hair; medium to tall in height and tend to have thin lips. (This is just a guide line and not everyone will have the same exact characteristics. </a:t>
            </a:r>
          </a:p>
          <a:p>
            <a:pPr>
              <a:lnSpc>
                <a:spcPct val="150000"/>
              </a:lnSpc>
            </a:pPr>
            <a:r>
              <a:rPr lang="en-GB" sz="2400" dirty="0">
                <a:solidFill>
                  <a:schemeClr val="tx1"/>
                </a:solidFill>
                <a:latin typeface="Arial" panose="020B0604020202020204" pitchFamily="34" charset="0"/>
                <a:cs typeface="Arial" panose="020B0604020202020204" pitchFamily="34" charset="0"/>
              </a:rPr>
              <a:t>Caucasians live all over the world, in almost every country but not everyone Caucasian has the same ethnic background. </a:t>
            </a:r>
          </a:p>
          <a:p>
            <a:pPr>
              <a:lnSpc>
                <a:spcPct val="150000"/>
              </a:lnSpc>
            </a:pPr>
            <a:r>
              <a:rPr lang="en-GB" sz="2400" dirty="0">
                <a:solidFill>
                  <a:schemeClr val="tx1"/>
                </a:solidFill>
                <a:latin typeface="Arial" panose="020B0604020202020204" pitchFamily="34" charset="0"/>
                <a:cs typeface="Arial" panose="020B0604020202020204" pitchFamily="34" charset="0"/>
              </a:rPr>
              <a:t>If one Caucasian person lived in Russia and the other in Australia, their ethnic backgrounds would be totally different. </a:t>
            </a:r>
          </a:p>
          <a:p>
            <a:pPr>
              <a:lnSpc>
                <a:spcPct val="150000"/>
              </a:lnSpc>
            </a:pPr>
            <a:r>
              <a:rPr lang="en-GB" sz="2400" dirty="0">
                <a:solidFill>
                  <a:schemeClr val="tx1"/>
                </a:solidFill>
                <a:latin typeface="Arial" panose="020B0604020202020204" pitchFamily="34" charset="0"/>
                <a:cs typeface="Arial" panose="020B0604020202020204" pitchFamily="34" charset="0"/>
              </a:rPr>
              <a:t>They would come from entirely different parts of the world, they would have entirely different families and beliefs, as well as cultures.</a:t>
            </a:r>
          </a:p>
        </p:txBody>
      </p:sp>
    </p:spTree>
    <p:extLst>
      <p:ext uri="{BB962C8B-B14F-4D97-AF65-F5344CB8AC3E}">
        <p14:creationId xmlns:p14="http://schemas.microsoft.com/office/powerpoint/2010/main" val="771097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64EABE-201B-40DB-8611-2A586A9734F4}"/>
              </a:ext>
            </a:extLst>
          </p:cNvPr>
          <p:cNvSpPr>
            <a:spLocks noGrp="1"/>
          </p:cNvSpPr>
          <p:nvPr>
            <p:ph idx="1"/>
          </p:nvPr>
        </p:nvSpPr>
        <p:spPr>
          <a:xfrm>
            <a:off x="1939857" y="2290377"/>
            <a:ext cx="8312285" cy="2277246"/>
          </a:xfrm>
        </p:spPr>
        <p:txBody>
          <a:bodyPr>
            <a:normAutofit lnSpcReduction="10000"/>
          </a:bodyPr>
          <a:lstStyle/>
          <a:p>
            <a:pPr marL="0" indent="0">
              <a:buNone/>
            </a:pPr>
            <a:r>
              <a:rPr lang="en-GB" sz="2800" dirty="0" err="1">
                <a:solidFill>
                  <a:schemeClr val="tx1"/>
                </a:solidFill>
                <a:latin typeface="Arial" panose="020B0604020202020204" pitchFamily="34" charset="0"/>
                <a:cs typeface="Arial" panose="020B0604020202020204" pitchFamily="34" charset="0"/>
              </a:rPr>
              <a:t>Infomory</a:t>
            </a:r>
            <a:r>
              <a:rPr lang="en-GB" sz="2800" dirty="0">
                <a:solidFill>
                  <a:schemeClr val="tx1"/>
                </a:solidFill>
                <a:latin typeface="Arial" panose="020B0604020202020204" pitchFamily="34" charset="0"/>
                <a:cs typeface="Arial" panose="020B0604020202020204" pitchFamily="34" charset="0"/>
              </a:rPr>
              <a:t> (2011) explains that:</a:t>
            </a:r>
          </a:p>
          <a:p>
            <a:pPr marL="0" indent="0" algn="ctr">
              <a:buNone/>
            </a:pPr>
            <a:r>
              <a:rPr lang="en-GB" sz="2400" dirty="0">
                <a:solidFill>
                  <a:schemeClr val="tx1"/>
                </a:solidFill>
                <a:latin typeface="Arial" panose="020B0604020202020204" pitchFamily="34" charset="0"/>
                <a:cs typeface="Arial" panose="020B0604020202020204" pitchFamily="34" charset="0"/>
              </a:rPr>
              <a:t>Ethnicity refers to ethnic groups and actually the terms can be used interchangeably. Ethnicity pertains to a group of people who share a common heritage, language, culture, religion, and ideologies. Oftentimes, ideologies pertain to customary ancestry.</a:t>
            </a:r>
          </a:p>
        </p:txBody>
      </p:sp>
      <p:sp>
        <p:nvSpPr>
          <p:cNvPr id="4" name="TextBox 3">
            <a:extLst>
              <a:ext uri="{FF2B5EF4-FFF2-40B4-BE49-F238E27FC236}">
                <a16:creationId xmlns:a16="http://schemas.microsoft.com/office/drawing/2014/main" id="{B049C996-AEE0-41F2-8739-AF1DA932A349}"/>
              </a:ext>
            </a:extLst>
          </p:cNvPr>
          <p:cNvSpPr txBox="1"/>
          <p:nvPr/>
        </p:nvSpPr>
        <p:spPr>
          <a:xfrm>
            <a:off x="10535056" y="6519446"/>
            <a:ext cx="1828800"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Infomory</a:t>
            </a:r>
            <a:r>
              <a:rPr lang="en-GB" sz="1600" dirty="0">
                <a:latin typeface="Arial" panose="020B0604020202020204" pitchFamily="34" charset="0"/>
                <a:cs typeface="Arial" panose="020B0604020202020204" pitchFamily="34" charset="0"/>
              </a:rPr>
              <a:t>, 2011)</a:t>
            </a:r>
          </a:p>
        </p:txBody>
      </p:sp>
    </p:spTree>
    <p:extLst>
      <p:ext uri="{BB962C8B-B14F-4D97-AF65-F5344CB8AC3E}">
        <p14:creationId xmlns:p14="http://schemas.microsoft.com/office/powerpoint/2010/main" val="1812881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DA0405-4E75-4813-BD8D-37C5E63A4031}"/>
              </a:ext>
            </a:extLst>
          </p:cNvPr>
          <p:cNvSpPr>
            <a:spLocks noGrp="1"/>
          </p:cNvSpPr>
          <p:nvPr>
            <p:ph idx="1"/>
          </p:nvPr>
        </p:nvSpPr>
        <p:spPr>
          <a:xfrm>
            <a:off x="1731523" y="710118"/>
            <a:ext cx="9659566" cy="6031149"/>
          </a:xfrm>
        </p:spPr>
        <p:txBody>
          <a:bodyPr>
            <a:normAutofit/>
          </a:bodyPr>
          <a:lstStyle/>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Ethnicity is self-identified. </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An individual cannot choose the race in which they were born but can freely choose their ethnicity.</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When an individual belongs to a specific ethnic group, the person will most likely have a sense of belonging by being in that ethnic group.</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Individuals also tend to identify with one another based on shared treats. </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Ethnicity can be ignored, hidden, displayed or adopted; whereas race cannot.</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However, both ethnicity and race have been used throughout history to peoples advantages and disadvantages.</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When an ethnicity group expands, this is called “Ethnogenesis”. </a:t>
            </a:r>
          </a:p>
          <a:p>
            <a:pPr marL="0" indent="0">
              <a:buNone/>
            </a:pPr>
            <a:r>
              <a:rPr lang="en-GB" dirty="0">
                <a:latin typeface="Arial" panose="020B0604020202020204" pitchFamily="34" charset="0"/>
                <a:cs typeface="Arial" panose="020B0604020202020204" pitchFamily="34" charset="0"/>
              </a:rPr>
              <a:t> </a:t>
            </a:r>
          </a:p>
        </p:txBody>
      </p:sp>
      <p:sp>
        <p:nvSpPr>
          <p:cNvPr id="2" name="TextBox 1">
            <a:extLst>
              <a:ext uri="{FF2B5EF4-FFF2-40B4-BE49-F238E27FC236}">
                <a16:creationId xmlns:a16="http://schemas.microsoft.com/office/drawing/2014/main" id="{8024B2E0-F6FB-4564-B59E-54A24563ACE7}"/>
              </a:ext>
            </a:extLst>
          </p:cNvPr>
          <p:cNvSpPr txBox="1"/>
          <p:nvPr/>
        </p:nvSpPr>
        <p:spPr>
          <a:xfrm>
            <a:off x="10296728" y="6519446"/>
            <a:ext cx="2169268"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(World Atlas, 2018)</a:t>
            </a:r>
          </a:p>
        </p:txBody>
      </p:sp>
    </p:spTree>
    <p:extLst>
      <p:ext uri="{BB962C8B-B14F-4D97-AF65-F5344CB8AC3E}">
        <p14:creationId xmlns:p14="http://schemas.microsoft.com/office/powerpoint/2010/main" val="3850281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0B1DE-5236-463E-8922-11AB5C4E8953}"/>
              </a:ext>
            </a:extLst>
          </p:cNvPr>
          <p:cNvSpPr>
            <a:spLocks noGrp="1"/>
          </p:cNvSpPr>
          <p:nvPr>
            <p:ph type="title"/>
          </p:nvPr>
        </p:nvSpPr>
        <p:spPr>
          <a:xfrm>
            <a:off x="1828801" y="624110"/>
            <a:ext cx="9675812" cy="1280890"/>
          </a:xfrm>
        </p:spPr>
        <p:txBody>
          <a:bodyPr/>
          <a:lstStyle/>
          <a:p>
            <a:r>
              <a:rPr lang="en-GB" sz="4000" dirty="0">
                <a:latin typeface="Arial" panose="020B0604020202020204" pitchFamily="34" charset="0"/>
                <a:cs typeface="Arial" panose="020B0604020202020204" pitchFamily="34" charset="0"/>
              </a:rPr>
              <a:t>Ethnogenesis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09F4B2F-5C1F-4C45-B862-0CE58D57E7C4}"/>
              </a:ext>
            </a:extLst>
          </p:cNvPr>
          <p:cNvSpPr>
            <a:spLocks noGrp="1"/>
          </p:cNvSpPr>
          <p:nvPr>
            <p:ph idx="1"/>
          </p:nvPr>
        </p:nvSpPr>
        <p:spPr>
          <a:xfrm>
            <a:off x="1984443" y="1468877"/>
            <a:ext cx="9520169" cy="5175114"/>
          </a:xfrm>
        </p:spPr>
        <p:txBody>
          <a:bodyPr>
            <a:normAutofit/>
          </a:bodyPr>
          <a:lstStyle/>
          <a:p>
            <a:pPr marL="0" indent="0">
              <a:buNone/>
            </a:pPr>
            <a:r>
              <a:rPr lang="en-GB" sz="3200" dirty="0">
                <a:solidFill>
                  <a:schemeClr val="tx1"/>
                </a:solidFill>
                <a:latin typeface="Arial" panose="020B0604020202020204" pitchFamily="34" charset="0"/>
                <a:cs typeface="Arial" panose="020B0604020202020204" pitchFamily="34" charset="0"/>
              </a:rPr>
              <a:t>There are two types of Ethnogenesis: </a:t>
            </a:r>
          </a:p>
          <a:p>
            <a:endParaRPr lang="en-GB" sz="2000" dirty="0">
              <a:solidFill>
                <a:schemeClr val="tx1"/>
              </a:solidFill>
            </a:endParaRPr>
          </a:p>
          <a:p>
            <a:pPr fontAlgn="base"/>
            <a:r>
              <a:rPr lang="en-GB" sz="2800" dirty="0">
                <a:solidFill>
                  <a:schemeClr val="tx1"/>
                </a:solidFill>
                <a:latin typeface="Arial" panose="020B0604020202020204" pitchFamily="34" charset="0"/>
                <a:cs typeface="Arial" panose="020B0604020202020204" pitchFamily="34" charset="0"/>
              </a:rPr>
              <a:t>Active Ethnogenesis</a:t>
            </a:r>
          </a:p>
          <a:p>
            <a:pPr marL="0" indent="0" fontAlgn="base">
              <a:buNone/>
            </a:pPr>
            <a:r>
              <a:rPr lang="en-GB" sz="2400" dirty="0">
                <a:solidFill>
                  <a:schemeClr val="tx1"/>
                </a:solidFill>
                <a:latin typeface="Arial" panose="020B0604020202020204" pitchFamily="34" charset="0"/>
                <a:cs typeface="Arial" panose="020B0604020202020204" pitchFamily="34" charset="0"/>
              </a:rPr>
              <a:t>- This normally happens when new states and cities are built. This is when governments or leaders create a new ethnic group. </a:t>
            </a:r>
            <a:br>
              <a:rPr lang="en-GB" sz="2000" b="1" dirty="0">
                <a:solidFill>
                  <a:schemeClr val="tx1"/>
                </a:solidFill>
              </a:rPr>
            </a:br>
            <a:endParaRPr lang="en-GB" sz="2000" b="1" dirty="0">
              <a:solidFill>
                <a:schemeClr val="tx1"/>
              </a:solidFill>
            </a:endParaRPr>
          </a:p>
          <a:p>
            <a:pPr fontAlgn="base"/>
            <a:r>
              <a:rPr lang="en-GB" sz="2400" dirty="0">
                <a:solidFill>
                  <a:schemeClr val="tx1"/>
                </a:solidFill>
                <a:latin typeface="Arial" panose="020B0604020202020204" pitchFamily="34" charset="0"/>
                <a:cs typeface="Arial" panose="020B0604020202020204" pitchFamily="34" charset="0"/>
              </a:rPr>
              <a:t>Passive Ethnogenesis</a:t>
            </a:r>
          </a:p>
          <a:p>
            <a:pPr marL="0" indent="0" fontAlgn="base">
              <a:buNone/>
            </a:pPr>
            <a:r>
              <a:rPr lang="en-GB" sz="2400" dirty="0">
                <a:solidFill>
                  <a:schemeClr val="tx1"/>
                </a:solidFill>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This happens naturally when different group identities are linked through the environment, religion and culture. Normally this creates new languages in which then becomes a national language to that region.</a:t>
            </a:r>
          </a:p>
          <a:p>
            <a:pPr marL="0" indent="0">
              <a:buNone/>
            </a:pPr>
            <a:br>
              <a:rPr lang="en-GB" dirty="0"/>
            </a:br>
            <a:endParaRPr lang="en-GB" dirty="0"/>
          </a:p>
        </p:txBody>
      </p:sp>
    </p:spTree>
    <p:extLst>
      <p:ext uri="{BB962C8B-B14F-4D97-AF65-F5344CB8AC3E}">
        <p14:creationId xmlns:p14="http://schemas.microsoft.com/office/powerpoint/2010/main" val="31644733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34CB8-3F61-4B32-80CB-38323128E0B4}"/>
              </a:ext>
            </a:extLst>
          </p:cNvPr>
          <p:cNvSpPr>
            <a:spLocks noGrp="1"/>
          </p:cNvSpPr>
          <p:nvPr>
            <p:ph type="title"/>
          </p:nvPr>
        </p:nvSpPr>
        <p:spPr>
          <a:xfrm>
            <a:off x="1776496" y="573033"/>
            <a:ext cx="2218561" cy="747490"/>
          </a:xfrm>
        </p:spPr>
        <p:txBody>
          <a:bodyPr>
            <a:normAutofit/>
          </a:bodyPr>
          <a:lstStyle/>
          <a:p>
            <a:r>
              <a:rPr lang="en-GB" sz="4000" dirty="0">
                <a:latin typeface="Arial" panose="020B0604020202020204" pitchFamily="34" charset="0"/>
                <a:cs typeface="Arial" panose="020B0604020202020204" pitchFamily="34" charset="0"/>
              </a:rPr>
              <a:t>Racism</a:t>
            </a:r>
          </a:p>
        </p:txBody>
      </p:sp>
      <p:sp>
        <p:nvSpPr>
          <p:cNvPr id="3" name="Content Placeholder 2">
            <a:extLst>
              <a:ext uri="{FF2B5EF4-FFF2-40B4-BE49-F238E27FC236}">
                <a16:creationId xmlns:a16="http://schemas.microsoft.com/office/drawing/2014/main" id="{C77B87B7-7FFC-4330-92BC-B2D22A589A3A}"/>
              </a:ext>
            </a:extLst>
          </p:cNvPr>
          <p:cNvSpPr>
            <a:spLocks noGrp="1"/>
          </p:cNvSpPr>
          <p:nvPr>
            <p:ph idx="1"/>
          </p:nvPr>
        </p:nvSpPr>
        <p:spPr>
          <a:xfrm>
            <a:off x="1776496" y="1517515"/>
            <a:ext cx="9728116" cy="4393707"/>
          </a:xfrm>
        </p:spPr>
        <p:txBody>
          <a:bodyPr>
            <a:normAutofit/>
          </a:bodyPr>
          <a:lstStyle/>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The start of racism is to be found in history and goes back over 150 years as to when Britain conquered America, Asia and Africa.</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The slave trade; in which Britain captured and began trading over 30 million people from various different countries to traders back in Britain, was the start of a mass discrimination. </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People began becoming prejudice towards the men, women and children that were being traded. This was due to negative opinions and propaganda being portrayed and people not having the correct teaching in order to know different. </a:t>
            </a:r>
          </a:p>
          <a:p>
            <a:pPr marL="0" indent="0">
              <a:lnSpc>
                <a:spcPct val="150000"/>
              </a:lnSpc>
              <a:buNone/>
            </a:pP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16487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F91E1-D913-4E09-8C35-0450B48D8473}"/>
              </a:ext>
            </a:extLst>
          </p:cNvPr>
          <p:cNvSpPr>
            <a:spLocks noGrp="1"/>
          </p:cNvSpPr>
          <p:nvPr>
            <p:ph type="title"/>
          </p:nvPr>
        </p:nvSpPr>
        <p:spPr>
          <a:xfrm>
            <a:off x="1838528" y="672749"/>
            <a:ext cx="4134255" cy="844766"/>
          </a:xfrm>
        </p:spPr>
        <p:txBody>
          <a:bodyPr>
            <a:normAutofit/>
          </a:bodyPr>
          <a:lstStyle/>
          <a:p>
            <a:r>
              <a:rPr lang="en-GB" sz="3800" dirty="0">
                <a:latin typeface="Arial" panose="020B0604020202020204" pitchFamily="34" charset="0"/>
                <a:cs typeface="Arial" panose="020B0604020202020204" pitchFamily="34" charset="0"/>
              </a:rPr>
              <a:t>Types of Racism</a:t>
            </a:r>
          </a:p>
        </p:txBody>
      </p:sp>
      <p:sp>
        <p:nvSpPr>
          <p:cNvPr id="3" name="Content Placeholder 2">
            <a:extLst>
              <a:ext uri="{FF2B5EF4-FFF2-40B4-BE49-F238E27FC236}">
                <a16:creationId xmlns:a16="http://schemas.microsoft.com/office/drawing/2014/main" id="{8EDE3E09-35F8-41C2-B43F-E99404EAD687}"/>
              </a:ext>
            </a:extLst>
          </p:cNvPr>
          <p:cNvSpPr>
            <a:spLocks noGrp="1"/>
          </p:cNvSpPr>
          <p:nvPr>
            <p:ph idx="1"/>
          </p:nvPr>
        </p:nvSpPr>
        <p:spPr>
          <a:xfrm>
            <a:off x="1838528" y="1517515"/>
            <a:ext cx="9666084" cy="4393707"/>
          </a:xfrm>
        </p:spPr>
        <p:txBody>
          <a:bodyPr>
            <a:normAutofit/>
          </a:bodyPr>
          <a:lstStyle/>
          <a:p>
            <a:pPr>
              <a:lnSpc>
                <a:spcPct val="150000"/>
              </a:lnSpc>
            </a:pPr>
            <a:r>
              <a:rPr lang="en-GB" sz="2800" dirty="0">
                <a:solidFill>
                  <a:schemeClr val="tx1"/>
                </a:solidFill>
                <a:latin typeface="Arial" panose="020B0604020202020204" pitchFamily="34" charset="0"/>
                <a:cs typeface="Arial" panose="020B0604020202020204" pitchFamily="34" charset="0"/>
              </a:rPr>
              <a:t>Individual Racism	</a:t>
            </a:r>
          </a:p>
          <a:p>
            <a:pPr>
              <a:lnSpc>
                <a:spcPct val="150000"/>
              </a:lnSpc>
            </a:pPr>
            <a:r>
              <a:rPr lang="en-GB" sz="2800" dirty="0">
                <a:solidFill>
                  <a:schemeClr val="tx1"/>
                </a:solidFill>
                <a:latin typeface="Arial" panose="020B0604020202020204" pitchFamily="34" charset="0"/>
                <a:cs typeface="Arial" panose="020B0604020202020204" pitchFamily="34" charset="0"/>
              </a:rPr>
              <a:t>Interpersonal Racism</a:t>
            </a:r>
          </a:p>
          <a:p>
            <a:pPr>
              <a:lnSpc>
                <a:spcPct val="150000"/>
              </a:lnSpc>
            </a:pPr>
            <a:r>
              <a:rPr lang="en-GB" sz="2800" dirty="0">
                <a:solidFill>
                  <a:schemeClr val="tx1"/>
                </a:solidFill>
                <a:latin typeface="Arial" panose="020B0604020202020204" pitchFamily="34" charset="0"/>
                <a:cs typeface="Arial" panose="020B0604020202020204" pitchFamily="34" charset="0"/>
              </a:rPr>
              <a:t>Institutional Racism</a:t>
            </a:r>
          </a:p>
          <a:p>
            <a:pPr>
              <a:lnSpc>
                <a:spcPct val="150000"/>
              </a:lnSpc>
            </a:pPr>
            <a:r>
              <a:rPr lang="en-GB" sz="2800" dirty="0">
                <a:solidFill>
                  <a:schemeClr val="tx1"/>
                </a:solidFill>
                <a:latin typeface="Arial" panose="020B0604020202020204" pitchFamily="34" charset="0"/>
                <a:cs typeface="Arial" panose="020B0604020202020204" pitchFamily="34" charset="0"/>
              </a:rPr>
              <a:t>Cultural</a:t>
            </a:r>
          </a:p>
          <a:p>
            <a:pPr>
              <a:lnSpc>
                <a:spcPct val="150000"/>
              </a:lnSpc>
            </a:pPr>
            <a:r>
              <a:rPr lang="en-GB" sz="2800" dirty="0">
                <a:solidFill>
                  <a:schemeClr val="tx1"/>
                </a:solidFill>
                <a:latin typeface="Arial" panose="020B0604020202020204" pitchFamily="34" charset="0"/>
                <a:cs typeface="Arial" panose="020B0604020202020204" pitchFamily="34" charset="0"/>
              </a:rPr>
              <a:t>Structural</a:t>
            </a:r>
          </a:p>
          <a:p>
            <a:pPr>
              <a:lnSpc>
                <a:spcPct val="150000"/>
              </a:lnSpc>
            </a:pPr>
            <a:endParaRPr lang="en-GB" sz="2800" dirty="0"/>
          </a:p>
        </p:txBody>
      </p:sp>
    </p:spTree>
    <p:extLst>
      <p:ext uri="{BB962C8B-B14F-4D97-AF65-F5344CB8AC3E}">
        <p14:creationId xmlns:p14="http://schemas.microsoft.com/office/powerpoint/2010/main" val="877934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192B4-65F2-4729-AE10-91EDEAA43CFD}"/>
              </a:ext>
            </a:extLst>
          </p:cNvPr>
          <p:cNvSpPr>
            <a:spLocks noGrp="1"/>
          </p:cNvSpPr>
          <p:nvPr>
            <p:ph type="title"/>
          </p:nvPr>
        </p:nvSpPr>
        <p:spPr>
          <a:xfrm>
            <a:off x="1809345" y="624110"/>
            <a:ext cx="9695267" cy="1280890"/>
          </a:xfrm>
        </p:spPr>
        <p:txBody>
          <a:bodyPr>
            <a:normAutofit/>
          </a:bodyPr>
          <a:lstStyle/>
          <a:p>
            <a:r>
              <a:rPr lang="en-GB" sz="3800" dirty="0">
                <a:latin typeface="Arial" panose="020B0604020202020204" pitchFamily="34" charset="0"/>
                <a:cs typeface="Arial" panose="020B0604020202020204" pitchFamily="34" charset="0"/>
              </a:rPr>
              <a:t>Individual Racism </a:t>
            </a:r>
          </a:p>
        </p:txBody>
      </p:sp>
      <p:sp>
        <p:nvSpPr>
          <p:cNvPr id="3" name="Content Placeholder 2">
            <a:extLst>
              <a:ext uri="{FF2B5EF4-FFF2-40B4-BE49-F238E27FC236}">
                <a16:creationId xmlns:a16="http://schemas.microsoft.com/office/drawing/2014/main" id="{D91D4C9F-B82D-4D49-A48B-7E45D0D074D4}"/>
              </a:ext>
            </a:extLst>
          </p:cNvPr>
          <p:cNvSpPr>
            <a:spLocks noGrp="1"/>
          </p:cNvSpPr>
          <p:nvPr>
            <p:ph idx="1"/>
          </p:nvPr>
        </p:nvSpPr>
        <p:spPr>
          <a:xfrm>
            <a:off x="1809345" y="1595336"/>
            <a:ext cx="9695267" cy="4315886"/>
          </a:xfrm>
        </p:spPr>
        <p:txBody>
          <a:bodyPr/>
          <a:lstStyle/>
          <a:p>
            <a:pPr marL="0" indent="0">
              <a:buNone/>
            </a:pPr>
            <a:r>
              <a:rPr lang="en-GB" sz="2100" dirty="0">
                <a:solidFill>
                  <a:schemeClr val="tx1"/>
                </a:solidFill>
                <a:latin typeface="Arial" panose="020B0604020202020204" pitchFamily="34" charset="0"/>
                <a:cs typeface="Arial" panose="020B0604020202020204" pitchFamily="34" charset="0"/>
              </a:rPr>
              <a:t>Individual racism is also known as personal racism. </a:t>
            </a:r>
          </a:p>
          <a:p>
            <a:pPr marL="0" indent="0">
              <a:buNone/>
            </a:pPr>
            <a:r>
              <a:rPr lang="en-GB" sz="2100" dirty="0">
                <a:solidFill>
                  <a:schemeClr val="tx1"/>
                </a:solidFill>
                <a:latin typeface="Arial" panose="020B0604020202020204" pitchFamily="34" charset="0"/>
                <a:cs typeface="Arial" panose="020B0604020202020204" pitchFamily="34" charset="0"/>
              </a:rPr>
              <a:t>It is the type of racism that people associate to when thinking of the term ‘racism.’ </a:t>
            </a:r>
          </a:p>
          <a:p>
            <a:pPr marL="0" indent="0">
              <a:buNone/>
            </a:pPr>
            <a:r>
              <a:rPr lang="en-GB" sz="2100" dirty="0">
                <a:solidFill>
                  <a:schemeClr val="tx1"/>
                </a:solidFill>
                <a:latin typeface="Arial" panose="020B0604020202020204" pitchFamily="34" charset="0"/>
                <a:cs typeface="Arial" panose="020B0604020202020204" pitchFamily="34" charset="0"/>
              </a:rPr>
              <a:t>Through this type of racism, people will feel personally attacked and victimised. </a:t>
            </a:r>
          </a:p>
          <a:p>
            <a:pPr marL="0" indent="0">
              <a:buNone/>
            </a:pPr>
            <a:endParaRPr lang="en-GB" dirty="0"/>
          </a:p>
        </p:txBody>
      </p:sp>
      <p:sp>
        <p:nvSpPr>
          <p:cNvPr id="4" name="TextBox 3">
            <a:extLst>
              <a:ext uri="{FF2B5EF4-FFF2-40B4-BE49-F238E27FC236}">
                <a16:creationId xmlns:a16="http://schemas.microsoft.com/office/drawing/2014/main" id="{DD18B0A9-13C7-4A6E-8D41-67AA2C2750EA}"/>
              </a:ext>
            </a:extLst>
          </p:cNvPr>
          <p:cNvSpPr txBox="1"/>
          <p:nvPr/>
        </p:nvSpPr>
        <p:spPr>
          <a:xfrm>
            <a:off x="1809345" y="3490555"/>
            <a:ext cx="5252936"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Interpersonal Racism </a:t>
            </a:r>
          </a:p>
        </p:txBody>
      </p:sp>
      <p:sp>
        <p:nvSpPr>
          <p:cNvPr id="5" name="TextBox 4">
            <a:extLst>
              <a:ext uri="{FF2B5EF4-FFF2-40B4-BE49-F238E27FC236}">
                <a16:creationId xmlns:a16="http://schemas.microsoft.com/office/drawing/2014/main" id="{DD51FA92-0558-4678-90FD-1B322A7E1469}"/>
              </a:ext>
            </a:extLst>
          </p:cNvPr>
          <p:cNvSpPr txBox="1"/>
          <p:nvPr/>
        </p:nvSpPr>
        <p:spPr>
          <a:xfrm>
            <a:off x="1809345" y="4136886"/>
            <a:ext cx="9474740" cy="1486689"/>
          </a:xfrm>
          <a:prstGeom prst="rect">
            <a:avLst/>
          </a:prstGeom>
          <a:noFill/>
        </p:spPr>
        <p:txBody>
          <a:bodyPr wrap="square" rtlCol="0">
            <a:spAutoFit/>
          </a:bodyPr>
          <a:lstStyle/>
          <a:p>
            <a:pPr>
              <a:lnSpc>
                <a:spcPct val="150000"/>
              </a:lnSpc>
            </a:pPr>
            <a:r>
              <a:rPr lang="en-GB" sz="2100" dirty="0">
                <a:latin typeface="Arial" panose="020B0604020202020204" pitchFamily="34" charset="0"/>
                <a:cs typeface="Arial" panose="020B0604020202020204" pitchFamily="34" charset="0"/>
              </a:rPr>
              <a:t>This is when a person who might not dare use direct racism, still shows a preference to a certain race or ethnic group. For example, a Caucasian male only hiring another Caucasian male. </a:t>
            </a:r>
          </a:p>
        </p:txBody>
      </p:sp>
    </p:spTree>
    <p:extLst>
      <p:ext uri="{BB962C8B-B14F-4D97-AF65-F5344CB8AC3E}">
        <p14:creationId xmlns:p14="http://schemas.microsoft.com/office/powerpoint/2010/main" val="3113617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3689F-6AD6-41AF-BF38-5B2F03E028D9}"/>
              </a:ext>
            </a:extLst>
          </p:cNvPr>
          <p:cNvSpPr>
            <a:spLocks noGrp="1"/>
          </p:cNvSpPr>
          <p:nvPr>
            <p:ph type="title"/>
          </p:nvPr>
        </p:nvSpPr>
        <p:spPr>
          <a:xfrm>
            <a:off x="1731523" y="624110"/>
            <a:ext cx="6284068" cy="825311"/>
          </a:xfrm>
        </p:spPr>
        <p:txBody>
          <a:bodyPr/>
          <a:lstStyle/>
          <a:p>
            <a:r>
              <a:rPr lang="en-GB" dirty="0">
                <a:latin typeface="Arial" panose="020B0604020202020204" pitchFamily="34" charset="0"/>
                <a:cs typeface="Arial" panose="020B0604020202020204" pitchFamily="34" charset="0"/>
              </a:rPr>
              <a:t>Institutional Racism</a:t>
            </a:r>
          </a:p>
        </p:txBody>
      </p:sp>
      <p:sp>
        <p:nvSpPr>
          <p:cNvPr id="3" name="Content Placeholder 2">
            <a:extLst>
              <a:ext uri="{FF2B5EF4-FFF2-40B4-BE49-F238E27FC236}">
                <a16:creationId xmlns:a16="http://schemas.microsoft.com/office/drawing/2014/main" id="{E2E81060-5E0B-4703-A547-332099DACFCF}"/>
              </a:ext>
            </a:extLst>
          </p:cNvPr>
          <p:cNvSpPr>
            <a:spLocks noGrp="1"/>
          </p:cNvSpPr>
          <p:nvPr>
            <p:ph idx="1"/>
          </p:nvPr>
        </p:nvSpPr>
        <p:spPr>
          <a:xfrm>
            <a:off x="1731523" y="1449421"/>
            <a:ext cx="9773089" cy="4325613"/>
          </a:xfrm>
        </p:spPr>
        <p:txBody>
          <a:bodyPr>
            <a:normAutofit/>
          </a:bodyPr>
          <a:lstStyle/>
          <a:p>
            <a:pPr marL="0" indent="0">
              <a:lnSpc>
                <a:spcPct val="150000"/>
              </a:lnSpc>
              <a:buNone/>
            </a:pPr>
            <a:r>
              <a:rPr lang="en-GB" sz="2100" dirty="0">
                <a:solidFill>
                  <a:schemeClr val="tx1"/>
                </a:solidFill>
                <a:latin typeface="Arial" panose="020B0604020202020204" pitchFamily="34" charset="0"/>
                <a:cs typeface="Arial" panose="020B0604020202020204" pitchFamily="34" charset="0"/>
              </a:rPr>
              <a:t>This is the racism in which occurs in organisations and employment. This is because institutions have more power, history and finances than any individual. </a:t>
            </a:r>
          </a:p>
          <a:p>
            <a:pPr marL="0" indent="0">
              <a:lnSpc>
                <a:spcPct val="150000"/>
              </a:lnSpc>
              <a:buNone/>
            </a:pPr>
            <a:r>
              <a:rPr lang="en-GB" sz="2100" dirty="0">
                <a:solidFill>
                  <a:schemeClr val="tx1"/>
                </a:solidFill>
                <a:latin typeface="Arial" panose="020B0604020202020204" pitchFamily="34" charset="0"/>
                <a:cs typeface="Arial" panose="020B0604020202020204" pitchFamily="34" charset="0"/>
              </a:rPr>
              <a:t>Institutional racism refers to an institutions making choices that intentionally single out individuals. </a:t>
            </a:r>
          </a:p>
        </p:txBody>
      </p:sp>
      <p:sp>
        <p:nvSpPr>
          <p:cNvPr id="4" name="TextBox 3">
            <a:extLst>
              <a:ext uri="{FF2B5EF4-FFF2-40B4-BE49-F238E27FC236}">
                <a16:creationId xmlns:a16="http://schemas.microsoft.com/office/drawing/2014/main" id="{7D3410B4-CA82-4EB2-B9D5-FCCEE71A792F}"/>
              </a:ext>
            </a:extLst>
          </p:cNvPr>
          <p:cNvSpPr txBox="1"/>
          <p:nvPr/>
        </p:nvSpPr>
        <p:spPr>
          <a:xfrm>
            <a:off x="1731523" y="3686783"/>
            <a:ext cx="8968902" cy="1138773"/>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Cultural Racism</a:t>
            </a:r>
          </a:p>
          <a:p>
            <a:endParaRPr lang="en-GB" sz="3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AC9AE28-9CD9-489C-BBB0-69DAF06C8252}"/>
              </a:ext>
            </a:extLst>
          </p:cNvPr>
          <p:cNvSpPr txBox="1"/>
          <p:nvPr/>
        </p:nvSpPr>
        <p:spPr>
          <a:xfrm>
            <a:off x="1731523" y="4396903"/>
            <a:ext cx="8728954" cy="1486689"/>
          </a:xfrm>
          <a:prstGeom prst="rect">
            <a:avLst/>
          </a:prstGeom>
          <a:noFill/>
        </p:spPr>
        <p:txBody>
          <a:bodyPr wrap="square" rtlCol="0">
            <a:spAutoFit/>
          </a:bodyPr>
          <a:lstStyle/>
          <a:p>
            <a:pPr>
              <a:lnSpc>
                <a:spcPct val="150000"/>
              </a:lnSpc>
            </a:pPr>
            <a:r>
              <a:rPr lang="en-GB" sz="2100" dirty="0">
                <a:latin typeface="Arial" panose="020B0604020202020204" pitchFamily="34" charset="0"/>
                <a:cs typeface="Arial" panose="020B0604020202020204" pitchFamily="34" charset="0"/>
              </a:rPr>
              <a:t>This racism is the capability to define a specific culture within society. This means that ideologies and beliefs of other cultures may then be squashed by the lead culture at that time. </a:t>
            </a:r>
          </a:p>
        </p:txBody>
      </p:sp>
    </p:spTree>
    <p:extLst>
      <p:ext uri="{BB962C8B-B14F-4D97-AF65-F5344CB8AC3E}">
        <p14:creationId xmlns:p14="http://schemas.microsoft.com/office/powerpoint/2010/main" val="1071349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BE982-1B29-4F4C-8B7F-059B99101058}"/>
              </a:ext>
            </a:extLst>
          </p:cNvPr>
          <p:cNvSpPr>
            <a:spLocks noGrp="1"/>
          </p:cNvSpPr>
          <p:nvPr>
            <p:ph type="title"/>
          </p:nvPr>
        </p:nvSpPr>
        <p:spPr>
          <a:xfrm>
            <a:off x="1819073" y="624110"/>
            <a:ext cx="4396901" cy="942043"/>
          </a:xfrm>
        </p:spPr>
        <p:txBody>
          <a:bodyPr>
            <a:normAutofit/>
          </a:bodyPr>
          <a:lstStyle/>
          <a:p>
            <a:r>
              <a:rPr lang="en-GB" sz="4000" dirty="0">
                <a:latin typeface="Arial" panose="020B0604020202020204" pitchFamily="34" charset="0"/>
                <a:cs typeface="Arial" panose="020B0604020202020204" pitchFamily="34" charset="0"/>
              </a:rPr>
              <a:t>Structural Racism</a:t>
            </a:r>
          </a:p>
        </p:txBody>
      </p:sp>
      <p:sp>
        <p:nvSpPr>
          <p:cNvPr id="3" name="Content Placeholder 2">
            <a:extLst>
              <a:ext uri="{FF2B5EF4-FFF2-40B4-BE49-F238E27FC236}">
                <a16:creationId xmlns:a16="http://schemas.microsoft.com/office/drawing/2014/main" id="{899AE008-D5D2-4DBE-AF0D-B25DD006C062}"/>
              </a:ext>
            </a:extLst>
          </p:cNvPr>
          <p:cNvSpPr>
            <a:spLocks noGrp="1"/>
          </p:cNvSpPr>
          <p:nvPr>
            <p:ph idx="1"/>
          </p:nvPr>
        </p:nvSpPr>
        <p:spPr>
          <a:xfrm>
            <a:off x="1819072" y="1588850"/>
            <a:ext cx="9387191" cy="4918953"/>
          </a:xfrm>
        </p:spPr>
        <p:txBody>
          <a:bodyPr>
            <a:normAutofit/>
          </a:bodyPr>
          <a:lstStyle/>
          <a:p>
            <a:pPr marL="0" indent="0">
              <a:lnSpc>
                <a:spcPct val="150000"/>
              </a:lnSpc>
              <a:buNone/>
            </a:pPr>
            <a:r>
              <a:rPr lang="en-GB" sz="2100" dirty="0">
                <a:solidFill>
                  <a:schemeClr val="tx1"/>
                </a:solidFill>
                <a:latin typeface="Arial" panose="020B0604020202020204" pitchFamily="34" charset="0"/>
                <a:cs typeface="Arial" panose="020B0604020202020204" pitchFamily="34" charset="0"/>
              </a:rPr>
              <a:t>This is the most harmful and non-recognisable type of racism.</a:t>
            </a:r>
          </a:p>
          <a:p>
            <a:pPr marL="0" indent="0">
              <a:lnSpc>
                <a:spcPct val="150000"/>
              </a:lnSpc>
              <a:buNone/>
            </a:pPr>
            <a:r>
              <a:rPr lang="en-GB" sz="2100" dirty="0">
                <a:solidFill>
                  <a:schemeClr val="tx1"/>
                </a:solidFill>
                <a:latin typeface="Arial" panose="020B0604020202020204" pitchFamily="34" charset="0"/>
                <a:cs typeface="Arial" panose="020B0604020202020204" pitchFamily="34" charset="0"/>
              </a:rPr>
              <a:t>It is the normalisation and legitimisation of historical and cultural, institutional and interpersonal racism. </a:t>
            </a:r>
          </a:p>
          <a:p>
            <a:pPr marL="0" indent="0">
              <a:lnSpc>
                <a:spcPct val="150000"/>
              </a:lnSpc>
              <a:buNone/>
            </a:pPr>
            <a:r>
              <a:rPr lang="en-GB" sz="2100" dirty="0">
                <a:solidFill>
                  <a:schemeClr val="tx1"/>
                </a:solidFill>
                <a:latin typeface="Arial" panose="020B0604020202020204" pitchFamily="34" charset="0"/>
                <a:cs typeface="Arial" panose="020B0604020202020204" pitchFamily="34" charset="0"/>
              </a:rPr>
              <a:t>This means that it is a mixture of the other racist traits that allows specific ethnic groups to take positions of power or use it to their advantage. </a:t>
            </a:r>
          </a:p>
          <a:p>
            <a:pPr marL="0" indent="0">
              <a:lnSpc>
                <a:spcPct val="150000"/>
              </a:lnSpc>
              <a:buNone/>
            </a:pPr>
            <a:r>
              <a:rPr lang="en-GB" sz="2100" dirty="0">
                <a:solidFill>
                  <a:schemeClr val="tx1"/>
                </a:solidFill>
                <a:latin typeface="Arial" panose="020B0604020202020204" pitchFamily="34" charset="0"/>
                <a:cs typeface="Arial" panose="020B0604020202020204" pitchFamily="34" charset="0"/>
              </a:rPr>
              <a:t>For example: </a:t>
            </a:r>
          </a:p>
          <a:p>
            <a:pPr>
              <a:lnSpc>
                <a:spcPct val="150000"/>
              </a:lnSpc>
            </a:pPr>
            <a:r>
              <a:rPr lang="en-GB" sz="2100" dirty="0">
                <a:solidFill>
                  <a:schemeClr val="tx1"/>
                </a:solidFill>
                <a:latin typeface="Arial" panose="020B0604020202020204" pitchFamily="34" charset="0"/>
                <a:cs typeface="Arial" panose="020B0604020202020204" pitchFamily="34" charset="0"/>
              </a:rPr>
              <a:t>An individual is more likely become a CEO of a company, if that company is bias to a specific ethnic group.</a:t>
            </a:r>
          </a:p>
        </p:txBody>
      </p:sp>
    </p:spTree>
    <p:extLst>
      <p:ext uri="{BB962C8B-B14F-4D97-AF65-F5344CB8AC3E}">
        <p14:creationId xmlns:p14="http://schemas.microsoft.com/office/powerpoint/2010/main" val="32063499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79473-80B3-4FD7-AE65-0245260E1690}"/>
              </a:ext>
            </a:extLst>
          </p:cNvPr>
          <p:cNvSpPr>
            <a:spLocks noGrp="1"/>
          </p:cNvSpPr>
          <p:nvPr>
            <p:ph type="title"/>
          </p:nvPr>
        </p:nvSpPr>
        <p:spPr>
          <a:xfrm>
            <a:off x="1841811" y="645881"/>
            <a:ext cx="8911687" cy="1280890"/>
          </a:xfrm>
        </p:spPr>
        <p:txBody>
          <a:bodyPr/>
          <a:lstStyle/>
          <a:p>
            <a:r>
              <a:rPr lang="en-GB" dirty="0">
                <a:latin typeface="Arial" panose="020B0604020202020204" pitchFamily="34" charset="0"/>
                <a:cs typeface="Arial" panose="020B0604020202020204" pitchFamily="34" charset="0"/>
              </a:rPr>
              <a:t>World Wide Figures</a:t>
            </a:r>
          </a:p>
        </p:txBody>
      </p:sp>
      <p:sp>
        <p:nvSpPr>
          <p:cNvPr id="4" name="Rectangle 3">
            <a:extLst>
              <a:ext uri="{FF2B5EF4-FFF2-40B4-BE49-F238E27FC236}">
                <a16:creationId xmlns:a16="http://schemas.microsoft.com/office/drawing/2014/main" id="{B7A4812A-32E5-44F3-B643-6A2FFB458EEE}"/>
              </a:ext>
            </a:extLst>
          </p:cNvPr>
          <p:cNvSpPr/>
          <p:nvPr/>
        </p:nvSpPr>
        <p:spPr>
          <a:xfrm>
            <a:off x="4632298" y="1949316"/>
            <a:ext cx="2927404" cy="830997"/>
          </a:xfrm>
          <a:prstGeom prst="rect">
            <a:avLst/>
          </a:prstGeom>
          <a:noFill/>
        </p:spPr>
        <p:txBody>
          <a:bodyPr wrap="none" lIns="91440" tIns="45720" rIns="91440" bIns="45720">
            <a:spAutoFit/>
          </a:bodyPr>
          <a:lstStyle/>
          <a:p>
            <a:pPr algn="ctr"/>
            <a:r>
              <a:rPr lang="en-US" sz="4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7.8 Billion</a:t>
            </a:r>
            <a:endParaRPr lang="en-US" sz="48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7" name="Rectangle 6">
            <a:extLst>
              <a:ext uri="{FF2B5EF4-FFF2-40B4-BE49-F238E27FC236}">
                <a16:creationId xmlns:a16="http://schemas.microsoft.com/office/drawing/2014/main" id="{C65F1F88-A751-49F2-9899-A056750F9A32}"/>
              </a:ext>
            </a:extLst>
          </p:cNvPr>
          <p:cNvSpPr/>
          <p:nvPr/>
        </p:nvSpPr>
        <p:spPr>
          <a:xfrm>
            <a:off x="2736750" y="3352953"/>
            <a:ext cx="7874506" cy="1754326"/>
          </a:xfrm>
          <a:prstGeom prst="rect">
            <a:avLst/>
          </a:prstGeom>
          <a:noFill/>
        </p:spPr>
        <p:txBody>
          <a:bodyPr wrap="square" lIns="91440" tIns="45720" rIns="91440" bIns="45720">
            <a:spAutoFit/>
          </a:bodyPr>
          <a:lstStyle/>
          <a:p>
            <a:pPr algn="ctr"/>
            <a:r>
              <a:rPr lang="en-GB"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4,590 cases of racial abuse among school students in just the UK last year</a:t>
            </a:r>
          </a:p>
        </p:txBody>
      </p:sp>
      <p:sp>
        <p:nvSpPr>
          <p:cNvPr id="3" name="TextBox 2">
            <a:extLst>
              <a:ext uri="{FF2B5EF4-FFF2-40B4-BE49-F238E27FC236}">
                <a16:creationId xmlns:a16="http://schemas.microsoft.com/office/drawing/2014/main" id="{D0A7A63F-DEF3-46B8-B13B-12EB0A41ABE7}"/>
              </a:ext>
            </a:extLst>
          </p:cNvPr>
          <p:cNvSpPr txBox="1"/>
          <p:nvPr/>
        </p:nvSpPr>
        <p:spPr>
          <a:xfrm>
            <a:off x="10116766" y="6519446"/>
            <a:ext cx="2639438"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(The Guardian, 2020)</a:t>
            </a:r>
          </a:p>
        </p:txBody>
      </p:sp>
    </p:spTree>
    <p:extLst>
      <p:ext uri="{BB962C8B-B14F-4D97-AF65-F5344CB8AC3E}">
        <p14:creationId xmlns:p14="http://schemas.microsoft.com/office/powerpoint/2010/main" val="2505945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wheel(1)">
                                      <p:cBhvr>
                                        <p:cTn id="15" dur="2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B3A45-03C2-4DB1-B006-D47958BC4FAA}"/>
              </a:ext>
            </a:extLst>
          </p:cNvPr>
          <p:cNvSpPr>
            <a:spLocks noGrp="1"/>
          </p:cNvSpPr>
          <p:nvPr>
            <p:ph type="title"/>
          </p:nvPr>
        </p:nvSpPr>
        <p:spPr>
          <a:xfrm>
            <a:off x="1819073" y="624110"/>
            <a:ext cx="9685540" cy="1280890"/>
          </a:xfrm>
        </p:spPr>
        <p:txBody>
          <a:bodyPr>
            <a:normAutofit/>
          </a:bodyPr>
          <a:lstStyle/>
          <a:p>
            <a:r>
              <a:rPr lang="en-GB" sz="4000" dirty="0">
                <a:latin typeface="Arial" panose="020B0604020202020204" pitchFamily="34" charset="0"/>
                <a:cs typeface="Arial" panose="020B0604020202020204" pitchFamily="34" charset="0"/>
              </a:rPr>
              <a:t>Racism in schools</a:t>
            </a:r>
          </a:p>
        </p:txBody>
      </p:sp>
      <p:pic>
        <p:nvPicPr>
          <p:cNvPr id="12" name="Content Placeholder 11">
            <a:extLst>
              <a:ext uri="{FF2B5EF4-FFF2-40B4-BE49-F238E27FC236}">
                <a16:creationId xmlns:a16="http://schemas.microsoft.com/office/drawing/2014/main" id="{3DCB5B21-A3D4-4CD6-9B3D-801A21B9647B}"/>
              </a:ext>
            </a:extLst>
          </p:cNvPr>
          <p:cNvPicPr>
            <a:picLocks noGrp="1" noChangeAspect="1"/>
          </p:cNvPicPr>
          <p:nvPr>
            <p:ph idx="1"/>
          </p:nvPr>
        </p:nvPicPr>
        <p:blipFill>
          <a:blip r:embed="rId3"/>
          <a:stretch>
            <a:fillRect/>
          </a:stretch>
        </p:blipFill>
        <p:spPr>
          <a:xfrm>
            <a:off x="2462720" y="1332472"/>
            <a:ext cx="7266560" cy="5399027"/>
          </a:xfrm>
          <a:prstGeom prst="rect">
            <a:avLst/>
          </a:prstGeom>
        </p:spPr>
      </p:pic>
      <p:sp>
        <p:nvSpPr>
          <p:cNvPr id="13" name="TextBox 12">
            <a:extLst>
              <a:ext uri="{FF2B5EF4-FFF2-40B4-BE49-F238E27FC236}">
                <a16:creationId xmlns:a16="http://schemas.microsoft.com/office/drawing/2014/main" id="{7B96E59B-30A9-47FC-B534-0D5526A21E56}"/>
              </a:ext>
            </a:extLst>
          </p:cNvPr>
          <p:cNvSpPr txBox="1"/>
          <p:nvPr/>
        </p:nvSpPr>
        <p:spPr>
          <a:xfrm>
            <a:off x="10548026" y="6519446"/>
            <a:ext cx="164397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(Statista, 2009)</a:t>
            </a:r>
          </a:p>
        </p:txBody>
      </p:sp>
    </p:spTree>
    <p:extLst>
      <p:ext uri="{BB962C8B-B14F-4D97-AF65-F5344CB8AC3E}">
        <p14:creationId xmlns:p14="http://schemas.microsoft.com/office/powerpoint/2010/main" val="25540117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3A192-1394-44A8-8CEE-F68AD25DEA6E}"/>
              </a:ext>
            </a:extLst>
          </p:cNvPr>
          <p:cNvSpPr>
            <a:spLocks noGrp="1"/>
          </p:cNvSpPr>
          <p:nvPr>
            <p:ph type="title"/>
          </p:nvPr>
        </p:nvSpPr>
        <p:spPr>
          <a:xfrm>
            <a:off x="1709057" y="624110"/>
            <a:ext cx="9795555" cy="1280890"/>
          </a:xfrm>
        </p:spPr>
        <p:txBody>
          <a:bodyPr>
            <a:normAutofit/>
          </a:bodyPr>
          <a:lstStyle/>
          <a:p>
            <a:r>
              <a:rPr lang="en-GB" sz="4000" dirty="0">
                <a:latin typeface="Arial" panose="020B0604020202020204" pitchFamily="34" charset="0"/>
                <a:cs typeface="Arial" panose="020B0604020202020204" pitchFamily="34" charset="0"/>
              </a:rPr>
              <a:t>Racism in Society</a:t>
            </a:r>
          </a:p>
        </p:txBody>
      </p:sp>
      <p:sp>
        <p:nvSpPr>
          <p:cNvPr id="3" name="Content Placeholder 2">
            <a:extLst>
              <a:ext uri="{FF2B5EF4-FFF2-40B4-BE49-F238E27FC236}">
                <a16:creationId xmlns:a16="http://schemas.microsoft.com/office/drawing/2014/main" id="{A7F38E04-BD2F-45B3-9D39-E656781BE0B9}"/>
              </a:ext>
            </a:extLst>
          </p:cNvPr>
          <p:cNvSpPr>
            <a:spLocks noGrp="1"/>
          </p:cNvSpPr>
          <p:nvPr>
            <p:ph idx="1"/>
          </p:nvPr>
        </p:nvSpPr>
        <p:spPr>
          <a:xfrm>
            <a:off x="1709057" y="1478604"/>
            <a:ext cx="9795555" cy="4432618"/>
          </a:xfrm>
        </p:spPr>
        <p:txBody>
          <a:bodyPr>
            <a:normAutofit lnSpcReduction="10000"/>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Racism doesn’t just happen in work and employment, it happens in everyday life. </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It happens in politics, where governments are persecuting people for their beliefs:</a:t>
            </a:r>
          </a:p>
          <a:p>
            <a:pPr>
              <a:lnSpc>
                <a:spcPct val="150000"/>
              </a:lnSpc>
            </a:pPr>
            <a:r>
              <a:rPr lang="en-GB" sz="2000" dirty="0">
                <a:solidFill>
                  <a:schemeClr val="tx1"/>
                </a:solidFill>
                <a:latin typeface="Arial" panose="020B0604020202020204" pitchFamily="34" charset="0"/>
                <a:cs typeface="Arial" panose="020B0604020202020204" pitchFamily="34" charset="0"/>
              </a:rPr>
              <a:t>The current affairs of the Rohingya Muslims in Myanmar. </a:t>
            </a:r>
          </a:p>
          <a:p>
            <a:pPr marL="0" indent="0">
              <a:lnSpc>
                <a:spcPct val="150000"/>
              </a:lnSpc>
              <a:buNone/>
            </a:pPr>
            <a:r>
              <a:rPr lang="en-GB" sz="2000" dirty="0">
                <a:solidFill>
                  <a:schemeClr val="tx1"/>
                </a:solidFill>
                <a:latin typeface="Arial" panose="020B0604020202020204" pitchFamily="34" charset="0"/>
                <a:cs typeface="Arial" panose="020B0604020202020204" pitchFamily="34" charset="0"/>
              </a:rPr>
              <a:t>Sports; Where individuals are racially abused and shown prejudice against for being a different race or ethnic group.</a:t>
            </a:r>
          </a:p>
          <a:p>
            <a:pPr>
              <a:lnSpc>
                <a:spcPct val="150000"/>
              </a:lnSpc>
            </a:pPr>
            <a:r>
              <a:rPr lang="en-GB" sz="2000" dirty="0">
                <a:solidFill>
                  <a:schemeClr val="tx1"/>
                </a:solidFill>
                <a:latin typeface="Arial" panose="020B0604020202020204" pitchFamily="34" charset="0"/>
                <a:cs typeface="Arial" panose="020B0604020202020204" pitchFamily="34" charset="0"/>
              </a:rPr>
              <a:t>For example of this is the current anti-racism campaign in Serie A in Italy, which is discriminating against its black football players. </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94631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4AEDE-121D-4C17-AD98-C6DF448237A5}"/>
              </a:ext>
            </a:extLst>
          </p:cNvPr>
          <p:cNvSpPr>
            <a:spLocks noGrp="1"/>
          </p:cNvSpPr>
          <p:nvPr>
            <p:ph type="title"/>
          </p:nvPr>
        </p:nvSpPr>
        <p:spPr>
          <a:xfrm>
            <a:off x="1700785" y="624110"/>
            <a:ext cx="9803828" cy="1280890"/>
          </a:xfrm>
        </p:spPr>
        <p:txBody>
          <a:bodyPr>
            <a:normAutofit/>
          </a:bodyPr>
          <a:lstStyle/>
          <a:p>
            <a:r>
              <a:rPr lang="en-GB" sz="4000" dirty="0">
                <a:latin typeface="Arial" panose="020B0604020202020204" pitchFamily="34" charset="0"/>
                <a:cs typeface="Arial" panose="020B0604020202020204" pitchFamily="34" charset="0"/>
              </a:rPr>
              <a:t>Racism in the Media</a:t>
            </a:r>
          </a:p>
        </p:txBody>
      </p:sp>
      <p:sp>
        <p:nvSpPr>
          <p:cNvPr id="3" name="Content Placeholder 2">
            <a:extLst>
              <a:ext uri="{FF2B5EF4-FFF2-40B4-BE49-F238E27FC236}">
                <a16:creationId xmlns:a16="http://schemas.microsoft.com/office/drawing/2014/main" id="{0A4D3C3D-F7A2-4628-9B5E-5B48F5541C49}"/>
              </a:ext>
            </a:extLst>
          </p:cNvPr>
          <p:cNvSpPr>
            <a:spLocks noGrp="1"/>
          </p:cNvSpPr>
          <p:nvPr>
            <p:ph idx="1"/>
          </p:nvPr>
        </p:nvSpPr>
        <p:spPr>
          <a:xfrm>
            <a:off x="1700784" y="1905000"/>
            <a:ext cx="9803828" cy="4006222"/>
          </a:xfrm>
        </p:spPr>
        <p:txBody>
          <a:bodyPr>
            <a:normAutofit/>
          </a:bodyPr>
          <a:lstStyle/>
          <a:p>
            <a:pPr>
              <a:lnSpc>
                <a:spcPct val="150000"/>
              </a:lnSpc>
            </a:pPr>
            <a:r>
              <a:rPr lang="en-GB" sz="2000" dirty="0">
                <a:solidFill>
                  <a:schemeClr val="tx1"/>
                </a:solidFill>
                <a:latin typeface="Arial" panose="020B0604020202020204" pitchFamily="34" charset="0"/>
                <a:cs typeface="Arial" panose="020B0604020202020204" pitchFamily="34" charset="0"/>
              </a:rPr>
              <a:t>Here is a video of how racism was implemented into media in which children would grow up watching. </a:t>
            </a:r>
          </a:p>
          <a:p>
            <a:pPr>
              <a:lnSpc>
                <a:spcPct val="150000"/>
              </a:lnSpc>
            </a:pPr>
            <a:endParaRPr lang="en-GB" sz="2000" dirty="0">
              <a:latin typeface="Arial" panose="020B0604020202020204" pitchFamily="34" charset="0"/>
              <a:cs typeface="Arial" panose="020B0604020202020204" pitchFamily="34" charset="0"/>
            </a:endParaRPr>
          </a:p>
          <a:p>
            <a:pPr marL="0" indent="0" algn="ctr">
              <a:lnSpc>
                <a:spcPct val="150000"/>
              </a:lnSpc>
              <a:buNone/>
            </a:pPr>
            <a:r>
              <a:rPr lang="en-GB" sz="2000" dirty="0">
                <a:latin typeface="Arial" panose="020B0604020202020204" pitchFamily="34" charset="0"/>
                <a:cs typeface="Arial" panose="020B0604020202020204" pitchFamily="34" charset="0"/>
                <a:hlinkClick r:id="rId3"/>
              </a:rPr>
              <a:t>https://www.youtube.com/watch?v=cftUIdSr_T8</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35478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39EB2A-032D-4109-A3BD-7106899B0B9D}"/>
              </a:ext>
            </a:extLst>
          </p:cNvPr>
          <p:cNvSpPr>
            <a:spLocks noGrp="1"/>
          </p:cNvSpPr>
          <p:nvPr>
            <p:ph idx="1"/>
          </p:nvPr>
        </p:nvSpPr>
        <p:spPr>
          <a:xfrm>
            <a:off x="1750979" y="739302"/>
            <a:ext cx="9753633" cy="5171920"/>
          </a:xfrm>
        </p:spPr>
        <p:txBody>
          <a:bodyPr>
            <a:normAutofit/>
          </a:bodyPr>
          <a:lstStyle/>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Propaganda is the art of persuading people to have a view on something that they may not have already had, for example; racist views against a certain ethnic group.</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Propaganda is always biased and is made to deliberately mislead people into believe that the information the media are portraying to them, is real and true. </a:t>
            </a:r>
          </a:p>
          <a:p>
            <a:pPr marL="0" indent="0">
              <a:lnSpc>
                <a:spcPct val="150000"/>
              </a:lnSpc>
              <a:buNone/>
            </a:pPr>
            <a:r>
              <a:rPr lang="en-GB" sz="2400" dirty="0">
                <a:solidFill>
                  <a:schemeClr val="tx1"/>
                </a:solidFill>
                <a:latin typeface="Arial" panose="020B0604020202020204" pitchFamily="34" charset="0"/>
                <a:cs typeface="Arial" panose="020B0604020202020204" pitchFamily="34" charset="0"/>
              </a:rPr>
              <a:t>Propaganda has been used for decades to encourage negativity towards the enemy/people who are made out to be the enemy. </a:t>
            </a:r>
          </a:p>
          <a:p>
            <a:pPr marL="0" indent="0">
              <a:lnSpc>
                <a:spcPct val="150000"/>
              </a:lnSpc>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13436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sign&#10;&#10;Description automatically generated">
            <a:extLst>
              <a:ext uri="{FF2B5EF4-FFF2-40B4-BE49-F238E27FC236}">
                <a16:creationId xmlns:a16="http://schemas.microsoft.com/office/drawing/2014/main" id="{62D72B4E-B71B-44D9-AF4A-FBDBD1000AC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52537" y="855061"/>
            <a:ext cx="3677055" cy="5147877"/>
          </a:xfrm>
        </p:spPr>
      </p:pic>
      <p:sp>
        <p:nvSpPr>
          <p:cNvPr id="6" name="TextBox 5">
            <a:extLst>
              <a:ext uri="{FF2B5EF4-FFF2-40B4-BE49-F238E27FC236}">
                <a16:creationId xmlns:a16="http://schemas.microsoft.com/office/drawing/2014/main" id="{55EE8C08-9E69-4DB0-88C9-F54B2BD6355D}"/>
              </a:ext>
            </a:extLst>
          </p:cNvPr>
          <p:cNvSpPr txBox="1"/>
          <p:nvPr/>
        </p:nvSpPr>
        <p:spPr>
          <a:xfrm>
            <a:off x="3142035" y="6070249"/>
            <a:ext cx="190662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(History Hit, 2018)</a:t>
            </a:r>
          </a:p>
        </p:txBody>
      </p:sp>
      <p:pic>
        <p:nvPicPr>
          <p:cNvPr id="8" name="Picture 7" descr="A person holding a sign&#10;&#10;Description automatically generated">
            <a:extLst>
              <a:ext uri="{FF2B5EF4-FFF2-40B4-BE49-F238E27FC236}">
                <a16:creationId xmlns:a16="http://schemas.microsoft.com/office/drawing/2014/main" id="{18B205A8-4E81-4ECB-8B91-69F48F6A06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75036" y="855061"/>
            <a:ext cx="3677055" cy="5147877"/>
          </a:xfrm>
          <a:prstGeom prst="rect">
            <a:avLst/>
          </a:prstGeom>
        </p:spPr>
      </p:pic>
      <p:sp>
        <p:nvSpPr>
          <p:cNvPr id="9" name="TextBox 8">
            <a:extLst>
              <a:ext uri="{FF2B5EF4-FFF2-40B4-BE49-F238E27FC236}">
                <a16:creationId xmlns:a16="http://schemas.microsoft.com/office/drawing/2014/main" id="{709E0FAB-BA7F-4B39-A69C-E4E1B4EF73B3}"/>
              </a:ext>
            </a:extLst>
          </p:cNvPr>
          <p:cNvSpPr txBox="1"/>
          <p:nvPr/>
        </p:nvSpPr>
        <p:spPr>
          <a:xfrm>
            <a:off x="7996440" y="6002938"/>
            <a:ext cx="190662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(PR Watch, 2005)</a:t>
            </a:r>
          </a:p>
        </p:txBody>
      </p:sp>
    </p:spTree>
    <p:extLst>
      <p:ext uri="{BB962C8B-B14F-4D97-AF65-F5344CB8AC3E}">
        <p14:creationId xmlns:p14="http://schemas.microsoft.com/office/powerpoint/2010/main" val="3401078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ADEF25-749F-4CDA-AB96-375C51AF575D}"/>
              </a:ext>
            </a:extLst>
          </p:cNvPr>
          <p:cNvSpPr>
            <a:spLocks noGrp="1"/>
          </p:cNvSpPr>
          <p:nvPr>
            <p:ph idx="1"/>
          </p:nvPr>
        </p:nvSpPr>
        <p:spPr>
          <a:xfrm>
            <a:off x="1840182" y="505838"/>
            <a:ext cx="9716278" cy="6264613"/>
          </a:xfrm>
        </p:spPr>
        <p:txBody>
          <a:bodyPr>
            <a:normAutofit fontScale="92500" lnSpcReduction="20000"/>
          </a:bodyPr>
          <a:lstStyle/>
          <a:p>
            <a:pPr marL="0" indent="0">
              <a:lnSpc>
                <a:spcPct val="150000"/>
              </a:lnSpc>
              <a:buNone/>
            </a:pPr>
            <a:r>
              <a:rPr lang="en-GB" sz="2400" dirty="0">
                <a:solidFill>
                  <a:schemeClr val="tx1">
                    <a:lumMod val="95000"/>
                    <a:lumOff val="5000"/>
                  </a:schemeClr>
                </a:solidFill>
                <a:latin typeface="Arial" panose="020B0604020202020204" pitchFamily="34" charset="0"/>
                <a:cs typeface="Arial" panose="020B0604020202020204" pitchFamily="34" charset="0"/>
              </a:rPr>
              <a:t>Hitler used propaganda during his reign, in order to win over the citizens of Germany. </a:t>
            </a:r>
          </a:p>
          <a:p>
            <a:pPr marL="0" indent="0">
              <a:lnSpc>
                <a:spcPct val="150000"/>
              </a:lnSpc>
              <a:buNone/>
            </a:pPr>
            <a:r>
              <a:rPr lang="en-GB" sz="2400" dirty="0">
                <a:solidFill>
                  <a:schemeClr val="tx1">
                    <a:lumMod val="95000"/>
                    <a:lumOff val="5000"/>
                  </a:schemeClr>
                </a:solidFill>
                <a:latin typeface="Arial" panose="020B0604020202020204" pitchFamily="34" charset="0"/>
                <a:cs typeface="Arial" panose="020B0604020202020204" pitchFamily="34" charset="0"/>
              </a:rPr>
              <a:t>Mussolini also used propaganda, to convince his people to assist the German war effort. </a:t>
            </a:r>
          </a:p>
          <a:p>
            <a:pPr marL="0" indent="0">
              <a:lnSpc>
                <a:spcPct val="150000"/>
              </a:lnSpc>
              <a:buNone/>
            </a:pPr>
            <a:r>
              <a:rPr lang="en-GB" sz="2400" dirty="0">
                <a:solidFill>
                  <a:schemeClr val="tx1">
                    <a:lumMod val="95000"/>
                    <a:lumOff val="5000"/>
                  </a:schemeClr>
                </a:solidFill>
                <a:latin typeface="Arial" panose="020B0604020202020204" pitchFamily="34" charset="0"/>
                <a:cs typeface="Arial" panose="020B0604020202020204" pitchFamily="34" charset="0"/>
              </a:rPr>
              <a:t>Donald Trump’s “Make America Great Again” slogan can be seen as racist towards various ethnic minorities.</a:t>
            </a:r>
          </a:p>
          <a:p>
            <a:pPr marL="0" indent="0">
              <a:lnSpc>
                <a:spcPct val="150000"/>
              </a:lnSpc>
              <a:buNone/>
            </a:pPr>
            <a:r>
              <a:rPr lang="en-GB" sz="2400" dirty="0">
                <a:solidFill>
                  <a:schemeClr val="tx1">
                    <a:lumMod val="95000"/>
                    <a:lumOff val="5000"/>
                  </a:schemeClr>
                </a:solidFill>
                <a:latin typeface="Arial" panose="020B0604020202020204" pitchFamily="34" charset="0"/>
                <a:cs typeface="Arial" panose="020B0604020202020204" pitchFamily="34" charset="0"/>
              </a:rPr>
              <a:t>Nigel Farage used propaganda to persuade Britain to leave Europe, resulting in Brexit. </a:t>
            </a:r>
          </a:p>
          <a:p>
            <a:pPr marL="0" indent="0">
              <a:lnSpc>
                <a:spcPct val="150000"/>
              </a:lnSpc>
              <a:buNone/>
            </a:pPr>
            <a:r>
              <a:rPr lang="en-GB" sz="2400" dirty="0">
                <a:solidFill>
                  <a:schemeClr val="tx1">
                    <a:lumMod val="95000"/>
                    <a:lumOff val="5000"/>
                  </a:schemeClr>
                </a:solidFill>
                <a:latin typeface="Arial" panose="020B0604020202020204" pitchFamily="34" charset="0"/>
                <a:cs typeface="Arial" panose="020B0604020202020204" pitchFamily="34" charset="0"/>
              </a:rPr>
              <a:t>Kim Jong Un uses propaganda to turn his people against Western Civilisation. </a:t>
            </a:r>
          </a:p>
          <a:p>
            <a:pPr marL="0" indent="0">
              <a:lnSpc>
                <a:spcPct val="150000"/>
              </a:lnSpc>
              <a:buNone/>
            </a:pPr>
            <a:r>
              <a:rPr lang="en-GB" sz="2400" dirty="0">
                <a:solidFill>
                  <a:schemeClr val="tx1">
                    <a:lumMod val="95000"/>
                    <a:lumOff val="5000"/>
                  </a:schemeClr>
                </a:solidFill>
                <a:latin typeface="Arial" panose="020B0604020202020204" pitchFamily="34" charset="0"/>
                <a:cs typeface="Arial" panose="020B0604020202020204" pitchFamily="34" charset="0"/>
              </a:rPr>
              <a:t>Walt Disney created propaganda during World War 2.</a:t>
            </a:r>
          </a:p>
          <a:p>
            <a:pPr marL="0" indent="0">
              <a:lnSpc>
                <a:spcPct val="150000"/>
              </a:lnSpc>
              <a:buNone/>
            </a:pPr>
            <a:r>
              <a:rPr lang="en-GB" sz="2000" dirty="0">
                <a:solidFill>
                  <a:schemeClr val="tx1">
                    <a:lumMod val="95000"/>
                    <a:lumOff val="5000"/>
                  </a:schemeClr>
                </a:solidFill>
                <a:latin typeface="Arial" panose="020B0604020202020204" pitchFamily="34" charset="0"/>
                <a:cs typeface="Arial" panose="020B0604020202020204" pitchFamily="34" charset="0"/>
              </a:rPr>
              <a:t> </a:t>
            </a:r>
          </a:p>
          <a:p>
            <a:pPr marL="0" indent="0">
              <a:buNone/>
            </a:pPr>
            <a:endParaRPr lang="en-GB" dirty="0">
              <a:solidFill>
                <a:schemeClr val="tx1"/>
              </a:solidFill>
            </a:endParaRPr>
          </a:p>
        </p:txBody>
      </p:sp>
    </p:spTree>
    <p:extLst>
      <p:ext uri="{BB962C8B-B14F-4D97-AF65-F5344CB8AC3E}">
        <p14:creationId xmlns:p14="http://schemas.microsoft.com/office/powerpoint/2010/main" val="30819090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B9481-3BA9-4B45-B012-B3AB5AC2311B}"/>
              </a:ext>
            </a:extLst>
          </p:cNvPr>
          <p:cNvSpPr>
            <a:spLocks noGrp="1"/>
          </p:cNvSpPr>
          <p:nvPr>
            <p:ph type="title"/>
          </p:nvPr>
        </p:nvSpPr>
        <p:spPr>
          <a:xfrm>
            <a:off x="1643975" y="624110"/>
            <a:ext cx="9860638" cy="1280890"/>
          </a:xfrm>
        </p:spPr>
        <p:txBody>
          <a:bodyPr>
            <a:normAutofit/>
          </a:bodyPr>
          <a:lstStyle/>
          <a:p>
            <a:r>
              <a:rPr lang="en-GB" sz="4000" dirty="0">
                <a:latin typeface="Arial" panose="020B0604020202020204" pitchFamily="34" charset="0"/>
                <a:cs typeface="Arial" panose="020B0604020202020204" pitchFamily="34" charset="0"/>
              </a:rPr>
              <a:t>Racism in Disney</a:t>
            </a:r>
          </a:p>
        </p:txBody>
      </p:sp>
      <p:sp>
        <p:nvSpPr>
          <p:cNvPr id="3" name="Content Placeholder 2">
            <a:extLst>
              <a:ext uri="{FF2B5EF4-FFF2-40B4-BE49-F238E27FC236}">
                <a16:creationId xmlns:a16="http://schemas.microsoft.com/office/drawing/2014/main" id="{2AFABE13-6CDF-4DDC-ABCA-8EF89A3C561B}"/>
              </a:ext>
            </a:extLst>
          </p:cNvPr>
          <p:cNvSpPr>
            <a:spLocks noGrp="1"/>
          </p:cNvSpPr>
          <p:nvPr>
            <p:ph idx="1"/>
          </p:nvPr>
        </p:nvSpPr>
        <p:spPr>
          <a:xfrm>
            <a:off x="1712067" y="1595336"/>
            <a:ext cx="9792545" cy="5097294"/>
          </a:xfrm>
        </p:spPr>
        <p:txBody>
          <a:bodyPr>
            <a:normAutofit/>
          </a:bodyPr>
          <a:lstStyle/>
          <a:p>
            <a:pPr marL="0" indent="0">
              <a:buNone/>
            </a:pPr>
            <a:r>
              <a:rPr lang="en-GB" dirty="0">
                <a:solidFill>
                  <a:schemeClr val="tx1"/>
                </a:solidFill>
                <a:latin typeface="Arial" panose="020B0604020202020204" pitchFamily="34" charset="0"/>
                <a:cs typeface="Arial" panose="020B0604020202020204" pitchFamily="34" charset="0"/>
              </a:rPr>
              <a:t>Disney has came under fire often for being classed as racist and stereotypical through their films. </a:t>
            </a:r>
          </a:p>
          <a:p>
            <a:pPr marL="0" indent="0">
              <a:buNone/>
            </a:pPr>
            <a:r>
              <a:rPr lang="en-GB" dirty="0">
                <a:solidFill>
                  <a:schemeClr val="tx1"/>
                </a:solidFill>
                <a:latin typeface="Arial" panose="020B0604020202020204" pitchFamily="34" charset="0"/>
                <a:cs typeface="Arial" panose="020B0604020202020204" pitchFamily="34" charset="0"/>
              </a:rPr>
              <a:t>Disney embodies gender stereotypes and racism in a way that is not apparent to the average viewer and certainly not to children who make up a large portion of their market. </a:t>
            </a:r>
          </a:p>
          <a:p>
            <a:pPr marL="0" indent="0">
              <a:buNone/>
            </a:pPr>
            <a:r>
              <a:rPr lang="en-GB" dirty="0">
                <a:solidFill>
                  <a:schemeClr val="tx1"/>
                </a:solidFill>
                <a:latin typeface="Arial" panose="020B0604020202020204" pitchFamily="34" charset="0"/>
                <a:cs typeface="Arial" panose="020B0604020202020204" pitchFamily="34" charset="0"/>
              </a:rPr>
              <a:t>Many articles have been written about the racism and gender perspectives that are represented in the movies.</a:t>
            </a:r>
          </a:p>
          <a:p>
            <a:pPr marL="0" indent="0">
              <a:buNone/>
            </a:pPr>
            <a:r>
              <a:rPr lang="en-GB" dirty="0">
                <a:solidFill>
                  <a:schemeClr val="tx1"/>
                </a:solidFill>
                <a:latin typeface="Arial" panose="020B0604020202020204" pitchFamily="34" charset="0"/>
                <a:cs typeface="Arial" panose="020B0604020202020204" pitchFamily="34" charset="0"/>
              </a:rPr>
              <a:t>Some of the movies that has been depicted as being racist or stereotypical are: </a:t>
            </a:r>
          </a:p>
          <a:p>
            <a:r>
              <a:rPr lang="en-GB" dirty="0">
                <a:solidFill>
                  <a:schemeClr val="tx1"/>
                </a:solidFill>
                <a:latin typeface="Arial" panose="020B0604020202020204" pitchFamily="34" charset="0"/>
                <a:cs typeface="Arial" panose="020B0604020202020204" pitchFamily="34" charset="0"/>
              </a:rPr>
              <a:t>Firstly, the Disney princesses. All the original Disney princesses were white.  </a:t>
            </a:r>
            <a:endParaRPr lang="en-GB" dirty="0"/>
          </a:p>
          <a:p>
            <a:r>
              <a:rPr lang="en-GB" dirty="0">
                <a:solidFill>
                  <a:schemeClr val="tx1"/>
                </a:solidFill>
                <a:latin typeface="Arial" panose="020B0604020202020204" pitchFamily="34" charset="0"/>
                <a:cs typeface="Arial" panose="020B0604020202020204" pitchFamily="34" charset="0"/>
              </a:rPr>
              <a:t>The African-American princess; Tiarna, came from a poor family and lived in an all black neighbourhood. </a:t>
            </a:r>
          </a:p>
          <a:p>
            <a:r>
              <a:rPr lang="en-GB" dirty="0">
                <a:solidFill>
                  <a:schemeClr val="tx1"/>
                </a:solidFill>
                <a:latin typeface="Arial" panose="020B0604020202020204" pitchFamily="34" charset="0"/>
                <a:cs typeface="Arial" panose="020B0604020202020204" pitchFamily="34" charset="0"/>
              </a:rPr>
              <a:t>The majority of princes, are white. The other ethnic groups are not usually born rich. </a:t>
            </a:r>
          </a:p>
          <a:p>
            <a:r>
              <a:rPr lang="en-GB" dirty="0">
                <a:solidFill>
                  <a:schemeClr val="tx1"/>
                </a:solidFill>
                <a:latin typeface="Arial" panose="020B0604020202020204" pitchFamily="34" charset="0"/>
                <a:cs typeface="Arial" panose="020B0604020202020204" pitchFamily="34" charset="0"/>
              </a:rPr>
              <a:t>During the “Lion King”, Scar sings a song that sound very much like the propaganda in which Hitler used in the 1940’s, in which the hyenas all seem to be ‘saluting’ to Scar. </a:t>
            </a:r>
          </a:p>
        </p:txBody>
      </p:sp>
      <p:sp>
        <p:nvSpPr>
          <p:cNvPr id="4" name="TextBox 3">
            <a:extLst>
              <a:ext uri="{FF2B5EF4-FFF2-40B4-BE49-F238E27FC236}">
                <a16:creationId xmlns:a16="http://schemas.microsoft.com/office/drawing/2014/main" id="{8418D9EF-8957-4E11-B002-EE73CD34073D}"/>
              </a:ext>
            </a:extLst>
          </p:cNvPr>
          <p:cNvSpPr txBox="1"/>
          <p:nvPr/>
        </p:nvSpPr>
        <p:spPr>
          <a:xfrm>
            <a:off x="10642059" y="6538741"/>
            <a:ext cx="144942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Laemle</a:t>
            </a:r>
            <a:r>
              <a:rPr lang="en-GB" sz="1400"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13952173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292E9-FB7F-4E3C-8409-6064FC9D0FDE}"/>
              </a:ext>
            </a:extLst>
          </p:cNvPr>
          <p:cNvSpPr>
            <a:spLocks noGrp="1"/>
          </p:cNvSpPr>
          <p:nvPr>
            <p:ph type="title"/>
          </p:nvPr>
        </p:nvSpPr>
        <p:spPr>
          <a:xfrm>
            <a:off x="1796143" y="576943"/>
            <a:ext cx="9708469" cy="1328057"/>
          </a:xfrm>
        </p:spPr>
        <p:txBody>
          <a:bodyPr/>
          <a:lstStyle/>
          <a:p>
            <a:r>
              <a:rPr lang="en-GB" dirty="0">
                <a:latin typeface="Arial" panose="020B0604020202020204" pitchFamily="34" charset="0"/>
                <a:cs typeface="Arial" panose="020B0604020202020204" pitchFamily="34" charset="0"/>
              </a:rPr>
              <a:t>So how can we stop racism? </a:t>
            </a:r>
          </a:p>
        </p:txBody>
      </p:sp>
      <p:sp>
        <p:nvSpPr>
          <p:cNvPr id="3" name="Content Placeholder 2">
            <a:extLst>
              <a:ext uri="{FF2B5EF4-FFF2-40B4-BE49-F238E27FC236}">
                <a16:creationId xmlns:a16="http://schemas.microsoft.com/office/drawing/2014/main" id="{A81C61B7-ABF6-4533-8EA4-1C868A14CB45}"/>
              </a:ext>
            </a:extLst>
          </p:cNvPr>
          <p:cNvSpPr>
            <a:spLocks noGrp="1"/>
          </p:cNvSpPr>
          <p:nvPr>
            <p:ph idx="1"/>
          </p:nvPr>
        </p:nvSpPr>
        <p:spPr>
          <a:xfrm>
            <a:off x="1796143" y="1750979"/>
            <a:ext cx="9708469" cy="4649821"/>
          </a:xfrm>
        </p:spPr>
        <p:txBody>
          <a:bodyPr>
            <a:normAutofit fontScale="92500" lnSpcReduction="10000"/>
          </a:bodyPr>
          <a:lstStyle/>
          <a:p>
            <a:pPr>
              <a:lnSpc>
                <a:spcPct val="150000"/>
              </a:lnSpc>
            </a:pPr>
            <a:r>
              <a:rPr lang="en-GB" sz="2000" dirty="0">
                <a:solidFill>
                  <a:schemeClr val="tx1"/>
                </a:solidFill>
                <a:latin typeface="Arial" panose="020B0604020202020204" pitchFamily="34" charset="0"/>
                <a:cs typeface="Arial" panose="020B0604020202020204" pitchFamily="34" charset="0"/>
              </a:rPr>
              <a:t>Educate people on racism, giving them an understanding of the upset it can cause. </a:t>
            </a:r>
          </a:p>
          <a:p>
            <a:pPr>
              <a:lnSpc>
                <a:spcPct val="150000"/>
              </a:lnSpc>
            </a:pPr>
            <a:r>
              <a:rPr lang="en-GB" sz="2000" dirty="0">
                <a:solidFill>
                  <a:schemeClr val="tx1"/>
                </a:solidFill>
                <a:latin typeface="Arial" panose="020B0604020202020204" pitchFamily="34" charset="0"/>
                <a:cs typeface="Arial" panose="020B0604020202020204" pitchFamily="34" charset="0"/>
              </a:rPr>
              <a:t>Do not accept racism, if racism is being portrayed, speak up for yourself and others. </a:t>
            </a:r>
          </a:p>
          <a:p>
            <a:pPr>
              <a:lnSpc>
                <a:spcPct val="150000"/>
              </a:lnSpc>
            </a:pPr>
            <a:r>
              <a:rPr lang="en-GB" sz="2000" dirty="0">
                <a:solidFill>
                  <a:schemeClr val="tx1"/>
                </a:solidFill>
                <a:latin typeface="Arial" panose="020B0604020202020204" pitchFamily="34" charset="0"/>
                <a:cs typeface="Arial" panose="020B0604020202020204" pitchFamily="34" charset="0"/>
              </a:rPr>
              <a:t>Help people change their mentalities about other races and ethnicities. </a:t>
            </a:r>
          </a:p>
          <a:p>
            <a:pPr>
              <a:lnSpc>
                <a:spcPct val="150000"/>
              </a:lnSpc>
            </a:pPr>
            <a:r>
              <a:rPr lang="en-GB" sz="2000" dirty="0">
                <a:solidFill>
                  <a:schemeClr val="tx1"/>
                </a:solidFill>
                <a:latin typeface="Arial" panose="020B0604020202020204" pitchFamily="34" charset="0"/>
                <a:cs typeface="Arial" panose="020B0604020202020204" pitchFamily="34" charset="0"/>
              </a:rPr>
              <a:t>Help people to understand that no race or ethnicity is inferior or superior to another. </a:t>
            </a:r>
          </a:p>
          <a:p>
            <a:pPr>
              <a:lnSpc>
                <a:spcPct val="150000"/>
              </a:lnSpc>
            </a:pPr>
            <a:r>
              <a:rPr lang="en-GB" sz="2000" dirty="0">
                <a:solidFill>
                  <a:schemeClr val="tx1"/>
                </a:solidFill>
                <a:latin typeface="Arial" panose="020B0604020202020204" pitchFamily="34" charset="0"/>
                <a:cs typeface="Arial" panose="020B0604020202020204" pitchFamily="34" charset="0"/>
              </a:rPr>
              <a:t>Help stop racism at a young age, nobody is born racist and can it can prevented. </a:t>
            </a:r>
          </a:p>
          <a:p>
            <a:pPr>
              <a:lnSpc>
                <a:spcPct val="150000"/>
              </a:lnSpc>
            </a:pPr>
            <a:r>
              <a:rPr lang="en-GB" sz="2000" dirty="0">
                <a:solidFill>
                  <a:schemeClr val="tx1"/>
                </a:solidFill>
                <a:latin typeface="Arial" panose="020B0604020202020204" pitchFamily="34" charset="0"/>
                <a:cs typeface="Arial" panose="020B0604020202020204" pitchFamily="34" charset="0"/>
              </a:rPr>
              <a:t>Avoid racist language. </a:t>
            </a:r>
          </a:p>
          <a:p>
            <a:pPr>
              <a:lnSpc>
                <a:spcPct val="150000"/>
              </a:lnSpc>
            </a:pPr>
            <a:r>
              <a:rPr lang="en-GB" sz="2000" dirty="0">
                <a:solidFill>
                  <a:schemeClr val="tx1"/>
                </a:solidFill>
                <a:latin typeface="Arial" panose="020B0604020202020204" pitchFamily="34" charset="0"/>
                <a:cs typeface="Arial" panose="020B0604020202020204" pitchFamily="34" charset="0"/>
              </a:rPr>
              <a:t>Try not to make judgements of people because of their race or ethnicity. </a:t>
            </a:r>
          </a:p>
          <a:p>
            <a:pPr>
              <a:lnSpc>
                <a:spcPct val="150000"/>
              </a:lnSpc>
            </a:pPr>
            <a:r>
              <a:rPr lang="en-GB" sz="2000" dirty="0">
                <a:solidFill>
                  <a:schemeClr val="tx1"/>
                </a:solidFill>
                <a:latin typeface="Arial" panose="020B0604020202020204" pitchFamily="34" charset="0"/>
                <a:cs typeface="Arial" panose="020B0604020202020204" pitchFamily="34" charset="0"/>
              </a:rPr>
              <a:t>Make initiatives to try and stop racism within group events, for example: Let’s Kick Racism Out.</a:t>
            </a:r>
          </a:p>
        </p:txBody>
      </p:sp>
    </p:spTree>
    <p:extLst>
      <p:ext uri="{BB962C8B-B14F-4D97-AF65-F5344CB8AC3E}">
        <p14:creationId xmlns:p14="http://schemas.microsoft.com/office/powerpoint/2010/main" val="1584630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10E4A-8EA1-4039-B0A3-559D37BEA673}"/>
              </a:ext>
            </a:extLst>
          </p:cNvPr>
          <p:cNvSpPr>
            <a:spLocks noGrp="1"/>
          </p:cNvSpPr>
          <p:nvPr>
            <p:ph type="title"/>
          </p:nvPr>
        </p:nvSpPr>
        <p:spPr>
          <a:xfrm>
            <a:off x="1640156" y="701932"/>
            <a:ext cx="6968823" cy="825311"/>
          </a:xfrm>
        </p:spPr>
        <p:txBody>
          <a:bodyPr/>
          <a:lstStyle/>
          <a:p>
            <a:r>
              <a:rPr lang="en-GB" dirty="0">
                <a:latin typeface="Arial" panose="020B0604020202020204" pitchFamily="34" charset="0"/>
                <a:cs typeface="Arial" panose="020B0604020202020204" pitchFamily="34" charset="0"/>
              </a:rPr>
              <a:t>Lets Kick Racism Out Campaign </a:t>
            </a:r>
          </a:p>
        </p:txBody>
      </p:sp>
      <p:sp>
        <p:nvSpPr>
          <p:cNvPr id="3" name="Content Placeholder 2">
            <a:extLst>
              <a:ext uri="{FF2B5EF4-FFF2-40B4-BE49-F238E27FC236}">
                <a16:creationId xmlns:a16="http://schemas.microsoft.com/office/drawing/2014/main" id="{137E3AF9-94A4-464D-AAAF-15616628E656}"/>
              </a:ext>
            </a:extLst>
          </p:cNvPr>
          <p:cNvSpPr>
            <a:spLocks noGrp="1"/>
          </p:cNvSpPr>
          <p:nvPr>
            <p:ph idx="1"/>
          </p:nvPr>
        </p:nvSpPr>
        <p:spPr>
          <a:xfrm>
            <a:off x="1640156" y="1527244"/>
            <a:ext cx="9994124" cy="5165386"/>
          </a:xfrm>
        </p:spPr>
        <p:txBody>
          <a:bodyPr>
            <a:normAutofit fontScale="92500" lnSpcReduction="20000"/>
          </a:bodyPr>
          <a:lstStyle/>
          <a:p>
            <a:r>
              <a:rPr lang="en-GB" sz="1900" dirty="0">
                <a:solidFill>
                  <a:schemeClr val="tx1"/>
                </a:solidFill>
                <a:latin typeface="Arial" panose="020B0604020202020204" pitchFamily="34" charset="0"/>
                <a:cs typeface="Arial" panose="020B0604020202020204" pitchFamily="34" charset="0"/>
              </a:rPr>
              <a:t>Kick It Out is primarily a campaigning organisation which enables, facilitates and works with the football authorities, professional clubs, players, fans and communities to tackle all forms of discrimination.</a:t>
            </a:r>
          </a:p>
          <a:p>
            <a:r>
              <a:rPr lang="en-GB" sz="1900" dirty="0">
                <a:solidFill>
                  <a:schemeClr val="tx1"/>
                </a:solidFill>
                <a:latin typeface="Arial" panose="020B0604020202020204" pitchFamily="34" charset="0"/>
                <a:cs typeface="Arial" panose="020B0604020202020204" pitchFamily="34" charset="0"/>
              </a:rPr>
              <a:t>The campaign has been pivotal in persuading and supporting the game’s stakeholders to take their equality responsibilities seriously.</a:t>
            </a:r>
          </a:p>
          <a:p>
            <a:r>
              <a:rPr lang="en-GB" sz="1900" dirty="0">
                <a:solidFill>
                  <a:schemeClr val="tx1"/>
                </a:solidFill>
                <a:latin typeface="Arial" panose="020B0604020202020204" pitchFamily="34" charset="0"/>
                <a:cs typeface="Arial" panose="020B0604020202020204" pitchFamily="34" charset="0"/>
              </a:rPr>
              <a:t>Their aim is that football will be a sport where people flourish in a supportive community, and where fairness is openly and transparently practised and enforced for the good of all participants.</a:t>
            </a:r>
          </a:p>
          <a:p>
            <a:r>
              <a:rPr lang="en-GB" sz="1900" dirty="0">
                <a:solidFill>
                  <a:schemeClr val="tx1"/>
                </a:solidFill>
                <a:latin typeface="Arial" panose="020B0604020202020204" pitchFamily="34" charset="0"/>
                <a:cs typeface="Arial" panose="020B0604020202020204" pitchFamily="34" charset="0"/>
              </a:rPr>
              <a:t>Their vision is to promote awareness of the benefits of equality, inclusion, diversity policies and practices in football.</a:t>
            </a:r>
          </a:p>
          <a:p>
            <a:pPr marL="0" indent="0" algn="ctr">
              <a:buNone/>
            </a:pPr>
            <a:r>
              <a:rPr lang="en-GB" sz="1900" dirty="0">
                <a:solidFill>
                  <a:schemeClr val="tx1"/>
                </a:solidFill>
                <a:latin typeface="Arial" panose="020B0604020202020204" pitchFamily="34" charset="0"/>
                <a:cs typeface="Arial" panose="020B0604020202020204" pitchFamily="34" charset="0"/>
              </a:rPr>
              <a:t>- Expose and challenge all aspects of discrimination and unfair practices and conduct at all levels of football.</a:t>
            </a:r>
          </a:p>
          <a:p>
            <a:pPr marL="0" indent="0" algn="ctr">
              <a:buNone/>
            </a:pPr>
            <a:r>
              <a:rPr lang="en-GB" sz="1900" dirty="0">
                <a:solidFill>
                  <a:schemeClr val="tx1"/>
                </a:solidFill>
                <a:latin typeface="Arial" panose="020B0604020202020204" pitchFamily="34" charset="0"/>
                <a:cs typeface="Arial" panose="020B0604020202020204" pitchFamily="34" charset="0"/>
              </a:rPr>
              <a:t>- Share information about good practices being pursued to achieve equality and fair outcomes.</a:t>
            </a:r>
          </a:p>
          <a:p>
            <a:pPr marL="0" indent="0" algn="ctr">
              <a:buNone/>
            </a:pPr>
            <a:r>
              <a:rPr lang="en-GB" sz="1900" dirty="0">
                <a:solidFill>
                  <a:schemeClr val="tx1"/>
                </a:solidFill>
                <a:latin typeface="Arial" panose="020B0604020202020204" pitchFamily="34" charset="0"/>
                <a:cs typeface="Arial" panose="020B0604020202020204" pitchFamily="34" charset="0"/>
              </a:rPr>
              <a:t>- Support individuals, groups, clubs, and authorities to effect actions themselves to achieve equality and fair outcomes.</a:t>
            </a:r>
          </a:p>
          <a:p>
            <a:pPr marL="0" indent="0" algn="ctr">
              <a:buNone/>
            </a:pPr>
            <a:r>
              <a:rPr lang="en-GB" sz="1900" dirty="0">
                <a:solidFill>
                  <a:schemeClr val="tx1"/>
                </a:solidFill>
                <a:latin typeface="Arial" panose="020B0604020202020204" pitchFamily="34" charset="0"/>
                <a:cs typeface="Arial" panose="020B0604020202020204" pitchFamily="34" charset="0"/>
              </a:rPr>
              <a:t>- Develop a wider awareness and acceptance of Kick It Out’s activities and its enabling and facilitating roles as a contributory force for good in football.</a:t>
            </a:r>
          </a:p>
          <a:p>
            <a:endParaRPr lang="en-GB" dirty="0"/>
          </a:p>
        </p:txBody>
      </p:sp>
      <p:sp>
        <p:nvSpPr>
          <p:cNvPr id="4" name="TextBox 3">
            <a:extLst>
              <a:ext uri="{FF2B5EF4-FFF2-40B4-BE49-F238E27FC236}">
                <a16:creationId xmlns:a16="http://schemas.microsoft.com/office/drawing/2014/main" id="{868D2E91-E2B0-467E-A253-BD89D225275A}"/>
              </a:ext>
            </a:extLst>
          </p:cNvPr>
          <p:cNvSpPr txBox="1"/>
          <p:nvPr/>
        </p:nvSpPr>
        <p:spPr>
          <a:xfrm>
            <a:off x="10321049" y="6523353"/>
            <a:ext cx="210117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(Kick it out, 2020)</a:t>
            </a:r>
          </a:p>
        </p:txBody>
      </p:sp>
    </p:spTree>
    <p:extLst>
      <p:ext uri="{BB962C8B-B14F-4D97-AF65-F5344CB8AC3E}">
        <p14:creationId xmlns:p14="http://schemas.microsoft.com/office/powerpoint/2010/main" val="7966144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40749A-B76B-4B0A-92E8-B1BF6CAB292A}"/>
              </a:ext>
            </a:extLst>
          </p:cNvPr>
          <p:cNvSpPr>
            <a:spLocks noGrp="1"/>
          </p:cNvSpPr>
          <p:nvPr>
            <p:ph idx="1"/>
          </p:nvPr>
        </p:nvSpPr>
        <p:spPr>
          <a:xfrm>
            <a:off x="1770434" y="739302"/>
            <a:ext cx="9815209" cy="5612860"/>
          </a:xfrm>
        </p:spPr>
        <p:txBody>
          <a:bodyPr>
            <a:normAutofit/>
          </a:bodyPr>
          <a:lstStyle/>
          <a:p>
            <a:pPr marL="0" indent="0">
              <a:buNone/>
            </a:pPr>
            <a:r>
              <a:rPr lang="en-GB" sz="2000" dirty="0">
                <a:solidFill>
                  <a:schemeClr val="tx1"/>
                </a:solidFill>
                <a:latin typeface="Arial" panose="020B0604020202020204" pitchFamily="34" charset="0"/>
                <a:cs typeface="Arial" panose="020B0604020202020204" pitchFamily="34" charset="0"/>
              </a:rPr>
              <a:t>Was introduced by the Commission for Racial Equality and the Professional Footballers’ Association (PFA). A “10-point plan” of measures professional football clubs should follow to challenge racism is drawn up.</a:t>
            </a:r>
          </a:p>
          <a:p>
            <a:pPr marL="0" indent="0">
              <a:buNone/>
            </a:pPr>
            <a:r>
              <a:rPr lang="en-GB" sz="2000" dirty="0">
                <a:solidFill>
                  <a:schemeClr val="tx1"/>
                </a:solidFill>
                <a:latin typeface="Arial" panose="020B0604020202020204" pitchFamily="34" charset="0"/>
                <a:cs typeface="Arial" panose="020B0604020202020204" pitchFamily="34" charset="0"/>
              </a:rPr>
              <a:t>Paul Ince on then became the first black captain of England in 1993.</a:t>
            </a:r>
          </a:p>
          <a:p>
            <a:pPr marL="0" indent="0">
              <a:buNone/>
            </a:pPr>
            <a:r>
              <a:rPr lang="en-GB" sz="2000" dirty="0">
                <a:solidFill>
                  <a:schemeClr val="tx1"/>
                </a:solidFill>
                <a:latin typeface="Arial" panose="020B0604020202020204" pitchFamily="34" charset="0"/>
                <a:cs typeface="Arial" panose="020B0604020202020204" pitchFamily="34" charset="0"/>
              </a:rPr>
              <a:t>In 1995</a:t>
            </a:r>
            <a:r>
              <a:rPr lang="en-GB" sz="2000" b="1" dirty="0">
                <a:solidFill>
                  <a:schemeClr val="tx1"/>
                </a:solidFill>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Some of the game’s biggest names began to support ‘Let’s Kick Racism Out of Football’ and backed the organisation through television adverts.</a:t>
            </a:r>
          </a:p>
          <a:p>
            <a:pPr marL="0" indent="0">
              <a:buNone/>
            </a:pPr>
            <a:r>
              <a:rPr lang="en-GB" sz="2000" dirty="0">
                <a:solidFill>
                  <a:schemeClr val="tx1"/>
                </a:solidFill>
                <a:latin typeface="Arial" panose="020B0604020202020204" pitchFamily="34" charset="0"/>
                <a:cs typeface="Arial" panose="020B0604020202020204" pitchFamily="34" charset="0"/>
              </a:rPr>
              <a:t>Manchester United striker Eric </a:t>
            </a:r>
            <a:r>
              <a:rPr lang="en-GB" sz="2000" dirty="0" err="1">
                <a:solidFill>
                  <a:schemeClr val="tx1"/>
                </a:solidFill>
                <a:latin typeface="Arial" panose="020B0604020202020204" pitchFamily="34" charset="0"/>
                <a:cs typeface="Arial" panose="020B0604020202020204" pitchFamily="34" charset="0"/>
              </a:rPr>
              <a:t>Cantona</a:t>
            </a:r>
            <a:r>
              <a:rPr lang="en-GB" sz="2000" dirty="0">
                <a:solidFill>
                  <a:schemeClr val="tx1"/>
                </a:solidFill>
                <a:latin typeface="Arial" panose="020B0604020202020204" pitchFamily="34" charset="0"/>
                <a:cs typeface="Arial" panose="020B0604020202020204" pitchFamily="34" charset="0"/>
              </a:rPr>
              <a:t>, a victim of discrimination in a high-profile match against Crystal Palace at Selhurst Park in 1995, was one of the players to lend his voice alongside Les Ferdinand.</a:t>
            </a:r>
            <a:br>
              <a:rPr lang="en-GB" sz="2000" dirty="0">
                <a:solidFill>
                  <a:schemeClr val="tx1"/>
                </a:solidFill>
                <a:latin typeface="Arial" panose="020B0604020202020204" pitchFamily="34" charset="0"/>
                <a:cs typeface="Arial" panose="020B0604020202020204" pitchFamily="34" charset="0"/>
              </a:rPr>
            </a:b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Statistics from Kick It Out, football’s equality and inclusion organisation, show reports rose to 422 in 2018/19.</a:t>
            </a:r>
          </a:p>
          <a:p>
            <a:pPr marL="0" indent="0">
              <a:buNone/>
            </a:pPr>
            <a:r>
              <a:rPr lang="en-GB" sz="2000" dirty="0">
                <a:solidFill>
                  <a:schemeClr val="tx1"/>
                </a:solidFill>
                <a:latin typeface="Arial" panose="020B0604020202020204" pitchFamily="34" charset="0"/>
                <a:cs typeface="Arial" panose="020B0604020202020204" pitchFamily="34" charset="0"/>
              </a:rPr>
              <a:t>Meaning there was a 53 decrease in racist incidents, in comparison to the year before. Thanks to the ‘Let’s Kick Racism Out’ campaign.  </a:t>
            </a:r>
          </a:p>
        </p:txBody>
      </p:sp>
      <p:sp>
        <p:nvSpPr>
          <p:cNvPr id="4" name="TextBox 3">
            <a:extLst>
              <a:ext uri="{FF2B5EF4-FFF2-40B4-BE49-F238E27FC236}">
                <a16:creationId xmlns:a16="http://schemas.microsoft.com/office/drawing/2014/main" id="{EFB2FE55-1224-45E7-BB87-3B45EE5D8B09}"/>
              </a:ext>
            </a:extLst>
          </p:cNvPr>
          <p:cNvSpPr txBox="1"/>
          <p:nvPr/>
        </p:nvSpPr>
        <p:spPr>
          <a:xfrm>
            <a:off x="10515600" y="6488350"/>
            <a:ext cx="1964987" cy="58477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(Kick it out, 2020)</a:t>
            </a:r>
          </a:p>
          <a:p>
            <a:endParaRPr lang="en-GB" dirty="0"/>
          </a:p>
        </p:txBody>
      </p:sp>
    </p:spTree>
    <p:extLst>
      <p:ext uri="{BB962C8B-B14F-4D97-AF65-F5344CB8AC3E}">
        <p14:creationId xmlns:p14="http://schemas.microsoft.com/office/powerpoint/2010/main" val="20823723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DAB05-0F11-48BD-A3BA-2D5EA22F67C6}"/>
              </a:ext>
            </a:extLst>
          </p:cNvPr>
          <p:cNvSpPr>
            <a:spLocks noGrp="1"/>
          </p:cNvSpPr>
          <p:nvPr>
            <p:ph type="title"/>
          </p:nvPr>
        </p:nvSpPr>
        <p:spPr>
          <a:xfrm>
            <a:off x="1789889" y="554477"/>
            <a:ext cx="2101175" cy="856034"/>
          </a:xfrm>
        </p:spPr>
        <p:txBody>
          <a:bodyPr>
            <a:normAutofit/>
          </a:bodyPr>
          <a:lstStyle/>
          <a:p>
            <a:r>
              <a:rPr lang="en-GB" sz="4400" dirty="0">
                <a:latin typeface="Arial" panose="020B0604020202020204" pitchFamily="34" charset="0"/>
                <a:cs typeface="Arial" panose="020B0604020202020204" pitchFamily="34" charset="0"/>
              </a:rPr>
              <a:t>Quizizz </a:t>
            </a:r>
          </a:p>
        </p:txBody>
      </p:sp>
      <p:sp>
        <p:nvSpPr>
          <p:cNvPr id="3" name="Content Placeholder 2">
            <a:extLst>
              <a:ext uri="{FF2B5EF4-FFF2-40B4-BE49-F238E27FC236}">
                <a16:creationId xmlns:a16="http://schemas.microsoft.com/office/drawing/2014/main" id="{D29B595A-F873-4402-B0EF-E65A96A40327}"/>
              </a:ext>
            </a:extLst>
          </p:cNvPr>
          <p:cNvSpPr>
            <a:spLocks noGrp="1"/>
          </p:cNvSpPr>
          <p:nvPr>
            <p:ph idx="1"/>
          </p:nvPr>
        </p:nvSpPr>
        <p:spPr>
          <a:xfrm>
            <a:off x="3757325" y="2781300"/>
            <a:ext cx="4677350" cy="1295400"/>
          </a:xfrm>
        </p:spPr>
        <p:txBody>
          <a:bodyPr>
            <a:normAutofit/>
          </a:bodyPr>
          <a:lstStyle/>
          <a:p>
            <a:pPr marL="0" indent="0">
              <a:buNone/>
            </a:pPr>
            <a:r>
              <a:rPr lang="en-GB" sz="4400" b="1" dirty="0">
                <a:latin typeface="Arial" panose="020B0604020202020204" pitchFamily="34" charset="0"/>
                <a:cs typeface="Arial" panose="020B0604020202020204" pitchFamily="34" charset="0"/>
                <a:hlinkClick r:id="rId3"/>
              </a:rPr>
              <a:t>joinmyquiz.com</a:t>
            </a:r>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84611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CB5AF-F796-404E-A10A-BF4AD882456B}"/>
              </a:ext>
            </a:extLst>
          </p:cNvPr>
          <p:cNvSpPr>
            <a:spLocks noGrp="1"/>
          </p:cNvSpPr>
          <p:nvPr>
            <p:ph type="title"/>
          </p:nvPr>
        </p:nvSpPr>
        <p:spPr>
          <a:xfrm>
            <a:off x="3598675" y="2797472"/>
            <a:ext cx="4994649" cy="1263056"/>
          </a:xfrm>
        </p:spPr>
        <p:txBody>
          <a:bodyPr>
            <a:normAutofit/>
          </a:bodyPr>
          <a:lstStyle/>
          <a:p>
            <a:r>
              <a:rPr lang="en-GB" sz="4800" dirty="0">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39412277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0E6ED-2498-4F4E-9214-188AD5125830}"/>
              </a:ext>
            </a:extLst>
          </p:cNvPr>
          <p:cNvSpPr>
            <a:spLocks noGrp="1"/>
          </p:cNvSpPr>
          <p:nvPr>
            <p:ph type="title"/>
          </p:nvPr>
        </p:nvSpPr>
        <p:spPr>
          <a:xfrm>
            <a:off x="1863351" y="672749"/>
            <a:ext cx="2918642" cy="734907"/>
          </a:xfrm>
        </p:spPr>
        <p:txBody>
          <a:bodyPr/>
          <a:lstStyle/>
          <a:p>
            <a:r>
              <a:rPr lang="en-GB" sz="4000"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5D305A7-CFCD-4962-96E1-1F6377B3FA09}"/>
              </a:ext>
            </a:extLst>
          </p:cNvPr>
          <p:cNvSpPr>
            <a:spLocks noGrp="1"/>
          </p:cNvSpPr>
          <p:nvPr>
            <p:ph idx="1"/>
          </p:nvPr>
        </p:nvSpPr>
        <p:spPr>
          <a:xfrm>
            <a:off x="1863351" y="1336706"/>
            <a:ext cx="8915400" cy="5168243"/>
          </a:xfrm>
        </p:spPr>
        <p:txBody>
          <a:bodyPr>
            <a:normAutofit fontScale="77500" lnSpcReduction="20000"/>
          </a:bodyPr>
          <a:lstStyle/>
          <a:p>
            <a:endParaRPr lang="en-GB" dirty="0">
              <a:solidFill>
                <a:schemeClr val="tx1"/>
              </a:solidFill>
            </a:endParaRPr>
          </a:p>
          <a:p>
            <a:pPr marL="0" indent="0">
              <a:buNone/>
            </a:pPr>
            <a:r>
              <a:rPr lang="en-GB" dirty="0" err="1">
                <a:solidFill>
                  <a:schemeClr val="tx1"/>
                </a:solidFill>
                <a:latin typeface="Arial" panose="020B0604020202020204" pitchFamily="34" charset="0"/>
                <a:cs typeface="Arial" panose="020B0604020202020204" pitchFamily="34" charset="0"/>
              </a:rPr>
              <a:t>Cinemaniacs</a:t>
            </a:r>
            <a:r>
              <a:rPr lang="en-GB" dirty="0">
                <a:solidFill>
                  <a:schemeClr val="tx1"/>
                </a:solidFill>
                <a:latin typeface="Arial" panose="020B0604020202020204" pitchFamily="34" charset="0"/>
                <a:cs typeface="Arial" panose="020B0604020202020204" pitchFamily="34" charset="0"/>
              </a:rPr>
              <a:t> (2016) Disturbingly Racist Moments in Cartoons. [</a:t>
            </a:r>
            <a:r>
              <a:rPr lang="en-GB" dirty="0" err="1">
                <a:solidFill>
                  <a:schemeClr val="tx1"/>
                </a:solidFill>
                <a:latin typeface="Arial" panose="020B0604020202020204" pitchFamily="34" charset="0"/>
                <a:cs typeface="Arial" panose="020B0604020202020204" pitchFamily="34" charset="0"/>
              </a:rPr>
              <a:t>Youtube</a:t>
            </a:r>
            <a:r>
              <a:rPr lang="en-GB" dirty="0">
                <a:solidFill>
                  <a:schemeClr val="tx1"/>
                </a:solidFill>
                <a:latin typeface="Arial" panose="020B0604020202020204" pitchFamily="34" charset="0"/>
                <a:cs typeface="Arial" panose="020B0604020202020204" pitchFamily="34" charset="0"/>
              </a:rPr>
              <a:t>] Available at: https://www.youtube.com/watch?v=cftUIdSr_T8 (Accessed: 01/02/2020) </a:t>
            </a:r>
            <a:endParaRPr lang="en-GB"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buNone/>
            </a:pPr>
            <a:r>
              <a:rPr lang="en-GB" dirty="0">
                <a:solidFill>
                  <a:schemeClr val="tx1"/>
                </a:solidFill>
                <a:latin typeface="Arial" panose="020B0604020202020204" pitchFamily="34" charset="0"/>
                <a:cs typeface="Arial" panose="020B0604020202020204" pitchFamily="34" charset="0"/>
              </a:rPr>
              <a:t>History Hit (2019) </a:t>
            </a:r>
            <a:r>
              <a:rPr lang="en-GB" i="1" dirty="0">
                <a:solidFill>
                  <a:schemeClr val="tx1"/>
                </a:solidFill>
                <a:latin typeface="Arial" panose="020B0604020202020204" pitchFamily="34" charset="0"/>
                <a:cs typeface="Arial" panose="020B0604020202020204" pitchFamily="34" charset="0"/>
              </a:rPr>
              <a:t>5 Examples of Anti-Jewish Propaganda in Nazi Germany. </a:t>
            </a:r>
            <a:r>
              <a:rPr lang="en-GB" dirty="0">
                <a:solidFill>
                  <a:schemeClr val="tx1"/>
                </a:solidFill>
                <a:latin typeface="Arial" panose="020B0604020202020204" pitchFamily="34" charset="0"/>
                <a:cs typeface="Arial" panose="020B0604020202020204" pitchFamily="34" charset="0"/>
              </a:rPr>
              <a:t>[Online] Available: https://www.historyhit.com/anti-jewish-propaganda-in-nazi-germany/ (Accessed: 03/02/2020)</a:t>
            </a:r>
          </a:p>
          <a:p>
            <a:pPr marL="0" indent="0">
              <a:buNone/>
            </a:pPr>
            <a:r>
              <a:rPr lang="en-GB" dirty="0" err="1">
                <a:solidFill>
                  <a:schemeClr val="tx1"/>
                </a:solidFill>
                <a:latin typeface="Arial" panose="020B0604020202020204" pitchFamily="34" charset="0"/>
                <a:cs typeface="Arial" panose="020B0604020202020204" pitchFamily="34" charset="0"/>
              </a:rPr>
              <a:t>Infomory</a:t>
            </a:r>
            <a:r>
              <a:rPr lang="en-GB" dirty="0">
                <a:solidFill>
                  <a:schemeClr val="tx1"/>
                </a:solidFill>
                <a:latin typeface="Arial" panose="020B0604020202020204" pitchFamily="34" charset="0"/>
                <a:cs typeface="Arial" panose="020B0604020202020204" pitchFamily="34" charset="0"/>
              </a:rPr>
              <a:t> (2011) </a:t>
            </a:r>
            <a:r>
              <a:rPr lang="en-GB" i="1" dirty="0">
                <a:solidFill>
                  <a:schemeClr val="tx1"/>
                </a:solidFill>
                <a:latin typeface="Arial" panose="020B0604020202020204" pitchFamily="34" charset="0"/>
                <a:cs typeface="Arial" panose="020B0604020202020204" pitchFamily="34" charset="0"/>
              </a:rPr>
              <a:t>What is ethnicity? </a:t>
            </a:r>
            <a:r>
              <a:rPr lang="en-GB" dirty="0">
                <a:solidFill>
                  <a:schemeClr val="tx1"/>
                </a:solidFill>
                <a:latin typeface="Arial" panose="020B0604020202020204" pitchFamily="34" charset="0"/>
                <a:cs typeface="Arial" panose="020B0604020202020204" pitchFamily="34" charset="0"/>
              </a:rPr>
              <a:t>[Online] Available: http://infomory.com/what-is/what-is-ethnicity/ (Accessed: 02/02/2020)</a:t>
            </a:r>
          </a:p>
          <a:p>
            <a:pPr marL="0" indent="0">
              <a:buNone/>
            </a:pPr>
            <a:r>
              <a:rPr lang="en-GB" dirty="0">
                <a:solidFill>
                  <a:schemeClr val="tx1"/>
                </a:solidFill>
                <a:latin typeface="Arial" panose="020B0604020202020204" pitchFamily="34" charset="0"/>
                <a:cs typeface="Arial" panose="020B0604020202020204" pitchFamily="34" charset="0"/>
              </a:rPr>
              <a:t>Kick It Out (2020) </a:t>
            </a:r>
            <a:r>
              <a:rPr lang="en-GB" i="1" dirty="0">
                <a:solidFill>
                  <a:schemeClr val="tx1"/>
                </a:solidFill>
                <a:latin typeface="Arial" panose="020B0604020202020204" pitchFamily="34" charset="0"/>
                <a:cs typeface="Arial" panose="020B0604020202020204" pitchFamily="34" charset="0"/>
              </a:rPr>
              <a:t>Reporting Statistics</a:t>
            </a:r>
            <a:r>
              <a:rPr lang="en-GB" dirty="0">
                <a:solidFill>
                  <a:schemeClr val="tx1"/>
                </a:solidFill>
                <a:latin typeface="Arial" panose="020B0604020202020204" pitchFamily="34" charset="0"/>
                <a:cs typeface="Arial" panose="020B0604020202020204" pitchFamily="34" charset="0"/>
              </a:rPr>
              <a:t>. [Online] Available at: https://www.kickitout.org/Pages/FAQs/Category/reporting-statistics (Accessed: 03/02/2020)</a:t>
            </a:r>
          </a:p>
          <a:p>
            <a:pPr marL="0" indent="0">
              <a:buNone/>
            </a:pPr>
            <a:r>
              <a:rPr lang="en-GB" dirty="0" err="1">
                <a:solidFill>
                  <a:schemeClr val="tx1"/>
                </a:solidFill>
                <a:latin typeface="Arial" panose="020B0604020202020204" pitchFamily="34" charset="0"/>
                <a:cs typeface="Arial" panose="020B0604020202020204" pitchFamily="34" charset="0"/>
              </a:rPr>
              <a:t>Laemle</a:t>
            </a:r>
            <a:r>
              <a:rPr lang="en-GB" dirty="0">
                <a:solidFill>
                  <a:schemeClr val="tx1"/>
                </a:solidFill>
                <a:latin typeface="Arial" panose="020B0604020202020204" pitchFamily="34" charset="0"/>
                <a:cs typeface="Arial" panose="020B0604020202020204" pitchFamily="34" charset="0"/>
              </a:rPr>
              <a:t>, J. (2018) Trapped in the Mouse House: How Disney has Portrayed Racism and Sexism in its Princess Film. [Online] Available: https://cupola.gettysburg.edu/cgi/viewcontent.cgi?article=1769&amp;context=student_scholarship (Accessed: 04/02/2020)</a:t>
            </a:r>
          </a:p>
          <a:p>
            <a:pPr marL="0" indent="0">
              <a:buNone/>
            </a:pPr>
            <a:r>
              <a:rPr lang="en-GB" dirty="0">
                <a:solidFill>
                  <a:schemeClr val="tx1"/>
                </a:solidFill>
                <a:latin typeface="Arial" panose="020B0604020202020204" pitchFamily="34" charset="0"/>
                <a:cs typeface="Arial" panose="020B0604020202020204" pitchFamily="34" charset="0"/>
              </a:rPr>
              <a:t>P R Watch (2005) Jim Crow Propaganda. [Online] Available: https://www.prwatch.org/news/2005/09/4005/jim-crow-propaganda (Accessed: 03/02/2020)</a:t>
            </a:r>
          </a:p>
          <a:p>
            <a:pPr marL="0" indent="0">
              <a:buNone/>
            </a:pPr>
            <a:r>
              <a:rPr lang="en-GB" dirty="0">
                <a:solidFill>
                  <a:schemeClr val="tx1"/>
                </a:solidFill>
                <a:latin typeface="Arial" panose="020B0604020202020204" pitchFamily="34" charset="0"/>
                <a:cs typeface="Arial" panose="020B0604020202020204" pitchFamily="34" charset="0"/>
              </a:rPr>
              <a:t>Rogue Shark Pictures (2016) “Wait, I’m a racist?” [</a:t>
            </a:r>
            <a:r>
              <a:rPr lang="en-GB" dirty="0" err="1">
                <a:solidFill>
                  <a:schemeClr val="tx1"/>
                </a:solidFill>
                <a:latin typeface="Arial" panose="020B0604020202020204" pitchFamily="34" charset="0"/>
                <a:cs typeface="Arial" panose="020B0604020202020204" pitchFamily="34" charset="0"/>
              </a:rPr>
              <a:t>Youtube</a:t>
            </a:r>
            <a:r>
              <a:rPr lang="en-GB" dirty="0">
                <a:solidFill>
                  <a:schemeClr val="tx1"/>
                </a:solidFill>
                <a:latin typeface="Arial" panose="020B0604020202020204" pitchFamily="34" charset="0"/>
                <a:cs typeface="Arial" panose="020B0604020202020204" pitchFamily="34" charset="0"/>
              </a:rPr>
              <a:t>] Available at: https://www.youtube.com/watch?v=F6LSI2ej7FM (Accessed: 01/02/2020)</a:t>
            </a:r>
          </a:p>
          <a:p>
            <a:pPr marL="0" indent="0">
              <a:buNone/>
            </a:pPr>
            <a:r>
              <a:rPr lang="en-GB" dirty="0">
                <a:solidFill>
                  <a:schemeClr val="tx1"/>
                </a:solidFill>
                <a:latin typeface="Arial" panose="020B0604020202020204" pitchFamily="34" charset="0"/>
                <a:cs typeface="Arial" panose="020B0604020202020204" pitchFamily="34" charset="0"/>
              </a:rPr>
              <a:t>The Guardian (2020) </a:t>
            </a:r>
            <a:r>
              <a:rPr lang="en-GB" i="1" dirty="0">
                <a:solidFill>
                  <a:schemeClr val="tx1"/>
                </a:solidFill>
                <a:latin typeface="Arial" panose="020B0604020202020204" pitchFamily="34" charset="0"/>
                <a:cs typeface="Arial" panose="020B0604020202020204" pitchFamily="34" charset="0"/>
              </a:rPr>
              <a:t>Record number of children excluded for racist bullying</a:t>
            </a:r>
            <a:r>
              <a:rPr lang="en-GB" dirty="0">
                <a:solidFill>
                  <a:schemeClr val="tx1"/>
                </a:solidFill>
                <a:latin typeface="Arial" panose="020B0604020202020204" pitchFamily="34" charset="0"/>
                <a:cs typeface="Arial" panose="020B0604020202020204" pitchFamily="34" charset="0"/>
              </a:rPr>
              <a:t>. [Online] Available: https://www.theguardian.com/education/2018/nov/30/record-number-of-uk-children-excluded-for-racist-bullying (Accessed: 02/02/2020)</a:t>
            </a:r>
          </a:p>
          <a:p>
            <a:pPr marL="0" indent="0">
              <a:buNone/>
            </a:pPr>
            <a:r>
              <a:rPr lang="en-GB" dirty="0">
                <a:solidFill>
                  <a:schemeClr val="tx1"/>
                </a:solidFill>
                <a:latin typeface="Arial" panose="020B0604020202020204" pitchFamily="34" charset="0"/>
                <a:cs typeface="Arial" panose="020B0604020202020204" pitchFamily="34" charset="0"/>
              </a:rPr>
              <a:t>World Atlas (2018) </a:t>
            </a:r>
            <a:r>
              <a:rPr lang="en-GB" i="1" dirty="0">
                <a:solidFill>
                  <a:schemeClr val="tx1"/>
                </a:solidFill>
                <a:latin typeface="Arial" panose="020B0604020202020204" pitchFamily="34" charset="0"/>
                <a:cs typeface="Arial" panose="020B0604020202020204" pitchFamily="34" charset="0"/>
              </a:rPr>
              <a:t>Racist incidents recorded by the police in England and Wales from April 2015 to March 2019, by region</a:t>
            </a:r>
            <a:r>
              <a:rPr lang="en-GB" dirty="0">
                <a:solidFill>
                  <a:schemeClr val="tx1"/>
                </a:solidFill>
                <a:latin typeface="Arial" panose="020B0604020202020204" pitchFamily="34" charset="0"/>
                <a:cs typeface="Arial" panose="020B0604020202020204" pitchFamily="34" charset="0"/>
              </a:rPr>
              <a:t>. [Online] Available: https://www.worldatlas.com/articles/what-is-ethnogenesis.html (Accessed: 02/02/2020)</a:t>
            </a:r>
            <a:endParaRPr lang="en-GB"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buNone/>
            </a:pPr>
            <a:endParaRPr lang="en-GB" dirty="0"/>
          </a:p>
        </p:txBody>
      </p:sp>
    </p:spTree>
    <p:extLst>
      <p:ext uri="{BB962C8B-B14F-4D97-AF65-F5344CB8AC3E}">
        <p14:creationId xmlns:p14="http://schemas.microsoft.com/office/powerpoint/2010/main" val="409784401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1314</TotalTime>
  <Words>2454</Words>
  <Application>Microsoft Office PowerPoint</Application>
  <PresentationFormat>Widescreen</PresentationFormat>
  <Paragraphs>209</Paragraphs>
  <Slides>32</Slides>
  <Notes>32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Century Gothic</vt:lpstr>
      <vt:lpstr>Wingdings 3</vt:lpstr>
      <vt:lpstr>Wisp</vt:lpstr>
      <vt:lpstr>Race, Racism and Ethnicity</vt:lpstr>
      <vt:lpstr>Objectives</vt:lpstr>
      <vt:lpstr>Recap </vt:lpstr>
      <vt:lpstr>PowerPoint Presentation</vt:lpstr>
      <vt:lpstr>PowerPoint Presentation</vt:lpstr>
      <vt:lpstr>Race</vt:lpstr>
      <vt:lpstr>PowerPoint Presentation</vt:lpstr>
      <vt:lpstr>PowerPoint Presentation</vt:lpstr>
      <vt:lpstr>Ethnicity </vt:lpstr>
      <vt:lpstr>Example</vt:lpstr>
      <vt:lpstr>PowerPoint Presentation</vt:lpstr>
      <vt:lpstr>PowerPoint Presentation</vt:lpstr>
      <vt:lpstr>Ethnogenesis</vt:lpstr>
      <vt:lpstr>Racism</vt:lpstr>
      <vt:lpstr>Types of Racism</vt:lpstr>
      <vt:lpstr>Individual Racism </vt:lpstr>
      <vt:lpstr>Institutional Racism</vt:lpstr>
      <vt:lpstr>Structural Racism</vt:lpstr>
      <vt:lpstr>World Wide Figures</vt:lpstr>
      <vt:lpstr>Racism in schools</vt:lpstr>
      <vt:lpstr>Racism in Society</vt:lpstr>
      <vt:lpstr>Racism in the Media</vt:lpstr>
      <vt:lpstr>PowerPoint Presentation</vt:lpstr>
      <vt:lpstr>PowerPoint Presentation</vt:lpstr>
      <vt:lpstr>PowerPoint Presentation</vt:lpstr>
      <vt:lpstr>Racism in Disney</vt:lpstr>
      <vt:lpstr>So how can we stop racism? </vt:lpstr>
      <vt:lpstr>Lets Kick Racism Out Campaign </vt:lpstr>
      <vt:lpstr>PowerPoint Presentation</vt:lpstr>
      <vt:lpstr>Quizizz </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Ross Abraham</dc:creator>
  <cp:lastModifiedBy>Charlotte Davies (1301714)</cp:lastModifiedBy>
  <cp:revision>83</cp:revision>
  <cp:lastPrinted>2020-02-04T12:37:08Z</cp:lastPrinted>
  <dcterms:created xsi:type="dcterms:W3CDTF">2020-02-02T14:32:44Z</dcterms:created>
  <dcterms:modified xsi:type="dcterms:W3CDTF">2020-02-04T15:17:33Z</dcterms:modified>
</cp:coreProperties>
</file>