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8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5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228" autoAdjust="0"/>
    <p:restoredTop sz="96283" autoAdjust="0"/>
  </p:normalViewPr>
  <p:slideViewPr>
    <p:cSldViewPr snapToGrid="0">
      <p:cViewPr varScale="1">
        <p:scale>
          <a:sx n="64" d="100"/>
          <a:sy n="64" d="100"/>
        </p:scale>
        <p:origin x="129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ED3365-C663-4EB3-9B74-5CED0FE18C31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6F1EDE-3B5B-4DBF-96C2-6C7BBEE19A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/>
            <a:t>Header: 5W2H Overview</a:t>
          </a:r>
          <a:endParaRPr lang="en-US" dirty="0"/>
        </a:p>
      </dgm:t>
    </dgm:pt>
    <dgm:pt modelId="{57009C52-2A9D-4B5F-AF04-374FD9CD86BC}" type="parTrans" cxnId="{D1FF5E29-1B74-44FB-B9BA-AF0DF65D82FB}">
      <dgm:prSet/>
      <dgm:spPr/>
      <dgm:t>
        <a:bodyPr/>
        <a:lstStyle/>
        <a:p>
          <a:endParaRPr lang="en-US"/>
        </a:p>
      </dgm:t>
    </dgm:pt>
    <dgm:pt modelId="{9F314EBB-C2F8-474E-A0F8-FD74DE716AAD}" type="sibTrans" cxnId="{D1FF5E29-1B74-44FB-B9BA-AF0DF65D82F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6DD3524-C2EA-4BE0-9425-99F18084DD9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0" i="0" baseline="0" dirty="0"/>
            <a:t>• </a:t>
          </a:r>
          <a:r>
            <a:rPr lang="en-US" sz="2000" b="1" i="0" baseline="0" dirty="0"/>
            <a:t>What</a:t>
          </a:r>
          <a:r>
            <a:rPr lang="en-US" sz="2000" b="0" i="0" baseline="0" dirty="0"/>
            <a:t>: Significant 30% decline in in‑store sales</a:t>
          </a:r>
          <a:br>
            <a:rPr lang="en-US" sz="2000" b="0" i="0" baseline="0" dirty="0"/>
          </a:br>
          <a:r>
            <a:rPr lang="en-US" sz="2000" b="0" i="0" baseline="0" dirty="0"/>
            <a:t>• </a:t>
          </a:r>
          <a:r>
            <a:rPr lang="en-US" sz="2000" b="1" i="0" baseline="0" dirty="0"/>
            <a:t>Why</a:t>
          </a:r>
          <a:r>
            <a:rPr lang="en-US" sz="2000" b="0" i="0" baseline="0" dirty="0"/>
            <a:t>: Market changes, rising costs, digital and delivery limitations, strong competitors</a:t>
          </a:r>
          <a:br>
            <a:rPr lang="en-US" sz="2000" b="0" i="0" baseline="0" dirty="0"/>
          </a:br>
          <a:r>
            <a:rPr lang="en-US" sz="2000" b="1" i="0" baseline="0" dirty="0"/>
            <a:t>• Who</a:t>
          </a:r>
          <a:r>
            <a:rPr lang="en-US" sz="2000" b="0" i="0" baseline="0" dirty="0"/>
            <a:t>: Impacts owners, staff, customers, suppliers</a:t>
          </a:r>
          <a:br>
            <a:rPr lang="en-US" sz="2000" b="0" i="0" baseline="0" dirty="0"/>
          </a:br>
          <a:r>
            <a:rPr lang="en-US" sz="2000" b="0" i="0" baseline="0" dirty="0"/>
            <a:t>• </a:t>
          </a:r>
          <a:r>
            <a:rPr lang="en-US" sz="2000" b="1" i="0" baseline="0" dirty="0"/>
            <a:t>Where</a:t>
          </a:r>
          <a:r>
            <a:rPr lang="en-US" sz="2000" b="0" i="0" baseline="0" dirty="0"/>
            <a:t>: Green Haven’s Norwich high‑street location</a:t>
          </a:r>
          <a:br>
            <a:rPr lang="en-US" sz="2000" b="0" i="0" baseline="0" dirty="0"/>
          </a:br>
          <a:r>
            <a:rPr lang="en-US" sz="2000" b="0" i="0" baseline="0" dirty="0"/>
            <a:t>• </a:t>
          </a:r>
          <a:r>
            <a:rPr lang="en-US" sz="2000" b="1" i="0" baseline="0" dirty="0"/>
            <a:t>When</a:t>
          </a:r>
          <a:r>
            <a:rPr lang="en-US" sz="2000" b="0" i="0" baseline="0" dirty="0"/>
            <a:t>: Issues escalating over the past 12 months</a:t>
          </a:r>
          <a:br>
            <a:rPr lang="en-US" sz="2000" b="0" i="0" baseline="0" dirty="0"/>
          </a:br>
          <a:r>
            <a:rPr lang="en-US" sz="2000" b="1" i="0" baseline="0" dirty="0"/>
            <a:t>• How</a:t>
          </a:r>
          <a:r>
            <a:rPr lang="en-US" sz="2000" b="0" i="0" baseline="0" dirty="0"/>
            <a:t>: Reduced footfall, lower conversion, customer shift to online rivals</a:t>
          </a:r>
          <a:br>
            <a:rPr lang="en-US" sz="2000" b="0" i="0" baseline="0" dirty="0"/>
          </a:br>
          <a:r>
            <a:rPr lang="en-US" sz="2000" b="1" i="0" baseline="0" dirty="0"/>
            <a:t>• How Much</a:t>
          </a:r>
          <a:r>
            <a:rPr lang="en-US" sz="2000" b="0" i="0" baseline="0" dirty="0"/>
            <a:t>: 12 Monts</a:t>
          </a:r>
          <a:endParaRPr lang="en-US" sz="2000" dirty="0"/>
        </a:p>
      </dgm:t>
    </dgm:pt>
    <dgm:pt modelId="{2045075B-6FEB-4DE5-9C65-1AB2EB31C949}" type="parTrans" cxnId="{C1BE8234-223C-4D07-B797-EF943BCF6D1D}">
      <dgm:prSet/>
      <dgm:spPr/>
      <dgm:t>
        <a:bodyPr/>
        <a:lstStyle/>
        <a:p>
          <a:endParaRPr lang="en-US"/>
        </a:p>
      </dgm:t>
    </dgm:pt>
    <dgm:pt modelId="{9D01D077-28F1-431F-B805-9AC31A3196E2}" type="sibTrans" cxnId="{C1BE8234-223C-4D07-B797-EF943BCF6D1D}">
      <dgm:prSet/>
      <dgm:spPr/>
      <dgm:t>
        <a:bodyPr/>
        <a:lstStyle/>
        <a:p>
          <a:endParaRPr lang="en-US"/>
        </a:p>
      </dgm:t>
    </dgm:pt>
    <dgm:pt modelId="{3FD5ABD6-A964-4351-9068-442D5A23BF13}" type="pres">
      <dgm:prSet presAssocID="{25ED3365-C663-4EB3-9B74-5CED0FE18C31}" presName="root" presStyleCnt="0">
        <dgm:presLayoutVars>
          <dgm:dir/>
          <dgm:resizeHandles val="exact"/>
        </dgm:presLayoutVars>
      </dgm:prSet>
      <dgm:spPr/>
    </dgm:pt>
    <dgm:pt modelId="{4EBA73E9-EB86-400A-9543-7B5AE215059A}" type="pres">
      <dgm:prSet presAssocID="{25ED3365-C663-4EB3-9B74-5CED0FE18C31}" presName="container" presStyleCnt="0">
        <dgm:presLayoutVars>
          <dgm:dir/>
          <dgm:resizeHandles val="exact"/>
        </dgm:presLayoutVars>
      </dgm:prSet>
      <dgm:spPr/>
    </dgm:pt>
    <dgm:pt modelId="{072108B8-1E44-4FF3-86D9-7EA08B6DD8FB}" type="pres">
      <dgm:prSet presAssocID="{7E6F1EDE-3B5B-4DBF-96C2-6C7BBEE19A3E}" presName="compNode" presStyleCnt="0"/>
      <dgm:spPr/>
    </dgm:pt>
    <dgm:pt modelId="{13DF0DED-312D-4CE8-B95D-5A4769D6FFF4}" type="pres">
      <dgm:prSet presAssocID="{7E6F1EDE-3B5B-4DBF-96C2-6C7BBEE19A3E}" presName="iconBgRect" presStyleLbl="bgShp" presStyleIdx="0" presStyleCnt="2"/>
      <dgm:spPr/>
    </dgm:pt>
    <dgm:pt modelId="{861DF059-69B4-4D3D-ADCE-430478AAFFC0}" type="pres">
      <dgm:prSet presAssocID="{7E6F1EDE-3B5B-4DBF-96C2-6C7BBEE19A3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1CF8F0C1-0F70-48B7-A55A-2B85C3CD0B61}" type="pres">
      <dgm:prSet presAssocID="{7E6F1EDE-3B5B-4DBF-96C2-6C7BBEE19A3E}" presName="spaceRect" presStyleCnt="0"/>
      <dgm:spPr/>
    </dgm:pt>
    <dgm:pt modelId="{FE66CA0E-CC55-4068-90D7-8950E717AC69}" type="pres">
      <dgm:prSet presAssocID="{7E6F1EDE-3B5B-4DBF-96C2-6C7BBEE19A3E}" presName="textRect" presStyleLbl="revTx" presStyleIdx="0" presStyleCnt="2" custLinFactNeighborX="3891" custLinFactNeighborY="-34391">
        <dgm:presLayoutVars>
          <dgm:chMax val="1"/>
          <dgm:chPref val="1"/>
        </dgm:presLayoutVars>
      </dgm:prSet>
      <dgm:spPr/>
    </dgm:pt>
    <dgm:pt modelId="{087F1045-C040-4AAE-A7EE-04EA9D5344AA}" type="pres">
      <dgm:prSet presAssocID="{9F314EBB-C2F8-474E-A0F8-FD74DE716AAD}" presName="sibTrans" presStyleLbl="sibTrans2D1" presStyleIdx="0" presStyleCnt="0"/>
      <dgm:spPr/>
    </dgm:pt>
    <dgm:pt modelId="{10CADC17-40AF-4131-BB67-10A66E2398B1}" type="pres">
      <dgm:prSet presAssocID="{86DD3524-C2EA-4BE0-9425-99F18084DD9A}" presName="compNode" presStyleCnt="0"/>
      <dgm:spPr/>
    </dgm:pt>
    <dgm:pt modelId="{32D8D5CB-E5F4-4FB7-AEEA-769DDC88BB49}" type="pres">
      <dgm:prSet presAssocID="{86DD3524-C2EA-4BE0-9425-99F18084DD9A}" presName="iconBgRect" presStyleLbl="bgShp" presStyleIdx="1" presStyleCnt="2" custLinFactNeighborX="-55439" custLinFactNeighborY="-16340"/>
      <dgm:spPr/>
    </dgm:pt>
    <dgm:pt modelId="{70FDD508-1228-416E-BFD0-B23C907DBEC6}" type="pres">
      <dgm:prSet presAssocID="{86DD3524-C2EA-4BE0-9425-99F18084DD9A}" presName="iconRect" presStyleLbl="node1" presStyleIdx="1" presStyleCnt="2" custLinFactNeighborX="-93673" custLinFactNeighborY="-382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4599E55-A95B-4ACB-993E-6491F957DC50}" type="pres">
      <dgm:prSet presAssocID="{86DD3524-C2EA-4BE0-9425-99F18084DD9A}" presName="spaceRect" presStyleCnt="0"/>
      <dgm:spPr/>
    </dgm:pt>
    <dgm:pt modelId="{60C03C75-E5AB-4A3B-B708-23CD9CCAB0FE}" type="pres">
      <dgm:prSet presAssocID="{86DD3524-C2EA-4BE0-9425-99F18084DD9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777A10E-99EE-4AC3-BA16-C02931C41979}" type="presOf" srcId="{9F314EBB-C2F8-474E-A0F8-FD74DE716AAD}" destId="{087F1045-C040-4AAE-A7EE-04EA9D5344AA}" srcOrd="0" destOrd="0" presId="urn:microsoft.com/office/officeart/2018/2/layout/IconCircleList"/>
    <dgm:cxn modelId="{D1FF5E29-1B74-44FB-B9BA-AF0DF65D82FB}" srcId="{25ED3365-C663-4EB3-9B74-5CED0FE18C31}" destId="{7E6F1EDE-3B5B-4DBF-96C2-6C7BBEE19A3E}" srcOrd="0" destOrd="0" parTransId="{57009C52-2A9D-4B5F-AF04-374FD9CD86BC}" sibTransId="{9F314EBB-C2F8-474E-A0F8-FD74DE716AAD}"/>
    <dgm:cxn modelId="{C1BE8234-223C-4D07-B797-EF943BCF6D1D}" srcId="{25ED3365-C663-4EB3-9B74-5CED0FE18C31}" destId="{86DD3524-C2EA-4BE0-9425-99F18084DD9A}" srcOrd="1" destOrd="0" parTransId="{2045075B-6FEB-4DE5-9C65-1AB2EB31C949}" sibTransId="{9D01D077-28F1-431F-B805-9AC31A3196E2}"/>
    <dgm:cxn modelId="{D7D05D76-4881-497A-BF39-59EF1E10FB94}" type="presOf" srcId="{86DD3524-C2EA-4BE0-9425-99F18084DD9A}" destId="{60C03C75-E5AB-4A3B-B708-23CD9CCAB0FE}" srcOrd="0" destOrd="0" presId="urn:microsoft.com/office/officeart/2018/2/layout/IconCircleList"/>
    <dgm:cxn modelId="{18266F8D-FFDE-4A96-91F8-FDD67318787A}" type="presOf" srcId="{7E6F1EDE-3B5B-4DBF-96C2-6C7BBEE19A3E}" destId="{FE66CA0E-CC55-4068-90D7-8950E717AC69}" srcOrd="0" destOrd="0" presId="urn:microsoft.com/office/officeart/2018/2/layout/IconCircleList"/>
    <dgm:cxn modelId="{CBDA5F93-5E5D-4A3D-B784-4EA859FD8434}" type="presOf" srcId="{25ED3365-C663-4EB3-9B74-5CED0FE18C31}" destId="{3FD5ABD6-A964-4351-9068-442D5A23BF13}" srcOrd="0" destOrd="0" presId="urn:microsoft.com/office/officeart/2018/2/layout/IconCircleList"/>
    <dgm:cxn modelId="{CBE8380B-E714-42B8-A822-2C6530861C8D}" type="presParOf" srcId="{3FD5ABD6-A964-4351-9068-442D5A23BF13}" destId="{4EBA73E9-EB86-400A-9543-7B5AE215059A}" srcOrd="0" destOrd="0" presId="urn:microsoft.com/office/officeart/2018/2/layout/IconCircleList"/>
    <dgm:cxn modelId="{2C11F827-4D99-42C4-A7F0-744B1EB22CF2}" type="presParOf" srcId="{4EBA73E9-EB86-400A-9543-7B5AE215059A}" destId="{072108B8-1E44-4FF3-86D9-7EA08B6DD8FB}" srcOrd="0" destOrd="0" presId="urn:microsoft.com/office/officeart/2018/2/layout/IconCircleList"/>
    <dgm:cxn modelId="{4BA34789-E67E-4E8E-8595-F35CE1B6617F}" type="presParOf" srcId="{072108B8-1E44-4FF3-86D9-7EA08B6DD8FB}" destId="{13DF0DED-312D-4CE8-B95D-5A4769D6FFF4}" srcOrd="0" destOrd="0" presId="urn:microsoft.com/office/officeart/2018/2/layout/IconCircleList"/>
    <dgm:cxn modelId="{476F69AB-A518-4D2E-8134-29DCCA3D92E4}" type="presParOf" srcId="{072108B8-1E44-4FF3-86D9-7EA08B6DD8FB}" destId="{861DF059-69B4-4D3D-ADCE-430478AAFFC0}" srcOrd="1" destOrd="0" presId="urn:microsoft.com/office/officeart/2018/2/layout/IconCircleList"/>
    <dgm:cxn modelId="{B428659C-90AF-49B8-8485-0E3B31EB75DA}" type="presParOf" srcId="{072108B8-1E44-4FF3-86D9-7EA08B6DD8FB}" destId="{1CF8F0C1-0F70-48B7-A55A-2B85C3CD0B61}" srcOrd="2" destOrd="0" presId="urn:microsoft.com/office/officeart/2018/2/layout/IconCircleList"/>
    <dgm:cxn modelId="{0C508772-E02A-4D03-939C-EF8BA9F119BB}" type="presParOf" srcId="{072108B8-1E44-4FF3-86D9-7EA08B6DD8FB}" destId="{FE66CA0E-CC55-4068-90D7-8950E717AC69}" srcOrd="3" destOrd="0" presId="urn:microsoft.com/office/officeart/2018/2/layout/IconCircleList"/>
    <dgm:cxn modelId="{449F2706-C0F2-4C09-9A0A-1D64E50F9C38}" type="presParOf" srcId="{4EBA73E9-EB86-400A-9543-7B5AE215059A}" destId="{087F1045-C040-4AAE-A7EE-04EA9D5344AA}" srcOrd="1" destOrd="0" presId="urn:microsoft.com/office/officeart/2018/2/layout/IconCircleList"/>
    <dgm:cxn modelId="{1196DA43-7014-4BA2-9858-5EA2F1828F82}" type="presParOf" srcId="{4EBA73E9-EB86-400A-9543-7B5AE215059A}" destId="{10CADC17-40AF-4131-BB67-10A66E2398B1}" srcOrd="2" destOrd="0" presId="urn:microsoft.com/office/officeart/2018/2/layout/IconCircleList"/>
    <dgm:cxn modelId="{D7367106-1DCE-4A1B-8319-D59CF675892A}" type="presParOf" srcId="{10CADC17-40AF-4131-BB67-10A66E2398B1}" destId="{32D8D5CB-E5F4-4FB7-AEEA-769DDC88BB49}" srcOrd="0" destOrd="0" presId="urn:microsoft.com/office/officeart/2018/2/layout/IconCircleList"/>
    <dgm:cxn modelId="{23F3DB70-F104-41AD-805B-65E9A0ACAA4A}" type="presParOf" srcId="{10CADC17-40AF-4131-BB67-10A66E2398B1}" destId="{70FDD508-1228-416E-BFD0-B23C907DBEC6}" srcOrd="1" destOrd="0" presId="urn:microsoft.com/office/officeart/2018/2/layout/IconCircleList"/>
    <dgm:cxn modelId="{539EE5B8-DF4B-4900-9D66-4AC1274CEBC8}" type="presParOf" srcId="{10CADC17-40AF-4131-BB67-10A66E2398B1}" destId="{14599E55-A95B-4ACB-993E-6491F957DC50}" srcOrd="2" destOrd="0" presId="urn:microsoft.com/office/officeart/2018/2/layout/IconCircleList"/>
    <dgm:cxn modelId="{E473F30E-21B5-45B7-9017-67B41A1F7731}" type="presParOf" srcId="{10CADC17-40AF-4131-BB67-10A66E2398B1}" destId="{60C03C75-E5AB-4A3B-B708-23CD9CCAB0F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DF0DED-312D-4CE8-B95D-5A4769D6FFF4}">
      <dsp:nvSpPr>
        <dsp:cNvPr id="0" name=""/>
        <dsp:cNvSpPr/>
      </dsp:nvSpPr>
      <dsp:spPr>
        <a:xfrm>
          <a:off x="243392" y="1143441"/>
          <a:ext cx="1351944" cy="135194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1DF059-69B4-4D3D-ADCE-430478AAFFC0}">
      <dsp:nvSpPr>
        <dsp:cNvPr id="0" name=""/>
        <dsp:cNvSpPr/>
      </dsp:nvSpPr>
      <dsp:spPr>
        <a:xfrm>
          <a:off x="527300" y="1427350"/>
          <a:ext cx="784127" cy="7841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66CA0E-CC55-4068-90D7-8950E717AC69}">
      <dsp:nvSpPr>
        <dsp:cNvPr id="0" name=""/>
        <dsp:cNvSpPr/>
      </dsp:nvSpPr>
      <dsp:spPr>
        <a:xfrm>
          <a:off x="2009035" y="678494"/>
          <a:ext cx="3186726" cy="1351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 dirty="0"/>
            <a:t>Header: 5W2H Overview</a:t>
          </a:r>
          <a:endParaRPr lang="en-US" sz="2400" kern="1200" dirty="0"/>
        </a:p>
      </dsp:txBody>
      <dsp:txXfrm>
        <a:off x="2009035" y="678494"/>
        <a:ext cx="3186726" cy="1351944"/>
      </dsp:txXfrm>
    </dsp:sp>
    <dsp:sp modelId="{32D8D5CB-E5F4-4FB7-AEEA-769DDC88BB49}">
      <dsp:nvSpPr>
        <dsp:cNvPr id="0" name=""/>
        <dsp:cNvSpPr/>
      </dsp:nvSpPr>
      <dsp:spPr>
        <a:xfrm>
          <a:off x="4877524" y="922533"/>
          <a:ext cx="1351944" cy="135194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FDD508-1228-416E-BFD0-B23C907DBEC6}">
      <dsp:nvSpPr>
        <dsp:cNvPr id="0" name=""/>
        <dsp:cNvSpPr/>
      </dsp:nvSpPr>
      <dsp:spPr>
        <a:xfrm>
          <a:off x="5176421" y="1397372"/>
          <a:ext cx="784127" cy="7841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C03C75-E5AB-4A3B-B708-23CD9CCAB0FE}">
      <dsp:nvSpPr>
        <dsp:cNvPr id="0" name=""/>
        <dsp:cNvSpPr/>
      </dsp:nvSpPr>
      <dsp:spPr>
        <a:xfrm>
          <a:off x="7268675" y="1143441"/>
          <a:ext cx="3186726" cy="13519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• </a:t>
          </a:r>
          <a:r>
            <a:rPr lang="en-US" sz="2000" b="1" i="0" kern="1200" baseline="0" dirty="0"/>
            <a:t>What</a:t>
          </a:r>
          <a:r>
            <a:rPr lang="en-US" sz="2000" b="0" i="0" kern="1200" baseline="0" dirty="0"/>
            <a:t>: Significant 30% decline in in‑store sales</a:t>
          </a:r>
          <a:br>
            <a:rPr lang="en-US" sz="2000" b="0" i="0" kern="1200" baseline="0" dirty="0"/>
          </a:br>
          <a:r>
            <a:rPr lang="en-US" sz="2000" b="0" i="0" kern="1200" baseline="0" dirty="0"/>
            <a:t>• </a:t>
          </a:r>
          <a:r>
            <a:rPr lang="en-US" sz="2000" b="1" i="0" kern="1200" baseline="0" dirty="0"/>
            <a:t>Why</a:t>
          </a:r>
          <a:r>
            <a:rPr lang="en-US" sz="2000" b="0" i="0" kern="1200" baseline="0" dirty="0"/>
            <a:t>: Market changes, rising costs, digital and delivery limitations, strong competitors</a:t>
          </a:r>
          <a:br>
            <a:rPr lang="en-US" sz="2000" b="0" i="0" kern="1200" baseline="0" dirty="0"/>
          </a:br>
          <a:r>
            <a:rPr lang="en-US" sz="2000" b="1" i="0" kern="1200" baseline="0" dirty="0"/>
            <a:t>• Who</a:t>
          </a:r>
          <a:r>
            <a:rPr lang="en-US" sz="2000" b="0" i="0" kern="1200" baseline="0" dirty="0"/>
            <a:t>: Impacts owners, staff, customers, suppliers</a:t>
          </a:r>
          <a:br>
            <a:rPr lang="en-US" sz="2000" b="0" i="0" kern="1200" baseline="0" dirty="0"/>
          </a:br>
          <a:r>
            <a:rPr lang="en-US" sz="2000" b="0" i="0" kern="1200" baseline="0" dirty="0"/>
            <a:t>• </a:t>
          </a:r>
          <a:r>
            <a:rPr lang="en-US" sz="2000" b="1" i="0" kern="1200" baseline="0" dirty="0"/>
            <a:t>Where</a:t>
          </a:r>
          <a:r>
            <a:rPr lang="en-US" sz="2000" b="0" i="0" kern="1200" baseline="0" dirty="0"/>
            <a:t>: Green Haven’s Norwich high‑street location</a:t>
          </a:r>
          <a:br>
            <a:rPr lang="en-US" sz="2000" b="0" i="0" kern="1200" baseline="0" dirty="0"/>
          </a:br>
          <a:r>
            <a:rPr lang="en-US" sz="2000" b="0" i="0" kern="1200" baseline="0" dirty="0"/>
            <a:t>• </a:t>
          </a:r>
          <a:r>
            <a:rPr lang="en-US" sz="2000" b="1" i="0" kern="1200" baseline="0" dirty="0"/>
            <a:t>When</a:t>
          </a:r>
          <a:r>
            <a:rPr lang="en-US" sz="2000" b="0" i="0" kern="1200" baseline="0" dirty="0"/>
            <a:t>: Issues escalating over the past 12 months</a:t>
          </a:r>
          <a:br>
            <a:rPr lang="en-US" sz="2000" b="0" i="0" kern="1200" baseline="0" dirty="0"/>
          </a:br>
          <a:r>
            <a:rPr lang="en-US" sz="2000" b="1" i="0" kern="1200" baseline="0" dirty="0"/>
            <a:t>• How</a:t>
          </a:r>
          <a:r>
            <a:rPr lang="en-US" sz="2000" b="0" i="0" kern="1200" baseline="0" dirty="0"/>
            <a:t>: Reduced footfall, lower conversion, customer shift to online rivals</a:t>
          </a:r>
          <a:br>
            <a:rPr lang="en-US" sz="2000" b="0" i="0" kern="1200" baseline="0" dirty="0"/>
          </a:br>
          <a:r>
            <a:rPr lang="en-US" sz="2000" b="1" i="0" kern="1200" baseline="0" dirty="0"/>
            <a:t>• How Much</a:t>
          </a:r>
          <a:r>
            <a:rPr lang="en-US" sz="2000" b="0" i="0" kern="1200" baseline="0" dirty="0"/>
            <a:t>: 12 Monts</a:t>
          </a:r>
          <a:endParaRPr lang="en-US" sz="2000" kern="1200" dirty="0"/>
        </a:p>
      </dsp:txBody>
      <dsp:txXfrm>
        <a:off x="7268675" y="1143441"/>
        <a:ext cx="3186726" cy="13519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48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="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0698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305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 spc="3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279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473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21606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21606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955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38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77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58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157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478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206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262393"/>
            <a:ext cx="9692640" cy="1428929"/>
          </a:xfrm>
          <a:prstGeom prst="rect">
            <a:avLst/>
          </a:prstGeom>
        </p:spPr>
        <p:txBody>
          <a:bodyPr vert="horz" lIns="91440" tIns="27432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201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81" r:id="rId1"/>
    <p:sldLayoutId id="2147484382" r:id="rId2"/>
    <p:sldLayoutId id="2147484383" r:id="rId3"/>
    <p:sldLayoutId id="2147484384" r:id="rId4"/>
    <p:sldLayoutId id="2147484385" r:id="rId5"/>
    <p:sldLayoutId id="2147484386" r:id="rId6"/>
    <p:sldLayoutId id="2147484387" r:id="rId7"/>
    <p:sldLayoutId id="2147484388" r:id="rId8"/>
    <p:sldLayoutId id="2147484389" r:id="rId9"/>
    <p:sldLayoutId id="2147484390" r:id="rId10"/>
    <p:sldLayoutId id="21474843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 spc="-5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4929" y="758952"/>
            <a:ext cx="3935262" cy="4041648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"/>
              </a:rPr>
              <a:t>MODULE NAME: Problem solving and decision</a:t>
            </a:r>
            <a:br>
              <a:rPr lang="en-GB" sz="2800" dirty="0">
                <a:latin typeface="A"/>
              </a:rPr>
            </a:br>
            <a:r>
              <a:rPr lang="en-GB" sz="2800" dirty="0">
                <a:latin typeface="A"/>
              </a:rPr>
              <a:t>MODULE CODE: LCLM4004 </a:t>
            </a:r>
            <a:br>
              <a:rPr lang="en-GB" sz="2800" dirty="0">
                <a:latin typeface="A"/>
              </a:rPr>
            </a:br>
            <a:r>
              <a:rPr lang="en-GB" sz="2800" dirty="0">
                <a:latin typeface="A"/>
              </a:rPr>
              <a:t>STUDENT NAME : Mihaela Vlas </a:t>
            </a:r>
            <a:br>
              <a:rPr lang="en-GB" sz="2800" dirty="0">
                <a:latin typeface="A"/>
              </a:rPr>
            </a:br>
            <a:r>
              <a:rPr lang="en-GB" sz="2800" dirty="0">
                <a:latin typeface="A"/>
              </a:rPr>
              <a:t>STUDENT ID :2510882</a:t>
            </a:r>
            <a:br>
              <a:rPr lang="en-GB" sz="2800" dirty="0">
                <a:latin typeface="A"/>
              </a:rPr>
            </a:br>
            <a:r>
              <a:rPr lang="en-GB" sz="2800" dirty="0" err="1">
                <a:latin typeface="A"/>
              </a:rPr>
              <a:t>LECTURER:Mustakkima</a:t>
            </a:r>
            <a:r>
              <a:rPr lang="en-GB" sz="2800" dirty="0">
                <a:latin typeface="A"/>
              </a:rPr>
              <a:t> Afrin</a:t>
            </a:r>
            <a:br>
              <a:rPr lang="en-GB" sz="2800" dirty="0">
                <a:latin typeface="A"/>
              </a:rPr>
            </a:br>
            <a:r>
              <a:rPr lang="en-GB" sz="2800" dirty="0">
                <a:latin typeface="A"/>
              </a:rPr>
              <a:t>Assignment 1: Presentation</a:t>
            </a:r>
          </a:p>
        </p:txBody>
      </p:sp>
      <p:pic>
        <p:nvPicPr>
          <p:cNvPr id="6" name="Graphic 5" descr="Classroom">
            <a:extLst>
              <a:ext uri="{FF2B5EF4-FFF2-40B4-BE49-F238E27FC236}">
                <a16:creationId xmlns:a16="http://schemas.microsoft.com/office/drawing/2014/main" id="{A1B55549-0295-5D10-6F0D-49510A4232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44183" y="848542"/>
            <a:ext cx="5151817" cy="5151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2594" y="758952"/>
            <a:ext cx="9056876" cy="16916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2594" y="3209544"/>
            <a:ext cx="9056876" cy="1691640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r>
              <a:rPr lang="en-US" sz="7200" cap="all" dirty="0">
                <a:solidFill>
                  <a:schemeClr val="tx2"/>
                </a:solidFill>
              </a:rPr>
              <a:t>Introduction </a:t>
            </a:r>
          </a:p>
          <a:p>
            <a:r>
              <a:rPr lang="en-US" sz="7200" cap="all" dirty="0">
                <a:solidFill>
                  <a:schemeClr val="tx2"/>
                </a:solidFill>
              </a:rPr>
              <a:t>Company background</a:t>
            </a:r>
          </a:p>
          <a:p>
            <a:r>
              <a:rPr lang="en-US" sz="7200" cap="all" dirty="0">
                <a:solidFill>
                  <a:schemeClr val="tx2"/>
                </a:solidFill>
              </a:rPr>
              <a:t>Problem: nature and scope</a:t>
            </a:r>
          </a:p>
          <a:p>
            <a:r>
              <a:rPr lang="en-US" sz="7200" cap="all" dirty="0">
                <a:solidFill>
                  <a:schemeClr val="tx2"/>
                </a:solidFill>
              </a:rPr>
              <a:t>PESTLE ANALYSIS: Green Haven Florists</a:t>
            </a:r>
          </a:p>
          <a:p>
            <a:r>
              <a:rPr lang="en-US" sz="7200" cap="all" dirty="0">
                <a:solidFill>
                  <a:schemeClr val="tx2"/>
                </a:solidFill>
              </a:rPr>
              <a:t>Cause and effect analysis: Fishbone diagram</a:t>
            </a:r>
          </a:p>
          <a:p>
            <a:r>
              <a:rPr lang="en-US" sz="7200" cap="all" dirty="0">
                <a:solidFill>
                  <a:schemeClr val="tx2"/>
                </a:solidFill>
              </a:rPr>
              <a:t>Conclusion</a:t>
            </a:r>
          </a:p>
          <a:p>
            <a:r>
              <a:rPr lang="en-US" sz="7200" cap="all" dirty="0">
                <a:solidFill>
                  <a:schemeClr val="tx2"/>
                </a:solidFill>
              </a:rPr>
              <a:t>References</a:t>
            </a:r>
          </a:p>
          <a:p>
            <a:endParaRPr lang="en-US" sz="600" cap="all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9813" y="1183277"/>
            <a:ext cx="10232571" cy="4491446"/>
          </a:xfrm>
        </p:spPr>
        <p:txBody>
          <a:bodyPr/>
          <a:lstStyle/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0A313DC-7D4B-FD7C-4F89-F1A9A8C252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9813" y="2003106"/>
            <a:ext cx="10532374" cy="1969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800" dirty="0">
                <a:latin typeface="Arial" panose="020B0604020202020204" pitchFamily="34" charset="0"/>
              </a:rPr>
              <a:t>* 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Briefly introduce Green Haven Florists: small independent florist in Norwich focused on sustainability and bespoke arrangements</a:t>
            </a:r>
            <a:b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*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State that recent market and internal pressures have led to declining in‑store sales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fferent types of flowers">
            <a:extLst>
              <a:ext uri="{FF2B5EF4-FFF2-40B4-BE49-F238E27FC236}">
                <a16:creationId xmlns:a16="http://schemas.microsoft.com/office/drawing/2014/main" id="{A034AC7E-03E4-3675-7708-AECFB3FA22E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5767" r="1" b="3641"/>
          <a:stretch>
            <a:fillRect/>
          </a:stretch>
        </p:blipFill>
        <p:spPr>
          <a:xfrm>
            <a:off x="20" y="-2"/>
            <a:ext cx="113410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390" y="365760"/>
            <a:ext cx="9418320" cy="19489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88814" y="3114205"/>
            <a:ext cx="9418320" cy="1691640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1800" cap="all" dirty="0">
                <a:solidFill>
                  <a:schemeClr val="tx1"/>
                </a:solidFill>
              </a:rPr>
              <a:t>Green Haven Florists</a:t>
            </a:r>
          </a:p>
          <a:p>
            <a:r>
              <a:rPr lang="en-US" sz="1800" cap="all" dirty="0">
                <a:solidFill>
                  <a:schemeClr val="tx1"/>
                </a:solidFill>
              </a:rPr>
              <a:t>Founded in: 2016</a:t>
            </a:r>
          </a:p>
          <a:p>
            <a:r>
              <a:rPr lang="en-US" sz="1800" cap="all" dirty="0">
                <a:solidFill>
                  <a:schemeClr val="tx1"/>
                </a:solidFill>
              </a:rPr>
              <a:t>Owners: Liam and Priya Patel </a:t>
            </a:r>
          </a:p>
          <a:p>
            <a:r>
              <a:rPr lang="en-US" sz="1800" cap="all" dirty="0">
                <a:solidFill>
                  <a:schemeClr val="tx1"/>
                </a:solidFill>
              </a:rPr>
              <a:t>Sells:  Flowers ,Bouquets ,Wedding planning</a:t>
            </a:r>
          </a:p>
          <a:p>
            <a:r>
              <a:rPr lang="en-US" sz="1800" cap="all" dirty="0">
                <a:solidFill>
                  <a:schemeClr val="tx1"/>
                </a:solidFill>
              </a:rPr>
              <a:t>strong community ties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9704" y="1138781"/>
            <a:ext cx="8915399" cy="71323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Problem: nature and scope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A29C4EA8-65E7-AB5B-CAB1-7978031775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6247584"/>
              </p:ext>
            </p:extLst>
          </p:nvPr>
        </p:nvGraphicFramePr>
        <p:xfrm>
          <a:off x="397991" y="2248525"/>
          <a:ext cx="10698795" cy="3638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73EFA6F-3ABE-8094-9977-5F057F2D1DC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8937" r="-1" b="14006"/>
          <a:stretch>
            <a:fillRect/>
          </a:stretch>
        </p:blipFill>
        <p:spPr>
          <a:xfrm>
            <a:off x="305" y="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4492" y="0"/>
            <a:ext cx="8561747" cy="1912674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000" dirty="0"/>
              <a:t>PESTLE ANALYSIS: Green Haven Florists</a:t>
            </a:r>
            <a:br>
              <a:rPr lang="en-US" sz="4000" dirty="0"/>
            </a:br>
            <a:endParaRPr lang="en-US" sz="4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82DB6C1-CD8F-3894-44D0-C4A94987C8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334334" y="1768637"/>
            <a:ext cx="8561746" cy="97762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91440" rIns="91440" bIns="91440" numCol="1" rtlCol="0" anchorCtr="0" compatLnSpc="1">
            <a:prstTxWarp prst="textNoShape">
              <a:avLst/>
            </a:prstTxWarp>
            <a:noAutofit/>
          </a:bodyPr>
          <a:lstStyle/>
          <a:p>
            <a:pPr marR="0" lvl="0" fontAlgn="base">
              <a:lnSpc>
                <a:spcPct val="110000"/>
              </a:lnSpc>
              <a:spcAft>
                <a:spcPct val="0"/>
              </a:spcAft>
              <a:tabLst/>
            </a:pPr>
            <a:r>
              <a:rPr kumimoji="0" lang="en-US" altLang="en-US" sz="2400" b="1" i="0" u="none" strike="noStrike" cap="all" normalizeH="0" dirty="0">
                <a:ln>
                  <a:noFill/>
                </a:ln>
                <a:highlight>
                  <a:srgbClr val="FFFF00"/>
                </a:highlight>
              </a:rPr>
              <a:t>• Political</a:t>
            </a:r>
            <a:r>
              <a:rPr kumimoji="0" lang="en-US" altLang="en-US" sz="2400" b="1" i="0" u="none" strike="noStrike" cap="all" normalizeH="0" dirty="0">
                <a:ln>
                  <a:noFill/>
                </a:ln>
              </a:rPr>
              <a:t>: Import regulations, post‑Brexit supply chain effects</a:t>
            </a:r>
            <a:br>
              <a:rPr kumimoji="0" lang="en-US" altLang="en-US" sz="2400" b="1" i="0" u="none" strike="noStrike" cap="all" normalizeH="0" dirty="0">
                <a:ln>
                  <a:noFill/>
                </a:ln>
              </a:rPr>
            </a:br>
            <a:r>
              <a:rPr kumimoji="0" lang="en-US" altLang="en-US" sz="2400" b="1" i="0" u="none" strike="noStrike" cap="all" normalizeH="0" dirty="0">
                <a:ln>
                  <a:noFill/>
                </a:ln>
              </a:rPr>
              <a:t>• </a:t>
            </a:r>
            <a:r>
              <a:rPr kumimoji="0" lang="en-US" altLang="en-US" sz="2400" b="1" i="0" u="none" strike="noStrike" cap="all" normalizeH="0" dirty="0">
                <a:ln>
                  <a:noFill/>
                </a:ln>
                <a:highlight>
                  <a:srgbClr val="00FFFF"/>
                </a:highlight>
              </a:rPr>
              <a:t>Economic:</a:t>
            </a:r>
            <a:r>
              <a:rPr kumimoji="0" lang="en-US" altLang="en-US" sz="2400" b="1" i="0" u="none" strike="noStrike" cap="all" normalizeH="0" dirty="0">
                <a:ln>
                  <a:noFill/>
                </a:ln>
              </a:rPr>
              <a:t> Inflation increasing flower and packaging costs; reduced consumer spending</a:t>
            </a:r>
            <a:br>
              <a:rPr kumimoji="0" lang="en-US" altLang="en-US" sz="2400" b="1" i="0" u="none" strike="noStrike" cap="all" normalizeH="0" dirty="0">
                <a:ln>
                  <a:noFill/>
                </a:ln>
              </a:rPr>
            </a:br>
            <a:r>
              <a:rPr kumimoji="0" lang="en-US" altLang="en-US" sz="2400" b="1" i="0" u="none" strike="noStrike" cap="all" normalizeH="0" dirty="0">
                <a:ln>
                  <a:noFill/>
                </a:ln>
              </a:rPr>
              <a:t>• </a:t>
            </a:r>
            <a:r>
              <a:rPr kumimoji="0" lang="en-US" altLang="en-US" sz="2400" b="1" i="0" u="none" strike="noStrike" cap="all" normalizeH="0" dirty="0">
                <a:ln>
                  <a:noFill/>
                </a:ln>
                <a:highlight>
                  <a:srgbClr val="00FF00"/>
                </a:highlight>
              </a:rPr>
              <a:t>Social: </a:t>
            </a:r>
            <a:r>
              <a:rPr kumimoji="0" lang="en-US" altLang="en-US" sz="2400" b="1" i="0" u="none" strike="noStrike" cap="all" normalizeH="0" dirty="0">
                <a:ln>
                  <a:noFill/>
                </a:ln>
              </a:rPr>
              <a:t>Preference for convenience + online buying; rising sustainability expectations</a:t>
            </a:r>
            <a:br>
              <a:rPr kumimoji="0" lang="en-US" altLang="en-US" sz="2400" b="1" i="0" u="none" strike="noStrike" cap="all" normalizeH="0" dirty="0">
                <a:ln>
                  <a:noFill/>
                </a:ln>
              </a:rPr>
            </a:br>
            <a:endParaRPr kumimoji="0" lang="en-US" altLang="en-US" sz="2400" b="1" i="0" u="none" strike="noStrike" cap="all" normalizeH="0" dirty="0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31" y="640080"/>
            <a:ext cx="3690425" cy="1325562"/>
          </a:xfrm>
        </p:spPr>
        <p:txBody>
          <a:bodyPr>
            <a:noAutofit/>
          </a:bodyPr>
          <a:lstStyle/>
          <a:p>
            <a:r>
              <a:rPr lang="en-GB" sz="2800" b="1" dirty="0"/>
              <a:t>PESTLE ANALYSIS: Green Haven Florists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8493" y="1965642"/>
            <a:ext cx="3690425" cy="424318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• </a:t>
            </a:r>
            <a:r>
              <a:rPr lang="en-US" altLang="en-US" sz="2400" b="1" dirty="0">
                <a:highlight>
                  <a:srgbClr val="00FFFF"/>
                </a:highlight>
                <a:latin typeface="Arial" panose="020B0604020202020204" pitchFamily="34" charset="0"/>
              </a:rPr>
              <a:t>Technological</a:t>
            </a:r>
            <a:r>
              <a:rPr lang="en-US" altLang="en-US" sz="2400" dirty="0">
                <a:latin typeface="Arial" panose="020B0604020202020204" pitchFamily="34" charset="0"/>
              </a:rPr>
              <a:t>: Need for modern website, digital marketing, delivery tech</a:t>
            </a:r>
            <a:br>
              <a:rPr lang="en-US" altLang="en-US" sz="2400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• </a:t>
            </a:r>
            <a:r>
              <a:rPr lang="en-US" altLang="en-US" sz="2400" b="1" dirty="0">
                <a:highlight>
                  <a:srgbClr val="FF9900"/>
                </a:highlight>
                <a:latin typeface="Arial" panose="020B0604020202020204" pitchFamily="34" charset="0"/>
              </a:rPr>
              <a:t>Environmental</a:t>
            </a:r>
            <a:r>
              <a:rPr lang="en-US" altLang="en-US" sz="2400" dirty="0">
                <a:highlight>
                  <a:srgbClr val="FF9900"/>
                </a:highlight>
                <a:latin typeface="Arial" panose="020B0604020202020204" pitchFamily="34" charset="0"/>
              </a:rPr>
              <a:t>:</a:t>
            </a:r>
            <a:r>
              <a:rPr lang="en-US" altLang="en-US" sz="2400" dirty="0">
                <a:latin typeface="Arial" panose="020B0604020202020204" pitchFamily="34" charset="0"/>
              </a:rPr>
              <a:t> Higher costs for eco‑friendly materials, demand for sustainable products</a:t>
            </a:r>
            <a:br>
              <a:rPr lang="en-US" altLang="en-US" sz="2400" dirty="0">
                <a:latin typeface="Arial" panose="020B0604020202020204" pitchFamily="34" charset="0"/>
              </a:rPr>
            </a:br>
            <a:r>
              <a:rPr lang="en-US" altLang="en-US" sz="2400" b="1" dirty="0">
                <a:latin typeface="Arial" panose="020B0604020202020204" pitchFamily="34" charset="0"/>
              </a:rPr>
              <a:t>• </a:t>
            </a:r>
            <a:r>
              <a:rPr lang="en-US" altLang="en-US" sz="2400" b="1" dirty="0">
                <a:highlight>
                  <a:srgbClr val="FF00FF"/>
                </a:highlight>
                <a:latin typeface="Arial" panose="020B0604020202020204" pitchFamily="34" charset="0"/>
              </a:rPr>
              <a:t>Legal</a:t>
            </a:r>
            <a:r>
              <a:rPr lang="en-US" altLang="en-US" sz="2400" dirty="0">
                <a:latin typeface="Arial" panose="020B0604020202020204" pitchFamily="34" charset="0"/>
              </a:rPr>
              <a:t>: Compliance with consumer protection, delivery standards, waste disposal rules</a:t>
            </a:r>
            <a:endParaRPr lang="en-GB" sz="2400" b="1" dirty="0"/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ECBA78DA-34BB-74FE-5ACB-C2D0582705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46163" y="621342"/>
            <a:ext cx="4736892" cy="4423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071" y="230388"/>
            <a:ext cx="10087707" cy="1705533"/>
          </a:xfrm>
        </p:spPr>
        <p:txBody>
          <a:bodyPr>
            <a:normAutofit/>
          </a:bodyPr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854439"/>
            <a:ext cx="11276166" cy="7105337"/>
          </a:xfrm>
        </p:spPr>
        <p:txBody>
          <a:bodyPr/>
          <a:lstStyle/>
          <a:p>
            <a:r>
              <a:rPr lang="en-US" dirty="0"/>
              <a:t>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74125-F227-C482-0810-45EB425592CB}"/>
              </a:ext>
            </a:extLst>
          </p:cNvPr>
          <p:cNvCxnSpPr>
            <a:cxnSpLocks/>
          </p:cNvCxnSpPr>
          <p:nvPr/>
        </p:nvCxnSpPr>
        <p:spPr>
          <a:xfrm flipV="1">
            <a:off x="2171078" y="3414515"/>
            <a:ext cx="6970426" cy="51719"/>
          </a:xfrm>
          <a:prstGeom prst="straightConnector1">
            <a:avLst/>
          </a:prstGeom>
          <a:ln w="114300">
            <a:solidFill>
              <a:srgbClr val="002060">
                <a:alpha val="90000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0ABC70B-3937-14F0-1633-9E37B2063006}"/>
              </a:ext>
            </a:extLst>
          </p:cNvPr>
          <p:cNvCxnSpPr>
            <a:cxnSpLocks/>
          </p:cNvCxnSpPr>
          <p:nvPr/>
        </p:nvCxnSpPr>
        <p:spPr>
          <a:xfrm flipH="1" flipV="1">
            <a:off x="2158584" y="2458387"/>
            <a:ext cx="554636" cy="970613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E47C5B1-BFB3-0C99-81B1-D4FDC4B0E221}"/>
              </a:ext>
            </a:extLst>
          </p:cNvPr>
          <p:cNvCxnSpPr>
            <a:cxnSpLocks/>
          </p:cNvCxnSpPr>
          <p:nvPr/>
        </p:nvCxnSpPr>
        <p:spPr>
          <a:xfrm flipH="1">
            <a:off x="2278505" y="3429000"/>
            <a:ext cx="771993" cy="1064437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1BDE565-9A7D-B150-5A98-45BBD0BD25CF}"/>
              </a:ext>
            </a:extLst>
          </p:cNvPr>
          <p:cNvCxnSpPr>
            <a:cxnSpLocks/>
          </p:cNvCxnSpPr>
          <p:nvPr/>
        </p:nvCxnSpPr>
        <p:spPr>
          <a:xfrm flipV="1">
            <a:off x="5799154" y="2299082"/>
            <a:ext cx="157395" cy="1181636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3BDCA00A-64AB-22EF-0BB6-8C2910AF6748}"/>
              </a:ext>
            </a:extLst>
          </p:cNvPr>
          <p:cNvCxnSpPr>
            <a:cxnSpLocks/>
          </p:cNvCxnSpPr>
          <p:nvPr/>
        </p:nvCxnSpPr>
        <p:spPr>
          <a:xfrm flipH="1">
            <a:off x="5930317" y="3504563"/>
            <a:ext cx="412230" cy="1369292"/>
          </a:xfrm>
          <a:prstGeom prst="straightConnector1">
            <a:avLst/>
          </a:prstGeom>
          <a:ln w="698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Cloud 24">
            <a:extLst>
              <a:ext uri="{FF2B5EF4-FFF2-40B4-BE49-F238E27FC236}">
                <a16:creationId xmlns:a16="http://schemas.microsoft.com/office/drawing/2014/main" id="{77CEE214-BA15-01F1-EB0C-DDCF2BC61A38}"/>
              </a:ext>
            </a:extLst>
          </p:cNvPr>
          <p:cNvSpPr/>
          <p:nvPr/>
        </p:nvSpPr>
        <p:spPr>
          <a:xfrm>
            <a:off x="968881" y="1587659"/>
            <a:ext cx="2181068" cy="741969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Cloud 25">
            <a:extLst>
              <a:ext uri="{FF2B5EF4-FFF2-40B4-BE49-F238E27FC236}">
                <a16:creationId xmlns:a16="http://schemas.microsoft.com/office/drawing/2014/main" id="{9C729178-46FD-BE42-743D-408276FE441A}"/>
              </a:ext>
            </a:extLst>
          </p:cNvPr>
          <p:cNvSpPr/>
          <p:nvPr/>
        </p:nvSpPr>
        <p:spPr>
          <a:xfrm>
            <a:off x="5115391" y="1325054"/>
            <a:ext cx="2181068" cy="741969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Cloud 27">
            <a:extLst>
              <a:ext uri="{FF2B5EF4-FFF2-40B4-BE49-F238E27FC236}">
                <a16:creationId xmlns:a16="http://schemas.microsoft.com/office/drawing/2014/main" id="{1ECE1423-5845-6183-D549-07E76DB5080D}"/>
              </a:ext>
            </a:extLst>
          </p:cNvPr>
          <p:cNvSpPr/>
          <p:nvPr/>
        </p:nvSpPr>
        <p:spPr>
          <a:xfrm>
            <a:off x="845579" y="4718350"/>
            <a:ext cx="2044569" cy="884367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Cloud 28">
            <a:extLst>
              <a:ext uri="{FF2B5EF4-FFF2-40B4-BE49-F238E27FC236}">
                <a16:creationId xmlns:a16="http://schemas.microsoft.com/office/drawing/2014/main" id="{99C96F91-86E2-732B-3827-CBFE632DF525}"/>
              </a:ext>
            </a:extLst>
          </p:cNvPr>
          <p:cNvSpPr/>
          <p:nvPr/>
        </p:nvSpPr>
        <p:spPr>
          <a:xfrm>
            <a:off x="4851816" y="4850010"/>
            <a:ext cx="2488367" cy="1041072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Cloud 30">
            <a:extLst>
              <a:ext uri="{FF2B5EF4-FFF2-40B4-BE49-F238E27FC236}">
                <a16:creationId xmlns:a16="http://schemas.microsoft.com/office/drawing/2014/main" id="{135C3060-AB7F-2ACF-23F9-129AA413A055}"/>
              </a:ext>
            </a:extLst>
          </p:cNvPr>
          <p:cNvSpPr/>
          <p:nvPr/>
        </p:nvSpPr>
        <p:spPr>
          <a:xfrm>
            <a:off x="9180356" y="2538267"/>
            <a:ext cx="2181068" cy="1331845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311D5DD-D8B2-28C6-67F6-DAE427C156CB}"/>
              </a:ext>
            </a:extLst>
          </p:cNvPr>
          <p:cNvSpPr txBox="1"/>
          <p:nvPr/>
        </p:nvSpPr>
        <p:spPr>
          <a:xfrm>
            <a:off x="1442613" y="1757891"/>
            <a:ext cx="1420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People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2E9031A-693F-E6E5-83F6-82E54537D57F}"/>
              </a:ext>
            </a:extLst>
          </p:cNvPr>
          <p:cNvSpPr txBox="1"/>
          <p:nvPr/>
        </p:nvSpPr>
        <p:spPr>
          <a:xfrm>
            <a:off x="5546357" y="1486698"/>
            <a:ext cx="1319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Methods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9D40523-C328-B5F1-E67A-A7B23075A239}"/>
              </a:ext>
            </a:extLst>
          </p:cNvPr>
          <p:cNvSpPr txBox="1"/>
          <p:nvPr/>
        </p:nvSpPr>
        <p:spPr>
          <a:xfrm>
            <a:off x="987191" y="4975867"/>
            <a:ext cx="1726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Environment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7305FC0-FD5F-859C-1E5B-839256CDA5EF}"/>
              </a:ext>
            </a:extLst>
          </p:cNvPr>
          <p:cNvSpPr txBox="1"/>
          <p:nvPr/>
        </p:nvSpPr>
        <p:spPr>
          <a:xfrm>
            <a:off x="5284032" y="5185880"/>
            <a:ext cx="1581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Equipment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B674202-096B-98A1-B0C6-44292504C8FF}"/>
              </a:ext>
            </a:extLst>
          </p:cNvPr>
          <p:cNvSpPr txBox="1"/>
          <p:nvPr/>
        </p:nvSpPr>
        <p:spPr>
          <a:xfrm>
            <a:off x="3157925" y="3504563"/>
            <a:ext cx="21340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Personal touch &amp; Sustainable ethos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C9B9311-E072-826F-D7DF-D10C0CA250FC}"/>
              </a:ext>
            </a:extLst>
          </p:cNvPr>
          <p:cNvSpPr txBox="1"/>
          <p:nvPr/>
        </p:nvSpPr>
        <p:spPr>
          <a:xfrm>
            <a:off x="2795665" y="4150894"/>
            <a:ext cx="27506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Confronted difficulties in adapting to a rapidly changing environment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006B8CD4-880F-78CE-105A-FA90078737D2}"/>
              </a:ext>
            </a:extLst>
          </p:cNvPr>
          <p:cNvSpPr txBox="1"/>
          <p:nvPr/>
        </p:nvSpPr>
        <p:spPr>
          <a:xfrm>
            <a:off x="6342547" y="3673525"/>
            <a:ext cx="27361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Unhealth environment </a:t>
            </a:r>
          </a:p>
          <a:p>
            <a:r>
              <a:rPr lang="en-GB" dirty="0"/>
              <a:t>Street works </a:t>
            </a:r>
          </a:p>
          <a:p>
            <a:r>
              <a:rPr lang="en-GB" dirty="0"/>
              <a:t>High prices services </a:t>
            </a:r>
          </a:p>
          <a:p>
            <a:r>
              <a:rPr lang="en-GB" dirty="0"/>
              <a:t> 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7CF8F58-AE5D-DBF1-100E-421D4E222F1E}"/>
              </a:ext>
            </a:extLst>
          </p:cNvPr>
          <p:cNvSpPr txBox="1"/>
          <p:nvPr/>
        </p:nvSpPr>
        <p:spPr>
          <a:xfrm>
            <a:off x="500744" y="3551638"/>
            <a:ext cx="20405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Decline in sales and customer visits</a:t>
            </a:r>
            <a:endParaRPr lang="en-GB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DFBEC796-1A11-B810-3D14-6A4BD40834E0}"/>
              </a:ext>
            </a:extLst>
          </p:cNvPr>
          <p:cNvSpPr txBox="1"/>
          <p:nvPr/>
        </p:nvSpPr>
        <p:spPr>
          <a:xfrm>
            <a:off x="6115465" y="1922703"/>
            <a:ext cx="370846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Costumers want more affordable  prices </a:t>
            </a:r>
          </a:p>
          <a:p>
            <a:r>
              <a:rPr lang="en-GB" dirty="0"/>
              <a:t>Improving the website </a:t>
            </a:r>
          </a:p>
          <a:p>
            <a:r>
              <a:rPr lang="en-GB" dirty="0"/>
              <a:t>  Prices offers </a:t>
            </a:r>
          </a:p>
          <a:p>
            <a:r>
              <a:rPr lang="en-GB" dirty="0"/>
              <a:t>Customers reviews 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F02C1934-20F1-A248-F4CC-63D8753A1326}"/>
              </a:ext>
            </a:extLst>
          </p:cNvPr>
          <p:cNvSpPr txBox="1"/>
          <p:nvPr/>
        </p:nvSpPr>
        <p:spPr>
          <a:xfrm>
            <a:off x="2900866" y="2258748"/>
            <a:ext cx="238316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Mixed customers  reviews </a:t>
            </a:r>
          </a:p>
          <a:p>
            <a:r>
              <a:rPr lang="en-GB" dirty="0"/>
              <a:t>Two new revels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2538ABC1-0D5D-57BB-20F9-FB1F4D9D903F}"/>
              </a:ext>
            </a:extLst>
          </p:cNvPr>
          <p:cNvSpPr txBox="1"/>
          <p:nvPr/>
        </p:nvSpPr>
        <p:spPr>
          <a:xfrm>
            <a:off x="459721" y="2352136"/>
            <a:ext cx="18028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Owners must identify the problems</a:t>
            </a:r>
          </a:p>
          <a:p>
            <a:endParaRPr lang="en-GB" dirty="0"/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CF44048-8E75-5005-FB69-D812A996FFAB}"/>
              </a:ext>
            </a:extLst>
          </p:cNvPr>
          <p:cNvCxnSpPr/>
          <p:nvPr/>
        </p:nvCxnSpPr>
        <p:spPr>
          <a:xfrm flipH="1" flipV="1">
            <a:off x="500744" y="3466234"/>
            <a:ext cx="1818784" cy="0"/>
          </a:xfrm>
          <a:prstGeom prst="line">
            <a:avLst/>
          </a:prstGeom>
          <a:ln w="1143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0" name="TextBox 59">
            <a:extLst>
              <a:ext uri="{FF2B5EF4-FFF2-40B4-BE49-F238E27FC236}">
                <a16:creationId xmlns:a16="http://schemas.microsoft.com/office/drawing/2014/main" id="{E159B9BC-FE27-AD11-F82E-5C3674AE6922}"/>
              </a:ext>
            </a:extLst>
          </p:cNvPr>
          <p:cNvSpPr txBox="1"/>
          <p:nvPr/>
        </p:nvSpPr>
        <p:spPr>
          <a:xfrm>
            <a:off x="9597371" y="2889900"/>
            <a:ext cx="1136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30% decrease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/>
          </a:bodyPr>
          <a:lstStyle/>
          <a:p>
            <a:r>
              <a:rPr lang="en-GB" sz="2400" b="1" dirty="0"/>
              <a:t>*</a:t>
            </a:r>
            <a:r>
              <a:rPr lang="en-GB" sz="2400" dirty="0"/>
              <a:t>Kotler, P. &amp; Keller, K. (2016) </a:t>
            </a:r>
            <a:r>
              <a:rPr lang="en-GB" sz="2400" i="1" dirty="0"/>
              <a:t>Marketing Management</a:t>
            </a:r>
            <a:r>
              <a:rPr lang="en-GB" sz="2400" dirty="0"/>
              <a:t>. Pearson.</a:t>
            </a:r>
          </a:p>
          <a:p>
            <a:r>
              <a:rPr lang="en-GB" sz="2400" dirty="0"/>
              <a:t>*Johnson, G. et al. (2020) </a:t>
            </a:r>
            <a:r>
              <a:rPr lang="en-GB" sz="2400" i="1" dirty="0"/>
              <a:t>Exploring Strategy</a:t>
            </a:r>
            <a:r>
              <a:rPr lang="en-GB" sz="2400" dirty="0"/>
              <a:t>. Pearson.</a:t>
            </a:r>
          </a:p>
          <a:p>
            <a:r>
              <a:rPr lang="en-GB" sz="2400" dirty="0"/>
              <a:t>*Statista (2024) Online retail trends in the UK.</a:t>
            </a:r>
          </a:p>
          <a:p>
            <a:r>
              <a:rPr lang="en-GB" sz="2400" dirty="0"/>
              <a:t>*UK Office for National Statistics (ONS) Retail market reports.</a:t>
            </a:r>
          </a:p>
          <a:p>
            <a:br>
              <a:rPr lang="en-GB" sz="2400" b="1" dirty="0">
                <a:latin typeface="Arial"/>
                <a:ea typeface="Roboto"/>
                <a:cs typeface="Roboto"/>
              </a:rPr>
            </a:br>
            <a:endParaRPr lang="en-GB" sz="24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4930" y="1676350"/>
            <a:ext cx="8915399" cy="4160520"/>
          </a:xfrm>
        </p:spPr>
        <p:txBody>
          <a:bodyPr/>
          <a:lstStyle/>
          <a:p>
            <a:r>
              <a:rPr lang="en-GB" dirty="0"/>
              <a:t>Green Haven Florists is experiencing a decline in in-store sales due to reduced foot traffic, increased online competition, and rising costs. The business also has a weak online presence and limited digital marketing. To improve its performance, the company should update its website, improve online services, and strengthen its marketing while continuing its eco-friendly approach.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0C5590-53F6-5581-C421-EE2802E81596}"/>
              </a:ext>
            </a:extLst>
          </p:cNvPr>
          <p:cNvSpPr txBox="1"/>
          <p:nvPr/>
        </p:nvSpPr>
        <p:spPr>
          <a:xfrm>
            <a:off x="2678243" y="1997839"/>
            <a:ext cx="683551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  </a:t>
            </a:r>
            <a:r>
              <a:rPr lang="en-GB" sz="6000" dirty="0">
                <a:solidFill>
                  <a:srgbClr val="0070C0"/>
                </a:solidFill>
              </a:rPr>
              <a:t>Now is time   </a:t>
            </a:r>
          </a:p>
          <a:p>
            <a:pPr algn="ctr"/>
            <a:r>
              <a:rPr lang="en-GB" sz="6000" dirty="0">
                <a:solidFill>
                  <a:srgbClr val="0070C0"/>
                </a:solidFill>
              </a:rPr>
              <a:t> For</a:t>
            </a:r>
          </a:p>
          <a:p>
            <a:pPr algn="ctr"/>
            <a:r>
              <a:rPr lang="en-GB" sz="6000" dirty="0">
                <a:solidFill>
                  <a:srgbClr val="0070C0"/>
                </a:solidFill>
              </a:rPr>
              <a:t> Questions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459CA52-8CE3-C002-61FB-C664506CC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680" y="374754"/>
            <a:ext cx="9692640" cy="806903"/>
          </a:xfrm>
        </p:spPr>
        <p:txBody>
          <a:bodyPr/>
          <a:lstStyle/>
          <a:p>
            <a:r>
              <a:rPr lang="en-GB" dirty="0"/>
              <a:t>THANK YOU EVERYONE !!!</a:t>
            </a:r>
          </a:p>
        </p:txBody>
      </p:sp>
      <p:pic>
        <p:nvPicPr>
          <p:cNvPr id="5122" name="Picture 2" descr="A large group of blue question marks are shown in a pile of blue ...">
            <a:extLst>
              <a:ext uri="{FF2B5EF4-FFF2-40B4-BE49-F238E27FC236}">
                <a16:creationId xmlns:a16="http://schemas.microsoft.com/office/drawing/2014/main" id="{156E4A05-FE62-5D68-206B-1A19C13B6C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7617"/>
            <a:ext cx="3815888" cy="5550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Free-form: Shape 8">
            <a:extLst>
              <a:ext uri="{FF2B5EF4-FFF2-40B4-BE49-F238E27FC236}">
                <a16:creationId xmlns:a16="http://schemas.microsoft.com/office/drawing/2014/main" id="{0F5D3914-747D-B1CB-24C2-DB2861820AD3}"/>
              </a:ext>
            </a:extLst>
          </p:cNvPr>
          <p:cNvSpPr/>
          <p:nvPr/>
        </p:nvSpPr>
        <p:spPr>
          <a:xfrm>
            <a:off x="11317574" y="0"/>
            <a:ext cx="874426" cy="6858000"/>
          </a:xfrm>
          <a:custGeom>
            <a:avLst/>
            <a:gdLst>
              <a:gd name="csX0" fmla="*/ 1034321 w 2308485"/>
              <a:gd name="csY0" fmla="*/ 644577 h 7197915"/>
              <a:gd name="csX1" fmla="*/ 794478 w 2308485"/>
              <a:gd name="csY1" fmla="*/ 914400 h 7197915"/>
              <a:gd name="csX2" fmla="*/ 839449 w 2308485"/>
              <a:gd name="csY2" fmla="*/ 1064302 h 7197915"/>
              <a:gd name="csX3" fmla="*/ 899410 w 2308485"/>
              <a:gd name="csY3" fmla="*/ 1124262 h 7197915"/>
              <a:gd name="csX4" fmla="*/ 1049311 w 2308485"/>
              <a:gd name="csY4" fmla="*/ 1154243 h 7197915"/>
              <a:gd name="csX5" fmla="*/ 1334124 w 2308485"/>
              <a:gd name="csY5" fmla="*/ 1139253 h 7197915"/>
              <a:gd name="csX6" fmla="*/ 2113613 w 2308485"/>
              <a:gd name="csY6" fmla="*/ 734518 h 7197915"/>
              <a:gd name="csX7" fmla="*/ 2203554 w 2308485"/>
              <a:gd name="csY7" fmla="*/ 644577 h 7197915"/>
              <a:gd name="csX8" fmla="*/ 2308485 w 2308485"/>
              <a:gd name="csY8" fmla="*/ 464695 h 7197915"/>
              <a:gd name="csX9" fmla="*/ 2248524 w 2308485"/>
              <a:gd name="csY9" fmla="*/ 239843 h 7197915"/>
              <a:gd name="csX10" fmla="*/ 2113613 w 2308485"/>
              <a:gd name="csY10" fmla="*/ 0 h 7197915"/>
              <a:gd name="csX11" fmla="*/ 1903751 w 2308485"/>
              <a:gd name="csY11" fmla="*/ 29981 h 7197915"/>
              <a:gd name="csX12" fmla="*/ 1588957 w 2308485"/>
              <a:gd name="csY12" fmla="*/ 374754 h 7197915"/>
              <a:gd name="csX13" fmla="*/ 1424065 w 2308485"/>
              <a:gd name="csY13" fmla="*/ 629587 h 7197915"/>
              <a:gd name="csX14" fmla="*/ 1424065 w 2308485"/>
              <a:gd name="csY14" fmla="*/ 1019331 h 7197915"/>
              <a:gd name="csX15" fmla="*/ 1558977 w 2308485"/>
              <a:gd name="csY15" fmla="*/ 1064302 h 7197915"/>
              <a:gd name="csX16" fmla="*/ 1798819 w 2308485"/>
              <a:gd name="csY16" fmla="*/ 1049312 h 7197915"/>
              <a:gd name="csX17" fmla="*/ 2113613 w 2308485"/>
              <a:gd name="csY17" fmla="*/ 869430 h 7197915"/>
              <a:gd name="csX18" fmla="*/ 2188564 w 2308485"/>
              <a:gd name="csY18" fmla="*/ 749508 h 7197915"/>
              <a:gd name="csX19" fmla="*/ 1708878 w 2308485"/>
              <a:gd name="csY19" fmla="*/ 599607 h 7197915"/>
              <a:gd name="csX20" fmla="*/ 1439055 w 2308485"/>
              <a:gd name="csY20" fmla="*/ 674558 h 7197915"/>
              <a:gd name="csX21" fmla="*/ 1049311 w 2308485"/>
              <a:gd name="csY21" fmla="*/ 1109272 h 7197915"/>
              <a:gd name="csX22" fmla="*/ 929390 w 2308485"/>
              <a:gd name="csY22" fmla="*/ 1499017 h 7197915"/>
              <a:gd name="csX23" fmla="*/ 869429 w 2308485"/>
              <a:gd name="csY23" fmla="*/ 2023672 h 7197915"/>
              <a:gd name="csX24" fmla="*/ 944380 w 2308485"/>
              <a:gd name="csY24" fmla="*/ 2128603 h 7197915"/>
              <a:gd name="csX25" fmla="*/ 1364105 w 2308485"/>
              <a:gd name="csY25" fmla="*/ 2173574 h 7197915"/>
              <a:gd name="csX26" fmla="*/ 1484026 w 2308485"/>
              <a:gd name="csY26" fmla="*/ 2083633 h 7197915"/>
              <a:gd name="csX27" fmla="*/ 1633928 w 2308485"/>
              <a:gd name="csY27" fmla="*/ 1768840 h 7197915"/>
              <a:gd name="csX28" fmla="*/ 1603947 w 2308485"/>
              <a:gd name="csY28" fmla="*/ 1603948 h 7197915"/>
              <a:gd name="csX29" fmla="*/ 1109272 w 2308485"/>
              <a:gd name="csY29" fmla="*/ 1199213 h 7197915"/>
              <a:gd name="csX30" fmla="*/ 944380 w 2308485"/>
              <a:gd name="csY30" fmla="*/ 1244184 h 7197915"/>
              <a:gd name="csX31" fmla="*/ 644577 w 2308485"/>
              <a:gd name="csY31" fmla="*/ 1738859 h 7197915"/>
              <a:gd name="csX32" fmla="*/ 674557 w 2308485"/>
              <a:gd name="csY32" fmla="*/ 2218544 h 7197915"/>
              <a:gd name="csX33" fmla="*/ 809469 w 2308485"/>
              <a:gd name="csY33" fmla="*/ 2293495 h 7197915"/>
              <a:gd name="csX34" fmla="*/ 1034321 w 2308485"/>
              <a:gd name="csY34" fmla="*/ 2308485 h 7197915"/>
              <a:gd name="csX35" fmla="*/ 1349115 w 2308485"/>
              <a:gd name="csY35" fmla="*/ 2248525 h 7197915"/>
              <a:gd name="csX36" fmla="*/ 1469036 w 2308485"/>
              <a:gd name="csY36" fmla="*/ 2203554 h 7197915"/>
              <a:gd name="csX37" fmla="*/ 1514006 w 2308485"/>
              <a:gd name="csY37" fmla="*/ 2188564 h 7197915"/>
              <a:gd name="csX38" fmla="*/ 1079292 w 2308485"/>
              <a:gd name="csY38" fmla="*/ 1663908 h 7197915"/>
              <a:gd name="csX39" fmla="*/ 749508 w 2308485"/>
              <a:gd name="csY39" fmla="*/ 1963712 h 7197915"/>
              <a:gd name="csX40" fmla="*/ 494675 w 2308485"/>
              <a:gd name="csY40" fmla="*/ 2698230 h 7197915"/>
              <a:gd name="csX41" fmla="*/ 509665 w 2308485"/>
              <a:gd name="csY41" fmla="*/ 2878112 h 7197915"/>
              <a:gd name="csX42" fmla="*/ 734518 w 2308485"/>
              <a:gd name="csY42" fmla="*/ 3102964 h 7197915"/>
              <a:gd name="csX43" fmla="*/ 1364105 w 2308485"/>
              <a:gd name="csY43" fmla="*/ 3132944 h 7197915"/>
              <a:gd name="csX44" fmla="*/ 1528996 w 2308485"/>
              <a:gd name="csY44" fmla="*/ 3102964 h 7197915"/>
              <a:gd name="csX45" fmla="*/ 1469036 w 2308485"/>
              <a:gd name="csY45" fmla="*/ 2578308 h 7197915"/>
              <a:gd name="csX46" fmla="*/ 1259174 w 2308485"/>
              <a:gd name="csY46" fmla="*/ 2488367 h 7197915"/>
              <a:gd name="csX47" fmla="*/ 1064301 w 2308485"/>
              <a:gd name="csY47" fmla="*/ 2533338 h 7197915"/>
              <a:gd name="csX48" fmla="*/ 884419 w 2308485"/>
              <a:gd name="csY48" fmla="*/ 2728210 h 7197915"/>
              <a:gd name="csX49" fmla="*/ 1214203 w 2308485"/>
              <a:gd name="csY49" fmla="*/ 3237876 h 7197915"/>
              <a:gd name="csX50" fmla="*/ 1424065 w 2308485"/>
              <a:gd name="csY50" fmla="*/ 3282846 h 7197915"/>
              <a:gd name="csX51" fmla="*/ 1798819 w 2308485"/>
              <a:gd name="csY51" fmla="*/ 3043003 h 7197915"/>
              <a:gd name="csX52" fmla="*/ 1828800 w 2308485"/>
              <a:gd name="csY52" fmla="*/ 2968053 h 7197915"/>
              <a:gd name="csX53" fmla="*/ 1349115 w 2308485"/>
              <a:gd name="csY53" fmla="*/ 2368446 h 7197915"/>
              <a:gd name="csX54" fmla="*/ 1079292 w 2308485"/>
              <a:gd name="csY54" fmla="*/ 2323476 h 7197915"/>
              <a:gd name="csX55" fmla="*/ 794478 w 2308485"/>
              <a:gd name="csY55" fmla="*/ 2443397 h 7197915"/>
              <a:gd name="csX56" fmla="*/ 584616 w 2308485"/>
              <a:gd name="csY56" fmla="*/ 2848131 h 7197915"/>
              <a:gd name="csX57" fmla="*/ 614596 w 2308485"/>
              <a:gd name="csY57" fmla="*/ 3267856 h 7197915"/>
              <a:gd name="csX58" fmla="*/ 734518 w 2308485"/>
              <a:gd name="csY58" fmla="*/ 3387777 h 7197915"/>
              <a:gd name="csX59" fmla="*/ 1034321 w 2308485"/>
              <a:gd name="csY59" fmla="*/ 3417758 h 7197915"/>
              <a:gd name="csX60" fmla="*/ 1693888 w 2308485"/>
              <a:gd name="csY60" fmla="*/ 3072984 h 7197915"/>
              <a:gd name="csX61" fmla="*/ 1783829 w 2308485"/>
              <a:gd name="csY61" fmla="*/ 2878112 h 7197915"/>
              <a:gd name="csX62" fmla="*/ 1753849 w 2308485"/>
              <a:gd name="csY62" fmla="*/ 2728210 h 7197915"/>
              <a:gd name="csX63" fmla="*/ 1079292 w 2308485"/>
              <a:gd name="csY63" fmla="*/ 2428407 h 7197915"/>
              <a:gd name="csX64" fmla="*/ 329783 w 2308485"/>
              <a:gd name="csY64" fmla="*/ 2908092 h 7197915"/>
              <a:gd name="csX65" fmla="*/ 149901 w 2308485"/>
              <a:gd name="csY65" fmla="*/ 3312826 h 7197915"/>
              <a:gd name="csX66" fmla="*/ 329783 w 2308485"/>
              <a:gd name="csY66" fmla="*/ 4062335 h 7197915"/>
              <a:gd name="csX67" fmla="*/ 509665 w 2308485"/>
              <a:gd name="csY67" fmla="*/ 4362138 h 7197915"/>
              <a:gd name="csX68" fmla="*/ 824459 w 2308485"/>
              <a:gd name="csY68" fmla="*/ 4437089 h 7197915"/>
              <a:gd name="csX69" fmla="*/ 1618937 w 2308485"/>
              <a:gd name="csY69" fmla="*/ 4032354 h 7197915"/>
              <a:gd name="csX70" fmla="*/ 1708878 w 2308485"/>
              <a:gd name="csY70" fmla="*/ 3897443 h 7197915"/>
              <a:gd name="csX71" fmla="*/ 1289154 w 2308485"/>
              <a:gd name="csY71" fmla="*/ 2953062 h 7197915"/>
              <a:gd name="csX72" fmla="*/ 1124262 w 2308485"/>
              <a:gd name="csY72" fmla="*/ 2863122 h 7197915"/>
              <a:gd name="csX73" fmla="*/ 914400 w 2308485"/>
              <a:gd name="csY73" fmla="*/ 2968053 h 7197915"/>
              <a:gd name="csX74" fmla="*/ 674557 w 2308485"/>
              <a:gd name="csY74" fmla="*/ 3537679 h 7197915"/>
              <a:gd name="csX75" fmla="*/ 794478 w 2308485"/>
              <a:gd name="csY75" fmla="*/ 3882453 h 7197915"/>
              <a:gd name="csX76" fmla="*/ 1274164 w 2308485"/>
              <a:gd name="csY76" fmla="*/ 4107305 h 7197915"/>
              <a:gd name="csX77" fmla="*/ 1588957 w 2308485"/>
              <a:gd name="csY77" fmla="*/ 3957403 h 7197915"/>
              <a:gd name="csX78" fmla="*/ 1858780 w 2308485"/>
              <a:gd name="csY78" fmla="*/ 3372787 h 7197915"/>
              <a:gd name="csX79" fmla="*/ 1079292 w 2308485"/>
              <a:gd name="csY79" fmla="*/ 3028013 h 7197915"/>
              <a:gd name="csX80" fmla="*/ 794478 w 2308485"/>
              <a:gd name="csY80" fmla="*/ 3087974 h 7197915"/>
              <a:gd name="csX81" fmla="*/ 659567 w 2308485"/>
              <a:gd name="csY81" fmla="*/ 3312826 h 7197915"/>
              <a:gd name="csX82" fmla="*/ 614596 w 2308485"/>
              <a:gd name="csY82" fmla="*/ 3717561 h 7197915"/>
              <a:gd name="csX83" fmla="*/ 644577 w 2308485"/>
              <a:gd name="csY83" fmla="*/ 4092315 h 7197915"/>
              <a:gd name="csX84" fmla="*/ 1004341 w 2308485"/>
              <a:gd name="csY84" fmla="*/ 4586990 h 7197915"/>
              <a:gd name="csX85" fmla="*/ 1214203 w 2308485"/>
              <a:gd name="csY85" fmla="*/ 4676931 h 7197915"/>
              <a:gd name="csX86" fmla="*/ 1603947 w 2308485"/>
              <a:gd name="csY86" fmla="*/ 4347148 h 7197915"/>
              <a:gd name="csX87" fmla="*/ 1618937 w 2308485"/>
              <a:gd name="csY87" fmla="*/ 3942413 h 7197915"/>
              <a:gd name="csX88" fmla="*/ 959370 w 2308485"/>
              <a:gd name="csY88" fmla="*/ 3432748 h 7197915"/>
              <a:gd name="csX89" fmla="*/ 734518 w 2308485"/>
              <a:gd name="csY89" fmla="*/ 3492708 h 7197915"/>
              <a:gd name="csX90" fmla="*/ 599606 w 2308485"/>
              <a:gd name="csY90" fmla="*/ 3777522 h 7197915"/>
              <a:gd name="csX91" fmla="*/ 689547 w 2308485"/>
              <a:gd name="csY91" fmla="*/ 4871803 h 7197915"/>
              <a:gd name="csX92" fmla="*/ 929390 w 2308485"/>
              <a:gd name="csY92" fmla="*/ 5276538 h 7197915"/>
              <a:gd name="csX93" fmla="*/ 1079292 w 2308485"/>
              <a:gd name="csY93" fmla="*/ 5456420 h 7197915"/>
              <a:gd name="csX94" fmla="*/ 1289154 w 2308485"/>
              <a:gd name="csY94" fmla="*/ 5471410 h 7197915"/>
              <a:gd name="csX95" fmla="*/ 1678898 w 2308485"/>
              <a:gd name="csY95" fmla="*/ 5006715 h 7197915"/>
              <a:gd name="csX96" fmla="*/ 1259174 w 2308485"/>
              <a:gd name="csY96" fmla="*/ 4302177 h 7197915"/>
              <a:gd name="csX97" fmla="*/ 1109272 w 2308485"/>
              <a:gd name="csY97" fmla="*/ 4272197 h 7197915"/>
              <a:gd name="csX98" fmla="*/ 989351 w 2308485"/>
              <a:gd name="csY98" fmla="*/ 4362138 h 7197915"/>
              <a:gd name="csX99" fmla="*/ 944380 w 2308485"/>
              <a:gd name="csY99" fmla="*/ 5081666 h 7197915"/>
              <a:gd name="csX100" fmla="*/ 1064301 w 2308485"/>
              <a:gd name="csY100" fmla="*/ 5321508 h 7197915"/>
              <a:gd name="csX101" fmla="*/ 1304144 w 2308485"/>
              <a:gd name="csY101" fmla="*/ 5441430 h 7197915"/>
              <a:gd name="csX102" fmla="*/ 1573967 w 2308485"/>
              <a:gd name="csY102" fmla="*/ 5411449 h 7197915"/>
              <a:gd name="csX103" fmla="*/ 1858780 w 2308485"/>
              <a:gd name="csY103" fmla="*/ 4706912 h 7197915"/>
              <a:gd name="csX104" fmla="*/ 1648918 w 2308485"/>
              <a:gd name="csY104" fmla="*/ 4392118 h 7197915"/>
              <a:gd name="csX105" fmla="*/ 1094282 w 2308485"/>
              <a:gd name="csY105" fmla="*/ 4332158 h 7197915"/>
              <a:gd name="csX106" fmla="*/ 794478 w 2308485"/>
              <a:gd name="csY106" fmla="*/ 4631961 h 7197915"/>
              <a:gd name="csX107" fmla="*/ 659567 w 2308485"/>
              <a:gd name="csY107" fmla="*/ 5801194 h 7197915"/>
              <a:gd name="csX108" fmla="*/ 959370 w 2308485"/>
              <a:gd name="csY108" fmla="*/ 6700603 h 7197915"/>
              <a:gd name="csX109" fmla="*/ 1229193 w 2308485"/>
              <a:gd name="csY109" fmla="*/ 6865495 h 7197915"/>
              <a:gd name="csX110" fmla="*/ 1514006 w 2308485"/>
              <a:gd name="csY110" fmla="*/ 6925456 h 7197915"/>
              <a:gd name="csX111" fmla="*/ 1708878 w 2308485"/>
              <a:gd name="csY111" fmla="*/ 6850505 h 7197915"/>
              <a:gd name="csX112" fmla="*/ 1723869 w 2308485"/>
              <a:gd name="csY112" fmla="*/ 6805535 h 7197915"/>
              <a:gd name="csX113" fmla="*/ 1573967 w 2308485"/>
              <a:gd name="csY113" fmla="*/ 6490741 h 7197915"/>
              <a:gd name="csX114" fmla="*/ 1214203 w 2308485"/>
              <a:gd name="csY114" fmla="*/ 6145967 h 7197915"/>
              <a:gd name="csX115" fmla="*/ 1004341 w 2308485"/>
              <a:gd name="csY115" fmla="*/ 6100997 h 7197915"/>
              <a:gd name="csX116" fmla="*/ 809469 w 2308485"/>
              <a:gd name="csY116" fmla="*/ 6115987 h 7197915"/>
              <a:gd name="csX117" fmla="*/ 869429 w 2308485"/>
              <a:gd name="csY117" fmla="*/ 6355830 h 7197915"/>
              <a:gd name="csX118" fmla="*/ 1199213 w 2308485"/>
              <a:gd name="csY118" fmla="*/ 6640643 h 7197915"/>
              <a:gd name="csX119" fmla="*/ 1558977 w 2308485"/>
              <a:gd name="csY119" fmla="*/ 6100997 h 7197915"/>
              <a:gd name="csX120" fmla="*/ 1139252 w 2308485"/>
              <a:gd name="csY120" fmla="*/ 5111646 h 7197915"/>
              <a:gd name="csX121" fmla="*/ 974360 w 2308485"/>
              <a:gd name="csY121" fmla="*/ 5006715 h 7197915"/>
              <a:gd name="csX122" fmla="*/ 689547 w 2308485"/>
              <a:gd name="csY122" fmla="*/ 5726243 h 7197915"/>
              <a:gd name="csX123" fmla="*/ 1139252 w 2308485"/>
              <a:gd name="csY123" fmla="*/ 6505731 h 7197915"/>
              <a:gd name="csX124" fmla="*/ 1319134 w 2308485"/>
              <a:gd name="csY124" fmla="*/ 6520722 h 7197915"/>
              <a:gd name="csX125" fmla="*/ 1558977 w 2308485"/>
              <a:gd name="csY125" fmla="*/ 6086007 h 7197915"/>
              <a:gd name="csX126" fmla="*/ 1334124 w 2308485"/>
              <a:gd name="csY126" fmla="*/ 4901784 h 7197915"/>
              <a:gd name="csX127" fmla="*/ 959370 w 2308485"/>
              <a:gd name="csY127" fmla="*/ 4781862 h 7197915"/>
              <a:gd name="csX128" fmla="*/ 674557 w 2308485"/>
              <a:gd name="csY128" fmla="*/ 5006715 h 7197915"/>
              <a:gd name="csX129" fmla="*/ 494675 w 2308485"/>
              <a:gd name="csY129" fmla="*/ 5621312 h 7197915"/>
              <a:gd name="csX130" fmla="*/ 794478 w 2308485"/>
              <a:gd name="csY130" fmla="*/ 6011056 h 7197915"/>
              <a:gd name="csX131" fmla="*/ 1034321 w 2308485"/>
              <a:gd name="csY131" fmla="*/ 6026046 h 7197915"/>
              <a:gd name="csX132" fmla="*/ 1409075 w 2308485"/>
              <a:gd name="csY132" fmla="*/ 5456420 h 7197915"/>
              <a:gd name="csX133" fmla="*/ 1334124 w 2308485"/>
              <a:gd name="csY133" fmla="*/ 5216577 h 7197915"/>
              <a:gd name="csX134" fmla="*/ 809469 w 2308485"/>
              <a:gd name="csY134" fmla="*/ 4676931 h 7197915"/>
              <a:gd name="csX135" fmla="*/ 614596 w 2308485"/>
              <a:gd name="csY135" fmla="*/ 4961744 h 7197915"/>
              <a:gd name="csX136" fmla="*/ 584616 w 2308485"/>
              <a:gd name="csY136" fmla="*/ 5351489 h 7197915"/>
              <a:gd name="csX137" fmla="*/ 794478 w 2308485"/>
              <a:gd name="csY137" fmla="*/ 5996066 h 7197915"/>
              <a:gd name="csX138" fmla="*/ 989351 w 2308485"/>
              <a:gd name="csY138" fmla="*/ 6175948 h 7197915"/>
              <a:gd name="csX139" fmla="*/ 1154242 w 2308485"/>
              <a:gd name="csY139" fmla="*/ 6160958 h 7197915"/>
              <a:gd name="csX140" fmla="*/ 1514006 w 2308485"/>
              <a:gd name="csY140" fmla="*/ 5306518 h 7197915"/>
              <a:gd name="csX141" fmla="*/ 1229193 w 2308485"/>
              <a:gd name="csY141" fmla="*/ 4527030 h 7197915"/>
              <a:gd name="csX142" fmla="*/ 494675 w 2308485"/>
              <a:gd name="csY142" fmla="*/ 3792512 h 7197915"/>
              <a:gd name="csX143" fmla="*/ 359764 w 2308485"/>
              <a:gd name="csY143" fmla="*/ 3762531 h 7197915"/>
              <a:gd name="csX144" fmla="*/ 254833 w 2308485"/>
              <a:gd name="csY144" fmla="*/ 4257207 h 7197915"/>
              <a:gd name="csX145" fmla="*/ 539646 w 2308485"/>
              <a:gd name="csY145" fmla="*/ 5171607 h 7197915"/>
              <a:gd name="csX146" fmla="*/ 704537 w 2308485"/>
              <a:gd name="csY146" fmla="*/ 5276538 h 7197915"/>
              <a:gd name="csX147" fmla="*/ 914400 w 2308485"/>
              <a:gd name="csY147" fmla="*/ 5126636 h 7197915"/>
              <a:gd name="csX148" fmla="*/ 1079292 w 2308485"/>
              <a:gd name="csY148" fmla="*/ 4512040 h 7197915"/>
              <a:gd name="csX149" fmla="*/ 794478 w 2308485"/>
              <a:gd name="csY149" fmla="*/ 3057994 h 7197915"/>
              <a:gd name="csX150" fmla="*/ 494675 w 2308485"/>
              <a:gd name="csY150" fmla="*/ 2878112 h 7197915"/>
              <a:gd name="csX151" fmla="*/ 254833 w 2308485"/>
              <a:gd name="csY151" fmla="*/ 3028013 h 7197915"/>
              <a:gd name="csX152" fmla="*/ 134911 w 2308485"/>
              <a:gd name="csY152" fmla="*/ 4017364 h 7197915"/>
              <a:gd name="csX153" fmla="*/ 284813 w 2308485"/>
              <a:gd name="csY153" fmla="*/ 4212236 h 7197915"/>
              <a:gd name="csX154" fmla="*/ 644577 w 2308485"/>
              <a:gd name="csY154" fmla="*/ 4347148 h 7197915"/>
              <a:gd name="csX155" fmla="*/ 869429 w 2308485"/>
              <a:gd name="csY155" fmla="*/ 4272197 h 7197915"/>
              <a:gd name="csX156" fmla="*/ 959370 w 2308485"/>
              <a:gd name="csY156" fmla="*/ 3267856 h 7197915"/>
              <a:gd name="csX157" fmla="*/ 794478 w 2308485"/>
              <a:gd name="csY157" fmla="*/ 2773181 h 7197915"/>
              <a:gd name="csX158" fmla="*/ 419724 w 2308485"/>
              <a:gd name="csY158" fmla="*/ 2518348 h 7197915"/>
              <a:gd name="csX159" fmla="*/ 239842 w 2308485"/>
              <a:gd name="csY159" fmla="*/ 2548328 h 7197915"/>
              <a:gd name="csX160" fmla="*/ 0 w 2308485"/>
              <a:gd name="csY160" fmla="*/ 3672590 h 7197915"/>
              <a:gd name="csX161" fmla="*/ 179882 w 2308485"/>
              <a:gd name="csY161" fmla="*/ 4137285 h 7197915"/>
              <a:gd name="csX162" fmla="*/ 854439 w 2308485"/>
              <a:gd name="csY162" fmla="*/ 4077325 h 7197915"/>
              <a:gd name="csX163" fmla="*/ 1094282 w 2308485"/>
              <a:gd name="csY163" fmla="*/ 3537679 h 7197915"/>
              <a:gd name="csX164" fmla="*/ 824459 w 2308485"/>
              <a:gd name="csY164" fmla="*/ 2098623 h 7197915"/>
              <a:gd name="csX165" fmla="*/ 404734 w 2308485"/>
              <a:gd name="csY165" fmla="*/ 1588958 h 7197915"/>
              <a:gd name="csX166" fmla="*/ 164892 w 2308485"/>
              <a:gd name="csY166" fmla="*/ 2698230 h 7197915"/>
              <a:gd name="csX167" fmla="*/ 329783 w 2308485"/>
              <a:gd name="csY167" fmla="*/ 3147935 h 7197915"/>
              <a:gd name="csX168" fmla="*/ 1064301 w 2308485"/>
              <a:gd name="csY168" fmla="*/ 2353456 h 7197915"/>
              <a:gd name="csX169" fmla="*/ 1154242 w 2308485"/>
              <a:gd name="csY169" fmla="*/ 1813810 h 7197915"/>
              <a:gd name="csX170" fmla="*/ 824459 w 2308485"/>
              <a:gd name="csY170" fmla="*/ 1199213 h 7197915"/>
              <a:gd name="csX171" fmla="*/ 629587 w 2308485"/>
              <a:gd name="csY171" fmla="*/ 1169233 h 7197915"/>
              <a:gd name="csX172" fmla="*/ 284813 w 2308485"/>
              <a:gd name="csY172" fmla="*/ 2218544 h 7197915"/>
              <a:gd name="csX173" fmla="*/ 344774 w 2308485"/>
              <a:gd name="csY173" fmla="*/ 2608289 h 7197915"/>
              <a:gd name="csX174" fmla="*/ 599606 w 2308485"/>
              <a:gd name="csY174" fmla="*/ 2698230 h 7197915"/>
              <a:gd name="csX175" fmla="*/ 929390 w 2308485"/>
              <a:gd name="csY175" fmla="*/ 2578308 h 7197915"/>
              <a:gd name="csX176" fmla="*/ 1304144 w 2308485"/>
              <a:gd name="csY176" fmla="*/ 1693889 h 7197915"/>
              <a:gd name="csX177" fmla="*/ 914400 w 2308485"/>
              <a:gd name="csY177" fmla="*/ 1079292 h 7197915"/>
              <a:gd name="csX178" fmla="*/ 599606 w 2308485"/>
              <a:gd name="csY178" fmla="*/ 989351 h 7197915"/>
              <a:gd name="csX179" fmla="*/ 194872 w 2308485"/>
              <a:gd name="csY179" fmla="*/ 1514007 h 7197915"/>
              <a:gd name="csX180" fmla="*/ 179882 w 2308485"/>
              <a:gd name="csY180" fmla="*/ 1813810 h 7197915"/>
              <a:gd name="csX181" fmla="*/ 644577 w 2308485"/>
              <a:gd name="csY181" fmla="*/ 2038662 h 7197915"/>
              <a:gd name="csX182" fmla="*/ 869429 w 2308485"/>
              <a:gd name="csY182" fmla="*/ 1888761 h 7197915"/>
              <a:gd name="csX183" fmla="*/ 899410 w 2308485"/>
              <a:gd name="csY183" fmla="*/ 194872 h 7197915"/>
              <a:gd name="csX184" fmla="*/ 629587 w 2308485"/>
              <a:gd name="csY184" fmla="*/ 104931 h 7197915"/>
              <a:gd name="csX185" fmla="*/ 329783 w 2308485"/>
              <a:gd name="csY185" fmla="*/ 434715 h 7197915"/>
              <a:gd name="csX186" fmla="*/ 194872 w 2308485"/>
              <a:gd name="csY186" fmla="*/ 1394085 h 7197915"/>
              <a:gd name="csX187" fmla="*/ 299803 w 2308485"/>
              <a:gd name="csY187" fmla="*/ 1678899 h 7197915"/>
              <a:gd name="csX188" fmla="*/ 599606 w 2308485"/>
              <a:gd name="csY188" fmla="*/ 1813810 h 7197915"/>
              <a:gd name="csX189" fmla="*/ 959370 w 2308485"/>
              <a:gd name="csY189" fmla="*/ 1753849 h 7197915"/>
              <a:gd name="csX190" fmla="*/ 1469036 w 2308485"/>
              <a:gd name="csY190" fmla="*/ 869430 h 7197915"/>
              <a:gd name="csX191" fmla="*/ 1184223 w 2308485"/>
              <a:gd name="csY191" fmla="*/ 434715 h 7197915"/>
              <a:gd name="csX192" fmla="*/ 989351 w 2308485"/>
              <a:gd name="csY192" fmla="*/ 509666 h 7197915"/>
              <a:gd name="csX193" fmla="*/ 764498 w 2308485"/>
              <a:gd name="csY193" fmla="*/ 1109272 h 7197915"/>
              <a:gd name="csX194" fmla="*/ 869429 w 2308485"/>
              <a:gd name="csY194" fmla="*/ 1259174 h 7197915"/>
              <a:gd name="csX195" fmla="*/ 1064301 w 2308485"/>
              <a:gd name="csY195" fmla="*/ 1364105 h 7197915"/>
              <a:gd name="csX196" fmla="*/ 1274164 w 2308485"/>
              <a:gd name="csY196" fmla="*/ 1304144 h 7197915"/>
              <a:gd name="csX197" fmla="*/ 1394085 w 2308485"/>
              <a:gd name="csY197" fmla="*/ 869430 h 7197915"/>
              <a:gd name="csX198" fmla="*/ 1244183 w 2308485"/>
              <a:gd name="csY198" fmla="*/ 764499 h 7197915"/>
              <a:gd name="csX199" fmla="*/ 314793 w 2308485"/>
              <a:gd name="csY199" fmla="*/ 1454046 h 7197915"/>
              <a:gd name="csX200" fmla="*/ 89941 w 2308485"/>
              <a:gd name="csY200" fmla="*/ 2113613 h 7197915"/>
              <a:gd name="csX201" fmla="*/ 254833 w 2308485"/>
              <a:gd name="csY201" fmla="*/ 3777522 h 7197915"/>
              <a:gd name="csX202" fmla="*/ 449705 w 2308485"/>
              <a:gd name="csY202" fmla="*/ 4182256 h 7197915"/>
              <a:gd name="csX203" fmla="*/ 779488 w 2308485"/>
              <a:gd name="csY203" fmla="*/ 4377128 h 7197915"/>
              <a:gd name="csX204" fmla="*/ 1154242 w 2308485"/>
              <a:gd name="csY204" fmla="*/ 4347148 h 7197915"/>
              <a:gd name="csX205" fmla="*/ 1424065 w 2308485"/>
              <a:gd name="csY205" fmla="*/ 4242217 h 7197915"/>
              <a:gd name="csX206" fmla="*/ 1528996 w 2308485"/>
              <a:gd name="csY206" fmla="*/ 4227226 h 7197915"/>
              <a:gd name="csX207" fmla="*/ 974360 w 2308485"/>
              <a:gd name="csY207" fmla="*/ 4062335 h 7197915"/>
              <a:gd name="csX208" fmla="*/ 719528 w 2308485"/>
              <a:gd name="csY208" fmla="*/ 4152276 h 7197915"/>
              <a:gd name="csX209" fmla="*/ 509665 w 2308485"/>
              <a:gd name="csY209" fmla="*/ 4452079 h 7197915"/>
              <a:gd name="csX210" fmla="*/ 449705 w 2308485"/>
              <a:gd name="csY210" fmla="*/ 4781862 h 7197915"/>
              <a:gd name="csX211" fmla="*/ 479685 w 2308485"/>
              <a:gd name="csY211" fmla="*/ 5246558 h 7197915"/>
              <a:gd name="csX212" fmla="*/ 794478 w 2308485"/>
              <a:gd name="csY212" fmla="*/ 5831174 h 7197915"/>
              <a:gd name="csX213" fmla="*/ 989351 w 2308485"/>
              <a:gd name="csY213" fmla="*/ 5966085 h 7197915"/>
              <a:gd name="csX214" fmla="*/ 1214203 w 2308485"/>
              <a:gd name="csY214" fmla="*/ 5861154 h 7197915"/>
              <a:gd name="csX215" fmla="*/ 1319134 w 2308485"/>
              <a:gd name="csY215" fmla="*/ 5216577 h 7197915"/>
              <a:gd name="csX216" fmla="*/ 929390 w 2308485"/>
              <a:gd name="csY216" fmla="*/ 4332158 h 7197915"/>
              <a:gd name="csX217" fmla="*/ 434715 w 2308485"/>
              <a:gd name="csY217" fmla="*/ 4242217 h 7197915"/>
              <a:gd name="csX218" fmla="*/ 209862 w 2308485"/>
              <a:gd name="csY218" fmla="*/ 4362138 h 7197915"/>
              <a:gd name="csX219" fmla="*/ 224852 w 2308485"/>
              <a:gd name="csY219" fmla="*/ 5321508 h 7197915"/>
              <a:gd name="csX220" fmla="*/ 554636 w 2308485"/>
              <a:gd name="csY220" fmla="*/ 6250899 h 7197915"/>
              <a:gd name="csX221" fmla="*/ 839449 w 2308485"/>
              <a:gd name="csY221" fmla="*/ 6490741 h 7197915"/>
              <a:gd name="csX222" fmla="*/ 1139252 w 2308485"/>
              <a:gd name="csY222" fmla="*/ 6535712 h 7197915"/>
              <a:gd name="csX223" fmla="*/ 1364105 w 2308485"/>
              <a:gd name="csY223" fmla="*/ 6580682 h 7197915"/>
              <a:gd name="csX224" fmla="*/ 1439055 w 2308485"/>
              <a:gd name="csY224" fmla="*/ 6535712 h 7197915"/>
              <a:gd name="csX225" fmla="*/ 989351 w 2308485"/>
              <a:gd name="csY225" fmla="*/ 5396459 h 7197915"/>
              <a:gd name="csX226" fmla="*/ 734518 w 2308485"/>
              <a:gd name="csY226" fmla="*/ 5336499 h 7197915"/>
              <a:gd name="csX227" fmla="*/ 449705 w 2308485"/>
              <a:gd name="csY227" fmla="*/ 5441430 h 7197915"/>
              <a:gd name="csX228" fmla="*/ 224852 w 2308485"/>
              <a:gd name="csY228" fmla="*/ 6115987 h 7197915"/>
              <a:gd name="csX229" fmla="*/ 374754 w 2308485"/>
              <a:gd name="csY229" fmla="*/ 6970426 h 7197915"/>
              <a:gd name="csX230" fmla="*/ 584616 w 2308485"/>
              <a:gd name="csY230" fmla="*/ 7180289 h 7197915"/>
              <a:gd name="csX231" fmla="*/ 779488 w 2308485"/>
              <a:gd name="csY231" fmla="*/ 7195279 h 7197915"/>
              <a:gd name="csX232" fmla="*/ 974360 w 2308485"/>
              <a:gd name="csY232" fmla="*/ 6880485 h 719791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  <a:cxn ang="0">
                <a:pos x="csX62" y="csY62"/>
              </a:cxn>
              <a:cxn ang="0">
                <a:pos x="csX63" y="csY63"/>
              </a:cxn>
              <a:cxn ang="0">
                <a:pos x="csX64" y="csY64"/>
              </a:cxn>
              <a:cxn ang="0">
                <a:pos x="csX65" y="csY65"/>
              </a:cxn>
              <a:cxn ang="0">
                <a:pos x="csX66" y="csY66"/>
              </a:cxn>
              <a:cxn ang="0">
                <a:pos x="csX67" y="csY67"/>
              </a:cxn>
              <a:cxn ang="0">
                <a:pos x="csX68" y="csY68"/>
              </a:cxn>
              <a:cxn ang="0">
                <a:pos x="csX69" y="csY69"/>
              </a:cxn>
              <a:cxn ang="0">
                <a:pos x="csX70" y="csY70"/>
              </a:cxn>
              <a:cxn ang="0">
                <a:pos x="csX71" y="csY71"/>
              </a:cxn>
              <a:cxn ang="0">
                <a:pos x="csX72" y="csY72"/>
              </a:cxn>
              <a:cxn ang="0">
                <a:pos x="csX73" y="csY73"/>
              </a:cxn>
              <a:cxn ang="0">
                <a:pos x="csX74" y="csY74"/>
              </a:cxn>
              <a:cxn ang="0">
                <a:pos x="csX75" y="csY75"/>
              </a:cxn>
              <a:cxn ang="0">
                <a:pos x="csX76" y="csY76"/>
              </a:cxn>
              <a:cxn ang="0">
                <a:pos x="csX77" y="csY77"/>
              </a:cxn>
              <a:cxn ang="0">
                <a:pos x="csX78" y="csY78"/>
              </a:cxn>
              <a:cxn ang="0">
                <a:pos x="csX79" y="csY79"/>
              </a:cxn>
              <a:cxn ang="0">
                <a:pos x="csX80" y="csY80"/>
              </a:cxn>
              <a:cxn ang="0">
                <a:pos x="csX81" y="csY81"/>
              </a:cxn>
              <a:cxn ang="0">
                <a:pos x="csX82" y="csY82"/>
              </a:cxn>
              <a:cxn ang="0">
                <a:pos x="csX83" y="csY83"/>
              </a:cxn>
              <a:cxn ang="0">
                <a:pos x="csX84" y="csY84"/>
              </a:cxn>
              <a:cxn ang="0">
                <a:pos x="csX85" y="csY85"/>
              </a:cxn>
              <a:cxn ang="0">
                <a:pos x="csX86" y="csY86"/>
              </a:cxn>
              <a:cxn ang="0">
                <a:pos x="csX87" y="csY87"/>
              </a:cxn>
              <a:cxn ang="0">
                <a:pos x="csX88" y="csY88"/>
              </a:cxn>
              <a:cxn ang="0">
                <a:pos x="csX89" y="csY89"/>
              </a:cxn>
              <a:cxn ang="0">
                <a:pos x="csX90" y="csY90"/>
              </a:cxn>
              <a:cxn ang="0">
                <a:pos x="csX91" y="csY91"/>
              </a:cxn>
              <a:cxn ang="0">
                <a:pos x="csX92" y="csY92"/>
              </a:cxn>
              <a:cxn ang="0">
                <a:pos x="csX93" y="csY93"/>
              </a:cxn>
              <a:cxn ang="0">
                <a:pos x="csX94" y="csY94"/>
              </a:cxn>
              <a:cxn ang="0">
                <a:pos x="csX95" y="csY95"/>
              </a:cxn>
              <a:cxn ang="0">
                <a:pos x="csX96" y="csY96"/>
              </a:cxn>
              <a:cxn ang="0">
                <a:pos x="csX97" y="csY97"/>
              </a:cxn>
              <a:cxn ang="0">
                <a:pos x="csX98" y="csY98"/>
              </a:cxn>
              <a:cxn ang="0">
                <a:pos x="csX99" y="csY99"/>
              </a:cxn>
              <a:cxn ang="0">
                <a:pos x="csX100" y="csY100"/>
              </a:cxn>
              <a:cxn ang="0">
                <a:pos x="csX101" y="csY101"/>
              </a:cxn>
              <a:cxn ang="0">
                <a:pos x="csX102" y="csY102"/>
              </a:cxn>
              <a:cxn ang="0">
                <a:pos x="csX103" y="csY103"/>
              </a:cxn>
              <a:cxn ang="0">
                <a:pos x="csX104" y="csY104"/>
              </a:cxn>
              <a:cxn ang="0">
                <a:pos x="csX105" y="csY105"/>
              </a:cxn>
              <a:cxn ang="0">
                <a:pos x="csX106" y="csY106"/>
              </a:cxn>
              <a:cxn ang="0">
                <a:pos x="csX107" y="csY107"/>
              </a:cxn>
              <a:cxn ang="0">
                <a:pos x="csX108" y="csY108"/>
              </a:cxn>
              <a:cxn ang="0">
                <a:pos x="csX109" y="csY109"/>
              </a:cxn>
              <a:cxn ang="0">
                <a:pos x="csX110" y="csY110"/>
              </a:cxn>
              <a:cxn ang="0">
                <a:pos x="csX111" y="csY111"/>
              </a:cxn>
              <a:cxn ang="0">
                <a:pos x="csX112" y="csY112"/>
              </a:cxn>
              <a:cxn ang="0">
                <a:pos x="csX113" y="csY113"/>
              </a:cxn>
              <a:cxn ang="0">
                <a:pos x="csX114" y="csY114"/>
              </a:cxn>
              <a:cxn ang="0">
                <a:pos x="csX115" y="csY115"/>
              </a:cxn>
              <a:cxn ang="0">
                <a:pos x="csX116" y="csY116"/>
              </a:cxn>
              <a:cxn ang="0">
                <a:pos x="csX117" y="csY117"/>
              </a:cxn>
              <a:cxn ang="0">
                <a:pos x="csX118" y="csY118"/>
              </a:cxn>
              <a:cxn ang="0">
                <a:pos x="csX119" y="csY119"/>
              </a:cxn>
              <a:cxn ang="0">
                <a:pos x="csX120" y="csY120"/>
              </a:cxn>
              <a:cxn ang="0">
                <a:pos x="csX121" y="csY121"/>
              </a:cxn>
              <a:cxn ang="0">
                <a:pos x="csX122" y="csY122"/>
              </a:cxn>
              <a:cxn ang="0">
                <a:pos x="csX123" y="csY123"/>
              </a:cxn>
              <a:cxn ang="0">
                <a:pos x="csX124" y="csY124"/>
              </a:cxn>
              <a:cxn ang="0">
                <a:pos x="csX125" y="csY125"/>
              </a:cxn>
              <a:cxn ang="0">
                <a:pos x="csX126" y="csY126"/>
              </a:cxn>
              <a:cxn ang="0">
                <a:pos x="csX127" y="csY127"/>
              </a:cxn>
              <a:cxn ang="0">
                <a:pos x="csX128" y="csY128"/>
              </a:cxn>
              <a:cxn ang="0">
                <a:pos x="csX129" y="csY129"/>
              </a:cxn>
              <a:cxn ang="0">
                <a:pos x="csX130" y="csY130"/>
              </a:cxn>
              <a:cxn ang="0">
                <a:pos x="csX131" y="csY131"/>
              </a:cxn>
              <a:cxn ang="0">
                <a:pos x="csX132" y="csY132"/>
              </a:cxn>
              <a:cxn ang="0">
                <a:pos x="csX133" y="csY133"/>
              </a:cxn>
              <a:cxn ang="0">
                <a:pos x="csX134" y="csY134"/>
              </a:cxn>
              <a:cxn ang="0">
                <a:pos x="csX135" y="csY135"/>
              </a:cxn>
              <a:cxn ang="0">
                <a:pos x="csX136" y="csY136"/>
              </a:cxn>
              <a:cxn ang="0">
                <a:pos x="csX137" y="csY137"/>
              </a:cxn>
              <a:cxn ang="0">
                <a:pos x="csX138" y="csY138"/>
              </a:cxn>
              <a:cxn ang="0">
                <a:pos x="csX139" y="csY139"/>
              </a:cxn>
              <a:cxn ang="0">
                <a:pos x="csX140" y="csY140"/>
              </a:cxn>
              <a:cxn ang="0">
                <a:pos x="csX141" y="csY141"/>
              </a:cxn>
              <a:cxn ang="0">
                <a:pos x="csX142" y="csY142"/>
              </a:cxn>
              <a:cxn ang="0">
                <a:pos x="csX143" y="csY143"/>
              </a:cxn>
              <a:cxn ang="0">
                <a:pos x="csX144" y="csY144"/>
              </a:cxn>
              <a:cxn ang="0">
                <a:pos x="csX145" y="csY145"/>
              </a:cxn>
              <a:cxn ang="0">
                <a:pos x="csX146" y="csY146"/>
              </a:cxn>
              <a:cxn ang="0">
                <a:pos x="csX147" y="csY147"/>
              </a:cxn>
              <a:cxn ang="0">
                <a:pos x="csX148" y="csY148"/>
              </a:cxn>
              <a:cxn ang="0">
                <a:pos x="csX149" y="csY149"/>
              </a:cxn>
              <a:cxn ang="0">
                <a:pos x="csX150" y="csY150"/>
              </a:cxn>
              <a:cxn ang="0">
                <a:pos x="csX151" y="csY151"/>
              </a:cxn>
              <a:cxn ang="0">
                <a:pos x="csX152" y="csY152"/>
              </a:cxn>
              <a:cxn ang="0">
                <a:pos x="csX153" y="csY153"/>
              </a:cxn>
              <a:cxn ang="0">
                <a:pos x="csX154" y="csY154"/>
              </a:cxn>
              <a:cxn ang="0">
                <a:pos x="csX155" y="csY155"/>
              </a:cxn>
              <a:cxn ang="0">
                <a:pos x="csX156" y="csY156"/>
              </a:cxn>
              <a:cxn ang="0">
                <a:pos x="csX157" y="csY157"/>
              </a:cxn>
              <a:cxn ang="0">
                <a:pos x="csX158" y="csY158"/>
              </a:cxn>
              <a:cxn ang="0">
                <a:pos x="csX159" y="csY159"/>
              </a:cxn>
              <a:cxn ang="0">
                <a:pos x="csX160" y="csY160"/>
              </a:cxn>
              <a:cxn ang="0">
                <a:pos x="csX161" y="csY161"/>
              </a:cxn>
              <a:cxn ang="0">
                <a:pos x="csX162" y="csY162"/>
              </a:cxn>
              <a:cxn ang="0">
                <a:pos x="csX163" y="csY163"/>
              </a:cxn>
              <a:cxn ang="0">
                <a:pos x="csX164" y="csY164"/>
              </a:cxn>
              <a:cxn ang="0">
                <a:pos x="csX165" y="csY165"/>
              </a:cxn>
              <a:cxn ang="0">
                <a:pos x="csX166" y="csY166"/>
              </a:cxn>
              <a:cxn ang="0">
                <a:pos x="csX167" y="csY167"/>
              </a:cxn>
              <a:cxn ang="0">
                <a:pos x="csX168" y="csY168"/>
              </a:cxn>
              <a:cxn ang="0">
                <a:pos x="csX169" y="csY169"/>
              </a:cxn>
              <a:cxn ang="0">
                <a:pos x="csX170" y="csY170"/>
              </a:cxn>
              <a:cxn ang="0">
                <a:pos x="csX171" y="csY171"/>
              </a:cxn>
              <a:cxn ang="0">
                <a:pos x="csX172" y="csY172"/>
              </a:cxn>
              <a:cxn ang="0">
                <a:pos x="csX173" y="csY173"/>
              </a:cxn>
              <a:cxn ang="0">
                <a:pos x="csX174" y="csY174"/>
              </a:cxn>
              <a:cxn ang="0">
                <a:pos x="csX175" y="csY175"/>
              </a:cxn>
              <a:cxn ang="0">
                <a:pos x="csX176" y="csY176"/>
              </a:cxn>
              <a:cxn ang="0">
                <a:pos x="csX177" y="csY177"/>
              </a:cxn>
              <a:cxn ang="0">
                <a:pos x="csX178" y="csY178"/>
              </a:cxn>
              <a:cxn ang="0">
                <a:pos x="csX179" y="csY179"/>
              </a:cxn>
              <a:cxn ang="0">
                <a:pos x="csX180" y="csY180"/>
              </a:cxn>
              <a:cxn ang="0">
                <a:pos x="csX181" y="csY181"/>
              </a:cxn>
              <a:cxn ang="0">
                <a:pos x="csX182" y="csY182"/>
              </a:cxn>
              <a:cxn ang="0">
                <a:pos x="csX183" y="csY183"/>
              </a:cxn>
              <a:cxn ang="0">
                <a:pos x="csX184" y="csY184"/>
              </a:cxn>
              <a:cxn ang="0">
                <a:pos x="csX185" y="csY185"/>
              </a:cxn>
              <a:cxn ang="0">
                <a:pos x="csX186" y="csY186"/>
              </a:cxn>
              <a:cxn ang="0">
                <a:pos x="csX187" y="csY187"/>
              </a:cxn>
              <a:cxn ang="0">
                <a:pos x="csX188" y="csY188"/>
              </a:cxn>
              <a:cxn ang="0">
                <a:pos x="csX189" y="csY189"/>
              </a:cxn>
              <a:cxn ang="0">
                <a:pos x="csX190" y="csY190"/>
              </a:cxn>
              <a:cxn ang="0">
                <a:pos x="csX191" y="csY191"/>
              </a:cxn>
              <a:cxn ang="0">
                <a:pos x="csX192" y="csY192"/>
              </a:cxn>
              <a:cxn ang="0">
                <a:pos x="csX193" y="csY193"/>
              </a:cxn>
              <a:cxn ang="0">
                <a:pos x="csX194" y="csY194"/>
              </a:cxn>
              <a:cxn ang="0">
                <a:pos x="csX195" y="csY195"/>
              </a:cxn>
              <a:cxn ang="0">
                <a:pos x="csX196" y="csY196"/>
              </a:cxn>
              <a:cxn ang="0">
                <a:pos x="csX197" y="csY197"/>
              </a:cxn>
              <a:cxn ang="0">
                <a:pos x="csX198" y="csY198"/>
              </a:cxn>
              <a:cxn ang="0">
                <a:pos x="csX199" y="csY199"/>
              </a:cxn>
              <a:cxn ang="0">
                <a:pos x="csX200" y="csY200"/>
              </a:cxn>
              <a:cxn ang="0">
                <a:pos x="csX201" y="csY201"/>
              </a:cxn>
              <a:cxn ang="0">
                <a:pos x="csX202" y="csY202"/>
              </a:cxn>
              <a:cxn ang="0">
                <a:pos x="csX203" y="csY203"/>
              </a:cxn>
              <a:cxn ang="0">
                <a:pos x="csX204" y="csY204"/>
              </a:cxn>
              <a:cxn ang="0">
                <a:pos x="csX205" y="csY205"/>
              </a:cxn>
              <a:cxn ang="0">
                <a:pos x="csX206" y="csY206"/>
              </a:cxn>
              <a:cxn ang="0">
                <a:pos x="csX207" y="csY207"/>
              </a:cxn>
              <a:cxn ang="0">
                <a:pos x="csX208" y="csY208"/>
              </a:cxn>
              <a:cxn ang="0">
                <a:pos x="csX209" y="csY209"/>
              </a:cxn>
              <a:cxn ang="0">
                <a:pos x="csX210" y="csY210"/>
              </a:cxn>
              <a:cxn ang="0">
                <a:pos x="csX211" y="csY211"/>
              </a:cxn>
              <a:cxn ang="0">
                <a:pos x="csX212" y="csY212"/>
              </a:cxn>
              <a:cxn ang="0">
                <a:pos x="csX213" y="csY213"/>
              </a:cxn>
              <a:cxn ang="0">
                <a:pos x="csX214" y="csY214"/>
              </a:cxn>
              <a:cxn ang="0">
                <a:pos x="csX215" y="csY215"/>
              </a:cxn>
              <a:cxn ang="0">
                <a:pos x="csX216" y="csY216"/>
              </a:cxn>
              <a:cxn ang="0">
                <a:pos x="csX217" y="csY217"/>
              </a:cxn>
              <a:cxn ang="0">
                <a:pos x="csX218" y="csY218"/>
              </a:cxn>
              <a:cxn ang="0">
                <a:pos x="csX219" y="csY219"/>
              </a:cxn>
              <a:cxn ang="0">
                <a:pos x="csX220" y="csY220"/>
              </a:cxn>
              <a:cxn ang="0">
                <a:pos x="csX221" y="csY221"/>
              </a:cxn>
              <a:cxn ang="0">
                <a:pos x="csX222" y="csY222"/>
              </a:cxn>
              <a:cxn ang="0">
                <a:pos x="csX223" y="csY223"/>
              </a:cxn>
              <a:cxn ang="0">
                <a:pos x="csX224" y="csY224"/>
              </a:cxn>
              <a:cxn ang="0">
                <a:pos x="csX225" y="csY225"/>
              </a:cxn>
              <a:cxn ang="0">
                <a:pos x="csX226" y="csY226"/>
              </a:cxn>
              <a:cxn ang="0">
                <a:pos x="csX227" y="csY227"/>
              </a:cxn>
              <a:cxn ang="0">
                <a:pos x="csX228" y="csY228"/>
              </a:cxn>
              <a:cxn ang="0">
                <a:pos x="csX229" y="csY229"/>
              </a:cxn>
              <a:cxn ang="0">
                <a:pos x="csX230" y="csY230"/>
              </a:cxn>
              <a:cxn ang="0">
                <a:pos x="csX231" y="csY231"/>
              </a:cxn>
              <a:cxn ang="0">
                <a:pos x="csX232" y="csY232"/>
              </a:cxn>
            </a:cxnLst>
            <a:rect l="l" t="t" r="r" b="b"/>
            <a:pathLst>
              <a:path w="2308485" h="7197915">
                <a:moveTo>
                  <a:pt x="1034321" y="644577"/>
                </a:moveTo>
                <a:cubicBezTo>
                  <a:pt x="800465" y="845025"/>
                  <a:pt x="853595" y="737052"/>
                  <a:pt x="794478" y="914400"/>
                </a:cubicBezTo>
                <a:cubicBezTo>
                  <a:pt x="804675" y="975581"/>
                  <a:pt x="802102" y="1014506"/>
                  <a:pt x="839449" y="1064302"/>
                </a:cubicBezTo>
                <a:cubicBezTo>
                  <a:pt x="856408" y="1086914"/>
                  <a:pt x="873430" y="1113128"/>
                  <a:pt x="899410" y="1124262"/>
                </a:cubicBezTo>
                <a:cubicBezTo>
                  <a:pt x="946246" y="1144335"/>
                  <a:pt x="999344" y="1144249"/>
                  <a:pt x="1049311" y="1154243"/>
                </a:cubicBezTo>
                <a:cubicBezTo>
                  <a:pt x="1144249" y="1149246"/>
                  <a:pt x="1245684" y="1174131"/>
                  <a:pt x="1334124" y="1139253"/>
                </a:cubicBezTo>
                <a:cubicBezTo>
                  <a:pt x="1606477" y="1031846"/>
                  <a:pt x="1906595" y="941536"/>
                  <a:pt x="2113613" y="734518"/>
                </a:cubicBezTo>
                <a:cubicBezTo>
                  <a:pt x="2143593" y="704538"/>
                  <a:pt x="2178730" y="678949"/>
                  <a:pt x="2203554" y="644577"/>
                </a:cubicBezTo>
                <a:cubicBezTo>
                  <a:pt x="2244197" y="588302"/>
                  <a:pt x="2273508" y="524656"/>
                  <a:pt x="2308485" y="464695"/>
                </a:cubicBezTo>
                <a:cubicBezTo>
                  <a:pt x="2288498" y="389744"/>
                  <a:pt x="2282091" y="309774"/>
                  <a:pt x="2248524" y="239843"/>
                </a:cubicBezTo>
                <a:cubicBezTo>
                  <a:pt x="2080062" y="-111119"/>
                  <a:pt x="2153160" y="237287"/>
                  <a:pt x="2113613" y="0"/>
                </a:cubicBezTo>
                <a:cubicBezTo>
                  <a:pt x="2043659" y="9994"/>
                  <a:pt x="1961253" y="-11092"/>
                  <a:pt x="1903751" y="29981"/>
                </a:cubicBezTo>
                <a:cubicBezTo>
                  <a:pt x="1777116" y="120434"/>
                  <a:pt x="1688247" y="254922"/>
                  <a:pt x="1588957" y="374754"/>
                </a:cubicBezTo>
                <a:cubicBezTo>
                  <a:pt x="1539631" y="434285"/>
                  <a:pt x="1471036" y="551302"/>
                  <a:pt x="1424065" y="629587"/>
                </a:cubicBezTo>
                <a:cubicBezTo>
                  <a:pt x="1387332" y="764278"/>
                  <a:pt x="1329890" y="878068"/>
                  <a:pt x="1424065" y="1019331"/>
                </a:cubicBezTo>
                <a:cubicBezTo>
                  <a:pt x="1450360" y="1058773"/>
                  <a:pt x="1514006" y="1049312"/>
                  <a:pt x="1558977" y="1064302"/>
                </a:cubicBezTo>
                <a:cubicBezTo>
                  <a:pt x="1638924" y="1059305"/>
                  <a:pt x="1720157" y="1064439"/>
                  <a:pt x="1798819" y="1049312"/>
                </a:cubicBezTo>
                <a:cubicBezTo>
                  <a:pt x="1929126" y="1024253"/>
                  <a:pt x="2009632" y="945052"/>
                  <a:pt x="2113613" y="869430"/>
                </a:cubicBezTo>
                <a:cubicBezTo>
                  <a:pt x="2138597" y="829456"/>
                  <a:pt x="2207458" y="792695"/>
                  <a:pt x="2188564" y="749508"/>
                </a:cubicBezTo>
                <a:cubicBezTo>
                  <a:pt x="2120263" y="593391"/>
                  <a:pt x="1808418" y="609561"/>
                  <a:pt x="1708878" y="599607"/>
                </a:cubicBezTo>
                <a:cubicBezTo>
                  <a:pt x="1618937" y="624591"/>
                  <a:pt x="1519099" y="626532"/>
                  <a:pt x="1439055" y="674558"/>
                </a:cubicBezTo>
                <a:cubicBezTo>
                  <a:pt x="1252895" y="786254"/>
                  <a:pt x="1165145" y="941957"/>
                  <a:pt x="1049311" y="1109272"/>
                </a:cubicBezTo>
                <a:cubicBezTo>
                  <a:pt x="1009337" y="1239187"/>
                  <a:pt x="961003" y="1366819"/>
                  <a:pt x="929390" y="1499017"/>
                </a:cubicBezTo>
                <a:cubicBezTo>
                  <a:pt x="886164" y="1679779"/>
                  <a:pt x="881560" y="1841701"/>
                  <a:pt x="869429" y="2023672"/>
                </a:cubicBezTo>
                <a:cubicBezTo>
                  <a:pt x="894413" y="2058649"/>
                  <a:pt x="906304" y="2108658"/>
                  <a:pt x="944380" y="2128603"/>
                </a:cubicBezTo>
                <a:cubicBezTo>
                  <a:pt x="1108106" y="2214364"/>
                  <a:pt x="1200293" y="2187225"/>
                  <a:pt x="1364105" y="2173574"/>
                </a:cubicBezTo>
                <a:cubicBezTo>
                  <a:pt x="1404079" y="2143594"/>
                  <a:pt x="1453064" y="2122851"/>
                  <a:pt x="1484026" y="2083633"/>
                </a:cubicBezTo>
                <a:cubicBezTo>
                  <a:pt x="1556403" y="1991956"/>
                  <a:pt x="1593603" y="1876371"/>
                  <a:pt x="1633928" y="1768840"/>
                </a:cubicBezTo>
                <a:cubicBezTo>
                  <a:pt x="1623934" y="1713876"/>
                  <a:pt x="1631489" y="1652552"/>
                  <a:pt x="1603947" y="1603948"/>
                </a:cubicBezTo>
                <a:cubicBezTo>
                  <a:pt x="1425933" y="1289807"/>
                  <a:pt x="1401888" y="1329265"/>
                  <a:pt x="1109272" y="1199213"/>
                </a:cubicBezTo>
                <a:cubicBezTo>
                  <a:pt x="1054308" y="1214203"/>
                  <a:pt x="989245" y="1209072"/>
                  <a:pt x="944380" y="1244184"/>
                </a:cubicBezTo>
                <a:cubicBezTo>
                  <a:pt x="779892" y="1372914"/>
                  <a:pt x="724647" y="1558701"/>
                  <a:pt x="644577" y="1738859"/>
                </a:cubicBezTo>
                <a:cubicBezTo>
                  <a:pt x="642504" y="1786549"/>
                  <a:pt x="587039" y="2116440"/>
                  <a:pt x="674557" y="2218544"/>
                </a:cubicBezTo>
                <a:cubicBezTo>
                  <a:pt x="708037" y="2257604"/>
                  <a:pt x="759560" y="2281018"/>
                  <a:pt x="809469" y="2293495"/>
                </a:cubicBezTo>
                <a:cubicBezTo>
                  <a:pt x="882343" y="2311714"/>
                  <a:pt x="959370" y="2303488"/>
                  <a:pt x="1034321" y="2308485"/>
                </a:cubicBezTo>
                <a:cubicBezTo>
                  <a:pt x="1139252" y="2288498"/>
                  <a:pt x="1245279" y="2273589"/>
                  <a:pt x="1349115" y="2248525"/>
                </a:cubicBezTo>
                <a:cubicBezTo>
                  <a:pt x="1390615" y="2238508"/>
                  <a:pt x="1428914" y="2218144"/>
                  <a:pt x="1469036" y="2203554"/>
                </a:cubicBezTo>
                <a:cubicBezTo>
                  <a:pt x="1483886" y="2198154"/>
                  <a:pt x="1499016" y="2193561"/>
                  <a:pt x="1514006" y="2188564"/>
                </a:cubicBezTo>
                <a:cubicBezTo>
                  <a:pt x="1463262" y="1994046"/>
                  <a:pt x="1450875" y="1597848"/>
                  <a:pt x="1079292" y="1663908"/>
                </a:cubicBezTo>
                <a:cubicBezTo>
                  <a:pt x="933022" y="1689912"/>
                  <a:pt x="859436" y="1863777"/>
                  <a:pt x="749508" y="1963712"/>
                </a:cubicBezTo>
                <a:cubicBezTo>
                  <a:pt x="629131" y="2240579"/>
                  <a:pt x="542893" y="2392847"/>
                  <a:pt x="494675" y="2698230"/>
                </a:cubicBezTo>
                <a:cubicBezTo>
                  <a:pt x="485291" y="2757662"/>
                  <a:pt x="489788" y="2821321"/>
                  <a:pt x="509665" y="2878112"/>
                </a:cubicBezTo>
                <a:cubicBezTo>
                  <a:pt x="528930" y="2933156"/>
                  <a:pt x="679722" y="3093294"/>
                  <a:pt x="734518" y="3102964"/>
                </a:cubicBezTo>
                <a:cubicBezTo>
                  <a:pt x="941421" y="3139476"/>
                  <a:pt x="1364105" y="3132944"/>
                  <a:pt x="1364105" y="3132944"/>
                </a:cubicBezTo>
                <a:cubicBezTo>
                  <a:pt x="1419069" y="3122951"/>
                  <a:pt x="1482094" y="3133313"/>
                  <a:pt x="1528996" y="3102964"/>
                </a:cubicBezTo>
                <a:cubicBezTo>
                  <a:pt x="1726090" y="2975432"/>
                  <a:pt x="1561224" y="2701226"/>
                  <a:pt x="1469036" y="2578308"/>
                </a:cubicBezTo>
                <a:cubicBezTo>
                  <a:pt x="1423371" y="2517422"/>
                  <a:pt x="1329128" y="2518347"/>
                  <a:pt x="1259174" y="2488367"/>
                </a:cubicBezTo>
                <a:cubicBezTo>
                  <a:pt x="1194216" y="2503357"/>
                  <a:pt x="1123405" y="2502501"/>
                  <a:pt x="1064301" y="2533338"/>
                </a:cubicBezTo>
                <a:cubicBezTo>
                  <a:pt x="940398" y="2597983"/>
                  <a:pt x="930300" y="2636449"/>
                  <a:pt x="884419" y="2728210"/>
                </a:cubicBezTo>
                <a:cubicBezTo>
                  <a:pt x="971111" y="2917356"/>
                  <a:pt x="1013162" y="3133335"/>
                  <a:pt x="1214203" y="3237876"/>
                </a:cubicBezTo>
                <a:cubicBezTo>
                  <a:pt x="1277676" y="3270882"/>
                  <a:pt x="1354111" y="3267856"/>
                  <a:pt x="1424065" y="3282846"/>
                </a:cubicBezTo>
                <a:cubicBezTo>
                  <a:pt x="1634085" y="3190962"/>
                  <a:pt x="1666402" y="3211533"/>
                  <a:pt x="1798819" y="3043003"/>
                </a:cubicBezTo>
                <a:cubicBezTo>
                  <a:pt x="1815443" y="3021845"/>
                  <a:pt x="1818806" y="2993036"/>
                  <a:pt x="1828800" y="2968053"/>
                </a:cubicBezTo>
                <a:cubicBezTo>
                  <a:pt x="1691698" y="2693850"/>
                  <a:pt x="1660774" y="2568798"/>
                  <a:pt x="1349115" y="2368446"/>
                </a:cubicBezTo>
                <a:cubicBezTo>
                  <a:pt x="1272415" y="2319139"/>
                  <a:pt x="1169233" y="2338466"/>
                  <a:pt x="1079292" y="2323476"/>
                </a:cubicBezTo>
                <a:cubicBezTo>
                  <a:pt x="984354" y="2363450"/>
                  <a:pt x="872689" y="2376359"/>
                  <a:pt x="794478" y="2443397"/>
                </a:cubicBezTo>
                <a:cubicBezTo>
                  <a:pt x="742755" y="2487731"/>
                  <a:pt x="623287" y="2763055"/>
                  <a:pt x="584616" y="2848131"/>
                </a:cubicBezTo>
                <a:cubicBezTo>
                  <a:pt x="575991" y="2986137"/>
                  <a:pt x="542313" y="3136432"/>
                  <a:pt x="614596" y="3267856"/>
                </a:cubicBezTo>
                <a:cubicBezTo>
                  <a:pt x="641840" y="3317390"/>
                  <a:pt x="681280" y="3368763"/>
                  <a:pt x="734518" y="3387777"/>
                </a:cubicBezTo>
                <a:cubicBezTo>
                  <a:pt x="829100" y="3421556"/>
                  <a:pt x="934387" y="3407764"/>
                  <a:pt x="1034321" y="3417758"/>
                </a:cubicBezTo>
                <a:cubicBezTo>
                  <a:pt x="1236803" y="3333390"/>
                  <a:pt x="1530397" y="3236475"/>
                  <a:pt x="1693888" y="3072984"/>
                </a:cubicBezTo>
                <a:cubicBezTo>
                  <a:pt x="1744476" y="3022396"/>
                  <a:pt x="1753849" y="2943069"/>
                  <a:pt x="1783829" y="2878112"/>
                </a:cubicBezTo>
                <a:cubicBezTo>
                  <a:pt x="1773836" y="2828145"/>
                  <a:pt x="1789168" y="2764941"/>
                  <a:pt x="1753849" y="2728210"/>
                </a:cubicBezTo>
                <a:cubicBezTo>
                  <a:pt x="1492500" y="2456406"/>
                  <a:pt x="1407034" y="2487996"/>
                  <a:pt x="1079292" y="2428407"/>
                </a:cubicBezTo>
                <a:cubicBezTo>
                  <a:pt x="766547" y="2568603"/>
                  <a:pt x="538581" y="2617041"/>
                  <a:pt x="329783" y="2908092"/>
                </a:cubicBezTo>
                <a:cubicBezTo>
                  <a:pt x="243725" y="3028052"/>
                  <a:pt x="209862" y="3177915"/>
                  <a:pt x="149901" y="3312826"/>
                </a:cubicBezTo>
                <a:cubicBezTo>
                  <a:pt x="182655" y="3722248"/>
                  <a:pt x="141882" y="3677991"/>
                  <a:pt x="329783" y="4062335"/>
                </a:cubicBezTo>
                <a:cubicBezTo>
                  <a:pt x="380970" y="4167035"/>
                  <a:pt x="416770" y="4291763"/>
                  <a:pt x="509665" y="4362138"/>
                </a:cubicBezTo>
                <a:cubicBezTo>
                  <a:pt x="595643" y="4427273"/>
                  <a:pt x="719528" y="4412105"/>
                  <a:pt x="824459" y="4437089"/>
                </a:cubicBezTo>
                <a:cubicBezTo>
                  <a:pt x="851533" y="4423962"/>
                  <a:pt x="1513466" y="4113485"/>
                  <a:pt x="1618937" y="4032354"/>
                </a:cubicBezTo>
                <a:cubicBezTo>
                  <a:pt x="1661776" y="3999401"/>
                  <a:pt x="1678898" y="3942413"/>
                  <a:pt x="1708878" y="3897443"/>
                </a:cubicBezTo>
                <a:cubicBezTo>
                  <a:pt x="1583180" y="3464483"/>
                  <a:pt x="1585918" y="3328963"/>
                  <a:pt x="1289154" y="2953062"/>
                </a:cubicBezTo>
                <a:cubicBezTo>
                  <a:pt x="1250359" y="2903922"/>
                  <a:pt x="1179226" y="2893102"/>
                  <a:pt x="1124262" y="2863122"/>
                </a:cubicBezTo>
                <a:cubicBezTo>
                  <a:pt x="1054308" y="2898099"/>
                  <a:pt x="969703" y="2912750"/>
                  <a:pt x="914400" y="2968053"/>
                </a:cubicBezTo>
                <a:cubicBezTo>
                  <a:pt x="718751" y="3163702"/>
                  <a:pt x="726510" y="3290902"/>
                  <a:pt x="674557" y="3537679"/>
                </a:cubicBezTo>
                <a:cubicBezTo>
                  <a:pt x="714531" y="3652604"/>
                  <a:pt x="726301" y="3781669"/>
                  <a:pt x="794478" y="3882453"/>
                </a:cubicBezTo>
                <a:cubicBezTo>
                  <a:pt x="912769" y="4057317"/>
                  <a:pt x="1094977" y="4065143"/>
                  <a:pt x="1274164" y="4107305"/>
                </a:cubicBezTo>
                <a:cubicBezTo>
                  <a:pt x="1379095" y="4057338"/>
                  <a:pt x="1501492" y="4033935"/>
                  <a:pt x="1588957" y="3957403"/>
                </a:cubicBezTo>
                <a:cubicBezTo>
                  <a:pt x="1731783" y="3832431"/>
                  <a:pt x="1804195" y="3536543"/>
                  <a:pt x="1858780" y="3372787"/>
                </a:cubicBezTo>
                <a:cubicBezTo>
                  <a:pt x="1563260" y="3180057"/>
                  <a:pt x="1454370" y="3059270"/>
                  <a:pt x="1079292" y="3028013"/>
                </a:cubicBezTo>
                <a:cubicBezTo>
                  <a:pt x="982608" y="3019956"/>
                  <a:pt x="889416" y="3067987"/>
                  <a:pt x="794478" y="3087974"/>
                </a:cubicBezTo>
                <a:cubicBezTo>
                  <a:pt x="749508" y="3162925"/>
                  <a:pt x="683579" y="3228782"/>
                  <a:pt x="659567" y="3312826"/>
                </a:cubicBezTo>
                <a:cubicBezTo>
                  <a:pt x="622276" y="3443345"/>
                  <a:pt x="617206" y="3581844"/>
                  <a:pt x="614596" y="3717561"/>
                </a:cubicBezTo>
                <a:cubicBezTo>
                  <a:pt x="612187" y="3842855"/>
                  <a:pt x="608089" y="3972427"/>
                  <a:pt x="644577" y="4092315"/>
                </a:cubicBezTo>
                <a:cubicBezTo>
                  <a:pt x="690231" y="4242321"/>
                  <a:pt x="862702" y="4488932"/>
                  <a:pt x="1004341" y="4586990"/>
                </a:cubicBezTo>
                <a:cubicBezTo>
                  <a:pt x="1066916" y="4630311"/>
                  <a:pt x="1144249" y="4646951"/>
                  <a:pt x="1214203" y="4676931"/>
                </a:cubicBezTo>
                <a:cubicBezTo>
                  <a:pt x="1350368" y="4600339"/>
                  <a:pt x="1554563" y="4526726"/>
                  <a:pt x="1603947" y="4347148"/>
                </a:cubicBezTo>
                <a:cubicBezTo>
                  <a:pt x="1639744" y="4216976"/>
                  <a:pt x="1613940" y="4077325"/>
                  <a:pt x="1618937" y="3942413"/>
                </a:cubicBezTo>
                <a:cubicBezTo>
                  <a:pt x="1393237" y="3626432"/>
                  <a:pt x="1399133" y="3522700"/>
                  <a:pt x="959370" y="3432748"/>
                </a:cubicBezTo>
                <a:cubicBezTo>
                  <a:pt x="883374" y="3417203"/>
                  <a:pt x="809469" y="3472721"/>
                  <a:pt x="734518" y="3492708"/>
                </a:cubicBezTo>
                <a:cubicBezTo>
                  <a:pt x="689547" y="3587646"/>
                  <a:pt x="620208" y="3674512"/>
                  <a:pt x="599606" y="3777522"/>
                </a:cubicBezTo>
                <a:cubicBezTo>
                  <a:pt x="528945" y="4130825"/>
                  <a:pt x="563248" y="4535005"/>
                  <a:pt x="689547" y="4871803"/>
                </a:cubicBezTo>
                <a:cubicBezTo>
                  <a:pt x="744610" y="5018639"/>
                  <a:pt x="842401" y="5146055"/>
                  <a:pt x="929390" y="5276538"/>
                </a:cubicBezTo>
                <a:cubicBezTo>
                  <a:pt x="972685" y="5341481"/>
                  <a:pt x="1010662" y="5419245"/>
                  <a:pt x="1079292" y="5456420"/>
                </a:cubicBezTo>
                <a:cubicBezTo>
                  <a:pt x="1140959" y="5489823"/>
                  <a:pt x="1219200" y="5466413"/>
                  <a:pt x="1289154" y="5471410"/>
                </a:cubicBezTo>
                <a:cubicBezTo>
                  <a:pt x="1400985" y="5373558"/>
                  <a:pt x="1662695" y="5188997"/>
                  <a:pt x="1678898" y="5006715"/>
                </a:cubicBezTo>
                <a:cubicBezTo>
                  <a:pt x="1711928" y="4635134"/>
                  <a:pt x="1541522" y="4487467"/>
                  <a:pt x="1259174" y="4302177"/>
                </a:cubicBezTo>
                <a:cubicBezTo>
                  <a:pt x="1216572" y="4274219"/>
                  <a:pt x="1159239" y="4282190"/>
                  <a:pt x="1109272" y="4272197"/>
                </a:cubicBezTo>
                <a:cubicBezTo>
                  <a:pt x="1069298" y="4302177"/>
                  <a:pt x="1009917" y="4316599"/>
                  <a:pt x="989351" y="4362138"/>
                </a:cubicBezTo>
                <a:cubicBezTo>
                  <a:pt x="881552" y="4600837"/>
                  <a:pt x="874504" y="4833924"/>
                  <a:pt x="944380" y="5081666"/>
                </a:cubicBezTo>
                <a:cubicBezTo>
                  <a:pt x="968644" y="5167693"/>
                  <a:pt x="1001097" y="5258304"/>
                  <a:pt x="1064301" y="5321508"/>
                </a:cubicBezTo>
                <a:cubicBezTo>
                  <a:pt x="1127505" y="5384712"/>
                  <a:pt x="1224196" y="5401456"/>
                  <a:pt x="1304144" y="5441430"/>
                </a:cubicBezTo>
                <a:cubicBezTo>
                  <a:pt x="1394085" y="5431436"/>
                  <a:pt x="1491060" y="5447721"/>
                  <a:pt x="1573967" y="5411449"/>
                </a:cubicBezTo>
                <a:cubicBezTo>
                  <a:pt x="1895963" y="5270575"/>
                  <a:pt x="1812976" y="5027538"/>
                  <a:pt x="1858780" y="4706912"/>
                </a:cubicBezTo>
                <a:cubicBezTo>
                  <a:pt x="1788826" y="4601981"/>
                  <a:pt x="1748771" y="4469147"/>
                  <a:pt x="1648918" y="4392118"/>
                </a:cubicBezTo>
                <a:cubicBezTo>
                  <a:pt x="1469195" y="4253475"/>
                  <a:pt x="1285495" y="4308256"/>
                  <a:pt x="1094282" y="4332158"/>
                </a:cubicBezTo>
                <a:cubicBezTo>
                  <a:pt x="994347" y="4432092"/>
                  <a:pt x="860496" y="4506999"/>
                  <a:pt x="794478" y="4631961"/>
                </a:cubicBezTo>
                <a:cubicBezTo>
                  <a:pt x="630522" y="4942306"/>
                  <a:pt x="666458" y="5491096"/>
                  <a:pt x="659567" y="5801194"/>
                </a:cubicBezTo>
                <a:cubicBezTo>
                  <a:pt x="722441" y="6115565"/>
                  <a:pt x="737217" y="6442619"/>
                  <a:pt x="959370" y="6700603"/>
                </a:cubicBezTo>
                <a:cubicBezTo>
                  <a:pt x="1028150" y="6780476"/>
                  <a:pt x="1131509" y="6825893"/>
                  <a:pt x="1229193" y="6865495"/>
                </a:cubicBezTo>
                <a:cubicBezTo>
                  <a:pt x="1319104" y="6901946"/>
                  <a:pt x="1419068" y="6905469"/>
                  <a:pt x="1514006" y="6925456"/>
                </a:cubicBezTo>
                <a:cubicBezTo>
                  <a:pt x="1578963" y="6900472"/>
                  <a:pt x="1648451" y="6885034"/>
                  <a:pt x="1708878" y="6850505"/>
                </a:cubicBezTo>
                <a:cubicBezTo>
                  <a:pt x="1722597" y="6842666"/>
                  <a:pt x="1729417" y="6820330"/>
                  <a:pt x="1723869" y="6805535"/>
                </a:cubicBezTo>
                <a:cubicBezTo>
                  <a:pt x="1683061" y="6696714"/>
                  <a:pt x="1631629" y="6591649"/>
                  <a:pt x="1573967" y="6490741"/>
                </a:cubicBezTo>
                <a:cubicBezTo>
                  <a:pt x="1475537" y="6318489"/>
                  <a:pt x="1399826" y="6225520"/>
                  <a:pt x="1214203" y="6145967"/>
                </a:cubicBezTo>
                <a:cubicBezTo>
                  <a:pt x="1148446" y="6117785"/>
                  <a:pt x="1074295" y="6115987"/>
                  <a:pt x="1004341" y="6100997"/>
                </a:cubicBezTo>
                <a:cubicBezTo>
                  <a:pt x="939384" y="6105994"/>
                  <a:pt x="839952" y="6058409"/>
                  <a:pt x="809469" y="6115987"/>
                </a:cubicBezTo>
                <a:cubicBezTo>
                  <a:pt x="770911" y="6188818"/>
                  <a:pt x="831569" y="6282634"/>
                  <a:pt x="869429" y="6355830"/>
                </a:cubicBezTo>
                <a:cubicBezTo>
                  <a:pt x="963577" y="6537850"/>
                  <a:pt x="1041429" y="6554579"/>
                  <a:pt x="1199213" y="6640643"/>
                </a:cubicBezTo>
                <a:cubicBezTo>
                  <a:pt x="1238421" y="6592722"/>
                  <a:pt x="1562484" y="6258811"/>
                  <a:pt x="1558977" y="6100997"/>
                </a:cubicBezTo>
                <a:cubicBezTo>
                  <a:pt x="1550791" y="5732636"/>
                  <a:pt x="1353799" y="5393239"/>
                  <a:pt x="1139252" y="5111646"/>
                </a:cubicBezTo>
                <a:cubicBezTo>
                  <a:pt x="1099769" y="5059824"/>
                  <a:pt x="1029324" y="5041692"/>
                  <a:pt x="974360" y="5006715"/>
                </a:cubicBezTo>
                <a:cubicBezTo>
                  <a:pt x="802954" y="5249540"/>
                  <a:pt x="664573" y="5376603"/>
                  <a:pt x="689547" y="5726243"/>
                </a:cubicBezTo>
                <a:cubicBezTo>
                  <a:pt x="718153" y="6126731"/>
                  <a:pt x="804211" y="6349378"/>
                  <a:pt x="1139252" y="6505731"/>
                </a:cubicBezTo>
                <a:cubicBezTo>
                  <a:pt x="1193776" y="6531175"/>
                  <a:pt x="1259173" y="6515725"/>
                  <a:pt x="1319134" y="6520722"/>
                </a:cubicBezTo>
                <a:cubicBezTo>
                  <a:pt x="1399082" y="6375817"/>
                  <a:pt x="1524161" y="6247800"/>
                  <a:pt x="1558977" y="6086007"/>
                </a:cubicBezTo>
                <a:cubicBezTo>
                  <a:pt x="1637550" y="5720875"/>
                  <a:pt x="1654763" y="5191141"/>
                  <a:pt x="1334124" y="4901784"/>
                </a:cubicBezTo>
                <a:cubicBezTo>
                  <a:pt x="1236753" y="4813913"/>
                  <a:pt x="1084288" y="4821836"/>
                  <a:pt x="959370" y="4781862"/>
                </a:cubicBezTo>
                <a:cubicBezTo>
                  <a:pt x="864432" y="4856813"/>
                  <a:pt x="751730" y="4913575"/>
                  <a:pt x="674557" y="5006715"/>
                </a:cubicBezTo>
                <a:cubicBezTo>
                  <a:pt x="494332" y="5224228"/>
                  <a:pt x="519384" y="5361865"/>
                  <a:pt x="494675" y="5621312"/>
                </a:cubicBezTo>
                <a:cubicBezTo>
                  <a:pt x="560785" y="5819641"/>
                  <a:pt x="553198" y="5897956"/>
                  <a:pt x="794478" y="6011056"/>
                </a:cubicBezTo>
                <a:cubicBezTo>
                  <a:pt x="867009" y="6045055"/>
                  <a:pt x="954373" y="6021049"/>
                  <a:pt x="1034321" y="6026046"/>
                </a:cubicBezTo>
                <a:cubicBezTo>
                  <a:pt x="1196287" y="5853957"/>
                  <a:pt x="1381003" y="5716093"/>
                  <a:pt x="1409075" y="5456420"/>
                </a:cubicBezTo>
                <a:cubicBezTo>
                  <a:pt x="1418078" y="5373145"/>
                  <a:pt x="1376224" y="5288989"/>
                  <a:pt x="1334124" y="5216577"/>
                </a:cubicBezTo>
                <a:cubicBezTo>
                  <a:pt x="1098524" y="4811345"/>
                  <a:pt x="1117777" y="4861917"/>
                  <a:pt x="809469" y="4676931"/>
                </a:cubicBezTo>
                <a:cubicBezTo>
                  <a:pt x="744511" y="4771869"/>
                  <a:pt x="650973" y="4852614"/>
                  <a:pt x="614596" y="4961744"/>
                </a:cubicBezTo>
                <a:cubicBezTo>
                  <a:pt x="573392" y="5085356"/>
                  <a:pt x="579702" y="5221283"/>
                  <a:pt x="584616" y="5351489"/>
                </a:cubicBezTo>
                <a:cubicBezTo>
                  <a:pt x="595897" y="5650421"/>
                  <a:pt x="615496" y="5778175"/>
                  <a:pt x="794478" y="5996066"/>
                </a:cubicBezTo>
                <a:cubicBezTo>
                  <a:pt x="850590" y="6064376"/>
                  <a:pt x="924393" y="6115987"/>
                  <a:pt x="989351" y="6175948"/>
                </a:cubicBezTo>
                <a:cubicBezTo>
                  <a:pt x="1044315" y="6170951"/>
                  <a:pt x="1109332" y="6193037"/>
                  <a:pt x="1154242" y="6160958"/>
                </a:cubicBezTo>
                <a:cubicBezTo>
                  <a:pt x="1504994" y="5910420"/>
                  <a:pt x="1435735" y="5731417"/>
                  <a:pt x="1514006" y="5306518"/>
                </a:cubicBezTo>
                <a:cubicBezTo>
                  <a:pt x="1419068" y="5046689"/>
                  <a:pt x="1352906" y="4774456"/>
                  <a:pt x="1229193" y="4527030"/>
                </a:cubicBezTo>
                <a:cubicBezTo>
                  <a:pt x="1064594" y="4197831"/>
                  <a:pt x="799183" y="3981801"/>
                  <a:pt x="494675" y="3792512"/>
                </a:cubicBezTo>
                <a:cubicBezTo>
                  <a:pt x="455551" y="3768191"/>
                  <a:pt x="404734" y="3772525"/>
                  <a:pt x="359764" y="3762531"/>
                </a:cubicBezTo>
                <a:cubicBezTo>
                  <a:pt x="324787" y="3927423"/>
                  <a:pt x="254833" y="4088646"/>
                  <a:pt x="254833" y="4257207"/>
                </a:cubicBezTo>
                <a:cubicBezTo>
                  <a:pt x="254833" y="4625474"/>
                  <a:pt x="299742" y="4910841"/>
                  <a:pt x="539646" y="5171607"/>
                </a:cubicBezTo>
                <a:cubicBezTo>
                  <a:pt x="583756" y="5219552"/>
                  <a:pt x="649573" y="5241561"/>
                  <a:pt x="704537" y="5276538"/>
                </a:cubicBezTo>
                <a:cubicBezTo>
                  <a:pt x="774491" y="5226571"/>
                  <a:pt x="876561" y="5203828"/>
                  <a:pt x="914400" y="5126636"/>
                </a:cubicBezTo>
                <a:cubicBezTo>
                  <a:pt x="1007762" y="4936178"/>
                  <a:pt x="1059076" y="4723185"/>
                  <a:pt x="1079292" y="4512040"/>
                </a:cubicBezTo>
                <a:cubicBezTo>
                  <a:pt x="1125104" y="4033560"/>
                  <a:pt x="1069510" y="3474259"/>
                  <a:pt x="794478" y="3057994"/>
                </a:cubicBezTo>
                <a:cubicBezTo>
                  <a:pt x="730233" y="2960758"/>
                  <a:pt x="594609" y="2938073"/>
                  <a:pt x="494675" y="2878112"/>
                </a:cubicBezTo>
                <a:cubicBezTo>
                  <a:pt x="414728" y="2928079"/>
                  <a:pt x="306278" y="2949008"/>
                  <a:pt x="254833" y="3028013"/>
                </a:cubicBezTo>
                <a:cubicBezTo>
                  <a:pt x="46767" y="3347543"/>
                  <a:pt x="26783" y="3662087"/>
                  <a:pt x="134911" y="4017364"/>
                </a:cubicBezTo>
                <a:cubicBezTo>
                  <a:pt x="158772" y="4095766"/>
                  <a:pt x="216008" y="4167715"/>
                  <a:pt x="284813" y="4212236"/>
                </a:cubicBezTo>
                <a:cubicBezTo>
                  <a:pt x="392342" y="4281814"/>
                  <a:pt x="524656" y="4302177"/>
                  <a:pt x="644577" y="4347148"/>
                </a:cubicBezTo>
                <a:cubicBezTo>
                  <a:pt x="719528" y="4322164"/>
                  <a:pt x="817686" y="4331900"/>
                  <a:pt x="869429" y="4272197"/>
                </a:cubicBezTo>
                <a:cubicBezTo>
                  <a:pt x="1129944" y="3971603"/>
                  <a:pt x="1034185" y="3618549"/>
                  <a:pt x="959370" y="3267856"/>
                </a:cubicBezTo>
                <a:cubicBezTo>
                  <a:pt x="923106" y="3097870"/>
                  <a:pt x="896037" y="2914235"/>
                  <a:pt x="794478" y="2773181"/>
                </a:cubicBezTo>
                <a:cubicBezTo>
                  <a:pt x="706211" y="2650588"/>
                  <a:pt x="544642" y="2603292"/>
                  <a:pt x="419724" y="2518348"/>
                </a:cubicBezTo>
                <a:cubicBezTo>
                  <a:pt x="359763" y="2528341"/>
                  <a:pt x="271838" y="2496642"/>
                  <a:pt x="239842" y="2548328"/>
                </a:cubicBezTo>
                <a:cubicBezTo>
                  <a:pt x="-6958" y="2947006"/>
                  <a:pt x="24747" y="3239505"/>
                  <a:pt x="0" y="3672590"/>
                </a:cubicBezTo>
                <a:cubicBezTo>
                  <a:pt x="59961" y="3827488"/>
                  <a:pt x="67645" y="4014845"/>
                  <a:pt x="179882" y="4137285"/>
                </a:cubicBezTo>
                <a:cubicBezTo>
                  <a:pt x="363649" y="4337758"/>
                  <a:pt x="697196" y="4136291"/>
                  <a:pt x="854439" y="4077325"/>
                </a:cubicBezTo>
                <a:cubicBezTo>
                  <a:pt x="934387" y="3897443"/>
                  <a:pt x="1063008" y="3732027"/>
                  <a:pt x="1094282" y="3537679"/>
                </a:cubicBezTo>
                <a:cubicBezTo>
                  <a:pt x="1175579" y="3032477"/>
                  <a:pt x="1036859" y="2547698"/>
                  <a:pt x="824459" y="2098623"/>
                </a:cubicBezTo>
                <a:cubicBezTo>
                  <a:pt x="629522" y="1686470"/>
                  <a:pt x="656020" y="1728559"/>
                  <a:pt x="404734" y="1588958"/>
                </a:cubicBezTo>
                <a:cubicBezTo>
                  <a:pt x="239151" y="2002917"/>
                  <a:pt x="131978" y="2178188"/>
                  <a:pt x="164892" y="2698230"/>
                </a:cubicBezTo>
                <a:cubicBezTo>
                  <a:pt x="174977" y="2857572"/>
                  <a:pt x="274819" y="2998033"/>
                  <a:pt x="329783" y="3147935"/>
                </a:cubicBezTo>
                <a:cubicBezTo>
                  <a:pt x="719652" y="2878026"/>
                  <a:pt x="860458" y="2852520"/>
                  <a:pt x="1064301" y="2353456"/>
                </a:cubicBezTo>
                <a:cubicBezTo>
                  <a:pt x="1133257" y="2184632"/>
                  <a:pt x="1124262" y="1993692"/>
                  <a:pt x="1154242" y="1813810"/>
                </a:cubicBezTo>
                <a:cubicBezTo>
                  <a:pt x="1071812" y="1545912"/>
                  <a:pt x="1076045" y="1357619"/>
                  <a:pt x="824459" y="1199213"/>
                </a:cubicBezTo>
                <a:cubicBezTo>
                  <a:pt x="768843" y="1164196"/>
                  <a:pt x="694544" y="1179226"/>
                  <a:pt x="629587" y="1169233"/>
                </a:cubicBezTo>
                <a:cubicBezTo>
                  <a:pt x="358126" y="1648282"/>
                  <a:pt x="302939" y="1620384"/>
                  <a:pt x="284813" y="2218544"/>
                </a:cubicBezTo>
                <a:cubicBezTo>
                  <a:pt x="280832" y="2349927"/>
                  <a:pt x="272657" y="2498396"/>
                  <a:pt x="344774" y="2608289"/>
                </a:cubicBezTo>
                <a:cubicBezTo>
                  <a:pt x="394197" y="2683600"/>
                  <a:pt x="514662" y="2668250"/>
                  <a:pt x="599606" y="2698230"/>
                </a:cubicBezTo>
                <a:cubicBezTo>
                  <a:pt x="709534" y="2658256"/>
                  <a:pt x="841741" y="2655766"/>
                  <a:pt x="929390" y="2578308"/>
                </a:cubicBezTo>
                <a:cubicBezTo>
                  <a:pt x="1293946" y="2256141"/>
                  <a:pt x="1246458" y="2112110"/>
                  <a:pt x="1304144" y="1693889"/>
                </a:cubicBezTo>
                <a:cubicBezTo>
                  <a:pt x="1217137" y="1512624"/>
                  <a:pt x="1109059" y="1201649"/>
                  <a:pt x="914400" y="1079292"/>
                </a:cubicBezTo>
                <a:cubicBezTo>
                  <a:pt x="822006" y="1021216"/>
                  <a:pt x="704537" y="1019331"/>
                  <a:pt x="599606" y="989351"/>
                </a:cubicBezTo>
                <a:cubicBezTo>
                  <a:pt x="381821" y="1181515"/>
                  <a:pt x="276266" y="1218029"/>
                  <a:pt x="194872" y="1514007"/>
                </a:cubicBezTo>
                <a:cubicBezTo>
                  <a:pt x="168341" y="1610485"/>
                  <a:pt x="184879" y="1713876"/>
                  <a:pt x="179882" y="1813810"/>
                </a:cubicBezTo>
                <a:cubicBezTo>
                  <a:pt x="322885" y="1956814"/>
                  <a:pt x="387993" y="2074299"/>
                  <a:pt x="644577" y="2038662"/>
                </a:cubicBezTo>
                <a:cubicBezTo>
                  <a:pt x="733800" y="2026270"/>
                  <a:pt x="794478" y="1938728"/>
                  <a:pt x="869429" y="1888761"/>
                </a:cubicBezTo>
                <a:cubicBezTo>
                  <a:pt x="1017463" y="1222611"/>
                  <a:pt x="1159253" y="934424"/>
                  <a:pt x="899410" y="194872"/>
                </a:cubicBezTo>
                <a:cubicBezTo>
                  <a:pt x="867983" y="105426"/>
                  <a:pt x="719528" y="134911"/>
                  <a:pt x="629587" y="104931"/>
                </a:cubicBezTo>
                <a:cubicBezTo>
                  <a:pt x="529652" y="214859"/>
                  <a:pt x="394491" y="300984"/>
                  <a:pt x="329783" y="434715"/>
                </a:cubicBezTo>
                <a:cubicBezTo>
                  <a:pt x="205508" y="691551"/>
                  <a:pt x="139417" y="1096013"/>
                  <a:pt x="194872" y="1394085"/>
                </a:cubicBezTo>
                <a:cubicBezTo>
                  <a:pt x="213378" y="1493554"/>
                  <a:pt x="229573" y="1606068"/>
                  <a:pt x="299803" y="1678899"/>
                </a:cubicBezTo>
                <a:cubicBezTo>
                  <a:pt x="375871" y="1757784"/>
                  <a:pt x="499672" y="1768840"/>
                  <a:pt x="599606" y="1813810"/>
                </a:cubicBezTo>
                <a:cubicBezTo>
                  <a:pt x="719527" y="1793823"/>
                  <a:pt x="855120" y="1816399"/>
                  <a:pt x="959370" y="1753849"/>
                </a:cubicBezTo>
                <a:cubicBezTo>
                  <a:pt x="1411248" y="1482722"/>
                  <a:pt x="1359243" y="1322328"/>
                  <a:pt x="1469036" y="869430"/>
                </a:cubicBezTo>
                <a:cubicBezTo>
                  <a:pt x="1421087" y="677633"/>
                  <a:pt x="1442653" y="473001"/>
                  <a:pt x="1184223" y="434715"/>
                </a:cubicBezTo>
                <a:cubicBezTo>
                  <a:pt x="1115378" y="424516"/>
                  <a:pt x="1054308" y="484682"/>
                  <a:pt x="989351" y="509666"/>
                </a:cubicBezTo>
                <a:cubicBezTo>
                  <a:pt x="888267" y="688506"/>
                  <a:pt x="721870" y="879081"/>
                  <a:pt x="764498" y="1109272"/>
                </a:cubicBezTo>
                <a:cubicBezTo>
                  <a:pt x="775604" y="1169245"/>
                  <a:pt x="822956" y="1219672"/>
                  <a:pt x="869429" y="1259174"/>
                </a:cubicBezTo>
                <a:cubicBezTo>
                  <a:pt x="925642" y="1306955"/>
                  <a:pt x="999344" y="1329128"/>
                  <a:pt x="1064301" y="1364105"/>
                </a:cubicBezTo>
                <a:cubicBezTo>
                  <a:pt x="1134255" y="1344118"/>
                  <a:pt x="1218925" y="1351491"/>
                  <a:pt x="1274164" y="1304144"/>
                </a:cubicBezTo>
                <a:cubicBezTo>
                  <a:pt x="1401495" y="1195004"/>
                  <a:pt x="1384644" y="1011054"/>
                  <a:pt x="1394085" y="869430"/>
                </a:cubicBezTo>
                <a:cubicBezTo>
                  <a:pt x="1344118" y="834453"/>
                  <a:pt x="1303868" y="751934"/>
                  <a:pt x="1244183" y="764499"/>
                </a:cubicBezTo>
                <a:cubicBezTo>
                  <a:pt x="910422" y="834764"/>
                  <a:pt x="523684" y="1263587"/>
                  <a:pt x="314793" y="1454046"/>
                </a:cubicBezTo>
                <a:cubicBezTo>
                  <a:pt x="239842" y="1673902"/>
                  <a:pt x="120930" y="1883409"/>
                  <a:pt x="89941" y="2113613"/>
                </a:cubicBezTo>
                <a:cubicBezTo>
                  <a:pt x="26726" y="2583208"/>
                  <a:pt x="118715" y="3315903"/>
                  <a:pt x="254833" y="3777522"/>
                </a:cubicBezTo>
                <a:cubicBezTo>
                  <a:pt x="297183" y="3921143"/>
                  <a:pt x="351104" y="4069569"/>
                  <a:pt x="449705" y="4182256"/>
                </a:cubicBezTo>
                <a:cubicBezTo>
                  <a:pt x="533786" y="4278349"/>
                  <a:pt x="669560" y="4312171"/>
                  <a:pt x="779488" y="4377128"/>
                </a:cubicBezTo>
                <a:cubicBezTo>
                  <a:pt x="904406" y="4367135"/>
                  <a:pt x="1031583" y="4372821"/>
                  <a:pt x="1154242" y="4347148"/>
                </a:cubicBezTo>
                <a:cubicBezTo>
                  <a:pt x="1248698" y="4327378"/>
                  <a:pt x="1332154" y="4271629"/>
                  <a:pt x="1424065" y="4242217"/>
                </a:cubicBezTo>
                <a:cubicBezTo>
                  <a:pt x="1457716" y="4231449"/>
                  <a:pt x="1494019" y="4232223"/>
                  <a:pt x="1528996" y="4227226"/>
                </a:cubicBezTo>
                <a:cubicBezTo>
                  <a:pt x="1340795" y="4065911"/>
                  <a:pt x="1363567" y="4054054"/>
                  <a:pt x="974360" y="4062335"/>
                </a:cubicBezTo>
                <a:cubicBezTo>
                  <a:pt x="884301" y="4064251"/>
                  <a:pt x="804472" y="4122296"/>
                  <a:pt x="719528" y="4152276"/>
                </a:cubicBezTo>
                <a:cubicBezTo>
                  <a:pt x="649574" y="4252210"/>
                  <a:pt x="557718" y="4339957"/>
                  <a:pt x="509665" y="4452079"/>
                </a:cubicBezTo>
                <a:cubicBezTo>
                  <a:pt x="465652" y="4554775"/>
                  <a:pt x="453918" y="4670212"/>
                  <a:pt x="449705" y="4781862"/>
                </a:cubicBezTo>
                <a:cubicBezTo>
                  <a:pt x="443852" y="4936972"/>
                  <a:pt x="452187" y="5093792"/>
                  <a:pt x="479685" y="5246558"/>
                </a:cubicBezTo>
                <a:cubicBezTo>
                  <a:pt x="515948" y="5448022"/>
                  <a:pt x="660231" y="5686983"/>
                  <a:pt x="794478" y="5831174"/>
                </a:cubicBezTo>
                <a:cubicBezTo>
                  <a:pt x="848314" y="5888997"/>
                  <a:pt x="924393" y="5921115"/>
                  <a:pt x="989351" y="5966085"/>
                </a:cubicBezTo>
                <a:cubicBezTo>
                  <a:pt x="1064302" y="5931108"/>
                  <a:pt x="1180892" y="5936860"/>
                  <a:pt x="1214203" y="5861154"/>
                </a:cubicBezTo>
                <a:cubicBezTo>
                  <a:pt x="1301874" y="5661901"/>
                  <a:pt x="1316447" y="5434248"/>
                  <a:pt x="1319134" y="5216577"/>
                </a:cubicBezTo>
                <a:cubicBezTo>
                  <a:pt x="1323371" y="4873367"/>
                  <a:pt x="1273735" y="4507579"/>
                  <a:pt x="929390" y="4332158"/>
                </a:cubicBezTo>
                <a:cubicBezTo>
                  <a:pt x="780056" y="4256082"/>
                  <a:pt x="599607" y="4272197"/>
                  <a:pt x="434715" y="4242217"/>
                </a:cubicBezTo>
                <a:cubicBezTo>
                  <a:pt x="359764" y="4282191"/>
                  <a:pt x="258747" y="4292670"/>
                  <a:pt x="209862" y="4362138"/>
                </a:cubicBezTo>
                <a:cubicBezTo>
                  <a:pt x="70518" y="4560152"/>
                  <a:pt x="215616" y="5269169"/>
                  <a:pt x="224852" y="5321508"/>
                </a:cubicBezTo>
                <a:cubicBezTo>
                  <a:pt x="274773" y="5604395"/>
                  <a:pt x="355327" y="6006585"/>
                  <a:pt x="554636" y="6250899"/>
                </a:cubicBezTo>
                <a:cubicBezTo>
                  <a:pt x="633093" y="6347072"/>
                  <a:pt x="727870" y="6436382"/>
                  <a:pt x="839449" y="6490741"/>
                </a:cubicBezTo>
                <a:cubicBezTo>
                  <a:pt x="930294" y="6534999"/>
                  <a:pt x="1039653" y="6518638"/>
                  <a:pt x="1139252" y="6535712"/>
                </a:cubicBezTo>
                <a:cubicBezTo>
                  <a:pt x="1214588" y="6548627"/>
                  <a:pt x="1289154" y="6565692"/>
                  <a:pt x="1364105" y="6580682"/>
                </a:cubicBezTo>
                <a:cubicBezTo>
                  <a:pt x="1389088" y="6565692"/>
                  <a:pt x="1443485" y="6564509"/>
                  <a:pt x="1439055" y="6535712"/>
                </a:cubicBezTo>
                <a:cubicBezTo>
                  <a:pt x="1393479" y="6239469"/>
                  <a:pt x="1259456" y="5642732"/>
                  <a:pt x="989351" y="5396459"/>
                </a:cubicBezTo>
                <a:cubicBezTo>
                  <a:pt x="924867" y="5337665"/>
                  <a:pt x="819462" y="5356486"/>
                  <a:pt x="734518" y="5336499"/>
                </a:cubicBezTo>
                <a:cubicBezTo>
                  <a:pt x="639580" y="5371476"/>
                  <a:pt x="527033" y="5376185"/>
                  <a:pt x="449705" y="5441430"/>
                </a:cubicBezTo>
                <a:cubicBezTo>
                  <a:pt x="202222" y="5650244"/>
                  <a:pt x="247847" y="5828561"/>
                  <a:pt x="224852" y="6115987"/>
                </a:cubicBezTo>
                <a:cubicBezTo>
                  <a:pt x="242822" y="6421477"/>
                  <a:pt x="212621" y="6697747"/>
                  <a:pt x="374754" y="6970426"/>
                </a:cubicBezTo>
                <a:cubicBezTo>
                  <a:pt x="425315" y="7055460"/>
                  <a:pt x="498136" y="7132244"/>
                  <a:pt x="584616" y="7180289"/>
                </a:cubicBezTo>
                <a:cubicBezTo>
                  <a:pt x="641567" y="7211928"/>
                  <a:pt x="714531" y="7190282"/>
                  <a:pt x="779488" y="7195279"/>
                </a:cubicBezTo>
                <a:cubicBezTo>
                  <a:pt x="1003997" y="7052410"/>
                  <a:pt x="935167" y="7154843"/>
                  <a:pt x="974360" y="6880485"/>
                </a:cubicBezTo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8760A6-65A6-910F-EFA2-9DFF888D050C}"/>
              </a:ext>
            </a:extLst>
          </p:cNvPr>
          <p:cNvSpPr txBox="1"/>
          <p:nvPr/>
        </p:nvSpPr>
        <p:spPr>
          <a:xfrm>
            <a:off x="9541238" y="2940476"/>
            <a:ext cx="87442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005658-5428-A015-A7FA-469E09A676CF}"/>
              </a:ext>
            </a:extLst>
          </p:cNvPr>
          <p:cNvSpPr txBox="1"/>
          <p:nvPr/>
        </p:nvSpPr>
        <p:spPr>
          <a:xfrm>
            <a:off x="10067019" y="778205"/>
            <a:ext cx="6972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B84CF04-76BE-BA8C-1E3F-F74EAF1FD96B}"/>
              </a:ext>
            </a:extLst>
          </p:cNvPr>
          <p:cNvSpPr txBox="1"/>
          <p:nvPr/>
        </p:nvSpPr>
        <p:spPr>
          <a:xfrm>
            <a:off x="10253272" y="5047910"/>
            <a:ext cx="17533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D70D5E"/>
      </a:accent2>
      <a:accent3>
        <a:srgbClr val="98037E"/>
      </a:accent3>
      <a:accent4>
        <a:srgbClr val="68027D"/>
      </a:accent4>
      <a:accent5>
        <a:srgbClr val="095ACA"/>
      </a:accent5>
      <a:accent6>
        <a:srgbClr val="063597"/>
      </a:accent6>
      <a:hlink>
        <a:srgbClr val="17BBFD"/>
      </a:hlink>
      <a:folHlink>
        <a:srgbClr val="FF79C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10536</TotalTime>
  <Words>544</Words>
  <Application>Microsoft Office PowerPoint</Application>
  <PresentationFormat>Widescreen</PresentationFormat>
  <Paragraphs>72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Schoolbook</vt:lpstr>
      <vt:lpstr>Roboto</vt:lpstr>
      <vt:lpstr>Wingdings 2</vt:lpstr>
      <vt:lpstr>View</vt:lpstr>
      <vt:lpstr>MODULE NAME: Problem solving and decision MODULE CODE: LCLM4004  STUDENT NAME : Mihaela Vlas  STUDENT ID :2510882 LECTURER:Mustakkima Afrin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References </vt:lpstr>
      <vt:lpstr>Conclusion</vt:lpstr>
      <vt:lpstr>THANK YOU EVERYONE !!!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Mihaela Vlas (2510882)</cp:lastModifiedBy>
  <cp:revision>92</cp:revision>
  <dcterms:created xsi:type="dcterms:W3CDTF">2024-10-08T15:58:04Z</dcterms:created>
  <dcterms:modified xsi:type="dcterms:W3CDTF">2026-03-15T14:25:00Z</dcterms:modified>
</cp:coreProperties>
</file>