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
  </p:notes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FA07C1-1539-9D6E-0FC8-119BF736FC84}" v="84" dt="2022-02-20T00:52:10.061"/>
    <p1510:client id="{5EB40238-F84F-4B4D-9118-1BC39CF8C856}" v="118" dt="2022-02-20T00:54:22.998"/>
    <p1510:client id="{D29AAAB1-2386-1767-40F1-6918BCDEA3F6}" v="789" dt="2022-02-20T00:48:10.6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4" d="100"/>
          <a:sy n="84" d="100"/>
        </p:scale>
        <p:origin x="44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C470C7-D9DF-4A96-BBEC-EB9842A35C8B}" type="datetimeFigureOut">
              <a:rPr lang="en-GB" smtClean="0"/>
              <a:t>20/02/2022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F22E43-7A5B-4F68-AAF0-B5BE6A558022}" type="slidenum">
              <a:rPr lang="en-GB" smtClean="0"/>
              <a:t>‹#›</a:t>
            </a:fld>
            <a:endParaRPr lang="en-GB"/>
          </a:p>
        </p:txBody>
      </p:sp>
    </p:spTree>
    <p:extLst>
      <p:ext uri="{BB962C8B-B14F-4D97-AF65-F5344CB8AC3E}">
        <p14:creationId xmlns:p14="http://schemas.microsoft.com/office/powerpoint/2010/main" val="24346277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7F22E43-7A5B-4F68-AAF0-B5BE6A558022}" type="slidenum">
              <a:rPr lang="en-GB" smtClean="0"/>
              <a:t>2</a:t>
            </a:fld>
            <a:endParaRPr lang="en-GB"/>
          </a:p>
        </p:txBody>
      </p:sp>
    </p:spTree>
    <p:extLst>
      <p:ext uri="{BB962C8B-B14F-4D97-AF65-F5344CB8AC3E}">
        <p14:creationId xmlns:p14="http://schemas.microsoft.com/office/powerpoint/2010/main" val="16117573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2/20/2022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2/20/2022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2/20/2022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2/20/2022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2/20/2022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4000" dirty="0">
                <a:cs typeface="Calibri Light"/>
              </a:rPr>
              <a:t>Why psychology is important when working as a Health care assistant with older adults</a:t>
            </a:r>
          </a:p>
        </p:txBody>
      </p:sp>
      <p:sp>
        <p:nvSpPr>
          <p:cNvPr id="3" name="Subtitle 2"/>
          <p:cNvSpPr>
            <a:spLocks noGrp="1"/>
          </p:cNvSpPr>
          <p:nvPr>
            <p:ph type="subTitle" idx="1"/>
          </p:nvPr>
        </p:nvSpPr>
        <p:spPr/>
        <p:txBody>
          <a:bodyPr vert="horz" lIns="91440" tIns="45720" rIns="91440" bIns="45720" rtlCol="0" anchor="t">
            <a:normAutofit/>
          </a:bodyPr>
          <a:lstStyle/>
          <a:p>
            <a:r>
              <a:rPr lang="en-US" sz="2000" dirty="0">
                <a:ea typeface="+mn-lt"/>
                <a:cs typeface="+mn-lt"/>
              </a:rPr>
              <a:t>Student name: Cislianu Viorica  </a:t>
            </a:r>
          </a:p>
          <a:p>
            <a:r>
              <a:rPr lang="en-US" sz="2000" dirty="0">
                <a:ea typeface="+mn-lt"/>
                <a:cs typeface="+mn-lt"/>
              </a:rPr>
              <a:t>Student number: 2026744</a:t>
            </a:r>
            <a:endParaRPr lang="en-US" sz="2000" dirty="0"/>
          </a:p>
          <a:p>
            <a:r>
              <a:rPr lang="en-US" sz="2000" dirty="0">
                <a:ea typeface="+mn-lt"/>
                <a:cs typeface="+mn-lt"/>
              </a:rPr>
              <a:t>                                   Module :  Psychology for Health and Social care</a:t>
            </a:r>
            <a:endParaRPr lang="en-US" sz="2000" dirty="0"/>
          </a:p>
          <a:p>
            <a:r>
              <a:rPr lang="en-US" sz="2000" dirty="0">
                <a:cs typeface="Calibri"/>
              </a:rPr>
              <a:t>Lecturer Rebecca Kavanagh</a:t>
            </a:r>
          </a:p>
          <a:p>
            <a:endParaRPr lang="en-US" sz="2000" dirty="0">
              <a:cs typeface="Calibri"/>
            </a:endParaRPr>
          </a:p>
          <a:p>
            <a:endParaRPr lang="en-US" dirty="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D6B17-6471-497A-9215-0C588197C5EE}"/>
              </a:ext>
            </a:extLst>
          </p:cNvPr>
          <p:cNvSpPr>
            <a:spLocks noGrp="1"/>
          </p:cNvSpPr>
          <p:nvPr>
            <p:ph type="title"/>
          </p:nvPr>
        </p:nvSpPr>
        <p:spPr>
          <a:xfrm>
            <a:off x="963593" y="2400340"/>
            <a:ext cx="10390206" cy="90930"/>
          </a:xfrm>
        </p:spPr>
        <p:txBody>
          <a:bodyPr>
            <a:normAutofit fontScale="90000"/>
          </a:bodyPr>
          <a:lstStyle/>
          <a:p>
            <a:pPr>
              <a:spcBef>
                <a:spcPts val="1000"/>
              </a:spcBef>
            </a:pPr>
            <a:br>
              <a:rPr lang="en-US" dirty="0">
                <a:ea typeface="+mj-lt"/>
                <a:cs typeface="+mj-lt"/>
              </a:rPr>
            </a:br>
            <a:br>
              <a:rPr lang="en-US" dirty="0">
                <a:ea typeface="+mj-lt"/>
                <a:cs typeface="+mj-lt"/>
              </a:rPr>
            </a:br>
            <a:br>
              <a:rPr lang="en-US" dirty="0">
                <a:ea typeface="+mj-lt"/>
                <a:cs typeface="+mj-lt"/>
              </a:rPr>
            </a:br>
            <a:r>
              <a:rPr lang="en-US" dirty="0">
                <a:ea typeface="+mj-lt"/>
                <a:cs typeface="+mj-lt"/>
              </a:rPr>
              <a:t>According to Erik Erikson personality develops in 8 stages:</a:t>
            </a:r>
            <a:endParaRPr lang="en-US" dirty="0"/>
          </a:p>
          <a:p>
            <a:pPr marL="285750" indent="-285750">
              <a:spcBef>
                <a:spcPts val="1000"/>
              </a:spcBef>
              <a:buFont typeface="Arial"/>
              <a:buChar char="•"/>
            </a:pPr>
            <a:endParaRPr lang="en-US" dirty="0">
              <a:ea typeface="+mj-lt"/>
              <a:cs typeface="+mj-lt"/>
            </a:endParaRPr>
          </a:p>
          <a:p>
            <a:r>
              <a:rPr lang="en-US" dirty="0">
                <a:cs typeface="Calibri Light"/>
              </a:rPr>
              <a:t>1</a:t>
            </a:r>
            <a:r>
              <a:rPr lang="en-US" sz="2200" dirty="0">
                <a:cs typeface="Calibri Light"/>
              </a:rPr>
              <a:t>. Basic Trust vs Mistrust</a:t>
            </a:r>
            <a:br>
              <a:rPr lang="en-US" sz="2200" dirty="0">
                <a:cs typeface="Calibri Light"/>
              </a:rPr>
            </a:br>
            <a:r>
              <a:rPr lang="en-US" sz="2200" dirty="0">
                <a:cs typeface="Calibri Light"/>
              </a:rPr>
              <a:t>2. Autonomy vs Shame</a:t>
            </a:r>
            <a:br>
              <a:rPr lang="en-US" sz="2200" dirty="0">
                <a:cs typeface="Calibri Light"/>
              </a:rPr>
            </a:br>
            <a:r>
              <a:rPr lang="en-US" sz="2200" dirty="0">
                <a:cs typeface="Calibri Light"/>
              </a:rPr>
              <a:t>3. Initiative  vs Guilt</a:t>
            </a:r>
            <a:br>
              <a:rPr lang="en-US" sz="2200" dirty="0">
                <a:cs typeface="Calibri Light"/>
              </a:rPr>
            </a:br>
            <a:r>
              <a:rPr lang="en-US" sz="2200" dirty="0">
                <a:cs typeface="Calibri Light"/>
              </a:rPr>
              <a:t>4. </a:t>
            </a:r>
            <a:r>
              <a:rPr lang="en-US" sz="2200" dirty="0" err="1">
                <a:cs typeface="Calibri Light"/>
              </a:rPr>
              <a:t>Indrustriousness</a:t>
            </a:r>
            <a:r>
              <a:rPr lang="en-US" sz="2200" dirty="0">
                <a:cs typeface="Calibri Light"/>
              </a:rPr>
              <a:t> vs Inferiority</a:t>
            </a:r>
            <a:br>
              <a:rPr lang="en-US" sz="2200" dirty="0">
                <a:cs typeface="Calibri Light"/>
              </a:rPr>
            </a:br>
            <a:r>
              <a:rPr lang="en-US" sz="2200" dirty="0">
                <a:cs typeface="Calibri Light"/>
              </a:rPr>
              <a:t>5. Identity vs Role Confusion</a:t>
            </a:r>
            <a:br>
              <a:rPr lang="en-US" sz="2200" dirty="0">
                <a:cs typeface="Calibri Light"/>
              </a:rPr>
            </a:br>
            <a:r>
              <a:rPr lang="en-US" sz="2200" dirty="0">
                <a:cs typeface="Calibri Light"/>
              </a:rPr>
              <a:t>6. Intimacy vs Isolation </a:t>
            </a:r>
            <a:br>
              <a:rPr lang="en-US" sz="2200" dirty="0">
                <a:cs typeface="Calibri Light"/>
              </a:rPr>
            </a:br>
            <a:r>
              <a:rPr lang="en-US" sz="2200" dirty="0">
                <a:cs typeface="Calibri Light"/>
              </a:rPr>
              <a:t>7. </a:t>
            </a:r>
            <a:r>
              <a:rPr lang="en-US" sz="2200" dirty="0" err="1">
                <a:cs typeface="Calibri Light"/>
              </a:rPr>
              <a:t>Gerenativity</a:t>
            </a:r>
            <a:r>
              <a:rPr lang="en-US" sz="2200" dirty="0">
                <a:cs typeface="Calibri Light"/>
              </a:rPr>
              <a:t> vs Stagnation</a:t>
            </a:r>
            <a:br>
              <a:rPr lang="en-US" sz="2200" dirty="0">
                <a:cs typeface="Calibri Light"/>
              </a:rPr>
            </a:br>
            <a:r>
              <a:rPr lang="en-US" sz="2200" dirty="0">
                <a:cs typeface="Calibri Light"/>
              </a:rPr>
              <a:t>8. Integrity vs Despair</a:t>
            </a:r>
          </a:p>
        </p:txBody>
      </p:sp>
      <p:sp>
        <p:nvSpPr>
          <p:cNvPr id="3" name="Content Placeholder 2">
            <a:extLst>
              <a:ext uri="{FF2B5EF4-FFF2-40B4-BE49-F238E27FC236}">
                <a16:creationId xmlns:a16="http://schemas.microsoft.com/office/drawing/2014/main" id="{D179F676-B77E-46B0-8B14-91D54E776B28}"/>
              </a:ext>
            </a:extLst>
          </p:cNvPr>
          <p:cNvSpPr>
            <a:spLocks noGrp="1"/>
          </p:cNvSpPr>
          <p:nvPr>
            <p:ph idx="1"/>
          </p:nvPr>
        </p:nvSpPr>
        <p:spPr>
          <a:xfrm>
            <a:off x="838201" y="2491270"/>
            <a:ext cx="10158713" cy="4013642"/>
          </a:xfrm>
        </p:spPr>
        <p:txBody>
          <a:bodyPr vert="horz" lIns="91440" tIns="45720" rIns="91440" bIns="45720" rtlCol="0" anchor="t">
            <a:normAutofit/>
          </a:bodyPr>
          <a:lstStyle/>
          <a:p>
            <a:pPr marL="0" indent="0">
              <a:buNone/>
            </a:pPr>
            <a:endParaRPr lang="en-US" sz="2000" dirty="0">
              <a:cs typeface="Calibri"/>
            </a:endParaRPr>
          </a:p>
          <a:p>
            <a:endParaRPr lang="en-US" dirty="0">
              <a:cs typeface="Calibri"/>
            </a:endParaRPr>
          </a:p>
        </p:txBody>
      </p:sp>
    </p:spTree>
    <p:extLst>
      <p:ext uri="{BB962C8B-B14F-4D97-AF65-F5344CB8AC3E}">
        <p14:creationId xmlns:p14="http://schemas.microsoft.com/office/powerpoint/2010/main" val="20227031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BF8ED-6EB8-4713-B492-A8B734CD6D2E}"/>
              </a:ext>
            </a:extLst>
          </p:cNvPr>
          <p:cNvSpPr>
            <a:spLocks noGrp="1"/>
          </p:cNvSpPr>
          <p:nvPr>
            <p:ph type="title"/>
          </p:nvPr>
        </p:nvSpPr>
        <p:spPr/>
        <p:txBody>
          <a:bodyPr>
            <a:normAutofit/>
          </a:bodyPr>
          <a:lstStyle/>
          <a:p>
            <a:r>
              <a:rPr lang="en-US" sz="4000" dirty="0">
                <a:cs typeface="Calibri Light"/>
              </a:rPr>
              <a:t>    Ego Integrity vs  Despair</a:t>
            </a:r>
          </a:p>
        </p:txBody>
      </p:sp>
      <p:sp>
        <p:nvSpPr>
          <p:cNvPr id="3" name="Content Placeholder 2">
            <a:extLst>
              <a:ext uri="{FF2B5EF4-FFF2-40B4-BE49-F238E27FC236}">
                <a16:creationId xmlns:a16="http://schemas.microsoft.com/office/drawing/2014/main" id="{A69FC501-8A83-4386-8A62-665DC79470B9}"/>
              </a:ext>
            </a:extLst>
          </p:cNvPr>
          <p:cNvSpPr>
            <a:spLocks noGrp="1"/>
          </p:cNvSpPr>
          <p:nvPr>
            <p:ph idx="1"/>
          </p:nvPr>
        </p:nvSpPr>
        <p:spPr/>
        <p:txBody>
          <a:bodyPr vert="horz" lIns="91440" tIns="45720" rIns="91440" bIns="45720" rtlCol="0" anchor="t">
            <a:normAutofit/>
          </a:bodyPr>
          <a:lstStyle/>
          <a:p>
            <a:r>
              <a:rPr lang="en-US" sz="2000" dirty="0">
                <a:cs typeface="Calibri"/>
              </a:rPr>
              <a:t>According to Erik Erikson this stage is when we evaluate our life</a:t>
            </a:r>
          </a:p>
          <a:p>
            <a:r>
              <a:rPr lang="en-US" sz="2000" dirty="0">
                <a:cs typeface="Calibri"/>
              </a:rPr>
              <a:t>The success is when we look back with satisfaction </a:t>
            </a:r>
          </a:p>
          <a:p>
            <a:r>
              <a:rPr lang="en-US" sz="2000" dirty="0">
                <a:cs typeface="Calibri"/>
              </a:rPr>
              <a:t>Fail is when at this age the person was unproductive in his live </a:t>
            </a:r>
          </a:p>
          <a:p>
            <a:r>
              <a:rPr lang="en-US" sz="2000" dirty="0">
                <a:cs typeface="Calibri"/>
              </a:rPr>
              <a:t>Basic Strength wisdom, life satisfaction.</a:t>
            </a:r>
          </a:p>
        </p:txBody>
      </p:sp>
    </p:spTree>
    <p:extLst>
      <p:ext uri="{BB962C8B-B14F-4D97-AF65-F5344CB8AC3E}">
        <p14:creationId xmlns:p14="http://schemas.microsoft.com/office/powerpoint/2010/main" val="24792798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FB762-247B-486B-BB2B-CA618C0C2E17}"/>
              </a:ext>
            </a:extLst>
          </p:cNvPr>
          <p:cNvSpPr>
            <a:spLocks noGrp="1"/>
          </p:cNvSpPr>
          <p:nvPr>
            <p:ph type="ctrTitle"/>
          </p:nvPr>
        </p:nvSpPr>
        <p:spPr>
          <a:xfrm>
            <a:off x="1524000" y="1975103"/>
            <a:ext cx="9144000" cy="1534859"/>
          </a:xfrm>
        </p:spPr>
        <p:txBody>
          <a:bodyPr>
            <a:normAutofit/>
          </a:bodyPr>
          <a:lstStyle/>
          <a:p>
            <a:r>
              <a:rPr lang="en-GB" sz="4400" dirty="0"/>
              <a:t>Example of how psychology help support a service user.</a:t>
            </a:r>
          </a:p>
        </p:txBody>
      </p:sp>
      <p:sp>
        <p:nvSpPr>
          <p:cNvPr id="3" name="Subtitle 2">
            <a:extLst>
              <a:ext uri="{FF2B5EF4-FFF2-40B4-BE49-F238E27FC236}">
                <a16:creationId xmlns:a16="http://schemas.microsoft.com/office/drawing/2014/main" id="{85FDBE78-FC08-4CD4-A208-2B30D9272327}"/>
              </a:ext>
            </a:extLst>
          </p:cNvPr>
          <p:cNvSpPr>
            <a:spLocks noGrp="1"/>
          </p:cNvSpPr>
          <p:nvPr>
            <p:ph type="subTitle" idx="1"/>
          </p:nvPr>
        </p:nvSpPr>
        <p:spPr>
          <a:xfrm>
            <a:off x="1524000" y="3446590"/>
            <a:ext cx="9256776" cy="2478722"/>
          </a:xfrm>
        </p:spPr>
        <p:txBody>
          <a:bodyPr>
            <a:normAutofit fontScale="85000" lnSpcReduction="20000"/>
          </a:bodyPr>
          <a:lstStyle/>
          <a:p>
            <a:r>
              <a:rPr lang="en-GB" dirty="0"/>
              <a:t>Context: M.J female 75yo affected by dementia very repetitive  </a:t>
            </a:r>
          </a:p>
          <a:p>
            <a:r>
              <a:rPr lang="en-GB" dirty="0"/>
              <a:t>Strong relationship with the kids, most of the time speaking about kids.</a:t>
            </a:r>
          </a:p>
          <a:p>
            <a:r>
              <a:rPr lang="en-GB" dirty="0" err="1"/>
              <a:t>M.J.regulary</a:t>
            </a:r>
            <a:r>
              <a:rPr lang="en-GB" dirty="0"/>
              <a:t> is visited by her kids , meantime they spend time together I can note:</a:t>
            </a:r>
          </a:p>
          <a:p>
            <a:r>
              <a:rPr lang="en-GB" dirty="0"/>
              <a:t>Quality time together, always happy when they come.</a:t>
            </a:r>
          </a:p>
          <a:p>
            <a:r>
              <a:rPr lang="en-GB" dirty="0"/>
              <a:t>According to </a:t>
            </a:r>
            <a:r>
              <a:rPr lang="en-GB" dirty="0" err="1"/>
              <a:t>E.Erickson</a:t>
            </a:r>
            <a:r>
              <a:rPr lang="en-GB" dirty="0"/>
              <a:t>  psychology help me  evaluate:</a:t>
            </a:r>
          </a:p>
          <a:p>
            <a:r>
              <a:rPr lang="en-GB" dirty="0"/>
              <a:t>Stage 8 Basic strength: where  I can see she have life satisfaction  from M.J and Wisdom</a:t>
            </a:r>
          </a:p>
          <a:p>
            <a:r>
              <a:rPr lang="en-GB" dirty="0"/>
              <a:t>          </a:t>
            </a:r>
          </a:p>
        </p:txBody>
      </p:sp>
    </p:spTree>
    <p:extLst>
      <p:ext uri="{BB962C8B-B14F-4D97-AF65-F5344CB8AC3E}">
        <p14:creationId xmlns:p14="http://schemas.microsoft.com/office/powerpoint/2010/main" val="3058080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C0473-DFCA-4B98-AA34-165E12AAD02C}"/>
              </a:ext>
            </a:extLst>
          </p:cNvPr>
          <p:cNvSpPr>
            <a:spLocks noGrp="1"/>
          </p:cNvSpPr>
          <p:nvPr>
            <p:ph type="ctrTitle"/>
          </p:nvPr>
        </p:nvSpPr>
        <p:spPr/>
        <p:txBody>
          <a:bodyPr>
            <a:normAutofit/>
          </a:bodyPr>
          <a:lstStyle/>
          <a:p>
            <a:r>
              <a:rPr lang="en-GB" sz="4000" dirty="0"/>
              <a:t>Conclusion</a:t>
            </a:r>
          </a:p>
        </p:txBody>
      </p:sp>
      <p:sp>
        <p:nvSpPr>
          <p:cNvPr id="3" name="Subtitle 2">
            <a:extLst>
              <a:ext uri="{FF2B5EF4-FFF2-40B4-BE49-F238E27FC236}">
                <a16:creationId xmlns:a16="http://schemas.microsoft.com/office/drawing/2014/main" id="{D5881F23-393D-4157-B773-3E78ECB2513E}"/>
              </a:ext>
            </a:extLst>
          </p:cNvPr>
          <p:cNvSpPr>
            <a:spLocks noGrp="1"/>
          </p:cNvSpPr>
          <p:nvPr>
            <p:ph type="subTitle" idx="1"/>
          </p:nvPr>
        </p:nvSpPr>
        <p:spPr/>
        <p:txBody>
          <a:bodyPr/>
          <a:lstStyle/>
          <a:p>
            <a:r>
              <a:rPr lang="en-GB" sz="2000" dirty="0"/>
              <a:t>To conclude this presentation I choose Erik Erikson, </a:t>
            </a:r>
            <a:r>
              <a:rPr lang="en-GB" sz="2000" dirty="0" err="1"/>
              <a:t>wich</a:t>
            </a:r>
            <a:r>
              <a:rPr lang="en-GB" sz="2000" dirty="0"/>
              <a:t> in stage 8 speak about Ego </a:t>
            </a:r>
            <a:r>
              <a:rPr lang="en-GB" sz="2000" dirty="0" err="1"/>
              <a:t>IntegrityVsDespair</a:t>
            </a:r>
            <a:r>
              <a:rPr lang="en-GB" sz="2000" dirty="0"/>
              <a:t>  that is very commune working with </a:t>
            </a:r>
            <a:r>
              <a:rPr lang="en-GB" sz="2000" dirty="0" err="1"/>
              <a:t>ederly</a:t>
            </a:r>
            <a:r>
              <a:rPr lang="en-GB" sz="2000" dirty="0"/>
              <a:t> people  </a:t>
            </a:r>
          </a:p>
          <a:p>
            <a:r>
              <a:rPr lang="en-GB" sz="2000" dirty="0"/>
              <a:t>This stage is the most commune in working with </a:t>
            </a:r>
            <a:r>
              <a:rPr lang="en-GB" sz="2000" dirty="0" err="1"/>
              <a:t>ederly</a:t>
            </a:r>
            <a:r>
              <a:rPr lang="en-GB" sz="2000" dirty="0"/>
              <a:t> people.</a:t>
            </a:r>
          </a:p>
          <a:p>
            <a:endParaRPr lang="en-GB" dirty="0"/>
          </a:p>
        </p:txBody>
      </p:sp>
    </p:spTree>
    <p:extLst>
      <p:ext uri="{BB962C8B-B14F-4D97-AF65-F5344CB8AC3E}">
        <p14:creationId xmlns:p14="http://schemas.microsoft.com/office/powerpoint/2010/main" val="276390879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92</TotalTime>
  <Words>278</Words>
  <Application>Microsoft Office PowerPoint</Application>
  <PresentationFormat>Widescreen</PresentationFormat>
  <Paragraphs>25</Paragraphs>
  <Slides>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Why psychology is important when working as a Health care assistant with older adults</vt:lpstr>
      <vt:lpstr>   According to Erik Erikson personality develops in 8 stages:  1. Basic Trust vs Mistrust 2. Autonomy vs Shame 3. Initiative  vs Guilt 4. Indrustriousness vs Inferiority 5. Identity vs Role Confusion 6. Intimacy vs Isolation  7. Gerenativity vs Stagnation 8. Integrity vs Despair</vt:lpstr>
      <vt:lpstr>    Ego Integrity vs  Despair</vt:lpstr>
      <vt:lpstr>Example of how psychology help support a service user.</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Viorica Cislianu (2026744)</cp:lastModifiedBy>
  <cp:revision>9</cp:revision>
  <dcterms:created xsi:type="dcterms:W3CDTF">2022-02-19T23:08:58Z</dcterms:created>
  <dcterms:modified xsi:type="dcterms:W3CDTF">2022-02-20T13:34:46Z</dcterms:modified>
</cp:coreProperties>
</file>