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5143500" cx="9144000"/>
  <p:notesSz cx="6858000" cy="9144000"/>
  <p:embeddedFontLst>
    <p:embeddedFont>
      <p:font typeface="Roboto"/>
      <p:regular r:id="rId15"/>
      <p:bold r:id="rId16"/>
      <p:italic r:id="rId17"/>
      <p:boldItalic r:id="rId1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font" Target="fonts/Roboto-regular.fntdata"/><Relationship Id="rId14" Type="http://schemas.openxmlformats.org/officeDocument/2006/relationships/slide" Target="slides/slide9.xml"/><Relationship Id="rId17" Type="http://schemas.openxmlformats.org/officeDocument/2006/relationships/font" Target="fonts/Roboto-italic.fntdata"/><Relationship Id="rId16" Type="http://schemas.openxmlformats.org/officeDocument/2006/relationships/font" Target="fonts/Roboto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18" Type="http://schemas.openxmlformats.org/officeDocument/2006/relationships/font" Target="fonts/Roboto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2a6d793eb67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2a6d793eb67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2a6d793eb67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2a6d793eb67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2a6dc1f774f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2a6dc1f774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2a6dc1f774f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2a6dc1f774f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2a6dc1f774f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2a6dc1f774f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2a6dc1f774f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2a6dc1f774f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2a6dc1f774f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2a6dc1f774f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2a6dc1f774f_1_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2a6dc1f774f_1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2a6dc1f774f_0_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2a6dc1f774f_0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9.png"/><Relationship Id="rId4" Type="http://schemas.openxmlformats.org/officeDocument/2006/relationships/image" Target="../media/image2.png"/><Relationship Id="rId5" Type="http://schemas.openxmlformats.org/officeDocument/2006/relationships/image" Target="../media/image12.png"/><Relationship Id="rId6" Type="http://schemas.openxmlformats.org/officeDocument/2006/relationships/image" Target="../media/image17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6.png"/><Relationship Id="rId4" Type="http://schemas.openxmlformats.org/officeDocument/2006/relationships/image" Target="../media/image1.png"/><Relationship Id="rId5" Type="http://schemas.openxmlformats.org/officeDocument/2006/relationships/image" Target="../media/image5.png"/><Relationship Id="rId6" Type="http://schemas.openxmlformats.org/officeDocument/2006/relationships/image" Target="../media/image11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5.png"/><Relationship Id="rId4" Type="http://schemas.openxmlformats.org/officeDocument/2006/relationships/image" Target="../media/image13.png"/><Relationship Id="rId5" Type="http://schemas.openxmlformats.org/officeDocument/2006/relationships/image" Target="../media/image3.png"/><Relationship Id="rId6" Type="http://schemas.openxmlformats.org/officeDocument/2006/relationships/image" Target="../media/image9.png"/><Relationship Id="rId7" Type="http://schemas.openxmlformats.org/officeDocument/2006/relationships/image" Target="../media/image10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8.png"/><Relationship Id="rId4" Type="http://schemas.openxmlformats.org/officeDocument/2006/relationships/image" Target="../media/image7.png"/><Relationship Id="rId5" Type="http://schemas.openxmlformats.org/officeDocument/2006/relationships/image" Target="../media/image1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www.kindpng.com/imgv/moTwJm_pepsi-can-png-transparent-p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 txBox="1"/>
          <p:nvPr>
            <p:ph type="title"/>
          </p:nvPr>
        </p:nvSpPr>
        <p:spPr>
          <a:xfrm>
            <a:off x="935850" y="1452100"/>
            <a:ext cx="9075600" cy="238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200"/>
              <a:t>Digital era Video presentation</a:t>
            </a:r>
            <a:endParaRPr sz="4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title"/>
          </p:nvPr>
        </p:nvSpPr>
        <p:spPr>
          <a:xfrm>
            <a:off x="311700" y="224900"/>
            <a:ext cx="8520600" cy="79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520"/>
              <a:t>Who am I?</a:t>
            </a:r>
            <a:endParaRPr sz="3520"/>
          </a:p>
        </p:txBody>
      </p:sp>
      <p:sp>
        <p:nvSpPr>
          <p:cNvPr id="61" name="Google Shape;61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300">
                <a:solidFill>
                  <a:srgbClr val="1D2125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Jack Peterson</a:t>
            </a:r>
            <a:endParaRPr b="1" sz="2300">
              <a:solidFill>
                <a:srgbClr val="1D2125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2300">
              <a:solidFill>
                <a:srgbClr val="1D2125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2300">
              <a:solidFill>
                <a:srgbClr val="1D2125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2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2300">
              <a:solidFill>
                <a:srgbClr val="1D2125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6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sp>
        <p:nvSpPr>
          <p:cNvPr id="62" name="Google Shape;62;p14"/>
          <p:cNvSpPr txBox="1"/>
          <p:nvPr>
            <p:ph type="title"/>
          </p:nvPr>
        </p:nvSpPr>
        <p:spPr>
          <a:xfrm>
            <a:off x="311700" y="1913500"/>
            <a:ext cx="8520600" cy="79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3520"/>
              <a:t>What is the module about?</a:t>
            </a:r>
            <a:endParaRPr sz="352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Dumpster asset</a:t>
            </a:r>
            <a:endParaRPr/>
          </a:p>
        </p:txBody>
      </p:sp>
      <p:pic>
        <p:nvPicPr>
          <p:cNvPr id="68" name="Google Shape;68;p15"/>
          <p:cNvPicPr preferRelativeResize="0"/>
          <p:nvPr/>
        </p:nvPicPr>
        <p:blipFill rotWithShape="1">
          <a:blip r:embed="rId3">
            <a:alphaModFix/>
          </a:blip>
          <a:srcRect b="17556" l="38921" r="35329" t="22870"/>
          <a:stretch/>
        </p:blipFill>
        <p:spPr>
          <a:xfrm>
            <a:off x="696500" y="1356650"/>
            <a:ext cx="1438275" cy="1885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5"/>
          <p:cNvPicPr preferRelativeResize="0"/>
          <p:nvPr/>
        </p:nvPicPr>
        <p:blipFill rotWithShape="1">
          <a:blip r:embed="rId4">
            <a:alphaModFix/>
          </a:blip>
          <a:srcRect b="24701" l="36189" r="35139" t="20295"/>
          <a:stretch/>
        </p:blipFill>
        <p:spPr>
          <a:xfrm>
            <a:off x="696500" y="3242600"/>
            <a:ext cx="1438275" cy="1550348"/>
          </a:xfrm>
          <a:prstGeom prst="rect">
            <a:avLst/>
          </a:prstGeom>
          <a:noFill/>
          <a:ln>
            <a:noFill/>
          </a:ln>
        </p:spPr>
      </p:pic>
      <p:pic>
        <p:nvPicPr>
          <p:cNvPr id="70" name="Google Shape;70;p15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072097" y="949666"/>
            <a:ext cx="2560751" cy="3324721"/>
          </a:xfrm>
          <a:prstGeom prst="rect">
            <a:avLst/>
          </a:prstGeom>
          <a:noFill/>
          <a:ln>
            <a:noFill/>
          </a:ln>
        </p:spPr>
      </p:pic>
      <p:pic>
        <p:nvPicPr>
          <p:cNvPr id="71" name="Google Shape;71;p15"/>
          <p:cNvPicPr preferRelativeResize="0"/>
          <p:nvPr/>
        </p:nvPicPr>
        <p:blipFill rotWithShape="1">
          <a:blip r:embed="rId6">
            <a:alphaModFix/>
          </a:blip>
          <a:srcRect b="16489" l="38621" r="35929" t="23936"/>
          <a:stretch/>
        </p:blipFill>
        <p:spPr>
          <a:xfrm flipH="1">
            <a:off x="3460550" y="933125"/>
            <a:ext cx="2560750" cy="3357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House asset</a:t>
            </a:r>
            <a:endParaRPr/>
          </a:p>
        </p:txBody>
      </p:sp>
      <p:pic>
        <p:nvPicPr>
          <p:cNvPr id="77" name="Google Shape;77;p16"/>
          <p:cNvPicPr preferRelativeResize="0"/>
          <p:nvPr/>
        </p:nvPicPr>
        <p:blipFill rotWithShape="1">
          <a:blip r:embed="rId3">
            <a:alphaModFix/>
          </a:blip>
          <a:srcRect b="14794" l="30706" r="30910" t="28673"/>
          <a:stretch/>
        </p:blipFill>
        <p:spPr>
          <a:xfrm>
            <a:off x="152400" y="1170125"/>
            <a:ext cx="2771775" cy="2286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8" name="Google Shape;78;p16"/>
          <p:cNvPicPr preferRelativeResize="0"/>
          <p:nvPr/>
        </p:nvPicPr>
        <p:blipFill rotWithShape="1">
          <a:blip r:embed="rId4">
            <a:alphaModFix/>
          </a:blip>
          <a:srcRect b="14828" l="30753" r="30975" t="27271"/>
          <a:stretch/>
        </p:blipFill>
        <p:spPr>
          <a:xfrm>
            <a:off x="3020207" y="445025"/>
            <a:ext cx="5329818" cy="4521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Lamp-post asset</a:t>
            </a:r>
            <a:endParaRPr/>
          </a:p>
        </p:txBody>
      </p:sp>
      <p:pic>
        <p:nvPicPr>
          <p:cNvPr id="84" name="Google Shape;84;p17"/>
          <p:cNvPicPr preferRelativeResize="0"/>
          <p:nvPr/>
        </p:nvPicPr>
        <p:blipFill rotWithShape="1">
          <a:blip r:embed="rId3">
            <a:alphaModFix/>
          </a:blip>
          <a:srcRect b="14862" l="44311" r="43712" t="20741"/>
          <a:stretch/>
        </p:blipFill>
        <p:spPr>
          <a:xfrm>
            <a:off x="152400" y="1170125"/>
            <a:ext cx="1267535" cy="382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7"/>
          <p:cNvPicPr preferRelativeResize="0"/>
          <p:nvPr/>
        </p:nvPicPr>
        <p:blipFill rotWithShape="1">
          <a:blip r:embed="rId4">
            <a:alphaModFix/>
          </a:blip>
          <a:srcRect b="14885" l="44011" r="44611" t="20619"/>
          <a:stretch/>
        </p:blipFill>
        <p:spPr>
          <a:xfrm>
            <a:off x="4031623" y="128000"/>
            <a:ext cx="1510875" cy="4761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7"/>
          <p:cNvPicPr preferRelativeResize="0"/>
          <p:nvPr/>
        </p:nvPicPr>
        <p:blipFill rotWithShape="1">
          <a:blip r:embed="rId5">
            <a:alphaModFix/>
          </a:blip>
          <a:srcRect b="15198" l="37126" r="43113" t="21999"/>
          <a:stretch/>
        </p:blipFill>
        <p:spPr>
          <a:xfrm>
            <a:off x="1567050" y="2493350"/>
            <a:ext cx="1400075" cy="2497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7"/>
          <p:cNvPicPr preferRelativeResize="0"/>
          <p:nvPr/>
        </p:nvPicPr>
        <p:blipFill rotWithShape="1">
          <a:blip r:embed="rId6">
            <a:alphaModFix/>
          </a:blip>
          <a:srcRect b="0" l="25356" r="21238" t="0"/>
          <a:stretch/>
        </p:blipFill>
        <p:spPr>
          <a:xfrm>
            <a:off x="5738400" y="140200"/>
            <a:ext cx="1267525" cy="4746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Google Shape;92;p18"/>
          <p:cNvPicPr preferRelativeResize="0"/>
          <p:nvPr/>
        </p:nvPicPr>
        <p:blipFill rotWithShape="1">
          <a:blip r:embed="rId3">
            <a:alphaModFix/>
          </a:blip>
          <a:srcRect b="25600" l="0" r="0" t="0"/>
          <a:stretch/>
        </p:blipFill>
        <p:spPr>
          <a:xfrm>
            <a:off x="3044875" y="2324875"/>
            <a:ext cx="3421875" cy="2545951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Cup and saucer asset</a:t>
            </a:r>
            <a:endParaRPr/>
          </a:p>
        </p:txBody>
      </p:sp>
      <p:pic>
        <p:nvPicPr>
          <p:cNvPr id="94" name="Google Shape;94;p18"/>
          <p:cNvPicPr preferRelativeResize="0"/>
          <p:nvPr/>
        </p:nvPicPr>
        <p:blipFill rotWithShape="1">
          <a:blip r:embed="rId4">
            <a:alphaModFix/>
          </a:blip>
          <a:srcRect b="15179" l="25754" r="26329" t="28536"/>
          <a:stretch/>
        </p:blipFill>
        <p:spPr>
          <a:xfrm>
            <a:off x="152400" y="1170125"/>
            <a:ext cx="3105150" cy="2047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18"/>
          <p:cNvPicPr preferRelativeResize="0"/>
          <p:nvPr/>
        </p:nvPicPr>
        <p:blipFill rotWithShape="1">
          <a:blip r:embed="rId5">
            <a:alphaModFix/>
          </a:blip>
          <a:srcRect b="14990" l="26158" r="26168" t="27175"/>
          <a:stretch/>
        </p:blipFill>
        <p:spPr>
          <a:xfrm>
            <a:off x="4128150" y="313350"/>
            <a:ext cx="4265400" cy="2904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6" name="Google Shape;96;p18"/>
          <p:cNvPicPr preferRelativeResize="0"/>
          <p:nvPr/>
        </p:nvPicPr>
        <p:blipFill rotWithShape="1">
          <a:blip r:embed="rId6">
            <a:alphaModFix/>
          </a:blip>
          <a:srcRect b="25196" l="18860" r="19464" t="23788"/>
          <a:stretch/>
        </p:blipFill>
        <p:spPr>
          <a:xfrm>
            <a:off x="152400" y="3370400"/>
            <a:ext cx="2847975" cy="1323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18"/>
          <p:cNvPicPr preferRelativeResize="0"/>
          <p:nvPr/>
        </p:nvPicPr>
        <p:blipFill rotWithShape="1">
          <a:blip r:embed="rId7">
            <a:alphaModFix/>
          </a:blip>
          <a:srcRect b="23876" l="18859" r="19163" t="23450"/>
          <a:stretch/>
        </p:blipFill>
        <p:spPr>
          <a:xfrm>
            <a:off x="5984325" y="3351350"/>
            <a:ext cx="2847975" cy="1362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Soda can asset </a:t>
            </a:r>
            <a:endParaRPr/>
          </a:p>
        </p:txBody>
      </p:sp>
      <p:pic>
        <p:nvPicPr>
          <p:cNvPr id="103" name="Google Shape;103;p19"/>
          <p:cNvPicPr preferRelativeResize="0"/>
          <p:nvPr/>
        </p:nvPicPr>
        <p:blipFill rotWithShape="1">
          <a:blip r:embed="rId3">
            <a:alphaModFix/>
          </a:blip>
          <a:srcRect b="16221" l="39262" r="39045" t="27862"/>
          <a:stretch/>
        </p:blipFill>
        <p:spPr>
          <a:xfrm>
            <a:off x="3612825" y="1022275"/>
            <a:ext cx="2589825" cy="3743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19"/>
          <p:cNvPicPr preferRelativeResize="0"/>
          <p:nvPr/>
        </p:nvPicPr>
        <p:blipFill rotWithShape="1">
          <a:blip r:embed="rId4">
            <a:alphaModFix/>
          </a:blip>
          <a:srcRect b="16415" l="38709" r="39139" t="26189"/>
          <a:stretch/>
        </p:blipFill>
        <p:spPr>
          <a:xfrm>
            <a:off x="747350" y="1017725"/>
            <a:ext cx="2589825" cy="375219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9"/>
          <p:cNvPicPr preferRelativeResize="0"/>
          <p:nvPr/>
        </p:nvPicPr>
        <p:blipFill rotWithShape="1">
          <a:blip r:embed="rId5">
            <a:alphaModFix/>
          </a:blip>
          <a:srcRect b="41997" l="33075" r="55524" t="20651"/>
          <a:stretch/>
        </p:blipFill>
        <p:spPr>
          <a:xfrm>
            <a:off x="6405375" y="1017725"/>
            <a:ext cx="2035982" cy="37522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Reflection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Bibliography</a:t>
            </a:r>
            <a:endParaRPr/>
          </a:p>
        </p:txBody>
      </p:sp>
      <p:sp>
        <p:nvSpPr>
          <p:cNvPr id="116" name="Google Shape;116;p2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000">
                <a:solidFill>
                  <a:srgbClr val="222222"/>
                </a:solidFill>
                <a:highlight>
                  <a:srgbClr val="FFFFFF"/>
                </a:highlight>
              </a:rPr>
              <a:t>[1] Fosse Liquitrol, “360 litre 2-wheeled lockable clinical waste bin FL-143-360-CW,” Fosse Liquitrol, https://www.fosseliquitrol.com/product/360-litre-2-wheeled-lockable-clinical-waste-bin-fl-143-360-cw/ (accessed Dec. 14, 2023). </a:t>
            </a:r>
            <a:endParaRPr sz="10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000">
                <a:solidFill>
                  <a:srgbClr val="222222"/>
                </a:solidFill>
                <a:highlight>
                  <a:srgbClr val="FFFFFF"/>
                </a:highlight>
              </a:rPr>
              <a:t>[2] Terra Lumi Außenleuchten, “Klassische Mastleuchte mit Schinkel-laterne sop1.71: Фонарные столбы, Уличные фонари, Фонарь,” Pinterest, https://www.pinterest.ph/pin/877216833641256609/ (accessed Dec. 14, 2023). </a:t>
            </a:r>
            <a:endParaRPr sz="10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000">
                <a:solidFill>
                  <a:srgbClr val="222222"/>
                </a:solidFill>
                <a:highlight>
                  <a:srgbClr val="FFFFFF"/>
                </a:highlight>
              </a:rPr>
              <a:t>[3] “Tekopp &amp; Fat Grön Jade,” Desina, https://desina.se/produkt/tekopp-fat-gron-jade/ (accessed Dec. 14, 2023). </a:t>
            </a:r>
            <a:endParaRPr sz="10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000">
                <a:solidFill>
                  <a:srgbClr val="222222"/>
                </a:solidFill>
                <a:highlight>
                  <a:srgbClr val="FFFFFF"/>
                </a:highlight>
              </a:rPr>
              <a:t>[4] Tennille, “Pepsi can png, Transparent PNG - Kindpng,” KindPNG.com, </a:t>
            </a:r>
            <a:r>
              <a:rPr lang="en" sz="1000" u="sng">
                <a:solidFill>
                  <a:srgbClr val="1155CC"/>
                </a:solidFill>
                <a:highlight>
                  <a:srgbClr val="FFFFFF"/>
                </a:highlight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https://www.kindpng.com/imgv/moTwJm_pepsi-can-png-transparent-png/</a:t>
            </a:r>
            <a:r>
              <a:rPr lang="en" sz="1000">
                <a:solidFill>
                  <a:srgbClr val="222222"/>
                </a:solidFill>
                <a:highlight>
                  <a:srgbClr val="FFFFFF"/>
                </a:highlight>
              </a:rPr>
              <a:t> (accessed Dec. 14, 2023).</a:t>
            </a:r>
            <a:endParaRPr sz="1000">
              <a:solidFill>
                <a:srgbClr val="222222"/>
              </a:solidFill>
              <a:highlight>
                <a:srgbClr val="FFFFFF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