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96" r:id="rId3"/>
    <p:sldId id="362" r:id="rId4"/>
    <p:sldId id="360" r:id="rId5"/>
    <p:sldId id="389" r:id="rId6"/>
    <p:sldId id="390" r:id="rId7"/>
    <p:sldId id="391" r:id="rId8"/>
    <p:sldId id="392" r:id="rId9"/>
    <p:sldId id="393" r:id="rId10"/>
    <p:sldId id="394" r:id="rId11"/>
    <p:sldId id="361" r:id="rId12"/>
    <p:sldId id="376" r:id="rId13"/>
    <p:sldId id="372" r:id="rId14"/>
    <p:sldId id="373" r:id="rId15"/>
    <p:sldId id="374" r:id="rId16"/>
    <p:sldId id="375" r:id="rId17"/>
    <p:sldId id="38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B1353-9CA5-7DD9-C291-CABD56B398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C452D-AD61-27DC-271A-BBAC3EAC5B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00D2AE-6DD2-2CD6-0614-696276FB9EA2}"/>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5" name="Footer Placeholder 4">
            <a:extLst>
              <a:ext uri="{FF2B5EF4-FFF2-40B4-BE49-F238E27FC236}">
                <a16:creationId xmlns:a16="http://schemas.microsoft.com/office/drawing/2014/main" id="{0EC4F1F7-8BDF-D0FE-D57A-B1BAEC4BE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2A1064-26F0-0F39-AAC4-58365E4667E0}"/>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2671294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64624-8DEF-BBF8-C095-8C0A005880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0F4D99-3C88-6FC8-09F6-BD6101FCF4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98617-1DDD-5BDF-89BF-E69A4E2E95E8}"/>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5" name="Footer Placeholder 4">
            <a:extLst>
              <a:ext uri="{FF2B5EF4-FFF2-40B4-BE49-F238E27FC236}">
                <a16:creationId xmlns:a16="http://schemas.microsoft.com/office/drawing/2014/main" id="{3BB9E239-64DA-E0AD-F1A0-C80B1435BC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FA8CA1-245D-F3E5-AF8E-86B6CBAD8E4A}"/>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525527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F27F3-A04B-D75A-F804-8749D84810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A53BBD-4BC7-C90B-11A3-4B36261BFE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9F208D-9C89-02C7-ACFF-441D680E220D}"/>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5" name="Footer Placeholder 4">
            <a:extLst>
              <a:ext uri="{FF2B5EF4-FFF2-40B4-BE49-F238E27FC236}">
                <a16:creationId xmlns:a16="http://schemas.microsoft.com/office/drawing/2014/main" id="{EC9F7D85-DD05-8B40-C417-4DFFAA4A80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26E4B4-6995-E63D-D052-35AB87A1AD50}"/>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3008064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5A193-B379-8F2E-C5A7-43D700792C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984AB3-6966-2A3D-C9D1-319B57E35E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790735-3747-D52C-C4E5-DC50B3F6C0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BBB7DD-FF5A-189A-841B-275DB6525FB1}"/>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6" name="Footer Placeholder 5">
            <a:extLst>
              <a:ext uri="{FF2B5EF4-FFF2-40B4-BE49-F238E27FC236}">
                <a16:creationId xmlns:a16="http://schemas.microsoft.com/office/drawing/2014/main" id="{1BF00111-A08F-C351-05B1-1E861D4E68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8547D7-5FC2-1388-4804-7C5F7CED8BA9}"/>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1458324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DC3F8-3E81-3C7D-B3A4-0C6DF69930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B2FDBE-4E25-8037-141D-AEACF7C0CF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1D9B0F-F05A-B8DE-5D81-695DDF1B60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5A2168-C490-9D7F-59AE-26FC62F31F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480667-1F2D-7CEF-1A43-F6A139354B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7EB8A3-B9C2-C8A2-D7A8-5C3ACF01E667}"/>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8" name="Footer Placeholder 7">
            <a:extLst>
              <a:ext uri="{FF2B5EF4-FFF2-40B4-BE49-F238E27FC236}">
                <a16:creationId xmlns:a16="http://schemas.microsoft.com/office/drawing/2014/main" id="{2E0FA4D7-3A3E-0FD3-794A-B98F8A3BAF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CE2FBC-6ABD-F27D-3AB0-4683C92D7C70}"/>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199770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1CE19-B0CE-E6E0-0593-6F576AB58E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D464A7-D9C4-3513-5AB6-BE334FEE2157}"/>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4" name="Footer Placeholder 3">
            <a:extLst>
              <a:ext uri="{FF2B5EF4-FFF2-40B4-BE49-F238E27FC236}">
                <a16:creationId xmlns:a16="http://schemas.microsoft.com/office/drawing/2014/main" id="{6FE891BF-2EBA-03DE-BE60-02E0255265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7918D5-CEE4-C60D-999B-1DFB4D24F024}"/>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3620024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7AD9CF-8B0A-6BA7-ED4A-D5E37C83CCAB}"/>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3" name="Footer Placeholder 2">
            <a:extLst>
              <a:ext uri="{FF2B5EF4-FFF2-40B4-BE49-F238E27FC236}">
                <a16:creationId xmlns:a16="http://schemas.microsoft.com/office/drawing/2014/main" id="{E8BA69AE-D745-93FE-F46C-069CE612C4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267623-AF8D-1BCF-9CF6-1F14DE7102BD}"/>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1390868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CFF28-D4DC-E328-168F-DBE351B815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42B613-0865-6DA5-1D67-344D11326F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EEDA61-71CD-3F10-C8B0-E0457D848E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587593-0339-B8D7-8DB5-CCAB9160C279}"/>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6" name="Footer Placeholder 5">
            <a:extLst>
              <a:ext uri="{FF2B5EF4-FFF2-40B4-BE49-F238E27FC236}">
                <a16:creationId xmlns:a16="http://schemas.microsoft.com/office/drawing/2014/main" id="{16087A0B-8C10-9AC1-2973-3BCE07D726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B60518-FAAC-3CFC-09B2-419AD6D6FF64}"/>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190068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41627-9D8D-9CF6-CFD4-C638990165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6B6628-D7AE-3044-658D-82DD5F4B85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867055-B893-6C5D-BB59-2590B534E2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DBB00-D1DC-0EBA-B68F-01050E465F2C}"/>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6" name="Footer Placeholder 5">
            <a:extLst>
              <a:ext uri="{FF2B5EF4-FFF2-40B4-BE49-F238E27FC236}">
                <a16:creationId xmlns:a16="http://schemas.microsoft.com/office/drawing/2014/main" id="{F375E0EF-89A5-F199-E1A6-6011C4132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799F70-47D3-8AE9-1C44-8F4CBAF3893F}"/>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3078616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EA237-4CF3-60FB-49D6-9D289BE030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86AB12-CCCF-9A38-39C8-352C8664C8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C34CAB-3DFF-7835-662E-7E873050C50A}"/>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5" name="Footer Placeholder 4">
            <a:extLst>
              <a:ext uri="{FF2B5EF4-FFF2-40B4-BE49-F238E27FC236}">
                <a16:creationId xmlns:a16="http://schemas.microsoft.com/office/drawing/2014/main" id="{A7EA51F6-F9F2-021D-AC1B-4912FDD2A8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DD4298-64AF-E9DB-2CEC-74AEF57CF222}"/>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3105115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261921-242B-D71C-C604-4E393E91B1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3ECD87-331B-39AD-B045-772983BC8B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F403D5-5A5C-A74B-7D19-108A35FB6DF5}"/>
              </a:ext>
            </a:extLst>
          </p:cNvPr>
          <p:cNvSpPr>
            <a:spLocks noGrp="1"/>
          </p:cNvSpPr>
          <p:nvPr>
            <p:ph type="dt" sz="half" idx="10"/>
          </p:nvPr>
        </p:nvSpPr>
        <p:spPr/>
        <p:txBody>
          <a:bodyPr/>
          <a:lstStyle/>
          <a:p>
            <a:fld id="{981B5F9B-44E1-4AA9-8FDB-F53EB6822E6F}" type="datetimeFigureOut">
              <a:rPr lang="en-GB" smtClean="0"/>
              <a:t>05/11/2023</a:t>
            </a:fld>
            <a:endParaRPr lang="en-GB"/>
          </a:p>
        </p:txBody>
      </p:sp>
      <p:sp>
        <p:nvSpPr>
          <p:cNvPr id="5" name="Footer Placeholder 4">
            <a:extLst>
              <a:ext uri="{FF2B5EF4-FFF2-40B4-BE49-F238E27FC236}">
                <a16:creationId xmlns:a16="http://schemas.microsoft.com/office/drawing/2014/main" id="{29A405AE-F8FE-EEC1-3A27-143AEA71A8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17A72-7C4B-8B40-5F90-F1666AA5F5A2}"/>
              </a:ext>
            </a:extLst>
          </p:cNvPr>
          <p:cNvSpPr>
            <a:spLocks noGrp="1"/>
          </p:cNvSpPr>
          <p:nvPr>
            <p:ph type="sldNum" sz="quarter" idx="12"/>
          </p:nvPr>
        </p:nvSpPr>
        <p:spPr/>
        <p:txBody>
          <a:bodyPr/>
          <a:lstStyle/>
          <a:p>
            <a:fld id="{26076FBC-B5D8-4156-A751-2C852B9F0C37}" type="slidenum">
              <a:rPr lang="en-GB" smtClean="0"/>
              <a:t>‹#›</a:t>
            </a:fld>
            <a:endParaRPr lang="en-GB"/>
          </a:p>
        </p:txBody>
      </p:sp>
    </p:spTree>
    <p:extLst>
      <p:ext uri="{BB962C8B-B14F-4D97-AF65-F5344CB8AC3E}">
        <p14:creationId xmlns:p14="http://schemas.microsoft.com/office/powerpoint/2010/main" val="564826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EC0D62-AC01-6E0F-1A60-0FDF7EAEA3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4AF83-FD51-4FF0-6CF4-66AD8F6EE4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70C585-465B-5701-464F-7D4B95506D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1B5F9B-44E1-4AA9-8FDB-F53EB6822E6F}" type="datetimeFigureOut">
              <a:rPr lang="en-GB" smtClean="0"/>
              <a:t>05/11/2023</a:t>
            </a:fld>
            <a:endParaRPr lang="en-GB"/>
          </a:p>
        </p:txBody>
      </p:sp>
      <p:sp>
        <p:nvSpPr>
          <p:cNvPr id="5" name="Footer Placeholder 4">
            <a:extLst>
              <a:ext uri="{FF2B5EF4-FFF2-40B4-BE49-F238E27FC236}">
                <a16:creationId xmlns:a16="http://schemas.microsoft.com/office/drawing/2014/main" id="{6F31039E-3FF1-8AB8-E730-B4408611A9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B54460-DA6D-6875-3EE0-8C7E43F017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076FBC-B5D8-4156-A751-2C852B9F0C37}" type="slidenum">
              <a:rPr lang="en-GB" smtClean="0"/>
              <a:t>‹#›</a:t>
            </a:fld>
            <a:endParaRPr lang="en-GB"/>
          </a:p>
        </p:txBody>
      </p:sp>
    </p:spTree>
    <p:extLst>
      <p:ext uri="{BB962C8B-B14F-4D97-AF65-F5344CB8AC3E}">
        <p14:creationId xmlns:p14="http://schemas.microsoft.com/office/powerpoint/2010/main" val="16676762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online.hbs.edu/blog/post/what-is-the-triple-bottom-line" TargetMode="External"/><Relationship Id="rId7" Type="http://schemas.openxmlformats.org/officeDocument/2006/relationships/hyperlink" Target="https://www.business.com/articles/triple-bottom-line-defined/" TargetMode="External"/><Relationship Id="rId2" Type="http://schemas.openxmlformats.org/officeDocument/2006/relationships/hyperlink" Target="https://www.techtarget.com/whatis/definition/triple-bottom-line-3BL" TargetMode="External"/><Relationship Id="rId1" Type="http://schemas.openxmlformats.org/officeDocument/2006/relationships/slideLayout" Target="../slideLayouts/slideLayout2.xml"/><Relationship Id="rId6" Type="http://schemas.openxmlformats.org/officeDocument/2006/relationships/hyperlink" Target="https://core.ac.uk/download/pdf/234629901.pdf" TargetMode="External"/><Relationship Id="rId5" Type="http://schemas.openxmlformats.org/officeDocument/2006/relationships/hyperlink" Target="https://www.mdpi.com/2071-1050/15/8/6706" TargetMode="External"/><Relationship Id="rId4" Type="http://schemas.openxmlformats.org/officeDocument/2006/relationships/hyperlink" Target="https://www.ibrc.indiana.edu/ibr/2011/spring/article2.html"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doi.org/10.1007/s11356-022-25122-x"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ciencedirect.com/journal/journal-of-business-research/vol/144/suppl/C" TargetMode="External"/><Relationship Id="rId2" Type="http://schemas.openxmlformats.org/officeDocument/2006/relationships/hyperlink" Target="https://www.sciencedirect.com/journal/journal-of-business-research" TargetMode="External"/><Relationship Id="rId1" Type="http://schemas.openxmlformats.org/officeDocument/2006/relationships/slideLayout" Target="../slideLayouts/slideLayout2.xml"/><Relationship Id="rId5" Type="http://schemas.openxmlformats.org/officeDocument/2006/relationships/image" Target="../media/image4.gif"/><Relationship Id="rId4" Type="http://schemas.openxmlformats.org/officeDocument/2006/relationships/hyperlink" Target="https://doi.org/10.1016/j.jbusres.2022.01.089"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hbr.org/2018/06/25-years-ago-i-coined-the-phrase-triple-bottom-line-heres-why-im-giving-up-on-it" TargetMode="External"/><Relationship Id="rId2" Type="http://schemas.openxmlformats.org/officeDocument/2006/relationships/hyperlink" Target="https://hbr.org/search?term=john%20elkington"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hyperlink" Target="https://wordhistories.net/2018/11/04/sitting-nellie-learning/" TargetMode="External"/><Relationship Id="rId2" Type="http://schemas.openxmlformats.org/officeDocument/2006/relationships/hyperlink" Target="https://www.linkedin.com/pulse/sitting-next-nellie-tim-hamper/"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hyperlink" Target="https://www.linkedin.com/pulse/sitting-next-nellie-tim-hamper/"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ondon.edu/think#sort=%40articledate%20descending" TargetMode="External"/><Relationship Id="rId2" Type="http://schemas.openxmlformats.org/officeDocument/2006/relationships/hyperlink" Target="https://www.london.edu/think/articleauthors?articleauthor=JohnDore" TargetMode="Externa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59617" y="1132735"/>
            <a:ext cx="11122090" cy="2732003"/>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40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Visions for the Future </a:t>
            </a:r>
            <a:r>
              <a:rPr lang="en-GB" sz="31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a:t>
            </a:r>
            <a:r>
              <a:rPr lang="en-GB" sz="3100" b="1" kern="0" dirty="0">
                <a:effectLst/>
                <a:latin typeface="Arial" panose="020B0604020202020204" pitchFamily="34" charset="0"/>
                <a:ea typeface="Times New Roman" panose="02020603050405020304" pitchFamily="18" charset="0"/>
              </a:rPr>
              <a:t>LCDB7008</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000" b="1" dirty="0"/>
            </a:br>
            <a:br>
              <a:rPr lang="en-GB" sz="4400" b="1" dirty="0"/>
            </a:br>
            <a:r>
              <a:rPr lang="en-GB" sz="4400" b="1" dirty="0">
                <a:latin typeface="+mn-lt"/>
              </a:rPr>
              <a:t>Lecture 4: Management: What does Steve need you to know for the assignment?</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766354" y="4384766"/>
            <a:ext cx="10659292" cy="1471749"/>
          </a:xfrm>
        </p:spPr>
        <p:txBody>
          <a:bodyPr>
            <a:normAutofit fontScale="85000" lnSpcReduction="20000"/>
          </a:bodyPr>
          <a:lstStyle/>
          <a:p>
            <a:pPr algn="l"/>
            <a:r>
              <a:rPr lang="en-GB" sz="4700" b="1" i="1" dirty="0"/>
              <a:t>Lecturer: Steve Griffiths     </a:t>
            </a:r>
            <a:r>
              <a:rPr lang="en-GB" sz="4400" i="1" dirty="0"/>
              <a:t>03 November</a:t>
            </a:r>
            <a:r>
              <a:rPr lang="en-GB" sz="4400" dirty="0"/>
              <a:t> 2023</a:t>
            </a:r>
          </a:p>
          <a:p>
            <a:pPr algn="l"/>
            <a:r>
              <a:rPr lang="en-GB" sz="4400" dirty="0">
                <a:solidFill>
                  <a:srgbClr val="FF0000"/>
                </a:solidFill>
              </a:rPr>
              <a:t>Try to synthesise the best things from your favourite theories.</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3289" y="265611"/>
            <a:ext cx="4359094" cy="1471749"/>
          </a:xfrm>
          <a:prstGeom prst="rect">
            <a:avLst/>
          </a:prstGeom>
          <a:noFill/>
          <a:ln>
            <a:noFill/>
          </a:ln>
        </p:spPr>
      </p:pic>
    </p:spTree>
    <p:extLst>
      <p:ext uri="{BB962C8B-B14F-4D97-AF65-F5344CB8AC3E}">
        <p14:creationId xmlns:p14="http://schemas.microsoft.com/office/powerpoint/2010/main" val="370474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9D816-B149-8A39-AB2E-87F4D78B47DA}"/>
              </a:ext>
            </a:extLst>
          </p:cNvPr>
          <p:cNvSpPr>
            <a:spLocks noGrp="1"/>
          </p:cNvSpPr>
          <p:nvPr>
            <p:ph type="title"/>
          </p:nvPr>
        </p:nvSpPr>
        <p:spPr>
          <a:xfrm>
            <a:off x="838200" y="0"/>
            <a:ext cx="10515600" cy="1325563"/>
          </a:xfrm>
        </p:spPr>
        <p:txBody>
          <a:bodyPr>
            <a:normAutofit/>
          </a:bodyPr>
          <a:lstStyle/>
          <a:p>
            <a:r>
              <a:rPr lang="en-GB" sz="3200" b="1" dirty="0"/>
              <a:t>Plan for today</a:t>
            </a:r>
          </a:p>
        </p:txBody>
      </p:sp>
      <p:sp>
        <p:nvSpPr>
          <p:cNvPr id="3" name="Content Placeholder 2">
            <a:extLst>
              <a:ext uri="{FF2B5EF4-FFF2-40B4-BE49-F238E27FC236}">
                <a16:creationId xmlns:a16="http://schemas.microsoft.com/office/drawing/2014/main" id="{1A4F7039-BE62-2D14-7436-D8FE7CA9371A}"/>
              </a:ext>
            </a:extLst>
          </p:cNvPr>
          <p:cNvSpPr>
            <a:spLocks noGrp="1"/>
          </p:cNvSpPr>
          <p:nvPr>
            <p:ph idx="1"/>
          </p:nvPr>
        </p:nvSpPr>
        <p:spPr>
          <a:xfrm>
            <a:off x="645952" y="1325563"/>
            <a:ext cx="11056690" cy="5628910"/>
          </a:xfrm>
        </p:spPr>
        <p:txBody>
          <a:bodyPr/>
          <a:lstStyle/>
          <a:p>
            <a:pPr marL="514350" indent="-514350">
              <a:buFont typeface="+mj-lt"/>
              <a:buAutoNum type="arabicPeriod"/>
            </a:pPr>
            <a:r>
              <a:rPr lang="en-GB" dirty="0"/>
              <a:t>Recap from last week.</a:t>
            </a:r>
          </a:p>
          <a:p>
            <a:pPr marL="514350" indent="-514350">
              <a:buFont typeface="+mj-lt"/>
              <a:buAutoNum type="arabicPeriod"/>
            </a:pPr>
            <a:r>
              <a:rPr lang="en-GB" dirty="0"/>
              <a:t>“Refresh” the Management styles idea.</a:t>
            </a:r>
          </a:p>
          <a:p>
            <a:pPr marL="514350" indent="-514350">
              <a:buFont typeface="+mj-lt"/>
              <a:buAutoNum type="arabicPeriod"/>
            </a:pPr>
            <a:r>
              <a:rPr lang="en-GB" dirty="0"/>
              <a:t>Think about your experience of management or how you might react to a problem. What theories or styles are you using?</a:t>
            </a:r>
          </a:p>
          <a:p>
            <a:pPr marL="514350" indent="-514350">
              <a:buFont typeface="+mj-lt"/>
              <a:buAutoNum type="arabicPeriod"/>
            </a:pPr>
            <a:r>
              <a:rPr lang="en-GB" dirty="0"/>
              <a:t>The Reading from Think.</a:t>
            </a:r>
          </a:p>
          <a:p>
            <a:pPr marL="514350" indent="-514350">
              <a:buFont typeface="+mj-lt"/>
              <a:buAutoNum type="arabicPeriod"/>
            </a:pPr>
            <a:r>
              <a:rPr lang="en-GB" dirty="0"/>
              <a:t>Your plans for the assignment.</a:t>
            </a:r>
          </a:p>
          <a:p>
            <a:pPr marL="514350" indent="-514350">
              <a:buFont typeface="+mj-lt"/>
              <a:buAutoNum type="arabicPeriod"/>
            </a:pPr>
            <a:r>
              <a:rPr lang="en-GB" dirty="0"/>
              <a:t>Introduction to leadership.</a:t>
            </a:r>
          </a:p>
        </p:txBody>
      </p:sp>
    </p:spTree>
    <p:extLst>
      <p:ext uri="{BB962C8B-B14F-4D97-AF65-F5344CB8AC3E}">
        <p14:creationId xmlns:p14="http://schemas.microsoft.com/office/powerpoint/2010/main" val="1590127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15610-5DDC-A543-EE1C-22FE0E105A0E}"/>
              </a:ext>
            </a:extLst>
          </p:cNvPr>
          <p:cNvSpPr>
            <a:spLocks noGrp="1"/>
          </p:cNvSpPr>
          <p:nvPr>
            <p:ph type="title"/>
          </p:nvPr>
        </p:nvSpPr>
        <p:spPr/>
        <p:txBody>
          <a:bodyPr/>
          <a:lstStyle/>
          <a:p>
            <a:r>
              <a:rPr lang="en-GB" dirty="0"/>
              <a:t>What is your assignment plan?</a:t>
            </a:r>
          </a:p>
        </p:txBody>
      </p:sp>
      <p:pic>
        <p:nvPicPr>
          <p:cNvPr id="4" name="Content Placeholder 3">
            <a:extLst>
              <a:ext uri="{FF2B5EF4-FFF2-40B4-BE49-F238E27FC236}">
                <a16:creationId xmlns:a16="http://schemas.microsoft.com/office/drawing/2014/main" id="{D690C1C4-0920-351A-84D2-52EAC1F35C61}"/>
              </a:ext>
            </a:extLst>
          </p:cNvPr>
          <p:cNvPicPr>
            <a:picLocks noGrp="1" noChangeAspect="1"/>
          </p:cNvPicPr>
          <p:nvPr>
            <p:ph idx="1"/>
          </p:nvPr>
        </p:nvPicPr>
        <p:blipFill>
          <a:blip r:embed="rId2"/>
          <a:stretch>
            <a:fillRect/>
          </a:stretch>
        </p:blipFill>
        <p:spPr>
          <a:xfrm>
            <a:off x="609600" y="1600201"/>
            <a:ext cx="9486900" cy="4115742"/>
          </a:xfrm>
          <a:prstGeom prst="rect">
            <a:avLst/>
          </a:prstGeom>
        </p:spPr>
      </p:pic>
    </p:spTree>
    <p:extLst>
      <p:ext uri="{BB962C8B-B14F-4D97-AF65-F5344CB8AC3E}">
        <p14:creationId xmlns:p14="http://schemas.microsoft.com/office/powerpoint/2010/main" val="4010906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4587-6F64-B479-6C85-D2E2BCB4D124}"/>
              </a:ext>
            </a:extLst>
          </p:cNvPr>
          <p:cNvSpPr>
            <a:spLocks noGrp="1"/>
          </p:cNvSpPr>
          <p:nvPr>
            <p:ph type="title"/>
          </p:nvPr>
        </p:nvSpPr>
        <p:spPr>
          <a:xfrm>
            <a:off x="838200" y="-727788"/>
            <a:ext cx="10515600" cy="2418477"/>
          </a:xfrm>
        </p:spPr>
        <p:txBody>
          <a:bodyPr>
            <a:normAutofit/>
          </a:bodyPr>
          <a:lstStyle/>
          <a:p>
            <a:r>
              <a:rPr lang="en-GB" sz="3200" b="1" dirty="0">
                <a:latin typeface="+mn-lt"/>
              </a:rPr>
              <a:t>Week 4: Takeaway 1 from last week.</a:t>
            </a:r>
          </a:p>
        </p:txBody>
      </p:sp>
      <p:sp>
        <p:nvSpPr>
          <p:cNvPr id="3" name="Content Placeholder 2">
            <a:extLst>
              <a:ext uri="{FF2B5EF4-FFF2-40B4-BE49-F238E27FC236}">
                <a16:creationId xmlns:a16="http://schemas.microsoft.com/office/drawing/2014/main" id="{E27F9D2F-571B-F171-A654-CCB46568C579}"/>
              </a:ext>
            </a:extLst>
          </p:cNvPr>
          <p:cNvSpPr>
            <a:spLocks noGrp="1"/>
          </p:cNvSpPr>
          <p:nvPr>
            <p:ph idx="1"/>
          </p:nvPr>
        </p:nvSpPr>
        <p:spPr>
          <a:xfrm>
            <a:off x="317241" y="858416"/>
            <a:ext cx="11653935" cy="5542383"/>
          </a:xfrm>
        </p:spPr>
        <p:txBody>
          <a:bodyPr>
            <a:noAutofit/>
          </a:bodyPr>
          <a:lstStyle/>
          <a:p>
            <a:pPr marL="0" indent="0">
              <a:buNone/>
            </a:pPr>
            <a:r>
              <a:rPr lang="en-GB" dirty="0"/>
              <a:t>There are many versions of definitions of management.</a:t>
            </a:r>
          </a:p>
          <a:p>
            <a:pPr marL="0" indent="0">
              <a:buNone/>
            </a:pPr>
            <a:r>
              <a:rPr lang="en-GB" dirty="0">
                <a:solidFill>
                  <a:srgbClr val="FF0000"/>
                </a:solidFill>
              </a:rPr>
              <a:t>“Lack of consensus”- gives us freedom but undermines certainty.</a:t>
            </a:r>
          </a:p>
          <a:p>
            <a:pPr marL="0" indent="0">
              <a:buNone/>
            </a:pPr>
            <a:endParaRPr lang="en-GB" dirty="0">
              <a:solidFill>
                <a:srgbClr val="FF0000"/>
              </a:solidFill>
            </a:endParaRPr>
          </a:p>
          <a:p>
            <a:r>
              <a:rPr lang="en-GB" b="1" dirty="0"/>
              <a:t>The historic theories we talked about are still quoted.</a:t>
            </a:r>
          </a:p>
          <a:p>
            <a:r>
              <a:rPr lang="en-GB" b="1" dirty="0"/>
              <a:t>They have been used (abused?) in practical applications.</a:t>
            </a:r>
          </a:p>
          <a:p>
            <a:r>
              <a:rPr lang="en-GB" b="1" dirty="0"/>
              <a:t>They do offer a structure for our discussions.</a:t>
            </a:r>
          </a:p>
          <a:p>
            <a:r>
              <a:rPr lang="en-GB" b="1" dirty="0"/>
              <a:t>They often develop ideas on systems, people, change, adaptation etc. Rather than the idea that management is very individualistic. They look at common themes.</a:t>
            </a:r>
          </a:p>
          <a:p>
            <a:r>
              <a:rPr lang="en-GB" b="1" dirty="0"/>
              <a:t>There is scope to say management may differ in different contexts. </a:t>
            </a:r>
            <a:r>
              <a:rPr lang="en-GB" b="1" dirty="0">
                <a:solidFill>
                  <a:srgbClr val="FF0000"/>
                </a:solidFill>
              </a:rPr>
              <a:t>Such as?</a:t>
            </a:r>
          </a:p>
          <a:p>
            <a:r>
              <a:rPr lang="en-GB" b="1" dirty="0"/>
              <a:t>Their influence can be seen in modern theories and specialist applications e.g. HRM, Production, TQM etc.</a:t>
            </a:r>
          </a:p>
        </p:txBody>
      </p:sp>
    </p:spTree>
    <p:extLst>
      <p:ext uri="{BB962C8B-B14F-4D97-AF65-F5344CB8AC3E}">
        <p14:creationId xmlns:p14="http://schemas.microsoft.com/office/powerpoint/2010/main" val="3390744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A443E-A8A9-D2E9-B8DF-0A787C94D640}"/>
              </a:ext>
            </a:extLst>
          </p:cNvPr>
          <p:cNvSpPr>
            <a:spLocks noGrp="1"/>
          </p:cNvSpPr>
          <p:nvPr>
            <p:ph type="title"/>
          </p:nvPr>
        </p:nvSpPr>
        <p:spPr>
          <a:xfrm>
            <a:off x="838200" y="-496389"/>
            <a:ext cx="10515600" cy="2187078"/>
          </a:xfrm>
        </p:spPr>
        <p:txBody>
          <a:bodyPr>
            <a:normAutofit/>
          </a:bodyPr>
          <a:lstStyle/>
          <a:p>
            <a:r>
              <a:rPr lang="en-GB" sz="3200" b="1" dirty="0">
                <a:latin typeface="+mn-lt"/>
              </a:rPr>
              <a:t>Week 4: Takeaway 2 from last week.</a:t>
            </a:r>
          </a:p>
        </p:txBody>
      </p:sp>
      <p:sp>
        <p:nvSpPr>
          <p:cNvPr id="3" name="Content Placeholder 2">
            <a:extLst>
              <a:ext uri="{FF2B5EF4-FFF2-40B4-BE49-F238E27FC236}">
                <a16:creationId xmlns:a16="http://schemas.microsoft.com/office/drawing/2014/main" id="{74B90C03-E655-7DED-1388-F6A617819416}"/>
              </a:ext>
            </a:extLst>
          </p:cNvPr>
          <p:cNvSpPr>
            <a:spLocks noGrp="1"/>
          </p:cNvSpPr>
          <p:nvPr>
            <p:ph idx="1"/>
          </p:nvPr>
        </p:nvSpPr>
        <p:spPr>
          <a:xfrm>
            <a:off x="365760" y="940526"/>
            <a:ext cx="11521439" cy="5812971"/>
          </a:xfrm>
        </p:spPr>
        <p:txBody>
          <a:bodyPr>
            <a:normAutofit/>
          </a:bodyPr>
          <a:lstStyle/>
          <a:p>
            <a:r>
              <a:rPr lang="en-GB" dirty="0"/>
              <a:t>Positively when reading their full theories, while there are managerial tools for forcing reorganisation, there is also an awareness and concern that workers are treated fairly (equity), that their full range of needs are recognised and catered for. </a:t>
            </a:r>
          </a:p>
          <a:p>
            <a:r>
              <a:rPr lang="en-GB" dirty="0"/>
              <a:t>Business does have a social impact and responsibilities. The narrow “bottom line” might therefore need a “Triple Bottom Line”. See Elkington (1997): next slide and Steve’s old article.</a:t>
            </a:r>
            <a:r>
              <a:rPr lang="en-GB" b="0" i="0" dirty="0">
                <a:effectLst/>
                <a:latin typeface="g_d0_f4"/>
              </a:rPr>
              <a:t> </a:t>
            </a:r>
          </a:p>
          <a:p>
            <a:pPr marL="0" indent="0">
              <a:buNone/>
            </a:pPr>
            <a:r>
              <a:rPr lang="en-GB" sz="2200" b="0" i="0" dirty="0" err="1">
                <a:effectLst/>
                <a:latin typeface="g_d0_f4"/>
              </a:rPr>
              <a:t>Elkington,﻿J</a:t>
            </a:r>
            <a:r>
              <a:rPr lang="en-GB" sz="2200" b="0" i="0" dirty="0">
                <a:effectLst/>
                <a:latin typeface="g_d0_f4"/>
              </a:rPr>
              <a:t>.﻿(1997).﻿</a:t>
            </a:r>
            <a:r>
              <a:rPr lang="en-GB" sz="2200" b="0" i="0" dirty="0">
                <a:effectLst/>
                <a:latin typeface="g_d0_f7"/>
              </a:rPr>
              <a:t>Cannibals with forks : the triple bottom line of 21st century business</a:t>
            </a:r>
            <a:r>
              <a:rPr lang="en-GB" sz="2200" b="0" i="0" dirty="0">
                <a:effectLst/>
                <a:latin typeface="g_d0_f4"/>
              </a:rPr>
              <a:t>.﻿Oxford:﻿Capstone.</a:t>
            </a:r>
            <a:endParaRPr lang="en-GB" sz="2200" dirty="0"/>
          </a:p>
          <a:p>
            <a:r>
              <a:rPr lang="en-GB" dirty="0"/>
              <a:t>It is possible to see businesses who are concerned to exist in the long run should be sustainable (in terms of profit and social impact).</a:t>
            </a:r>
          </a:p>
          <a:p>
            <a:r>
              <a:rPr lang="en-GB" dirty="0"/>
              <a:t>Perhaps those with short term plans or who can play the global flexibility game, can get away with exploitation and avoidance of regulations.</a:t>
            </a:r>
          </a:p>
        </p:txBody>
      </p:sp>
    </p:spTree>
    <p:extLst>
      <p:ext uri="{BB962C8B-B14F-4D97-AF65-F5344CB8AC3E}">
        <p14:creationId xmlns:p14="http://schemas.microsoft.com/office/powerpoint/2010/main" val="1613738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CAF3A-A5AB-9DB7-2097-17B6AF744338}"/>
              </a:ext>
            </a:extLst>
          </p:cNvPr>
          <p:cNvSpPr>
            <a:spLocks noGrp="1"/>
          </p:cNvSpPr>
          <p:nvPr>
            <p:ph type="title"/>
          </p:nvPr>
        </p:nvSpPr>
        <p:spPr>
          <a:xfrm>
            <a:off x="472752" y="2532645"/>
            <a:ext cx="2373084" cy="1325563"/>
          </a:xfrm>
        </p:spPr>
        <p:txBody>
          <a:bodyPr>
            <a:normAutofit fontScale="90000"/>
          </a:bodyPr>
          <a:lstStyle/>
          <a:p>
            <a:br>
              <a:rPr lang="en-GB" sz="1600" dirty="0">
                <a:solidFill>
                  <a:srgbClr val="0563C1"/>
                </a:solidFill>
                <a:hlinkClick r:id="rId2">
                  <a:extLst>
                    <a:ext uri="{A12FA001-AC4F-418D-AE19-62706E023703}">
                      <ahyp:hlinkClr xmlns:ahyp="http://schemas.microsoft.com/office/drawing/2018/hyperlinkcolor" val="tx"/>
                    </a:ext>
                  </a:extLst>
                </a:hlinkClick>
              </a:rPr>
            </a:br>
            <a:br>
              <a:rPr lang="en-GB" sz="1600" dirty="0">
                <a:solidFill>
                  <a:srgbClr val="0563C1"/>
                </a:solidFill>
                <a:hlinkClick r:id="rId2">
                  <a:extLst>
                    <a:ext uri="{A12FA001-AC4F-418D-AE19-62706E023703}">
                      <ahyp:hlinkClr xmlns:ahyp="http://schemas.microsoft.com/office/drawing/2018/hyperlinkcolor" val="tx"/>
                    </a:ext>
                  </a:extLst>
                </a:hlinkClick>
              </a:rPr>
            </a:br>
            <a:br>
              <a:rPr lang="en-GB" sz="2700" b="1" dirty="0">
                <a:hlinkClick r:id="rId2">
                  <a:extLst>
                    <a:ext uri="{A12FA001-AC4F-418D-AE19-62706E023703}">
                      <ahyp:hlinkClr xmlns:ahyp="http://schemas.microsoft.com/office/drawing/2018/hyperlinkcolor" val="tx"/>
                    </a:ext>
                  </a:extLst>
                </a:hlinkClick>
              </a:rPr>
            </a:br>
            <a:br>
              <a:rPr lang="en-GB" sz="2700" b="1" dirty="0">
                <a:hlinkClick r:id="rId2">
                  <a:extLst>
                    <a:ext uri="{A12FA001-AC4F-418D-AE19-62706E023703}">
                      <ahyp:hlinkClr xmlns:ahyp="http://schemas.microsoft.com/office/drawing/2018/hyperlinkcolor" val="tx"/>
                    </a:ext>
                  </a:extLst>
                </a:hlinkClick>
              </a:rPr>
            </a:br>
            <a:r>
              <a:rPr lang="en-GB" sz="2700" b="1" dirty="0">
                <a:hlinkClick r:id="rId2">
                  <a:extLst>
                    <a:ext uri="{A12FA001-AC4F-418D-AE19-62706E023703}">
                      <ahyp:hlinkClr xmlns:ahyp="http://schemas.microsoft.com/office/drawing/2018/hyperlinkcolor" val="tx"/>
                    </a:ext>
                  </a:extLst>
                </a:hlinkClick>
              </a:rPr>
              <a:t>Triple Bottom Line links:</a:t>
            </a:r>
            <a:br>
              <a:rPr lang="en-GB" sz="2700" b="1" dirty="0">
                <a:hlinkClick r:id="rId2">
                  <a:extLst>
                    <a:ext uri="{A12FA001-AC4F-418D-AE19-62706E023703}">
                      <ahyp:hlinkClr xmlns:ahyp="http://schemas.microsoft.com/office/drawing/2018/hyperlinkcolor" val="tx"/>
                    </a:ext>
                  </a:extLst>
                </a:hlinkClick>
              </a:rPr>
            </a:br>
            <a:br>
              <a:rPr lang="en-GB" sz="2700" dirty="0">
                <a:solidFill>
                  <a:srgbClr val="0070C0"/>
                </a:solidFill>
                <a:hlinkClick r:id="rId2">
                  <a:extLst>
                    <a:ext uri="{A12FA001-AC4F-418D-AE19-62706E023703}">
                      <ahyp:hlinkClr xmlns:ahyp="http://schemas.microsoft.com/office/drawing/2018/hyperlinkcolor" val="tx"/>
                    </a:ext>
                  </a:extLst>
                </a:hlinkClick>
              </a:rPr>
            </a:br>
            <a:r>
              <a:rPr lang="en-GB" sz="1600" dirty="0">
                <a:solidFill>
                  <a:srgbClr val="0070C0"/>
                </a:solidFill>
                <a:hlinkClick r:id="rId2">
                  <a:extLst>
                    <a:ext uri="{A12FA001-AC4F-418D-AE19-62706E023703}">
                      <ahyp:hlinkClr xmlns:ahyp="http://schemas.microsoft.com/office/drawing/2018/hyperlinkcolor" val="tx"/>
                    </a:ext>
                  </a:extLst>
                </a:hlinkClick>
              </a:rPr>
              <a:t>https://www.johnelkington.com/archive/TBL-elkington-chapter.pdf </a:t>
            </a:r>
            <a:br>
              <a:rPr lang="en-GB" sz="2700" b="1" dirty="0">
                <a:hlinkClick r:id="rId2">
                  <a:extLst>
                    <a:ext uri="{A12FA001-AC4F-418D-AE19-62706E023703}">
                      <ahyp:hlinkClr xmlns:ahyp="http://schemas.microsoft.com/office/drawing/2018/hyperlinkcolor" val="tx"/>
                    </a:ext>
                  </a:extLst>
                </a:hlinkClick>
              </a:rPr>
            </a:br>
            <a:br>
              <a:rPr lang="en-GB" sz="1600" dirty="0">
                <a:solidFill>
                  <a:srgbClr val="0563C1"/>
                </a:solidFill>
                <a:hlinkClick r:id="rId2">
                  <a:extLst>
                    <a:ext uri="{A12FA001-AC4F-418D-AE19-62706E023703}">
                      <ahyp:hlinkClr xmlns:ahyp="http://schemas.microsoft.com/office/drawing/2018/hyperlinkcolor" val="tx"/>
                    </a:ext>
                  </a:extLst>
                </a:hlinkClick>
              </a:rPr>
            </a:br>
            <a:r>
              <a:rPr lang="en-GB" sz="1600" dirty="0">
                <a:solidFill>
                  <a:srgbClr val="0563C1"/>
                </a:solidFill>
                <a:hlinkClick r:id="rId2">
                  <a:extLst>
                    <a:ext uri="{A12FA001-AC4F-418D-AE19-62706E023703}">
                      <ahyp:hlinkClr xmlns:ahyp="http://schemas.microsoft.com/office/drawing/2018/hyperlinkcolor" val="tx"/>
                    </a:ext>
                  </a:extLst>
                </a:hlinkClick>
              </a:rPr>
              <a:t>https://www.techtarget.com/whatis/definition/triple-bottom-line-3BL</a:t>
            </a:r>
            <a:r>
              <a:rPr lang="en-GB" sz="1600" dirty="0"/>
              <a:t> </a:t>
            </a:r>
            <a:br>
              <a:rPr lang="en-GB" sz="1600" dirty="0"/>
            </a:br>
            <a:br>
              <a:rPr lang="en-GB" sz="1600" dirty="0"/>
            </a:br>
            <a:r>
              <a:rPr lang="en-GB" sz="1600" dirty="0">
                <a:hlinkClick r:id="rId3"/>
              </a:rPr>
              <a:t>https://online.hbs.edu/blog/post/what-is-the-triple-bottom-line</a:t>
            </a:r>
            <a:br>
              <a:rPr lang="en-GB" sz="1600" dirty="0"/>
            </a:br>
            <a:br>
              <a:rPr lang="en-GB" sz="1600" dirty="0"/>
            </a:br>
            <a:r>
              <a:rPr lang="en-GB" sz="1600" dirty="0">
                <a:hlinkClick r:id="rId4"/>
              </a:rPr>
              <a:t>https://www.ibrc.indiana.edu/ibr/2011/spring/article2.html</a:t>
            </a:r>
            <a:br>
              <a:rPr lang="en-GB" sz="1600" dirty="0"/>
            </a:br>
            <a:br>
              <a:rPr lang="en-GB" sz="1600" dirty="0"/>
            </a:br>
            <a:br>
              <a:rPr lang="en-GB" sz="1600" dirty="0"/>
            </a:br>
            <a:r>
              <a:rPr lang="en-GB" sz="1600" dirty="0">
                <a:hlinkClick r:id="rId5"/>
              </a:rPr>
              <a:t>https://www.mdpi.com/2071-1050/15/8/6706</a:t>
            </a:r>
            <a:br>
              <a:rPr lang="en-GB" sz="1600" dirty="0"/>
            </a:br>
            <a:br>
              <a:rPr lang="en-GB" sz="1600" dirty="0"/>
            </a:br>
            <a:r>
              <a:rPr lang="en-GB" sz="1600" dirty="0">
                <a:hlinkClick r:id="rId6"/>
              </a:rPr>
              <a:t>https://core.ac.uk/download/pdf/234629901.pdf</a:t>
            </a:r>
            <a:br>
              <a:rPr lang="en-GB" sz="1600" dirty="0"/>
            </a:br>
            <a:br>
              <a:rPr lang="en-GB" sz="1600" dirty="0"/>
            </a:br>
            <a:r>
              <a:rPr lang="en-GB" sz="1600" dirty="0">
                <a:hlinkClick r:id="rId7"/>
              </a:rPr>
              <a:t>https://www.business.com/articles/triple-bottom-line-defined/</a:t>
            </a:r>
            <a:r>
              <a:rPr lang="en-GB" sz="1600" dirty="0"/>
              <a:t> </a:t>
            </a:r>
            <a:br>
              <a:rPr lang="en-GB" sz="1600" dirty="0"/>
            </a:br>
            <a:br>
              <a:rPr lang="en-GB" sz="1600" dirty="0"/>
            </a:br>
            <a:br>
              <a:rPr lang="en-GB" sz="1600" dirty="0"/>
            </a:br>
            <a:endParaRPr lang="en-GB" sz="1600" dirty="0"/>
          </a:p>
        </p:txBody>
      </p:sp>
      <p:pic>
        <p:nvPicPr>
          <p:cNvPr id="4" name="Content Placeholder 3">
            <a:extLst>
              <a:ext uri="{FF2B5EF4-FFF2-40B4-BE49-F238E27FC236}">
                <a16:creationId xmlns:a16="http://schemas.microsoft.com/office/drawing/2014/main" id="{9264CF58-6356-2118-A1AE-664F9C3AD3B4}"/>
              </a:ext>
            </a:extLst>
          </p:cNvPr>
          <p:cNvPicPr>
            <a:picLocks noGrp="1" noChangeAspect="1"/>
          </p:cNvPicPr>
          <p:nvPr>
            <p:ph idx="1"/>
          </p:nvPr>
        </p:nvPicPr>
        <p:blipFill>
          <a:blip r:embed="rId8"/>
          <a:stretch>
            <a:fillRect/>
          </a:stretch>
        </p:blipFill>
        <p:spPr>
          <a:xfrm>
            <a:off x="3108961" y="365125"/>
            <a:ext cx="8464730" cy="6127750"/>
          </a:xfrm>
          <a:prstGeom prst="rect">
            <a:avLst/>
          </a:prstGeom>
        </p:spPr>
      </p:pic>
    </p:spTree>
    <p:extLst>
      <p:ext uri="{BB962C8B-B14F-4D97-AF65-F5344CB8AC3E}">
        <p14:creationId xmlns:p14="http://schemas.microsoft.com/office/powerpoint/2010/main" val="1838701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0A02-28DF-0DA1-B782-C5D63E193575}"/>
              </a:ext>
            </a:extLst>
          </p:cNvPr>
          <p:cNvSpPr>
            <a:spLocks noGrp="1"/>
          </p:cNvSpPr>
          <p:nvPr>
            <p:ph type="title"/>
          </p:nvPr>
        </p:nvSpPr>
        <p:spPr>
          <a:xfrm>
            <a:off x="838200" y="1"/>
            <a:ext cx="10515600" cy="1580605"/>
          </a:xfrm>
        </p:spPr>
        <p:txBody>
          <a:bodyPr>
            <a:noAutofit/>
          </a:bodyPr>
          <a:lstStyle/>
          <a:p>
            <a:r>
              <a:rPr lang="en-GB" sz="2400" b="0" i="0" dirty="0">
                <a:solidFill>
                  <a:srgbClr val="333333"/>
                </a:solidFill>
                <a:effectLst/>
                <a:latin typeface="-apple-system"/>
              </a:rPr>
              <a:t>Yip, W.S., Zhou, H. &amp; To, S. A critical analysis on the triple bottom line of sustainable manufacturing: key findings and implications. </a:t>
            </a:r>
            <a:r>
              <a:rPr lang="en-GB" sz="2400" b="0" i="1" dirty="0">
                <a:solidFill>
                  <a:srgbClr val="333333"/>
                </a:solidFill>
                <a:effectLst/>
                <a:latin typeface="-apple-system"/>
              </a:rPr>
              <a:t>Environmental Science Pollution Research</a:t>
            </a:r>
            <a:r>
              <a:rPr lang="en-GB" sz="2400" b="0" i="0" dirty="0">
                <a:solidFill>
                  <a:srgbClr val="333333"/>
                </a:solidFill>
                <a:effectLst/>
                <a:latin typeface="-apple-system"/>
              </a:rPr>
              <a:t> </a:t>
            </a:r>
            <a:r>
              <a:rPr lang="en-GB" sz="2400" b="1" i="0" dirty="0">
                <a:solidFill>
                  <a:srgbClr val="333333"/>
                </a:solidFill>
                <a:effectLst/>
                <a:latin typeface="-apple-system"/>
              </a:rPr>
              <a:t>30</a:t>
            </a:r>
            <a:r>
              <a:rPr lang="en-GB" sz="2400" b="0" i="0" dirty="0">
                <a:solidFill>
                  <a:srgbClr val="333333"/>
                </a:solidFill>
                <a:effectLst/>
                <a:latin typeface="-apple-system"/>
              </a:rPr>
              <a:t>, 41388–41404 (2023). </a:t>
            </a:r>
            <a:r>
              <a:rPr lang="en-GB" sz="2400" b="0" i="0" dirty="0">
                <a:solidFill>
                  <a:srgbClr val="333333"/>
                </a:solidFill>
                <a:effectLst/>
                <a:latin typeface="-apple-system"/>
                <a:hlinkClick r:id="rId2"/>
              </a:rPr>
              <a:t>https://doi.org/10.1007/s11356-022-25122-x</a:t>
            </a:r>
            <a:r>
              <a:rPr lang="en-GB" sz="2400" b="0" i="0" dirty="0">
                <a:solidFill>
                  <a:srgbClr val="333333"/>
                </a:solidFill>
                <a:effectLst/>
                <a:latin typeface="-apple-system"/>
              </a:rPr>
              <a:t> </a:t>
            </a:r>
            <a:endParaRPr lang="en-GB" sz="2400" dirty="0"/>
          </a:p>
        </p:txBody>
      </p:sp>
      <p:sp>
        <p:nvSpPr>
          <p:cNvPr id="3" name="Content Placeholder 2">
            <a:extLst>
              <a:ext uri="{FF2B5EF4-FFF2-40B4-BE49-F238E27FC236}">
                <a16:creationId xmlns:a16="http://schemas.microsoft.com/office/drawing/2014/main" id="{F2522E92-A5EE-35FF-B8A8-C053130AC5EA}"/>
              </a:ext>
            </a:extLst>
          </p:cNvPr>
          <p:cNvSpPr>
            <a:spLocks noGrp="1"/>
          </p:cNvSpPr>
          <p:nvPr>
            <p:ph idx="1"/>
          </p:nvPr>
        </p:nvSpPr>
        <p:spPr>
          <a:xfrm>
            <a:off x="509451" y="1449977"/>
            <a:ext cx="11469189" cy="5630092"/>
          </a:xfrm>
        </p:spPr>
        <p:txBody>
          <a:bodyPr>
            <a:normAutofit fontScale="25000" lnSpcReduction="20000"/>
          </a:bodyPr>
          <a:lstStyle/>
          <a:p>
            <a:pPr marL="0" indent="0">
              <a:spcAft>
                <a:spcPts val="1800"/>
              </a:spcAft>
              <a:buNone/>
            </a:pPr>
            <a:r>
              <a:rPr lang="en-GB" sz="9600" dirty="0">
                <a:effectLst/>
                <a:ea typeface="Times New Roman" panose="02020603050405020304" pitchFamily="18" charset="0"/>
              </a:rPr>
              <a:t>Because of the environmental consequences of manufacturing activities, the general public, industry, and academia are becoming more aware of sustainable manufacturing (SM), which incorporates environmentally friendly manufacturing processes while emphasizing overall triple bottom line (TBL) performance in manufacturing. This article employs various text mining techniques and bibliometric analysis including cluster analysis, Pearson coefficient and research landscape to conduct an extensive investigation on SM with a focus on the TBL, in which the research content of SM with the TBL is reviewed and discussed systematically from a wide angle and with reduced bias. In this study, three new indicators about the ratios of the number of scientific papers between social, environmental, and economic dimensions of SM are devised to show the weight and level of importance of dimensions in SM, covering scientific papers from 30 years. The findings from this study indicate that the influential power of SM varies across the three dimensions, with a particular emphasis on the social dimension of SM from various countries, implying a current state of imbalance status in TBL for SM, at the same time, the economic and environmental dimensions share similar research topics and academic emphasis in SM. Based on these findings, recommendations based on sustainable development goals (SDGs) of the United Nations (UN) are made to increase the social influence of SM. This article firstly reveals the individual status of the social dimension and the situation of unbalanced TBL in SM, providing sustainable suggestions for enhancing the effectiveness of SM and achieving balanced TBL regarding the SDGs.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1190240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B0123-ABBE-67E4-24EB-307AF3F1C0F9}"/>
              </a:ext>
            </a:extLst>
          </p:cNvPr>
          <p:cNvSpPr>
            <a:spLocks noGrp="1"/>
          </p:cNvSpPr>
          <p:nvPr>
            <p:ph type="title"/>
          </p:nvPr>
        </p:nvSpPr>
        <p:spPr>
          <a:xfrm>
            <a:off x="550506" y="152400"/>
            <a:ext cx="10041294" cy="2352675"/>
          </a:xfrm>
        </p:spPr>
        <p:txBody>
          <a:bodyPr>
            <a:normAutofit/>
          </a:bodyPr>
          <a:lstStyle/>
          <a:p>
            <a:r>
              <a:rPr lang="en-GB" sz="20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Teresa Sánchez-Chaparro, Miguel </a:t>
            </a:r>
            <a:r>
              <a:rPr lang="en-GB" sz="2000" kern="0" dirty="0" err="1">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Ángel</a:t>
            </a:r>
            <a:r>
              <a:rPr lang="en-GB" sz="20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Soler-</a:t>
            </a:r>
            <a:r>
              <a:rPr lang="en-GB" sz="2000" kern="0" dirty="0" err="1">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Vicén</a:t>
            </a:r>
            <a:r>
              <a:rPr lang="en-GB" sz="20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Víctor Gómez-</a:t>
            </a:r>
            <a:r>
              <a:rPr lang="en-GB" sz="2000" kern="0" dirty="0" err="1">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Frías</a:t>
            </a:r>
            <a:r>
              <a:rPr lang="en-GB" sz="20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(2022) </a:t>
            </a:r>
            <a:r>
              <a:rPr lang="en-GB" sz="2000" kern="180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Be good and look good: Communicating the triple bottom line through corporate websites. </a:t>
            </a:r>
            <a:r>
              <a:rPr lang="en-GB" sz="2000" i="1" u="none" strike="noStrike"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hlinkClick r:id="rId2" tooltip="Go to Journal of Business Research on ScienceDirect"/>
              </a:rPr>
              <a:t>Journal of Business Research</a:t>
            </a:r>
            <a:r>
              <a:rPr lang="en-GB" sz="2000" i="1"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20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000" u="none" strike="noStrike" kern="0" dirty="0">
                <a:solidFill>
                  <a:srgbClr val="0272B1"/>
                </a:solidFill>
                <a:effectLst/>
                <a:latin typeface="Arial" panose="020B0604020202020204" pitchFamily="34" charset="0"/>
                <a:ea typeface="Times New Roman" panose="02020603050405020304" pitchFamily="18" charset="0"/>
                <a:cs typeface="Times New Roman" panose="02020603050405020304" pitchFamily="18" charset="0"/>
                <a:hlinkClick r:id="rId3" tooltip="Go to table of contents for this volume/issue"/>
              </a:rPr>
              <a:t>Volume 144</a:t>
            </a:r>
            <a:r>
              <a:rPr lang="en-GB" sz="20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May 2022, Pages 136-145. </a:t>
            </a:r>
            <a:r>
              <a:rPr lang="en-GB" sz="2000" u="none" strike="noStrike" kern="0" dirty="0">
                <a:solidFill>
                  <a:srgbClr val="0272B1"/>
                </a:solidFill>
                <a:effectLst/>
                <a:latin typeface="Arial" panose="020B0604020202020204" pitchFamily="34" charset="0"/>
                <a:ea typeface="Times New Roman" panose="02020603050405020304" pitchFamily="18" charset="0"/>
                <a:cs typeface="Times New Roman" panose="02020603050405020304" pitchFamily="18" charset="0"/>
                <a:hlinkClick r:id="rId4" tooltip="Persistent link using digital object identifier"/>
              </a:rPr>
              <a:t>https://doi.org/10.1016/j.jbusres.2022.01.089</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33E1542-387F-063E-C954-209959A50146}"/>
              </a:ext>
            </a:extLst>
          </p:cNvPr>
          <p:cNvSpPr>
            <a:spLocks noGrp="1"/>
          </p:cNvSpPr>
          <p:nvPr>
            <p:ph idx="1"/>
          </p:nvPr>
        </p:nvSpPr>
        <p:spPr/>
        <p:txBody>
          <a:bodyPr/>
          <a:lstStyle/>
          <a:p>
            <a:pPr marL="342900" lvl="0" indent="-342900">
              <a:spcAft>
                <a:spcPts val="1200"/>
              </a:spcAft>
              <a:buFont typeface="Symbol" panose="05050102010706020507" pitchFamily="18" charset="2"/>
              <a:buChar char=""/>
            </a:pPr>
            <a:r>
              <a:rPr lang="en-GB" sz="2400" dirty="0">
                <a:solidFill>
                  <a:srgbClr val="1F1F1F"/>
                </a:solidFill>
                <a:effectLst/>
                <a:latin typeface="Georgia" panose="02040502050405020303" pitchFamily="18" charset="0"/>
                <a:ea typeface="Times New Roman" panose="02020603050405020304" pitchFamily="18" charset="0"/>
              </a:rPr>
              <a:t>Gaps remain in understanding what and how to communicate regarding sustainability over the web.</a:t>
            </a:r>
          </a:p>
          <a:p>
            <a:pPr marL="342900" lvl="0" indent="-342900">
              <a:spcAft>
                <a:spcPts val="1200"/>
              </a:spcAft>
              <a:buFont typeface="Symbol" panose="05050102010706020507" pitchFamily="18" charset="2"/>
              <a:buChar char=""/>
            </a:pPr>
            <a:r>
              <a:rPr lang="en-GB" sz="2400" dirty="0">
                <a:solidFill>
                  <a:srgbClr val="1F1F1F"/>
                </a:solidFill>
                <a:effectLst/>
                <a:latin typeface="Georgia" panose="02040502050405020303" pitchFamily="18" charset="0"/>
                <a:ea typeface="Times New Roman" panose="02020603050405020304" pitchFamily="18" charset="0"/>
              </a:rPr>
              <a:t>We illustrate a powerful yet simple way for companies to assess and improve their sustainability based corporate identity.  </a:t>
            </a:r>
            <a:endParaRPr lang="en-GB" sz="2400" dirty="0">
              <a:solidFill>
                <a:srgbClr val="1F1F1F"/>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solidFill>
                  <a:srgbClr val="1F1F1F"/>
                </a:solidFill>
                <a:effectLst/>
                <a:latin typeface="Georgia" panose="02040502050405020303" pitchFamily="18" charset="0"/>
                <a:ea typeface="Times New Roman" panose="02020603050405020304" pitchFamily="18" charset="0"/>
              </a:rPr>
              <a:t>The methodology is based in automated content analysis across a sample of ten companies in the </a:t>
            </a:r>
            <a:r>
              <a:rPr lang="en-GB" sz="2400" dirty="0" err="1">
                <a:solidFill>
                  <a:srgbClr val="1F1F1F"/>
                </a:solidFill>
                <a:effectLst/>
                <a:latin typeface="Georgia" panose="02040502050405020303" pitchFamily="18" charset="0"/>
                <a:ea typeface="Times New Roman" panose="02020603050405020304" pitchFamily="18" charset="0"/>
              </a:rPr>
              <a:t>Ibero-american</a:t>
            </a:r>
            <a:r>
              <a:rPr lang="en-GB" sz="2400" dirty="0">
                <a:solidFill>
                  <a:srgbClr val="1F1F1F"/>
                </a:solidFill>
                <a:effectLst/>
                <a:latin typeface="Georgia" panose="02040502050405020303" pitchFamily="18" charset="0"/>
                <a:ea typeface="Times New Roman" panose="02020603050405020304" pitchFamily="18" charset="0"/>
              </a:rPr>
              <a:t> region. </a:t>
            </a:r>
            <a:endParaRPr lang="en-GB" sz="2400" dirty="0">
              <a:solidFill>
                <a:srgbClr val="1F1F1F"/>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solidFill>
                  <a:srgbClr val="1F1F1F"/>
                </a:solidFill>
                <a:effectLst/>
                <a:latin typeface="Georgia" panose="02040502050405020303" pitchFamily="18" charset="0"/>
                <a:ea typeface="Times New Roman" panose="02020603050405020304" pitchFamily="18" charset="0"/>
              </a:rPr>
              <a:t>A dictionary comprising 354 key words and a total of 933 variants has been developed across the three TBL dimensions. </a:t>
            </a:r>
            <a:endParaRPr lang="en-GB" sz="2400" dirty="0">
              <a:solidFill>
                <a:srgbClr val="1F1F1F"/>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solidFill>
                  <a:srgbClr val="1F1F1F"/>
                </a:solidFill>
                <a:effectLst/>
                <a:latin typeface="Georgia" panose="02040502050405020303" pitchFamily="18" charset="0"/>
                <a:ea typeface="Times New Roman" panose="02020603050405020304" pitchFamily="18" charset="0"/>
              </a:rPr>
              <a:t>The methodology is interesting for practitioners in both the business and investment sectors.</a:t>
            </a:r>
            <a:endParaRPr lang="en-GB" sz="2400" dirty="0">
              <a:solidFill>
                <a:srgbClr val="1F1F1F"/>
              </a:solidFill>
              <a:effectLst/>
              <a:latin typeface="Times New Roman" panose="02020603050405020304" pitchFamily="18" charset="0"/>
              <a:ea typeface="Times New Roman" panose="02020603050405020304" pitchFamily="18" charset="0"/>
            </a:endParaRPr>
          </a:p>
          <a:p>
            <a:endParaRPr lang="en-GB" dirty="0"/>
          </a:p>
        </p:txBody>
      </p:sp>
      <p:pic>
        <p:nvPicPr>
          <p:cNvPr id="4" name="Picture 3" descr="Journal of Business Research">
            <a:hlinkClick r:id="rId3"/>
            <a:extLst>
              <a:ext uri="{FF2B5EF4-FFF2-40B4-BE49-F238E27FC236}">
                <a16:creationId xmlns:a16="http://schemas.microsoft.com/office/drawing/2014/main" id="{E31F893A-459A-258F-504A-CBDBDE14750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816590" y="258129"/>
            <a:ext cx="1074420" cy="1432560"/>
          </a:xfrm>
          <a:prstGeom prst="rect">
            <a:avLst/>
          </a:prstGeom>
          <a:noFill/>
          <a:ln>
            <a:noFill/>
          </a:ln>
        </p:spPr>
      </p:pic>
    </p:spTree>
    <p:extLst>
      <p:ext uri="{BB962C8B-B14F-4D97-AF65-F5344CB8AC3E}">
        <p14:creationId xmlns:p14="http://schemas.microsoft.com/office/powerpoint/2010/main" val="3471667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10855-14DA-B763-1D18-1A94AD9436CF}"/>
              </a:ext>
            </a:extLst>
          </p:cNvPr>
          <p:cNvSpPr>
            <a:spLocks noGrp="1"/>
          </p:cNvSpPr>
          <p:nvPr>
            <p:ph type="title"/>
          </p:nvPr>
        </p:nvSpPr>
        <p:spPr>
          <a:xfrm>
            <a:off x="541175" y="365125"/>
            <a:ext cx="8500188" cy="1325563"/>
          </a:xfrm>
        </p:spPr>
        <p:txBody>
          <a:bodyPr>
            <a:normAutofit fontScale="90000"/>
          </a:bodyPr>
          <a:lstStyle/>
          <a:p>
            <a:br>
              <a:rPr lang="en-GB" sz="3600" b="1" i="0" dirty="0">
                <a:solidFill>
                  <a:srgbClr val="282828"/>
                </a:solidFill>
                <a:effectLst/>
                <a:latin typeface="GT America"/>
              </a:rPr>
            </a:br>
            <a:r>
              <a:rPr lang="en-GB" sz="3600" b="0" i="0" dirty="0">
                <a:solidFill>
                  <a:srgbClr val="282828"/>
                </a:solidFill>
                <a:effectLst/>
                <a:latin typeface="inherit"/>
                <a:hlinkClick r:id="rId2"/>
              </a:rPr>
              <a:t>John Elkington</a:t>
            </a:r>
            <a:r>
              <a:rPr lang="en-GB" sz="3600" b="0" i="0" dirty="0">
                <a:solidFill>
                  <a:srgbClr val="282828"/>
                </a:solidFill>
                <a:effectLst/>
                <a:latin typeface="inherit"/>
              </a:rPr>
              <a:t>. </a:t>
            </a:r>
            <a:r>
              <a:rPr lang="en-GB" sz="3600" b="1" i="0" dirty="0">
                <a:solidFill>
                  <a:srgbClr val="282828"/>
                </a:solidFill>
                <a:effectLst/>
                <a:latin typeface="GT America"/>
              </a:rPr>
              <a:t>25 Years Ago I Coined the Phrase “Triple Bottom Line.” Here’s Why It’s Time to Rethink It.</a:t>
            </a:r>
            <a:r>
              <a:rPr lang="en-GB" sz="3600" b="1" dirty="0">
                <a:solidFill>
                  <a:srgbClr val="282828"/>
                </a:solidFill>
                <a:latin typeface="GT America"/>
              </a:rPr>
              <a:t> </a:t>
            </a:r>
            <a:r>
              <a:rPr lang="en-GB" sz="3100" b="0" i="0" dirty="0">
                <a:effectLst/>
                <a:latin typeface="GT America"/>
              </a:rPr>
              <a:t>June 25, 2018. </a:t>
            </a:r>
            <a:r>
              <a:rPr lang="en-GB" sz="1200" b="0" i="0" dirty="0">
                <a:effectLst/>
                <a:latin typeface="GT America"/>
                <a:hlinkClick r:id="rId3"/>
              </a:rPr>
              <a:t>https://hbr.org/2018/06/25-years-ago-i-coined-the-phrase-triple-bottom-line-heres-why-im-giving-up-on-it</a:t>
            </a:r>
            <a:r>
              <a:rPr lang="en-GB" sz="1200" b="0" i="0" dirty="0">
                <a:effectLst/>
                <a:latin typeface="GT America"/>
              </a:rPr>
              <a:t> </a:t>
            </a:r>
            <a:br>
              <a:rPr lang="en-GB" b="0" i="0" dirty="0">
                <a:solidFill>
                  <a:srgbClr val="A0A0A0"/>
                </a:solidFill>
                <a:effectLst/>
                <a:latin typeface="GT America"/>
              </a:rPr>
            </a:br>
            <a:endParaRPr lang="en-GB" dirty="0"/>
          </a:p>
        </p:txBody>
      </p:sp>
      <p:sp>
        <p:nvSpPr>
          <p:cNvPr id="3" name="Content Placeholder 2">
            <a:extLst>
              <a:ext uri="{FF2B5EF4-FFF2-40B4-BE49-F238E27FC236}">
                <a16:creationId xmlns:a16="http://schemas.microsoft.com/office/drawing/2014/main" id="{DD2F7612-D9DD-805A-AF77-6107CCA972EE}"/>
              </a:ext>
            </a:extLst>
          </p:cNvPr>
          <p:cNvSpPr>
            <a:spLocks noGrp="1"/>
          </p:cNvSpPr>
          <p:nvPr>
            <p:ph idx="1"/>
          </p:nvPr>
        </p:nvSpPr>
        <p:spPr>
          <a:xfrm>
            <a:off x="429208" y="1825624"/>
            <a:ext cx="11374016" cy="4939069"/>
          </a:xfrm>
        </p:spPr>
        <p:txBody>
          <a:bodyPr>
            <a:normAutofit/>
          </a:bodyPr>
          <a:lstStyle/>
          <a:p>
            <a:pPr marL="0" indent="0">
              <a:buNone/>
            </a:pPr>
            <a:r>
              <a:rPr lang="en-GB" b="0" i="0" dirty="0">
                <a:solidFill>
                  <a:srgbClr val="505050"/>
                </a:solidFill>
                <a:effectLst/>
                <a:latin typeface="GT America"/>
              </a:rPr>
              <a:t>About 25 years ago, John Elkington coined the term “triple bottom line” as a challenge for business leaders to rethink capitalism. It was supposed to offer a radical new way forward, as businesses learned to stop focusing solely on profits and expand their focus to include improving the lives people and the health of the planet. But 25 years later, this radical goal has been largely forgotten, and “triple bottom line” thinking has been reduced to a mere accounting tool, a way of balancing trade-offs instead of actually doing things differently. Today, we continue to outstrip our planetary boundaries with no sign of slowing down. And so Elkington offers a management concept “recall.” Because when it comes to sustainability, the time has come to either step up, or to get out of the way.</a:t>
            </a:r>
            <a:endParaRPr lang="en-GB" dirty="0"/>
          </a:p>
        </p:txBody>
      </p:sp>
      <p:sp>
        <p:nvSpPr>
          <p:cNvPr id="4" name="AutoShape 2" descr="Harvard Business Review Home">
            <a:extLst>
              <a:ext uri="{FF2B5EF4-FFF2-40B4-BE49-F238E27FC236}">
                <a16:creationId xmlns:a16="http://schemas.microsoft.com/office/drawing/2014/main" id="{ECED4D7E-8FAC-3C7E-7DF6-EF65EF957F8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5A39ECCE-2179-D563-EA86-288B95C1D240}"/>
              </a:ext>
            </a:extLst>
          </p:cNvPr>
          <p:cNvPicPr>
            <a:picLocks noChangeAspect="1"/>
          </p:cNvPicPr>
          <p:nvPr/>
        </p:nvPicPr>
        <p:blipFill>
          <a:blip r:embed="rId4"/>
          <a:stretch>
            <a:fillRect/>
          </a:stretch>
        </p:blipFill>
        <p:spPr>
          <a:xfrm>
            <a:off x="9395927" y="357187"/>
            <a:ext cx="2095694" cy="1089058"/>
          </a:xfrm>
          <a:prstGeom prst="rect">
            <a:avLst/>
          </a:prstGeom>
        </p:spPr>
      </p:pic>
    </p:spTree>
    <p:extLst>
      <p:ext uri="{BB962C8B-B14F-4D97-AF65-F5344CB8AC3E}">
        <p14:creationId xmlns:p14="http://schemas.microsoft.com/office/powerpoint/2010/main" val="760465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A49C-3668-8C26-EC65-5EB02A680F2E}"/>
              </a:ext>
            </a:extLst>
          </p:cNvPr>
          <p:cNvSpPr>
            <a:spLocks noGrp="1"/>
          </p:cNvSpPr>
          <p:nvPr>
            <p:ph type="title"/>
          </p:nvPr>
        </p:nvSpPr>
        <p:spPr/>
        <p:txBody>
          <a:bodyPr>
            <a:normAutofit fontScale="90000"/>
          </a:bodyPr>
          <a:lstStyle/>
          <a:p>
            <a:r>
              <a:rPr lang="en-GB" sz="3600" b="1" dirty="0"/>
              <a:t>“Sitting next to Nellie”???</a:t>
            </a:r>
            <a:r>
              <a:rPr lang="en-GB" sz="3600" b="1" i="0" dirty="0">
                <a:solidFill>
                  <a:srgbClr val="000000"/>
                </a:solidFill>
                <a:effectLst/>
                <a:latin typeface="Arial" panose="020B0604020202020204" pitchFamily="34" charset="0"/>
              </a:rPr>
              <a:t> </a:t>
            </a:r>
            <a:r>
              <a:rPr lang="en-GB" sz="1800" u="sng" kern="1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https://www.linkedin.com/pulse/sitting-next-nellie-tim-hamper/</a:t>
            </a:r>
            <a:br>
              <a:rPr lang="en-GB" kern="100" dirty="0">
                <a:latin typeface="Calibri" panose="020F0502020204030204" pitchFamily="34" charset="0"/>
                <a:ea typeface="Calibri" panose="020F0502020204030204" pitchFamily="34" charset="0"/>
                <a:cs typeface="Times New Roman" panose="02020603050405020304" pitchFamily="18" charset="0"/>
              </a:rPr>
            </a:b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5B0DB0F-97A8-CB45-1591-3BD3A89F8F5A}"/>
              </a:ext>
            </a:extLst>
          </p:cNvPr>
          <p:cNvSpPr>
            <a:spLocks noGrp="1"/>
          </p:cNvSpPr>
          <p:nvPr>
            <p:ph idx="1"/>
          </p:nvPr>
        </p:nvSpPr>
        <p:spPr>
          <a:xfrm>
            <a:off x="696687" y="940526"/>
            <a:ext cx="7820296" cy="5917474"/>
          </a:xfrm>
        </p:spPr>
        <p:txBody>
          <a:bodyPr>
            <a:normAutofit fontScale="70000" lnSpcReduction="20000"/>
          </a:bodyPr>
          <a:lstStyle/>
          <a:p>
            <a:pPr marL="0" indent="0">
              <a:buNone/>
            </a:pPr>
            <a:r>
              <a:rPr lang="en-GB" sz="4000" dirty="0"/>
              <a:t>This term often used in UK to describe poor-quality on-the-job training where a trainee is not instructed by a qualified trainer but instead is expected to learn how to do the job by observing someone who has been doing the job for years (i.e. Nellie). Such training is not planned or systematic, but instead is haphazard and variable. </a:t>
            </a:r>
          </a:p>
          <a:p>
            <a:pPr marL="0" indent="0">
              <a:buNone/>
            </a:pPr>
            <a:endParaRPr lang="en-GB" sz="4000" dirty="0"/>
          </a:p>
          <a:p>
            <a:pPr marL="0" indent="0">
              <a:buNone/>
            </a:pPr>
            <a:r>
              <a:rPr lang="en-GB" sz="4000" dirty="0"/>
              <a:t>Although the trainee might glean much of Nellie's expertise, he or she will also pick up her bad habits. And although Nellie might well be personable, she does not necessarily have the skills to train others.</a:t>
            </a:r>
          </a:p>
          <a:p>
            <a:pPr marL="0" indent="0">
              <a:buNone/>
            </a:pPr>
            <a:r>
              <a:rPr lang="en-GB" dirty="0">
                <a:hlinkClick r:id="rId3"/>
              </a:rPr>
              <a:t>https://wordhistories.net/2018/11/04/sitting-nellie-learning/</a:t>
            </a:r>
            <a:r>
              <a:rPr lang="en-GB" dirty="0"/>
              <a:t> </a:t>
            </a:r>
          </a:p>
          <a:p>
            <a:pPr marL="0" indent="0">
              <a:buNone/>
            </a:pPr>
            <a:endParaRPr lang="en-GB" dirty="0"/>
          </a:p>
          <a:p>
            <a:pPr marL="0" indent="0">
              <a:buNone/>
            </a:pPr>
            <a:r>
              <a:rPr lang="en-GB" dirty="0">
                <a:solidFill>
                  <a:srgbClr val="FF0000"/>
                </a:solidFill>
              </a:rPr>
              <a:t>“On the other hand?”...................Mentoring, leading by example, experience informing new recruits, establishing a bond/relationship to develop the person……</a:t>
            </a:r>
          </a:p>
        </p:txBody>
      </p:sp>
      <p:pic>
        <p:nvPicPr>
          <p:cNvPr id="6" name="Picture 5">
            <a:extLst>
              <a:ext uri="{FF2B5EF4-FFF2-40B4-BE49-F238E27FC236}">
                <a16:creationId xmlns:a16="http://schemas.microsoft.com/office/drawing/2014/main" id="{FEE1C0F8-B227-D71E-E4EE-3BC962DE3703}"/>
              </a:ext>
            </a:extLst>
          </p:cNvPr>
          <p:cNvPicPr>
            <a:picLocks noChangeAspect="1"/>
          </p:cNvPicPr>
          <p:nvPr/>
        </p:nvPicPr>
        <p:blipFill>
          <a:blip r:embed="rId4"/>
          <a:stretch>
            <a:fillRect/>
          </a:stretch>
        </p:blipFill>
        <p:spPr>
          <a:xfrm>
            <a:off x="8516983" y="808657"/>
            <a:ext cx="3566159" cy="5452618"/>
          </a:xfrm>
          <a:prstGeom prst="rect">
            <a:avLst/>
          </a:prstGeom>
        </p:spPr>
      </p:pic>
    </p:spTree>
    <p:extLst>
      <p:ext uri="{BB962C8B-B14F-4D97-AF65-F5344CB8AC3E}">
        <p14:creationId xmlns:p14="http://schemas.microsoft.com/office/powerpoint/2010/main" val="1196714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1280C-61C6-9B20-FF5E-DE6A43FA7BAC}"/>
              </a:ext>
            </a:extLst>
          </p:cNvPr>
          <p:cNvSpPr>
            <a:spLocks noGrp="1"/>
          </p:cNvSpPr>
          <p:nvPr>
            <p:ph type="title"/>
          </p:nvPr>
        </p:nvSpPr>
        <p:spPr>
          <a:xfrm>
            <a:off x="838200" y="-339633"/>
            <a:ext cx="10515600" cy="2030322"/>
          </a:xfrm>
        </p:spPr>
        <p:txBody>
          <a:bodyPr>
            <a:normAutofit/>
          </a:bodyPr>
          <a:lstStyle/>
          <a:p>
            <a:r>
              <a:rPr lang="en-GB" sz="3200" b="1" dirty="0">
                <a:latin typeface="+mn-lt"/>
              </a:rPr>
              <a:t>Week 4: Takeaway 3 from last week.</a:t>
            </a:r>
            <a:endParaRPr lang="en-GB" sz="3200" dirty="0">
              <a:latin typeface="+mn-lt"/>
            </a:endParaRPr>
          </a:p>
        </p:txBody>
      </p:sp>
      <p:sp>
        <p:nvSpPr>
          <p:cNvPr id="3" name="Content Placeholder 2">
            <a:extLst>
              <a:ext uri="{FF2B5EF4-FFF2-40B4-BE49-F238E27FC236}">
                <a16:creationId xmlns:a16="http://schemas.microsoft.com/office/drawing/2014/main" id="{F964AA50-47FF-DF73-2D73-DBBF0964706C}"/>
              </a:ext>
            </a:extLst>
          </p:cNvPr>
          <p:cNvSpPr>
            <a:spLocks noGrp="1"/>
          </p:cNvSpPr>
          <p:nvPr>
            <p:ph idx="1"/>
          </p:nvPr>
        </p:nvSpPr>
        <p:spPr>
          <a:xfrm>
            <a:off x="496389" y="953589"/>
            <a:ext cx="11443061" cy="5158060"/>
          </a:xfrm>
        </p:spPr>
        <p:txBody>
          <a:bodyPr>
            <a:normAutofit fontScale="85000" lnSpcReduction="10000"/>
          </a:bodyPr>
          <a:lstStyle/>
          <a:p>
            <a:r>
              <a:rPr lang="en-GB" dirty="0"/>
              <a:t>There is still some disconnect between academic theory and actual business practice. This may reflect the lack of management training, especially in companies in the UK. </a:t>
            </a:r>
          </a:p>
          <a:p>
            <a:r>
              <a:rPr lang="en-GB" dirty="0"/>
              <a:t>Systems critics are sometimes sensitive to the systemic, holistic influence in preserving existing status quo, cultures, status of participants and therefore often advise changing the system completely since the existing ones tend to be self-preserving. </a:t>
            </a:r>
          </a:p>
          <a:p>
            <a:pPr marL="0" indent="0">
              <a:buNone/>
            </a:pPr>
            <a:endParaRPr lang="en-GB" dirty="0"/>
          </a:p>
          <a:p>
            <a:pPr marL="0" indent="0">
              <a:buNone/>
            </a:pPr>
            <a:r>
              <a:rPr lang="en-GB" i="1" dirty="0"/>
              <a:t>This is especially so with Critical Management Studies (CMS). They often criticise the exclusion by dominant theories of “Managerialism” of many in society and the negative effects of policies designed tom improve efficiency on social welfare. Feminist, Gay, Marxist, ethnic theorists often fall into this category, charging the past exclusion as needing radical change.</a:t>
            </a:r>
          </a:p>
          <a:p>
            <a:endParaRPr lang="en-GB" dirty="0"/>
          </a:p>
          <a:p>
            <a:pPr marL="0" lvl="0" indent="0">
              <a:lnSpc>
                <a:spcPct val="107000"/>
              </a:lnSpc>
              <a:spcAft>
                <a:spcPts val="120"/>
              </a:spcAft>
              <a:buSzPts val="1000"/>
              <a:buNone/>
              <a:tabLst>
                <a:tab pos="457200" algn="l"/>
              </a:tabLst>
            </a:pPr>
            <a:r>
              <a:rPr lang="en-GB" sz="1800" i="1" kern="0" dirty="0">
                <a:solidFill>
                  <a:srgbClr val="202122"/>
                </a:solidFill>
                <a:effectLst/>
                <a:latin typeface="Arial" panose="020B0604020202020204" pitchFamily="34" charset="0"/>
                <a:ea typeface="Times New Roman" panose="02020603050405020304" pitchFamily="18" charset="0"/>
                <a:cs typeface="Times New Roman" panose="02020603050405020304" pitchFamily="18" charset="0"/>
              </a:rPr>
              <a:t>Alvesson, M and Willmott, H (eds) (2003) Studying Management Critically. London: Sage.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120"/>
              </a:spcAft>
              <a:buSzPts val="1000"/>
              <a:buNone/>
              <a:tabLst>
                <a:tab pos="457200" algn="l"/>
              </a:tabLst>
            </a:pPr>
            <a:r>
              <a:rPr lang="en-GB" sz="1800" i="1" kern="0" dirty="0">
                <a:solidFill>
                  <a:srgbClr val="202122"/>
                </a:solidFill>
                <a:effectLst/>
                <a:latin typeface="Arial" panose="020B0604020202020204" pitchFamily="34" charset="0"/>
                <a:ea typeface="Times New Roman" panose="02020603050405020304" pitchFamily="18" charset="0"/>
                <a:cs typeface="Times New Roman" panose="02020603050405020304" pitchFamily="18" charset="0"/>
              </a:rPr>
              <a:t>Grey, C. and Willmott, H.C. (2005), Critical Management Studies: A Reader, Oxford University Press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endParaRPr>
          </a:p>
          <a:p>
            <a:pPr marL="0" indent="0">
              <a:buNone/>
            </a:pPr>
            <a:endParaRPr lang="en-GB" dirty="0"/>
          </a:p>
        </p:txBody>
      </p:sp>
    </p:spTree>
    <p:extLst>
      <p:ext uri="{BB962C8B-B14F-4D97-AF65-F5344CB8AC3E}">
        <p14:creationId xmlns:p14="http://schemas.microsoft.com/office/powerpoint/2010/main" val="2869878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2438-BA52-9E28-EF79-DF78C4F0A6D8}"/>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12F5F5EA-24EE-C1C7-BFF6-5C9B29380A55}"/>
              </a:ext>
            </a:extLst>
          </p:cNvPr>
          <p:cNvSpPr>
            <a:spLocks noGrp="1"/>
          </p:cNvSpPr>
          <p:nvPr>
            <p:ph idx="1"/>
          </p:nvPr>
        </p:nvSpPr>
        <p:spPr/>
        <p:txBody>
          <a:bodyPr/>
          <a:lstStyle/>
          <a:p>
            <a:r>
              <a:rPr lang="en-GB" dirty="0"/>
              <a:t>Can you give examples of your experience of management styles?</a:t>
            </a:r>
          </a:p>
          <a:p>
            <a:endParaRPr lang="en-GB" dirty="0"/>
          </a:p>
          <a:p>
            <a:pPr marL="0" indent="0">
              <a:buNone/>
            </a:pPr>
            <a:endParaRPr lang="en-GB" dirty="0"/>
          </a:p>
          <a:p>
            <a:endParaRPr lang="en-GB" dirty="0"/>
          </a:p>
          <a:p>
            <a:r>
              <a:rPr lang="en-GB" dirty="0"/>
              <a:t>What modern conditions do you think might change the concept or practice of management?</a:t>
            </a:r>
          </a:p>
          <a:p>
            <a:endParaRPr lang="en-GB" dirty="0"/>
          </a:p>
        </p:txBody>
      </p:sp>
    </p:spTree>
    <p:extLst>
      <p:ext uri="{BB962C8B-B14F-4D97-AF65-F5344CB8AC3E}">
        <p14:creationId xmlns:p14="http://schemas.microsoft.com/office/powerpoint/2010/main" val="1619223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8009B-5633-A8F5-D009-AFAB79CB0D0C}"/>
              </a:ext>
            </a:extLst>
          </p:cNvPr>
          <p:cNvSpPr>
            <a:spLocks noGrp="1"/>
          </p:cNvSpPr>
          <p:nvPr>
            <p:ph type="title"/>
          </p:nvPr>
        </p:nvSpPr>
        <p:spPr/>
        <p:txBody>
          <a:bodyPr/>
          <a:lstStyle/>
          <a:p>
            <a:r>
              <a:rPr lang="en-GB" sz="1800" b="1" kern="0" spc="25" dirty="0">
                <a:solidFill>
                  <a:srgbClr val="444444"/>
                </a:solidFill>
                <a:effectLst/>
                <a:latin typeface="proxima-nova"/>
                <a:ea typeface="Times New Roman" panose="02020603050405020304" pitchFamily="18" charset="0"/>
                <a:cs typeface="Times New Roman" panose="02020603050405020304" pitchFamily="18" charset="0"/>
              </a:rPr>
              <a:t>Different Management Styles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4C7B23E-8B95-EF61-D5CA-142A4B2E78BA}"/>
              </a:ext>
            </a:extLst>
          </p:cNvPr>
          <p:cNvSpPr>
            <a:spLocks noGrp="1"/>
          </p:cNvSpPr>
          <p:nvPr>
            <p:ph idx="1"/>
          </p:nvPr>
        </p:nvSpPr>
        <p:spPr>
          <a:xfrm>
            <a:off x="513184" y="1138335"/>
            <a:ext cx="10840616" cy="5038628"/>
          </a:xfrm>
        </p:spPr>
        <p:txBody>
          <a:bodyPr>
            <a:normAutofit fontScale="92500" lnSpcReduction="20000"/>
          </a:bodyPr>
          <a:lstStyle/>
          <a:p>
            <a:pPr marL="342900" indent="-342900">
              <a:lnSpc>
                <a:spcPct val="107000"/>
              </a:lnSpc>
              <a:spcAft>
                <a:spcPts val="1800"/>
              </a:spcAft>
              <a:buAutoNum type="arabicPeriod"/>
            </a:pPr>
            <a:r>
              <a:rPr lang="en-GB" sz="2400" b="1" kern="0" spc="50" dirty="0">
                <a:effectLst/>
                <a:latin typeface="proxima-nova"/>
                <a:ea typeface="Times New Roman" panose="02020603050405020304" pitchFamily="18" charset="0"/>
                <a:cs typeface="Times New Roman" panose="02020603050405020304" pitchFamily="18" charset="0"/>
              </a:rPr>
              <a:t>Autocratic.</a:t>
            </a:r>
          </a:p>
          <a:p>
            <a:pPr marL="0" indent="0">
              <a:lnSpc>
                <a:spcPct val="107000"/>
              </a:lnSpc>
              <a:spcAft>
                <a:spcPts val="1800"/>
              </a:spcAft>
              <a:buNone/>
            </a:pPr>
            <a:r>
              <a:rPr lang="en-GB" sz="2400" kern="0" spc="25" dirty="0">
                <a:effectLst/>
                <a:latin typeface="proxima-nova"/>
                <a:ea typeface="Times New Roman" panose="02020603050405020304" pitchFamily="18" charset="0"/>
                <a:cs typeface="Times New Roman" panose="02020603050405020304" pitchFamily="18" charset="0"/>
              </a:rPr>
              <a:t>This management style is authoritarian, meaning the manager expects their orders to be followed without question. The advantages of this management style are that decisions can be made quickly and efficiently, as there is no need for consensus. It also allows managers to control their team and keep them on task.</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920"/>
              </a:lnSpc>
              <a:spcBef>
                <a:spcPts val="1800"/>
              </a:spcBef>
              <a:spcAft>
                <a:spcPts val="1800"/>
              </a:spcAft>
              <a:buNone/>
            </a:pPr>
            <a:r>
              <a:rPr lang="en-GB" sz="2400" kern="0" spc="25" dirty="0">
                <a:effectLst/>
                <a:latin typeface="proxima-nova"/>
                <a:ea typeface="Times New Roman" panose="02020603050405020304" pitchFamily="18" charset="0"/>
                <a:cs typeface="Times New Roman" panose="02020603050405020304" pitchFamily="18" charset="0"/>
              </a:rPr>
              <a:t>The disadvantage is that employees may feel they are not being listened to or their opinions are valued, leading to dissatisfaction and resentment.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920"/>
              </a:lnSpc>
              <a:spcBef>
                <a:spcPts val="1800"/>
              </a:spcBef>
              <a:spcAft>
                <a:spcPts val="1800"/>
              </a:spcAft>
              <a:buNone/>
            </a:pPr>
            <a:r>
              <a:rPr lang="en-GB" sz="2400" kern="0" spc="25" dirty="0">
                <a:effectLst/>
                <a:latin typeface="proxima-nova"/>
                <a:ea typeface="Times New Roman" panose="02020603050405020304" pitchFamily="18" charset="0"/>
                <a:cs typeface="Times New Roman" panose="02020603050405020304" pitchFamily="18" charset="0"/>
              </a:rPr>
              <a:t>An Autocratic management style could be used when a temporary project needs to be completed within a tight timeline and requires the team to stick rigidly to the instructions given by the manager. </a:t>
            </a:r>
          </a:p>
          <a:p>
            <a:pPr marL="0" indent="0">
              <a:lnSpc>
                <a:spcPts val="1920"/>
              </a:lnSpc>
              <a:spcBef>
                <a:spcPts val="1800"/>
              </a:spcBef>
              <a:spcAft>
                <a:spcPts val="1800"/>
              </a:spcAft>
              <a:buNone/>
            </a:pPr>
            <a:r>
              <a:rPr lang="en-GB" sz="2400" kern="0" spc="25" dirty="0">
                <a:solidFill>
                  <a:srgbClr val="FF0000"/>
                </a:solidFill>
                <a:latin typeface="proxima-nova"/>
                <a:ea typeface="Calibri" panose="020F0502020204030204" pitchFamily="34" charset="0"/>
                <a:cs typeface="Times New Roman" panose="02020603050405020304" pitchFamily="18" charset="0"/>
              </a:rPr>
              <a:t>How would you like to work for an autocratic manager?</a:t>
            </a:r>
            <a:endParaRPr lang="en-GB" sz="24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7086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3F310-E8D5-D211-15E8-0E6869E7EC57}"/>
              </a:ext>
            </a:extLst>
          </p:cNvPr>
          <p:cNvSpPr>
            <a:spLocks noGrp="1"/>
          </p:cNvSpPr>
          <p:nvPr>
            <p:ph type="title"/>
          </p:nvPr>
        </p:nvSpPr>
        <p:spPr>
          <a:xfrm>
            <a:off x="838200" y="-578497"/>
            <a:ext cx="10515600" cy="2269186"/>
          </a:xfrm>
        </p:spPr>
        <p:txBody>
          <a:bodyPr>
            <a:normAutofit/>
          </a:bodyPr>
          <a:lstStyle/>
          <a:p>
            <a:r>
              <a:rPr lang="en-GB" sz="2800" b="1" kern="0" spc="50" dirty="0">
                <a:solidFill>
                  <a:srgbClr val="666666"/>
                </a:solidFill>
                <a:latin typeface="proxima-nova"/>
                <a:ea typeface="Times New Roman" panose="02020603050405020304" pitchFamily="18" charset="0"/>
                <a:cs typeface="Times New Roman" panose="02020603050405020304" pitchFamily="18" charset="0"/>
              </a:rPr>
              <a:t>2. Democratic </a:t>
            </a:r>
            <a:endParaRPr lang="en-GB" sz="2800" dirty="0"/>
          </a:p>
        </p:txBody>
      </p:sp>
      <p:sp>
        <p:nvSpPr>
          <p:cNvPr id="3" name="Content Placeholder 2">
            <a:extLst>
              <a:ext uri="{FF2B5EF4-FFF2-40B4-BE49-F238E27FC236}">
                <a16:creationId xmlns:a16="http://schemas.microsoft.com/office/drawing/2014/main" id="{827084F3-E2F7-24D2-5495-C141AA81372A}"/>
              </a:ext>
            </a:extLst>
          </p:cNvPr>
          <p:cNvSpPr>
            <a:spLocks noGrp="1"/>
          </p:cNvSpPr>
          <p:nvPr>
            <p:ph idx="1"/>
          </p:nvPr>
        </p:nvSpPr>
        <p:spPr>
          <a:xfrm>
            <a:off x="541175" y="942392"/>
            <a:ext cx="11215395" cy="5234571"/>
          </a:xfrm>
        </p:spPr>
        <p:txBody>
          <a:bodyPr>
            <a:normAutofit fontScale="92500"/>
          </a:bodyPr>
          <a:lstStyle/>
          <a:p>
            <a:pPr>
              <a:lnSpc>
                <a:spcPct val="107000"/>
              </a:lnSpc>
              <a:spcAft>
                <a:spcPts val="1800"/>
              </a:spcAft>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This management style involves involving employees in decision-making and giving them input into how they should work. The advantages include increased employee commitment since they feel their voices are heard, higher morale due to improved communication between staff and managers, and greater creativity due to more diverse ideas discussed in meetings.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 disadvantages include time lost debating decisions, possible confusion amongst staff regarding who exactly has the final word, and slower implementation times since there will likely be multiple levels of approval needed before any action takes place.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A situational scenario where this management style could be helpful would be when trying out new ideas or ways of working, as it allows for open dialogue among all parties involved.</a:t>
            </a:r>
          </a:p>
          <a:p>
            <a:pPr marL="0" indent="0">
              <a:lnSpc>
                <a:spcPts val="1920"/>
              </a:lnSpc>
              <a:spcBef>
                <a:spcPts val="1800"/>
              </a:spcBef>
              <a:spcAft>
                <a:spcPts val="1800"/>
              </a:spcAft>
              <a:buNone/>
            </a:pPr>
            <a:r>
              <a:rPr lang="en-GB" sz="2400" kern="0" spc="25" dirty="0">
                <a:solidFill>
                  <a:srgbClr val="FF0000"/>
                </a:solidFill>
                <a:latin typeface="proxima-nova"/>
                <a:ea typeface="Calibri" panose="020F0502020204030204" pitchFamily="34" charset="0"/>
                <a:cs typeface="Times New Roman" panose="02020603050405020304" pitchFamily="18" charset="0"/>
              </a:rPr>
              <a:t>What are the necessary conditions for this to work, be effective and efficient?</a:t>
            </a:r>
            <a:endParaRPr lang="en-GB" sz="24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46716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FC907-CAC4-F815-22D1-A60356C2FEEE}"/>
              </a:ext>
            </a:extLst>
          </p:cNvPr>
          <p:cNvSpPr>
            <a:spLocks noGrp="1"/>
          </p:cNvSpPr>
          <p:nvPr>
            <p:ph type="title"/>
          </p:nvPr>
        </p:nvSpPr>
        <p:spPr>
          <a:xfrm>
            <a:off x="838200" y="-503853"/>
            <a:ext cx="10515600" cy="2194541"/>
          </a:xfrm>
        </p:spPr>
        <p:txBody>
          <a:bodyPr>
            <a:normAutofit/>
          </a:bodyPr>
          <a:lstStyle/>
          <a:p>
            <a:r>
              <a:rPr lang="en-GB" sz="2800" b="1" kern="0" spc="50" dirty="0">
                <a:latin typeface="proxima-nova"/>
                <a:ea typeface="Times New Roman" panose="02020603050405020304" pitchFamily="18" charset="0"/>
                <a:cs typeface="Times New Roman" panose="02020603050405020304" pitchFamily="18" charset="0"/>
              </a:rPr>
              <a:t>3. Laissez-Faire </a:t>
            </a:r>
            <a:endParaRPr lang="en-GB" sz="2800" dirty="0"/>
          </a:p>
        </p:txBody>
      </p:sp>
      <p:sp>
        <p:nvSpPr>
          <p:cNvPr id="3" name="Content Placeholder 2">
            <a:extLst>
              <a:ext uri="{FF2B5EF4-FFF2-40B4-BE49-F238E27FC236}">
                <a16:creationId xmlns:a16="http://schemas.microsoft.com/office/drawing/2014/main" id="{BEB9442B-9B4B-D1F0-AE45-91E82A702288}"/>
              </a:ext>
            </a:extLst>
          </p:cNvPr>
          <p:cNvSpPr>
            <a:spLocks noGrp="1"/>
          </p:cNvSpPr>
          <p:nvPr>
            <p:ph idx="1"/>
          </p:nvPr>
        </p:nvSpPr>
        <p:spPr>
          <a:xfrm>
            <a:off x="447869" y="1007706"/>
            <a:ext cx="11299372" cy="5169257"/>
          </a:xfrm>
        </p:spPr>
        <p:txBody>
          <a:bodyPr>
            <a:normAutofit/>
          </a:bodyPr>
          <a:lstStyle/>
          <a:p>
            <a:pPr>
              <a:lnSpc>
                <a:spcPct val="107000"/>
              </a:lnSpc>
              <a:spcAft>
                <a:spcPts val="1800"/>
              </a:spcAft>
            </a:pPr>
            <a:r>
              <a:rPr lang="en-GB" sz="2400" kern="0" spc="25" dirty="0">
                <a:effectLst/>
                <a:latin typeface="proxima-nova"/>
                <a:ea typeface="Times New Roman" panose="02020603050405020304" pitchFamily="18" charset="0"/>
                <a:cs typeface="Times New Roman" panose="02020603050405020304" pitchFamily="18" charset="0"/>
              </a:rPr>
              <a:t>This style is characterized by minimal supervision by managers, giving employees more autonomy over their work and approach to assigned tasks. The advantages include increased employee engagement since workers have more freedom over completing tasks and encouraged innovation since people have free reign over their methods to get things done.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2400" kern="0" spc="25" dirty="0">
                <a:effectLst/>
                <a:latin typeface="proxima-nova"/>
                <a:ea typeface="Times New Roman" panose="02020603050405020304" pitchFamily="18" charset="0"/>
                <a:cs typeface="Times New Roman" panose="02020603050405020304" pitchFamily="18" charset="0"/>
              </a:rPr>
              <a:t>The disadvantages include less consistency across projects which can lead to mistakes; additionally, underperforming staff may go unnoticed as no one is actively monitoring progress or work quality</a:t>
            </a:r>
          </a:p>
          <a:p>
            <a:pPr marL="0" indent="0">
              <a:lnSpc>
                <a:spcPts val="1920"/>
              </a:lnSpc>
              <a:spcBef>
                <a:spcPts val="1800"/>
              </a:spcBef>
              <a:spcAft>
                <a:spcPts val="1800"/>
              </a:spcAft>
              <a:buNone/>
            </a:pPr>
            <a:r>
              <a:rPr lang="en-GB" sz="2400" kern="0" spc="25" dirty="0">
                <a:latin typeface="proxima-nova"/>
                <a:ea typeface="Times New Roman" panose="02020603050405020304" pitchFamily="18" charset="0"/>
                <a:cs typeface="Times New Roman" panose="02020603050405020304" pitchFamily="18" charset="0"/>
              </a:rPr>
              <a:t>Example: T</a:t>
            </a:r>
            <a:r>
              <a:rPr lang="en-GB" sz="2400" kern="0" spc="25" dirty="0">
                <a:effectLst/>
                <a:latin typeface="proxima-nova"/>
                <a:ea typeface="Times New Roman" panose="02020603050405020304" pitchFamily="18" charset="0"/>
                <a:cs typeface="Times New Roman" panose="02020603050405020304" pitchFamily="18" charset="0"/>
              </a:rPr>
              <a:t>his management style could be handy would be when dealing with highly skilled professionals such as software developers or engineers who don’t require much guidance to create high-quality results within an acceptable timeframe.</a:t>
            </a:r>
          </a:p>
          <a:p>
            <a:pPr marL="0" indent="0">
              <a:lnSpc>
                <a:spcPts val="1920"/>
              </a:lnSpc>
              <a:spcBef>
                <a:spcPts val="1800"/>
              </a:spcBef>
              <a:spcAft>
                <a:spcPts val="1800"/>
              </a:spcAft>
              <a:buNone/>
            </a:pPr>
            <a:r>
              <a:rPr lang="en-GB" sz="2400" kern="0" spc="25" dirty="0">
                <a:solidFill>
                  <a:srgbClr val="FF0000"/>
                </a:solidFill>
                <a:latin typeface="proxima-nova"/>
                <a:cs typeface="Times New Roman" panose="02020603050405020304" pitchFamily="18" charset="0"/>
              </a:rPr>
              <a:t>How would you feel working in this environment?</a:t>
            </a:r>
            <a:endParaRPr lang="en-GB" sz="2400" dirty="0">
              <a:solidFill>
                <a:srgbClr val="FF0000"/>
              </a:solidFill>
            </a:endParaRPr>
          </a:p>
        </p:txBody>
      </p:sp>
    </p:spTree>
    <p:extLst>
      <p:ext uri="{BB962C8B-B14F-4D97-AF65-F5344CB8AC3E}">
        <p14:creationId xmlns:p14="http://schemas.microsoft.com/office/powerpoint/2010/main" val="1706715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43F39-5A4D-3EC9-9EE5-4C7FDEAE26DA}"/>
              </a:ext>
            </a:extLst>
          </p:cNvPr>
          <p:cNvSpPr>
            <a:spLocks noGrp="1"/>
          </p:cNvSpPr>
          <p:nvPr>
            <p:ph type="title"/>
          </p:nvPr>
        </p:nvSpPr>
        <p:spPr>
          <a:xfrm>
            <a:off x="838200" y="-755780"/>
            <a:ext cx="10515600" cy="2446469"/>
          </a:xfrm>
        </p:spPr>
        <p:txBody>
          <a:bodyPr>
            <a:normAutofit/>
          </a:bodyPr>
          <a:lstStyle/>
          <a:p>
            <a:r>
              <a:rPr lang="en-GB" sz="2800" b="1" kern="0" spc="50" dirty="0">
                <a:latin typeface="proxima-nova"/>
                <a:ea typeface="Times New Roman" panose="02020603050405020304" pitchFamily="18" charset="0"/>
                <a:cs typeface="Times New Roman" panose="02020603050405020304" pitchFamily="18" charset="0"/>
              </a:rPr>
              <a:t>4. Transactional</a:t>
            </a:r>
            <a:endParaRPr lang="en-GB" sz="2800" dirty="0"/>
          </a:p>
        </p:txBody>
      </p:sp>
      <p:sp>
        <p:nvSpPr>
          <p:cNvPr id="3" name="Content Placeholder 2">
            <a:extLst>
              <a:ext uri="{FF2B5EF4-FFF2-40B4-BE49-F238E27FC236}">
                <a16:creationId xmlns:a16="http://schemas.microsoft.com/office/drawing/2014/main" id="{6DEC3190-2EFC-0BB7-4541-5C67C9D7DA19}"/>
              </a:ext>
            </a:extLst>
          </p:cNvPr>
          <p:cNvSpPr>
            <a:spLocks noGrp="1"/>
          </p:cNvSpPr>
          <p:nvPr>
            <p:ph idx="1"/>
          </p:nvPr>
        </p:nvSpPr>
        <p:spPr>
          <a:xfrm>
            <a:off x="419877" y="802434"/>
            <a:ext cx="11588621" cy="6428790"/>
          </a:xfrm>
        </p:spPr>
        <p:txBody>
          <a:bodyPr>
            <a:normAutofit fontScale="47500" lnSpcReduction="20000"/>
          </a:bodyPr>
          <a:lstStyle/>
          <a:p>
            <a:pPr>
              <a:lnSpc>
                <a:spcPts val="1920"/>
              </a:lnSpc>
              <a:spcBef>
                <a:spcPts val="1800"/>
              </a:spcBef>
              <a:spcAft>
                <a:spcPts val="1800"/>
              </a:spcAft>
            </a:pPr>
            <a:r>
              <a:rPr lang="en-GB" sz="5000" kern="0" spc="25" dirty="0">
                <a:solidFill>
                  <a:srgbClr val="444444"/>
                </a:solidFill>
                <a:effectLst/>
                <a:latin typeface="proxima-nova"/>
                <a:ea typeface="Times New Roman" panose="02020603050405020304" pitchFamily="18" charset="0"/>
                <a:cs typeface="Times New Roman" panose="02020603050405020304" pitchFamily="18" charset="0"/>
              </a:rPr>
              <a:t>This type focuses heavily on rewards and punishments for employees to remain motivated and productive. Its main feature is setting clear objectives with measurable results so that managers and staff know what needs to happen for rewards or punishments to take effect accordingly.</a:t>
            </a:r>
            <a:endParaRPr lang="en-GB" sz="5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5000" kern="0" spc="25" dirty="0">
                <a:solidFill>
                  <a:srgbClr val="444444"/>
                </a:solidFill>
                <a:effectLst/>
                <a:latin typeface="proxima-nova"/>
                <a:ea typeface="Times New Roman" panose="02020603050405020304" pitchFamily="18" charset="0"/>
                <a:cs typeface="Times New Roman" panose="02020603050405020304" pitchFamily="18" charset="0"/>
              </a:rPr>
              <a:t>Advantages include having a transparent system of accountability that encourages staff members to stay motivated and strive towards excellence. It also provides a sense of stability since everyone knows what’s expected from them at any given time during the project timeline or life cycle process.</a:t>
            </a:r>
            <a:endParaRPr lang="en-GB" sz="5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5000" kern="0" spc="25" dirty="0">
                <a:solidFill>
                  <a:srgbClr val="444444"/>
                </a:solidFill>
                <a:effectLst/>
                <a:latin typeface="proxima-nova"/>
                <a:ea typeface="Times New Roman" panose="02020603050405020304" pitchFamily="18" charset="0"/>
                <a:cs typeface="Times New Roman" panose="02020603050405020304" pitchFamily="18" charset="0"/>
              </a:rPr>
              <a:t>Disadvantages include potential demotivation if rewards are not significant enough or handed out infrequently. It can also make team members feel like nothing more than tools, eventually leading to hatred toward management personnel.</a:t>
            </a:r>
            <a:endParaRPr lang="en-GB" sz="5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5000" kern="0" spc="25" dirty="0">
                <a:solidFill>
                  <a:srgbClr val="444444"/>
                </a:solidFill>
                <a:effectLst/>
                <a:latin typeface="proxima-nova"/>
                <a:ea typeface="Times New Roman" panose="02020603050405020304" pitchFamily="18" charset="0"/>
                <a:cs typeface="Times New Roman" panose="02020603050405020304" pitchFamily="18" charset="0"/>
              </a:rPr>
              <a:t>Transactional management could work best for short-term projects with clearly defined results, such as marketing campaigns or software development sprints. Predetermined parameters by both manager and employee(s) can easily measure success.</a:t>
            </a:r>
            <a:endParaRPr lang="en-GB" sz="5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5000" kern="0" spc="25" dirty="0">
                <a:solidFill>
                  <a:srgbClr val="444444"/>
                </a:solidFill>
                <a:effectLst/>
                <a:latin typeface="proxima-nova"/>
                <a:ea typeface="Times New Roman" panose="02020603050405020304" pitchFamily="18" charset="0"/>
                <a:cs typeface="Times New Roman" panose="02020603050405020304" pitchFamily="18" charset="0"/>
              </a:rPr>
              <a:t>There are many nuances to various management styles, but managers must choose wisely based on their team dynamics and desired outcomes.</a:t>
            </a:r>
            <a:endParaRPr lang="en-GB" sz="5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87389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C9932-55B1-E35B-114A-DBD855C9E23E}"/>
              </a:ext>
            </a:extLst>
          </p:cNvPr>
          <p:cNvSpPr>
            <a:spLocks noGrp="1"/>
          </p:cNvSpPr>
          <p:nvPr>
            <p:ph type="title"/>
          </p:nvPr>
        </p:nvSpPr>
        <p:spPr>
          <a:xfrm>
            <a:off x="772885" y="-110736"/>
            <a:ext cx="10515600" cy="1325563"/>
          </a:xfrm>
        </p:spPr>
        <p:txBody>
          <a:bodyPr/>
          <a:lstStyle/>
          <a:p>
            <a:r>
              <a:rPr lang="en-GB" dirty="0"/>
              <a:t>Reading</a:t>
            </a:r>
          </a:p>
        </p:txBody>
      </p:sp>
      <p:sp>
        <p:nvSpPr>
          <p:cNvPr id="3" name="Content Placeholder 2">
            <a:extLst>
              <a:ext uri="{FF2B5EF4-FFF2-40B4-BE49-F238E27FC236}">
                <a16:creationId xmlns:a16="http://schemas.microsoft.com/office/drawing/2014/main" id="{9A0454B5-2BC0-062E-DABE-0C979FE71C91}"/>
              </a:ext>
            </a:extLst>
          </p:cNvPr>
          <p:cNvSpPr>
            <a:spLocks noGrp="1"/>
          </p:cNvSpPr>
          <p:nvPr>
            <p:ph idx="1"/>
          </p:nvPr>
        </p:nvSpPr>
        <p:spPr>
          <a:xfrm>
            <a:off x="410547" y="979714"/>
            <a:ext cx="10943253" cy="5197249"/>
          </a:xfrm>
        </p:spPr>
        <p:txBody>
          <a:bodyPr/>
          <a:lstStyle/>
          <a:p>
            <a:pPr marL="0" indent="0">
              <a:lnSpc>
                <a:spcPct val="107000"/>
              </a:lnSpc>
              <a:spcAft>
                <a:spcPts val="800"/>
              </a:spcAft>
              <a:buNone/>
            </a:pPr>
            <a:r>
              <a:rPr lang="en-GB" kern="1800" dirty="0">
                <a:solidFill>
                  <a:srgbClr val="001E62"/>
                </a:solidFill>
                <a:effectLst/>
                <a:latin typeface="Times New Roman" panose="02020603050405020304" pitchFamily="18" charset="0"/>
                <a:ea typeface="Times New Roman" panose="02020603050405020304" pitchFamily="18" charset="0"/>
                <a:cs typeface="Times New Roman" panose="02020603050405020304" pitchFamily="18" charset="0"/>
              </a:rPr>
              <a:t>Three ways leading has changed – and what to do about it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0" dirty="0">
                <a:solidFill>
                  <a:srgbClr val="001E62"/>
                </a:solidFill>
                <a:effectLst/>
                <a:latin typeface="Montserrat" panose="00000500000000000000" pitchFamily="2" charset="0"/>
                <a:ea typeface="Times New Roman" panose="02020603050405020304" pitchFamily="18" charset="0"/>
                <a:cs typeface="Times New Roman" panose="02020603050405020304" pitchFamily="18" charset="0"/>
              </a:rPr>
              <a:t>John Dore looks at the trends shaping the future of work and shares advice on how leaders can better navigate this hybrid world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none" strike="noStrike" kern="0" cap="all" dirty="0">
                <a:solidFill>
                  <a:srgbClr val="6E6259"/>
                </a:solidFill>
                <a:effectLst/>
                <a:latin typeface="Montserrat" panose="00000500000000000000" pitchFamily="2" charset="0"/>
                <a:ea typeface="Times New Roman" panose="02020603050405020304" pitchFamily="18" charset="0"/>
                <a:cs typeface="Times New Roman" panose="02020603050405020304" pitchFamily="18" charset="0"/>
                <a:hlinkClick r:id="rId2"/>
              </a:rPr>
              <a:t>JOHN DORE</a:t>
            </a:r>
            <a:r>
              <a:rPr lang="en-GB" sz="1800" u="none" strike="noStrike" kern="100" dirty="0">
                <a:latin typeface="Calibri" panose="020F0502020204030204" pitchFamily="34" charset="0"/>
                <a:ea typeface="Calibri" panose="020F0502020204030204" pitchFamily="34" charset="0"/>
                <a:cs typeface="Times New Roman" panose="02020603050405020304" pitchFamily="18" charset="0"/>
              </a:rPr>
              <a:t> </a:t>
            </a:r>
            <a:r>
              <a:rPr lang="en-GB" sz="1800" kern="0" cap="all" dirty="0">
                <a:solidFill>
                  <a:srgbClr val="6E6259"/>
                </a:solidFill>
                <a:effectLst/>
                <a:latin typeface="Montserrat" panose="00000500000000000000" pitchFamily="2" charset="0"/>
                <a:ea typeface="Times New Roman" panose="02020603050405020304" pitchFamily="18" charset="0"/>
                <a:cs typeface="Times New Roman" panose="02020603050405020304" pitchFamily="18" charset="0"/>
              </a:rPr>
              <a:t>20 SEPTEMBER 2023</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https://www.london.edu/think#sort=%40articledate%20descending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(Retrieved 11-10-23)</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423F1E4F-FD96-564D-4CDD-29B2A239F2B1}"/>
              </a:ext>
            </a:extLst>
          </p:cNvPr>
          <p:cNvPicPr>
            <a:picLocks noChangeAspect="1"/>
          </p:cNvPicPr>
          <p:nvPr/>
        </p:nvPicPr>
        <p:blipFill>
          <a:blip r:embed="rId4"/>
          <a:stretch>
            <a:fillRect/>
          </a:stretch>
        </p:blipFill>
        <p:spPr>
          <a:xfrm>
            <a:off x="8715817" y="2546917"/>
            <a:ext cx="2021852" cy="2062842"/>
          </a:xfrm>
          <a:prstGeom prst="rect">
            <a:avLst/>
          </a:prstGeom>
        </p:spPr>
      </p:pic>
      <p:pic>
        <p:nvPicPr>
          <p:cNvPr id="5" name="Picture 4">
            <a:extLst>
              <a:ext uri="{FF2B5EF4-FFF2-40B4-BE49-F238E27FC236}">
                <a16:creationId xmlns:a16="http://schemas.microsoft.com/office/drawing/2014/main" id="{19302152-A7F2-387C-13A9-5A479B326A19}"/>
              </a:ext>
            </a:extLst>
          </p:cNvPr>
          <p:cNvPicPr>
            <a:picLocks noChangeAspect="1"/>
          </p:cNvPicPr>
          <p:nvPr/>
        </p:nvPicPr>
        <p:blipFill>
          <a:blip r:embed="rId5"/>
          <a:stretch>
            <a:fillRect/>
          </a:stretch>
        </p:blipFill>
        <p:spPr>
          <a:xfrm>
            <a:off x="565311" y="4480086"/>
            <a:ext cx="2145978" cy="2145978"/>
          </a:xfrm>
          <a:prstGeom prst="rect">
            <a:avLst/>
          </a:prstGeom>
        </p:spPr>
      </p:pic>
      <p:pic>
        <p:nvPicPr>
          <p:cNvPr id="6" name="Picture 5">
            <a:extLst>
              <a:ext uri="{FF2B5EF4-FFF2-40B4-BE49-F238E27FC236}">
                <a16:creationId xmlns:a16="http://schemas.microsoft.com/office/drawing/2014/main" id="{30342431-5F54-77C6-B4AF-910EED083634}"/>
              </a:ext>
            </a:extLst>
          </p:cNvPr>
          <p:cNvPicPr>
            <a:picLocks noChangeAspect="1"/>
          </p:cNvPicPr>
          <p:nvPr/>
        </p:nvPicPr>
        <p:blipFill>
          <a:blip r:embed="rId6"/>
          <a:stretch>
            <a:fillRect/>
          </a:stretch>
        </p:blipFill>
        <p:spPr>
          <a:xfrm>
            <a:off x="4456034" y="3857625"/>
            <a:ext cx="3279932" cy="3048264"/>
          </a:xfrm>
          <a:prstGeom prst="rect">
            <a:avLst/>
          </a:prstGeom>
        </p:spPr>
      </p:pic>
    </p:spTree>
    <p:extLst>
      <p:ext uri="{BB962C8B-B14F-4D97-AF65-F5344CB8AC3E}">
        <p14:creationId xmlns:p14="http://schemas.microsoft.com/office/powerpoint/2010/main" val="1535211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427</TotalTime>
  <Words>2259</Words>
  <Application>Microsoft Office PowerPoint</Application>
  <PresentationFormat>Widescreen</PresentationFormat>
  <Paragraphs>89</Paragraphs>
  <Slides>17</Slides>
  <Notes>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17</vt:i4>
      </vt:variant>
    </vt:vector>
  </HeadingPairs>
  <TitlesOfParts>
    <vt:vector size="32" baseType="lpstr">
      <vt:lpstr>-apple-system</vt:lpstr>
      <vt:lpstr>Arial</vt:lpstr>
      <vt:lpstr>Calibri</vt:lpstr>
      <vt:lpstr>Calibri Light</vt:lpstr>
      <vt:lpstr>g_d0_f4</vt:lpstr>
      <vt:lpstr>g_d0_f7</vt:lpstr>
      <vt:lpstr>Georgia</vt:lpstr>
      <vt:lpstr>GT America</vt:lpstr>
      <vt:lpstr>inherit</vt:lpstr>
      <vt:lpstr>Lato</vt:lpstr>
      <vt:lpstr>Montserrat</vt:lpstr>
      <vt:lpstr>proxima-nova</vt:lpstr>
      <vt:lpstr>Symbol</vt:lpstr>
      <vt:lpstr>Times New Roman</vt:lpstr>
      <vt:lpstr>Office Theme</vt:lpstr>
      <vt:lpstr>                                  Visions for the Future –LCDB7008  (DBA Programme)   Lecture 4: Management: What does Steve need you to know for the assignment?</vt:lpstr>
      <vt:lpstr>Plan for today</vt:lpstr>
      <vt:lpstr>What is your assignment plan?</vt:lpstr>
      <vt:lpstr>Week 4: Takeaway 1 from last week.</vt:lpstr>
      <vt:lpstr>Week 4: Takeaway 2 from last week.</vt:lpstr>
      <vt:lpstr>    Triple Bottom Line links:  https://www.johnelkington.com/archive/TBL-elkington-chapter.pdf   https://www.techtarget.com/whatis/definition/triple-bottom-line-3BL   https://online.hbs.edu/blog/post/what-is-the-triple-bottom-line  https://www.ibrc.indiana.edu/ibr/2011/spring/article2.html   https://www.mdpi.com/2071-1050/15/8/6706  https://core.ac.uk/download/pdf/234629901.pdf  https://www.business.com/articles/triple-bottom-line-defined/    </vt:lpstr>
      <vt:lpstr>Yip, W.S., Zhou, H. &amp; To, S. A critical analysis on the triple bottom line of sustainable manufacturing: key findings and implications. Environmental Science Pollution Research 30, 41388–41404 (2023). https://doi.org/10.1007/s11356-022-25122-x </vt:lpstr>
      <vt:lpstr>Teresa Sánchez-Chaparro, Miguel Ángel Soler-Vicén, Víctor Gómez-Frías (2022) Be good and look good: Communicating the triple bottom line through corporate websites. Journal of Business Research. Volume 144, May 2022, Pages 136-145. https://doi.org/10.1016/j.jbusres.2022.01.089 </vt:lpstr>
      <vt:lpstr> John Elkington. 25 Years Ago I Coined the Phrase “Triple Bottom Line.” Here’s Why It’s Time to Rethink It. June 25, 2018. https://hbr.org/2018/06/25-years-ago-i-coined-the-phrase-triple-bottom-line-heres-why-im-giving-up-on-it  </vt:lpstr>
      <vt:lpstr>“Sitting next to Nellie”??? https://www.linkedin.com/pulse/sitting-next-nellie-tim-hamper/  </vt:lpstr>
      <vt:lpstr>Week 4: Takeaway 3 from last week.</vt:lpstr>
      <vt:lpstr>Questions?</vt:lpstr>
      <vt:lpstr>Different Management Styles </vt:lpstr>
      <vt:lpstr>2. Democratic </vt:lpstr>
      <vt:lpstr>3. Laissez-Faire </vt:lpstr>
      <vt:lpstr>4. Transactional</vt:lpstr>
      <vt:lpstr>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Griffiths</dc:creator>
  <cp:lastModifiedBy>Stephen Griffiths</cp:lastModifiedBy>
  <cp:revision>14</cp:revision>
  <dcterms:created xsi:type="dcterms:W3CDTF">2023-10-30T10:54:22Z</dcterms:created>
  <dcterms:modified xsi:type="dcterms:W3CDTF">2023-11-05T14:26:34Z</dcterms:modified>
</cp:coreProperties>
</file>