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notesMasterIdLst>
    <p:notesMasterId r:id="rId21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notesMaster" Target="notesMasters/notesMaster1.xml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Title slide.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Case overview diagram.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Investigation objectives diagram.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Cellebrite acquisition and app-category insight view.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Hash values are never invented; all four device hashes are documented exactly as supplied.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device is not one of the four case exhibits; it is the examiner's own phone used purely to demonstrate the acquisition workflow live.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Contact list confirms Joe Marsh and SA No. entries directly from the supplied evidence.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Call Log detail confirms 15 outbound calls to SA No., almost all marked Not answered, clustered in August 2024.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Both screenshots are from the same Huawei chat thread, saved under the contact name 'Top-up' but referring to 'Joe' and 'Emma' within the message text.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Inbox entry 'It's Joe Marsh's birthday today' directly corroborates the Joe Marsh contact identified elsewhere in the evidence.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Location count (419) and coordinates are taken directly from the Huawei extraction; figure supersedes the earlier Nokia-only location count.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Media counts taken directly from the Cellebrite extraction media summary.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Username peter_dover and artefact detail are taken directly from the social media extraction category.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Each date corresponds to a specific extracted artefact.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mapping consolidates device ownership and suspected roles for quick reference during the live presentation.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Correlation diagram shows how independent evidence categories converge to support the key findings.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Conclusion summarises the overall evidential picture across every device examined, including the examiner's own acquisition demonstration.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Harvard referencing style.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5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8778240" y="0"/>
            <a:ext cx="3410712" cy="6858000"/>
          </a:xfrm>
          <a:prstGeom prst="rect">
            <a:avLst/>
          </a:prstGeom>
          <a:solidFill>
            <a:srgbClr val="FCE4EC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2188952" cy="128016"/>
          </a:xfrm>
          <a:prstGeom prst="rect">
            <a:avLst/>
          </a:prstGeom>
          <a:solidFill>
            <a:srgbClr val="AD1457"/>
          </a:solidFill>
          <a:ln/>
        </p:spPr>
      </p:sp>
      <p:pic>
        <p:nvPicPr>
          <p:cNvPr id="4" name="Image 0" descr="/mnt/user-data/uploads/691c3d1c-4f89-4e2f-b148-318e5c9c0e07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784080" y="2743200"/>
            <a:ext cx="1417320" cy="1399032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640080" y="2286000"/>
            <a:ext cx="7863840" cy="1554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08000"/>
              </a:lnSpc>
              <a:buNone/>
            </a:pPr>
            <a:r>
              <a:rPr lang="en-US" sz="3800" b="1" dirty="0">
                <a:solidFill>
                  <a:srgbClr val="AD14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FORENSICS</a:t>
            </a:r>
            <a:endParaRPr lang="en-US" sz="3800" dirty="0"/>
          </a:p>
          <a:p>
            <a:pPr indent="0" marL="0">
              <a:lnSpc>
                <a:spcPct val="108000"/>
              </a:lnSpc>
              <a:buNone/>
            </a:pPr>
            <a:r>
              <a:rPr lang="en-US" sz="3800" b="1" dirty="0">
                <a:solidFill>
                  <a:srgbClr val="AD14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INVESTIGATION</a:t>
            </a:r>
            <a:endParaRPr lang="en-US" sz="3800" dirty="0"/>
          </a:p>
        </p:txBody>
      </p:sp>
      <p:sp>
        <p:nvSpPr>
          <p:cNvPr id="6" name="Shape 3"/>
          <p:cNvSpPr/>
          <p:nvPr/>
        </p:nvSpPr>
        <p:spPr>
          <a:xfrm>
            <a:off x="658368" y="3703320"/>
            <a:ext cx="2194560" cy="0"/>
          </a:xfrm>
          <a:prstGeom prst="line">
            <a:avLst/>
          </a:prstGeom>
          <a:noFill/>
          <a:ln w="25400">
            <a:solidFill>
              <a:srgbClr val="D6336C"/>
            </a:solidFill>
            <a:prstDash val="solid"/>
          </a:ln>
        </p:spPr>
      </p:sp>
      <p:sp>
        <p:nvSpPr>
          <p:cNvPr id="7" name="Text 4"/>
          <p:cNvSpPr/>
          <p:nvPr/>
        </p:nvSpPr>
        <p:spPr>
          <a:xfrm>
            <a:off x="640080" y="3840480"/>
            <a:ext cx="78638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800" i="1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Case Study: Patent Theft at Quantum Tech</a:t>
            </a:r>
            <a:endParaRPr lang="en-US" sz="1800" dirty="0"/>
          </a:p>
        </p:txBody>
      </p:sp>
      <p:sp>
        <p:nvSpPr>
          <p:cNvPr id="8" name="Text 5"/>
          <p:cNvSpPr/>
          <p:nvPr/>
        </p:nvSpPr>
        <p:spPr>
          <a:xfrm>
            <a:off x="640080" y="4800600"/>
            <a:ext cx="20116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b="1" spc="100" kern="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</a:t>
            </a:r>
            <a:endParaRPr lang="en-US" sz="1000" dirty="0"/>
          </a:p>
        </p:txBody>
      </p:sp>
      <p:sp>
        <p:nvSpPr>
          <p:cNvPr id="9" name="Text 6"/>
          <p:cNvSpPr/>
          <p:nvPr/>
        </p:nvSpPr>
        <p:spPr>
          <a:xfrm>
            <a:off x="2651760" y="4800600"/>
            <a:ext cx="57607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Hetvi Patel</a:t>
            </a:r>
            <a:endParaRPr lang="en-US" sz="1300" dirty="0"/>
          </a:p>
        </p:txBody>
      </p:sp>
      <p:sp>
        <p:nvSpPr>
          <p:cNvPr id="10" name="Text 7"/>
          <p:cNvSpPr/>
          <p:nvPr/>
        </p:nvSpPr>
        <p:spPr>
          <a:xfrm>
            <a:off x="640080" y="5166360"/>
            <a:ext cx="20116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b="1" spc="100" kern="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 ID</a:t>
            </a:r>
            <a:endParaRPr lang="en-US" sz="1000" dirty="0"/>
          </a:p>
        </p:txBody>
      </p:sp>
      <p:sp>
        <p:nvSpPr>
          <p:cNvPr id="11" name="Text 8"/>
          <p:cNvSpPr/>
          <p:nvPr/>
        </p:nvSpPr>
        <p:spPr>
          <a:xfrm>
            <a:off x="2651760" y="5166360"/>
            <a:ext cx="57607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25294651</a:t>
            </a:r>
            <a:endParaRPr lang="en-US" sz="1300" dirty="0"/>
          </a:p>
        </p:txBody>
      </p:sp>
      <p:sp>
        <p:nvSpPr>
          <p:cNvPr id="12" name="Text 9"/>
          <p:cNvSpPr/>
          <p:nvPr/>
        </p:nvSpPr>
        <p:spPr>
          <a:xfrm>
            <a:off x="640080" y="5532120"/>
            <a:ext cx="20116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b="1" spc="100" kern="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</a:t>
            </a:r>
            <a:endParaRPr lang="en-US" sz="1000" dirty="0"/>
          </a:p>
        </p:txBody>
      </p:sp>
      <p:sp>
        <p:nvSpPr>
          <p:cNvPr id="13" name="Text 10"/>
          <p:cNvSpPr/>
          <p:nvPr/>
        </p:nvSpPr>
        <p:spPr>
          <a:xfrm>
            <a:off x="2651760" y="5532120"/>
            <a:ext cx="57607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Forensics Analysis — ACCA7031</a:t>
            </a:r>
            <a:endParaRPr lang="en-US" sz="1300" dirty="0"/>
          </a:p>
        </p:txBody>
      </p:sp>
      <p:sp>
        <p:nvSpPr>
          <p:cNvPr id="14" name="Shape 11"/>
          <p:cNvSpPr/>
          <p:nvPr/>
        </p:nvSpPr>
        <p:spPr>
          <a:xfrm>
            <a:off x="0" y="6729984"/>
            <a:ext cx="12188952" cy="128016"/>
          </a:xfrm>
          <a:prstGeom prst="rect">
            <a:avLst/>
          </a:prstGeom>
          <a:solidFill>
            <a:srgbClr val="AD1457"/>
          </a:solidFill>
          <a:ln/>
        </p:spPr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user-data/uploads/691c3d1c-4f89-4e2f-b148-318e5c9c0e07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92840" y="292608"/>
            <a:ext cx="502920" cy="498348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48640" y="365760"/>
            <a:ext cx="9601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b="1" spc="250" kern="0" dirty="0">
                <a:solidFill>
                  <a:srgbClr val="D6336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INTRODUCTION</a:t>
            </a:r>
            <a:endParaRPr lang="en-US" sz="1100" dirty="0"/>
          </a:p>
        </p:txBody>
      </p:sp>
      <p:sp>
        <p:nvSpPr>
          <p:cNvPr id="4" name="Text 1"/>
          <p:cNvSpPr/>
          <p:nvPr/>
        </p:nvSpPr>
        <p:spPr>
          <a:xfrm>
            <a:off x="548640" y="621792"/>
            <a:ext cx="105156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900" b="1" dirty="0">
                <a:solidFill>
                  <a:srgbClr val="AD14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Case Background</a:t>
            </a:r>
            <a:endParaRPr lang="en-US" sz="2900" dirty="0"/>
          </a:p>
        </p:txBody>
      </p:sp>
      <p:sp>
        <p:nvSpPr>
          <p:cNvPr id="5" name="Shape 2"/>
          <p:cNvSpPr/>
          <p:nvPr/>
        </p:nvSpPr>
        <p:spPr>
          <a:xfrm>
            <a:off x="548640" y="1298448"/>
            <a:ext cx="1005840" cy="0"/>
          </a:xfrm>
          <a:prstGeom prst="line">
            <a:avLst/>
          </a:prstGeom>
          <a:noFill/>
          <a:ln w="31750">
            <a:solidFill>
              <a:srgbClr val="AD1457"/>
            </a:solidFill>
            <a:prstDash val="solid"/>
          </a:ln>
        </p:spPr>
      </p:sp>
      <p:sp>
        <p:nvSpPr>
          <p:cNvPr id="6" name="Shape 3"/>
          <p:cNvSpPr/>
          <p:nvPr/>
        </p:nvSpPr>
        <p:spPr>
          <a:xfrm>
            <a:off x="548640" y="1892808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7" name="Text 4"/>
          <p:cNvSpPr/>
          <p:nvPr/>
        </p:nvSpPr>
        <p:spPr>
          <a:xfrm>
            <a:off x="822960" y="1755648"/>
            <a:ext cx="512064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Unauthorised access identified.</a:t>
            </a:r>
            <a:endParaRPr lang="en-US" sz="1600" dirty="0"/>
          </a:p>
        </p:txBody>
      </p:sp>
      <p:sp>
        <p:nvSpPr>
          <p:cNvPr id="8" name="Shape 5"/>
          <p:cNvSpPr/>
          <p:nvPr/>
        </p:nvSpPr>
        <p:spPr>
          <a:xfrm>
            <a:off x="548640" y="2670048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9" name="Text 6"/>
          <p:cNvSpPr/>
          <p:nvPr/>
        </p:nvSpPr>
        <p:spPr>
          <a:xfrm>
            <a:off x="822960" y="2532888"/>
            <a:ext cx="512064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Sensitive AI patent information involved.</a:t>
            </a:r>
            <a:endParaRPr lang="en-US" sz="1600" dirty="0"/>
          </a:p>
        </p:txBody>
      </p:sp>
      <p:sp>
        <p:nvSpPr>
          <p:cNvPr id="10" name="Shape 7"/>
          <p:cNvSpPr/>
          <p:nvPr/>
        </p:nvSpPr>
        <p:spPr>
          <a:xfrm>
            <a:off x="548640" y="3447288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11" name="Text 8"/>
          <p:cNvSpPr/>
          <p:nvPr/>
        </p:nvSpPr>
        <p:spPr>
          <a:xfrm>
            <a:off x="822960" y="3310128"/>
            <a:ext cx="512064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“Emma” identified as person of interest.</a:t>
            </a:r>
            <a:endParaRPr lang="en-US" sz="1600" dirty="0"/>
          </a:p>
        </p:txBody>
      </p:sp>
      <p:sp>
        <p:nvSpPr>
          <p:cNvPr id="12" name="Shape 9"/>
          <p:cNvSpPr/>
          <p:nvPr/>
        </p:nvSpPr>
        <p:spPr>
          <a:xfrm>
            <a:off x="548640" y="4224528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13" name="Text 10"/>
          <p:cNvSpPr/>
          <p:nvPr/>
        </p:nvSpPr>
        <p:spPr>
          <a:xfrm>
            <a:off x="822960" y="4087368"/>
            <a:ext cx="512064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Investigation started to preserve and analyse evidence.</a:t>
            </a:r>
            <a:endParaRPr lang="en-US" sz="1600" dirty="0"/>
          </a:p>
        </p:txBody>
      </p:sp>
      <p:sp>
        <p:nvSpPr>
          <p:cNvPr id="14" name="Shape 11"/>
          <p:cNvSpPr/>
          <p:nvPr/>
        </p:nvSpPr>
        <p:spPr>
          <a:xfrm>
            <a:off x="6309360" y="2743200"/>
            <a:ext cx="1170432" cy="914400"/>
          </a:xfrm>
          <a:prstGeom prst="rect">
            <a:avLst/>
          </a:prstGeom>
          <a:solidFill>
            <a:srgbClr val="FCE4EC"/>
          </a:solidFill>
          <a:ln w="12700">
            <a:solidFill>
              <a:srgbClr val="AD1457"/>
            </a:solidFill>
            <a:prstDash val="solid"/>
          </a:ln>
        </p:spPr>
      </p:sp>
      <p:sp>
        <p:nvSpPr>
          <p:cNvPr id="15" name="Text 12"/>
          <p:cNvSpPr/>
          <p:nvPr/>
        </p:nvSpPr>
        <p:spPr>
          <a:xfrm>
            <a:off x="6355080" y="2743200"/>
            <a:ext cx="1078992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05000"/>
              </a:lnSpc>
              <a:buNone/>
            </a:pPr>
            <a:r>
              <a:rPr lang="en-US" sz="950" b="1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Unauthorised</a:t>
            </a:r>
            <a:endParaRPr lang="en-US" sz="950" dirty="0"/>
          </a:p>
          <a:p>
            <a:pPr algn="ctr" indent="0" marL="0">
              <a:lnSpc>
                <a:spcPct val="105000"/>
              </a:lnSpc>
              <a:buNone/>
            </a:pPr>
            <a:r>
              <a:rPr lang="en-US" sz="950" b="1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Access</a:t>
            </a:r>
            <a:endParaRPr lang="en-US" sz="950" dirty="0"/>
          </a:p>
        </p:txBody>
      </p:sp>
      <p:sp>
        <p:nvSpPr>
          <p:cNvPr id="16" name="Text 13"/>
          <p:cNvSpPr/>
          <p:nvPr/>
        </p:nvSpPr>
        <p:spPr>
          <a:xfrm>
            <a:off x="7479792" y="2743200"/>
            <a:ext cx="201168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AD14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→</a:t>
            </a:r>
            <a:endParaRPr lang="en-US" sz="1400" dirty="0"/>
          </a:p>
        </p:txBody>
      </p:sp>
      <p:sp>
        <p:nvSpPr>
          <p:cNvPr id="17" name="Shape 14"/>
          <p:cNvSpPr/>
          <p:nvPr/>
        </p:nvSpPr>
        <p:spPr>
          <a:xfrm>
            <a:off x="7680960" y="2743200"/>
            <a:ext cx="1170432" cy="914400"/>
          </a:xfrm>
          <a:prstGeom prst="rect">
            <a:avLst/>
          </a:prstGeom>
          <a:solidFill>
            <a:srgbClr val="FCE4EC"/>
          </a:solidFill>
          <a:ln w="12700">
            <a:solidFill>
              <a:srgbClr val="AD1457"/>
            </a:solidFill>
            <a:prstDash val="solid"/>
          </a:ln>
        </p:spPr>
      </p:sp>
      <p:sp>
        <p:nvSpPr>
          <p:cNvPr id="18" name="Text 15"/>
          <p:cNvSpPr/>
          <p:nvPr/>
        </p:nvSpPr>
        <p:spPr>
          <a:xfrm>
            <a:off x="7726680" y="2743200"/>
            <a:ext cx="1078992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05000"/>
              </a:lnSpc>
              <a:buNone/>
            </a:pPr>
            <a:r>
              <a:rPr lang="en-US" sz="950" b="1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Patent Data</a:t>
            </a:r>
            <a:endParaRPr lang="en-US" sz="950" dirty="0"/>
          </a:p>
          <a:p>
            <a:pPr algn="ctr" indent="0" marL="0">
              <a:lnSpc>
                <a:spcPct val="105000"/>
              </a:lnSpc>
              <a:buNone/>
            </a:pPr>
            <a:r>
              <a:rPr lang="en-US" sz="950" b="1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Involved</a:t>
            </a:r>
            <a:endParaRPr lang="en-US" sz="950" dirty="0"/>
          </a:p>
        </p:txBody>
      </p:sp>
      <p:sp>
        <p:nvSpPr>
          <p:cNvPr id="19" name="Text 16"/>
          <p:cNvSpPr/>
          <p:nvPr/>
        </p:nvSpPr>
        <p:spPr>
          <a:xfrm>
            <a:off x="8851392" y="2743200"/>
            <a:ext cx="201168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AD14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→</a:t>
            </a:r>
            <a:endParaRPr lang="en-US" sz="1400" dirty="0"/>
          </a:p>
        </p:txBody>
      </p:sp>
      <p:sp>
        <p:nvSpPr>
          <p:cNvPr id="20" name="Shape 17"/>
          <p:cNvSpPr/>
          <p:nvPr/>
        </p:nvSpPr>
        <p:spPr>
          <a:xfrm>
            <a:off x="9052560" y="2743200"/>
            <a:ext cx="1170432" cy="914400"/>
          </a:xfrm>
          <a:prstGeom prst="rect">
            <a:avLst/>
          </a:prstGeom>
          <a:solidFill>
            <a:srgbClr val="FCE4EC"/>
          </a:solidFill>
          <a:ln w="12700">
            <a:solidFill>
              <a:srgbClr val="AD1457"/>
            </a:solidFill>
            <a:prstDash val="solid"/>
          </a:ln>
        </p:spPr>
      </p:sp>
      <p:sp>
        <p:nvSpPr>
          <p:cNvPr id="21" name="Text 18"/>
          <p:cNvSpPr/>
          <p:nvPr/>
        </p:nvSpPr>
        <p:spPr>
          <a:xfrm>
            <a:off x="9098280" y="2743200"/>
            <a:ext cx="1078992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05000"/>
              </a:lnSpc>
              <a:buNone/>
            </a:pPr>
            <a:r>
              <a:rPr lang="en-US" sz="950" b="1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Person of</a:t>
            </a:r>
            <a:endParaRPr lang="en-US" sz="950" dirty="0"/>
          </a:p>
          <a:p>
            <a:pPr algn="ctr" indent="0" marL="0">
              <a:lnSpc>
                <a:spcPct val="105000"/>
              </a:lnSpc>
              <a:buNone/>
            </a:pPr>
            <a:r>
              <a:rPr lang="en-US" sz="950" b="1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Interest</a:t>
            </a:r>
            <a:endParaRPr lang="en-US" sz="950" dirty="0"/>
          </a:p>
        </p:txBody>
      </p:sp>
      <p:sp>
        <p:nvSpPr>
          <p:cNvPr id="22" name="Text 19"/>
          <p:cNvSpPr/>
          <p:nvPr/>
        </p:nvSpPr>
        <p:spPr>
          <a:xfrm>
            <a:off x="10222992" y="2743200"/>
            <a:ext cx="201168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AD14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→</a:t>
            </a:r>
            <a:endParaRPr lang="en-US" sz="1400" dirty="0"/>
          </a:p>
        </p:txBody>
      </p:sp>
      <p:sp>
        <p:nvSpPr>
          <p:cNvPr id="23" name="Shape 20"/>
          <p:cNvSpPr/>
          <p:nvPr/>
        </p:nvSpPr>
        <p:spPr>
          <a:xfrm>
            <a:off x="10424160" y="2743200"/>
            <a:ext cx="1170432" cy="914400"/>
          </a:xfrm>
          <a:prstGeom prst="rect">
            <a:avLst/>
          </a:prstGeom>
          <a:solidFill>
            <a:srgbClr val="AD1457"/>
          </a:solidFill>
          <a:ln w="12700">
            <a:solidFill>
              <a:srgbClr val="AD1457"/>
            </a:solidFill>
            <a:prstDash val="solid"/>
          </a:ln>
        </p:spPr>
      </p:sp>
      <p:sp>
        <p:nvSpPr>
          <p:cNvPr id="24" name="Text 21"/>
          <p:cNvSpPr/>
          <p:nvPr/>
        </p:nvSpPr>
        <p:spPr>
          <a:xfrm>
            <a:off x="10469880" y="2743200"/>
            <a:ext cx="1078992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05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Investigation</a:t>
            </a:r>
            <a:endParaRPr lang="en-US" sz="950" dirty="0"/>
          </a:p>
          <a:p>
            <a:pPr algn="ctr" indent="0" marL="0">
              <a:lnSpc>
                <a:spcPct val="105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Started</a:t>
            </a:r>
            <a:endParaRPr lang="en-US" sz="950" dirty="0"/>
          </a:p>
        </p:txBody>
      </p:sp>
      <p:sp>
        <p:nvSpPr>
          <p:cNvPr id="25" name="Text 22"/>
          <p:cNvSpPr/>
          <p:nvPr/>
        </p:nvSpPr>
        <p:spPr>
          <a:xfrm>
            <a:off x="6309360" y="2423160"/>
            <a:ext cx="521208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b="1" spc="150" kern="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CASE OVERVIEW</a:t>
            </a:r>
            <a:endParaRPr lang="en-US" sz="1000" dirty="0"/>
          </a:p>
        </p:txBody>
      </p:sp>
      <p:sp>
        <p:nvSpPr>
          <p:cNvPr id="26" name="Shape 23"/>
          <p:cNvSpPr/>
          <p:nvPr/>
        </p:nvSpPr>
        <p:spPr>
          <a:xfrm>
            <a:off x="457200" y="6473952"/>
            <a:ext cx="11274552" cy="0"/>
          </a:xfrm>
          <a:prstGeom prst="line">
            <a:avLst/>
          </a:prstGeom>
          <a:noFill/>
          <a:ln w="12700">
            <a:solidFill>
              <a:srgbClr val="F3C6D6"/>
            </a:solidFill>
            <a:prstDash val="solid"/>
          </a:ln>
        </p:spPr>
      </p:sp>
      <p:sp>
        <p:nvSpPr>
          <p:cNvPr id="27" name="Text 24"/>
          <p:cNvSpPr/>
          <p:nvPr/>
        </p:nvSpPr>
        <p:spPr>
          <a:xfrm>
            <a:off x="457200" y="6528816"/>
            <a:ext cx="82296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800" b="1" spc="100" kern="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FORENSICS INVESTIGATION  ·  QUANTUM TECH</a:t>
            </a:r>
            <a:endParaRPr lang="en-US" sz="800" dirty="0"/>
          </a:p>
        </p:txBody>
      </p:sp>
      <p:sp>
        <p:nvSpPr>
          <p:cNvPr id="28" name="Text 25"/>
          <p:cNvSpPr/>
          <p:nvPr/>
        </p:nvSpPr>
        <p:spPr>
          <a:xfrm>
            <a:off x="10972800" y="6528816"/>
            <a:ext cx="75895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80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/ 19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user-data/uploads/691c3d1c-4f89-4e2f-b148-318e5c9c0e07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92840" y="292608"/>
            <a:ext cx="502920" cy="498348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48640" y="365760"/>
            <a:ext cx="9601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b="1" spc="250" kern="0" dirty="0">
                <a:solidFill>
                  <a:srgbClr val="D6336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SCOPE</a:t>
            </a:r>
            <a:endParaRPr lang="en-US" sz="1100" dirty="0"/>
          </a:p>
        </p:txBody>
      </p:sp>
      <p:sp>
        <p:nvSpPr>
          <p:cNvPr id="4" name="Text 1"/>
          <p:cNvSpPr/>
          <p:nvPr/>
        </p:nvSpPr>
        <p:spPr>
          <a:xfrm>
            <a:off x="548640" y="621792"/>
            <a:ext cx="105156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900" b="1" dirty="0">
                <a:solidFill>
                  <a:srgbClr val="AD14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Investigation Aim</a:t>
            </a:r>
            <a:endParaRPr lang="en-US" sz="2900" dirty="0"/>
          </a:p>
        </p:txBody>
      </p:sp>
      <p:sp>
        <p:nvSpPr>
          <p:cNvPr id="5" name="Shape 2"/>
          <p:cNvSpPr/>
          <p:nvPr/>
        </p:nvSpPr>
        <p:spPr>
          <a:xfrm>
            <a:off x="548640" y="1298448"/>
            <a:ext cx="1005840" cy="0"/>
          </a:xfrm>
          <a:prstGeom prst="line">
            <a:avLst/>
          </a:prstGeom>
          <a:noFill/>
          <a:ln w="31750">
            <a:solidFill>
              <a:srgbClr val="AD1457"/>
            </a:solidFill>
            <a:prstDash val="solid"/>
          </a:ln>
        </p:spPr>
      </p:sp>
      <p:sp>
        <p:nvSpPr>
          <p:cNvPr id="6" name="Shape 3"/>
          <p:cNvSpPr/>
          <p:nvPr/>
        </p:nvSpPr>
        <p:spPr>
          <a:xfrm>
            <a:off x="548640" y="1984248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7" name="Text 4"/>
          <p:cNvSpPr/>
          <p:nvPr/>
        </p:nvSpPr>
        <p:spPr>
          <a:xfrm>
            <a:off x="822960" y="1847088"/>
            <a:ext cx="4846320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Identify access method.</a:t>
            </a:r>
            <a:endParaRPr lang="en-US" sz="1700" dirty="0"/>
          </a:p>
        </p:txBody>
      </p:sp>
      <p:sp>
        <p:nvSpPr>
          <p:cNvPr id="8" name="Shape 5"/>
          <p:cNvSpPr/>
          <p:nvPr/>
        </p:nvSpPr>
        <p:spPr>
          <a:xfrm>
            <a:off x="548640" y="2852928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9" name="Text 6"/>
          <p:cNvSpPr/>
          <p:nvPr/>
        </p:nvSpPr>
        <p:spPr>
          <a:xfrm>
            <a:off x="822960" y="2715768"/>
            <a:ext cx="4846320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Examine possible copying / export.</a:t>
            </a:r>
            <a:endParaRPr lang="en-US" sz="1700" dirty="0"/>
          </a:p>
        </p:txBody>
      </p:sp>
      <p:sp>
        <p:nvSpPr>
          <p:cNvPr id="10" name="Shape 7"/>
          <p:cNvSpPr/>
          <p:nvPr/>
        </p:nvSpPr>
        <p:spPr>
          <a:xfrm>
            <a:off x="548640" y="3721608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11" name="Text 8"/>
          <p:cNvSpPr/>
          <p:nvPr/>
        </p:nvSpPr>
        <p:spPr>
          <a:xfrm>
            <a:off x="822960" y="3584448"/>
            <a:ext cx="4846320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Analyse communication patterns.</a:t>
            </a:r>
            <a:endParaRPr lang="en-US" sz="1700" dirty="0"/>
          </a:p>
        </p:txBody>
      </p:sp>
      <p:sp>
        <p:nvSpPr>
          <p:cNvPr id="12" name="Shape 9"/>
          <p:cNvSpPr/>
          <p:nvPr/>
        </p:nvSpPr>
        <p:spPr>
          <a:xfrm>
            <a:off x="548640" y="4590288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13" name="Text 10"/>
          <p:cNvSpPr/>
          <p:nvPr/>
        </p:nvSpPr>
        <p:spPr>
          <a:xfrm>
            <a:off x="822960" y="4453128"/>
            <a:ext cx="4846320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Identify relevant digital evidence.</a:t>
            </a:r>
            <a:endParaRPr lang="en-US" sz="1700" dirty="0"/>
          </a:p>
        </p:txBody>
      </p:sp>
      <p:sp>
        <p:nvSpPr>
          <p:cNvPr id="14" name="Shape 11"/>
          <p:cNvSpPr/>
          <p:nvPr/>
        </p:nvSpPr>
        <p:spPr>
          <a:xfrm>
            <a:off x="6309360" y="1828800"/>
            <a:ext cx="2514600" cy="1783080"/>
          </a:xfrm>
          <a:prstGeom prst="rect">
            <a:avLst/>
          </a:prstGeom>
          <a:solidFill>
            <a:srgbClr val="FCE4EC"/>
          </a:solidFill>
          <a:ln w="15875">
            <a:solidFill>
              <a:srgbClr val="AD1457"/>
            </a:solidFill>
            <a:prstDash val="solid"/>
          </a:ln>
        </p:spPr>
      </p:sp>
      <p:sp>
        <p:nvSpPr>
          <p:cNvPr id="15" name="Text 12"/>
          <p:cNvSpPr/>
          <p:nvPr/>
        </p:nvSpPr>
        <p:spPr>
          <a:xfrm>
            <a:off x="6473952" y="1956816"/>
            <a:ext cx="10972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400" b="1" dirty="0">
                <a:solidFill>
                  <a:srgbClr val="D6336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01</a:t>
            </a:r>
            <a:endParaRPr lang="en-US" sz="2400" dirty="0"/>
          </a:p>
        </p:txBody>
      </p:sp>
      <p:sp>
        <p:nvSpPr>
          <p:cNvPr id="16" name="Text 13"/>
          <p:cNvSpPr/>
          <p:nvPr/>
        </p:nvSpPr>
        <p:spPr>
          <a:xfrm>
            <a:off x="6473952" y="2606040"/>
            <a:ext cx="2185416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10000"/>
              </a:lnSpc>
              <a:buNone/>
            </a:pPr>
            <a:r>
              <a:rPr lang="en-US" sz="1450" b="1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Access</a:t>
            </a:r>
            <a:endParaRPr lang="en-US" sz="1450" dirty="0"/>
          </a:p>
          <a:p>
            <a:pPr indent="0" marL="0">
              <a:lnSpc>
                <a:spcPct val="110000"/>
              </a:lnSpc>
              <a:buNone/>
            </a:pPr>
            <a:r>
              <a:rPr lang="en-US" sz="1450" b="1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Method</a:t>
            </a:r>
            <a:endParaRPr lang="en-US" sz="1450" dirty="0"/>
          </a:p>
        </p:txBody>
      </p:sp>
      <p:sp>
        <p:nvSpPr>
          <p:cNvPr id="17" name="Shape 14"/>
          <p:cNvSpPr/>
          <p:nvPr/>
        </p:nvSpPr>
        <p:spPr>
          <a:xfrm>
            <a:off x="9052560" y="1828800"/>
            <a:ext cx="2514600" cy="1783080"/>
          </a:xfrm>
          <a:prstGeom prst="rect">
            <a:avLst/>
          </a:prstGeom>
          <a:solidFill>
            <a:srgbClr val="FCE4EC"/>
          </a:solidFill>
          <a:ln w="15875">
            <a:solidFill>
              <a:srgbClr val="AD1457"/>
            </a:solidFill>
            <a:prstDash val="solid"/>
          </a:ln>
        </p:spPr>
      </p:sp>
      <p:sp>
        <p:nvSpPr>
          <p:cNvPr id="18" name="Text 15"/>
          <p:cNvSpPr/>
          <p:nvPr/>
        </p:nvSpPr>
        <p:spPr>
          <a:xfrm>
            <a:off x="9217152" y="1956816"/>
            <a:ext cx="10972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400" b="1" dirty="0">
                <a:solidFill>
                  <a:srgbClr val="D6336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02</a:t>
            </a:r>
            <a:endParaRPr lang="en-US" sz="2400" dirty="0"/>
          </a:p>
        </p:txBody>
      </p:sp>
      <p:sp>
        <p:nvSpPr>
          <p:cNvPr id="19" name="Text 16"/>
          <p:cNvSpPr/>
          <p:nvPr/>
        </p:nvSpPr>
        <p:spPr>
          <a:xfrm>
            <a:off x="9217152" y="2606040"/>
            <a:ext cx="2185416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10000"/>
              </a:lnSpc>
              <a:buNone/>
            </a:pPr>
            <a:r>
              <a:rPr lang="en-US" sz="1450" b="1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Data</a:t>
            </a:r>
            <a:endParaRPr lang="en-US" sz="1450" dirty="0"/>
          </a:p>
          <a:p>
            <a:pPr indent="0" marL="0">
              <a:lnSpc>
                <a:spcPct val="110000"/>
              </a:lnSpc>
              <a:buNone/>
            </a:pPr>
            <a:r>
              <a:rPr lang="en-US" sz="1450" b="1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Export</a:t>
            </a:r>
            <a:endParaRPr lang="en-US" sz="1450" dirty="0"/>
          </a:p>
        </p:txBody>
      </p:sp>
      <p:sp>
        <p:nvSpPr>
          <p:cNvPr id="20" name="Shape 17"/>
          <p:cNvSpPr/>
          <p:nvPr/>
        </p:nvSpPr>
        <p:spPr>
          <a:xfrm>
            <a:off x="6309360" y="3840480"/>
            <a:ext cx="2514600" cy="1783080"/>
          </a:xfrm>
          <a:prstGeom prst="rect">
            <a:avLst/>
          </a:prstGeom>
          <a:solidFill>
            <a:srgbClr val="FCE4EC"/>
          </a:solidFill>
          <a:ln w="15875">
            <a:solidFill>
              <a:srgbClr val="AD1457"/>
            </a:solidFill>
            <a:prstDash val="solid"/>
          </a:ln>
        </p:spPr>
      </p:sp>
      <p:sp>
        <p:nvSpPr>
          <p:cNvPr id="21" name="Text 18"/>
          <p:cNvSpPr/>
          <p:nvPr/>
        </p:nvSpPr>
        <p:spPr>
          <a:xfrm>
            <a:off x="6473952" y="3968496"/>
            <a:ext cx="10972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400" b="1" dirty="0">
                <a:solidFill>
                  <a:srgbClr val="D6336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03</a:t>
            </a:r>
            <a:endParaRPr lang="en-US" sz="2400" dirty="0"/>
          </a:p>
        </p:txBody>
      </p:sp>
      <p:sp>
        <p:nvSpPr>
          <p:cNvPr id="22" name="Text 19"/>
          <p:cNvSpPr/>
          <p:nvPr/>
        </p:nvSpPr>
        <p:spPr>
          <a:xfrm>
            <a:off x="6473952" y="4617720"/>
            <a:ext cx="2185416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10000"/>
              </a:lnSpc>
              <a:buNone/>
            </a:pPr>
            <a:r>
              <a:rPr lang="en-US" sz="1450" b="1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Communication</a:t>
            </a:r>
            <a:endParaRPr lang="en-US" sz="1450" dirty="0"/>
          </a:p>
          <a:p>
            <a:pPr indent="0" marL="0">
              <a:lnSpc>
                <a:spcPct val="110000"/>
              </a:lnSpc>
              <a:buNone/>
            </a:pPr>
            <a:r>
              <a:rPr lang="en-US" sz="1450" b="1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Patterns</a:t>
            </a:r>
            <a:endParaRPr lang="en-US" sz="1450" dirty="0"/>
          </a:p>
        </p:txBody>
      </p:sp>
      <p:sp>
        <p:nvSpPr>
          <p:cNvPr id="23" name="Shape 20"/>
          <p:cNvSpPr/>
          <p:nvPr/>
        </p:nvSpPr>
        <p:spPr>
          <a:xfrm>
            <a:off x="9052560" y="3840480"/>
            <a:ext cx="2514600" cy="1783080"/>
          </a:xfrm>
          <a:prstGeom prst="rect">
            <a:avLst/>
          </a:prstGeom>
          <a:solidFill>
            <a:srgbClr val="FCE4EC"/>
          </a:solidFill>
          <a:ln w="15875">
            <a:solidFill>
              <a:srgbClr val="AD1457"/>
            </a:solidFill>
            <a:prstDash val="solid"/>
          </a:ln>
        </p:spPr>
      </p:sp>
      <p:sp>
        <p:nvSpPr>
          <p:cNvPr id="24" name="Text 21"/>
          <p:cNvSpPr/>
          <p:nvPr/>
        </p:nvSpPr>
        <p:spPr>
          <a:xfrm>
            <a:off x="9217152" y="3968496"/>
            <a:ext cx="10972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400" b="1" dirty="0">
                <a:solidFill>
                  <a:srgbClr val="D6336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04</a:t>
            </a:r>
            <a:endParaRPr lang="en-US" sz="2400" dirty="0"/>
          </a:p>
        </p:txBody>
      </p:sp>
      <p:sp>
        <p:nvSpPr>
          <p:cNvPr id="25" name="Text 22"/>
          <p:cNvSpPr/>
          <p:nvPr/>
        </p:nvSpPr>
        <p:spPr>
          <a:xfrm>
            <a:off x="9217152" y="4617720"/>
            <a:ext cx="2185416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10000"/>
              </a:lnSpc>
              <a:buNone/>
            </a:pPr>
            <a:r>
              <a:rPr lang="en-US" sz="1450" b="1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</a:t>
            </a:r>
            <a:endParaRPr lang="en-US" sz="1450" dirty="0"/>
          </a:p>
          <a:p>
            <a:pPr indent="0" marL="0">
              <a:lnSpc>
                <a:spcPct val="110000"/>
              </a:lnSpc>
              <a:buNone/>
            </a:pPr>
            <a:r>
              <a:rPr lang="en-US" sz="1450" b="1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Evidence</a:t>
            </a:r>
            <a:endParaRPr lang="en-US" sz="1450" dirty="0"/>
          </a:p>
        </p:txBody>
      </p:sp>
      <p:sp>
        <p:nvSpPr>
          <p:cNvPr id="26" name="Shape 23"/>
          <p:cNvSpPr/>
          <p:nvPr/>
        </p:nvSpPr>
        <p:spPr>
          <a:xfrm>
            <a:off x="457200" y="6473952"/>
            <a:ext cx="11274552" cy="0"/>
          </a:xfrm>
          <a:prstGeom prst="line">
            <a:avLst/>
          </a:prstGeom>
          <a:noFill/>
          <a:ln w="12700">
            <a:solidFill>
              <a:srgbClr val="F3C6D6"/>
            </a:solidFill>
            <a:prstDash val="solid"/>
          </a:ln>
        </p:spPr>
      </p:sp>
      <p:sp>
        <p:nvSpPr>
          <p:cNvPr id="27" name="Text 24"/>
          <p:cNvSpPr/>
          <p:nvPr/>
        </p:nvSpPr>
        <p:spPr>
          <a:xfrm>
            <a:off x="457200" y="6528816"/>
            <a:ext cx="82296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800" b="1" spc="100" kern="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FORENSICS INVESTIGATION  ·  QUANTUM TECH</a:t>
            </a:r>
            <a:endParaRPr lang="en-US" sz="800" dirty="0"/>
          </a:p>
        </p:txBody>
      </p:sp>
      <p:sp>
        <p:nvSpPr>
          <p:cNvPr id="28" name="Text 25"/>
          <p:cNvSpPr/>
          <p:nvPr/>
        </p:nvSpPr>
        <p:spPr>
          <a:xfrm>
            <a:off x="10972800" y="6528816"/>
            <a:ext cx="75895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80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/ 19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user-data/uploads/691c3d1c-4f89-4e2f-b148-318e5c9c0e07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92840" y="292608"/>
            <a:ext cx="502920" cy="498348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48640" y="365760"/>
            <a:ext cx="9601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b="1" spc="250" kern="0" dirty="0">
                <a:solidFill>
                  <a:srgbClr val="D6336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METHODOLOGY</a:t>
            </a:r>
            <a:endParaRPr lang="en-US" sz="1100" dirty="0"/>
          </a:p>
        </p:txBody>
      </p:sp>
      <p:sp>
        <p:nvSpPr>
          <p:cNvPr id="4" name="Text 1"/>
          <p:cNvSpPr/>
          <p:nvPr/>
        </p:nvSpPr>
        <p:spPr>
          <a:xfrm>
            <a:off x="548640" y="621792"/>
            <a:ext cx="105156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900" b="1" dirty="0">
                <a:solidFill>
                  <a:srgbClr val="AD14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Mobile Evidence Acquisition</a:t>
            </a:r>
            <a:endParaRPr lang="en-US" sz="2900" dirty="0"/>
          </a:p>
        </p:txBody>
      </p:sp>
      <p:sp>
        <p:nvSpPr>
          <p:cNvPr id="5" name="Shape 2"/>
          <p:cNvSpPr/>
          <p:nvPr/>
        </p:nvSpPr>
        <p:spPr>
          <a:xfrm>
            <a:off x="548640" y="1298448"/>
            <a:ext cx="1005840" cy="0"/>
          </a:xfrm>
          <a:prstGeom prst="line">
            <a:avLst/>
          </a:prstGeom>
          <a:noFill/>
          <a:ln w="31750">
            <a:solidFill>
              <a:srgbClr val="AD1457"/>
            </a:solidFill>
            <a:prstDash val="solid"/>
          </a:ln>
        </p:spPr>
      </p:sp>
      <p:sp>
        <p:nvSpPr>
          <p:cNvPr id="6" name="Shape 3"/>
          <p:cNvSpPr/>
          <p:nvPr/>
        </p:nvSpPr>
        <p:spPr>
          <a:xfrm>
            <a:off x="548640" y="1892808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7" name="Text 4"/>
          <p:cNvSpPr/>
          <p:nvPr/>
        </p:nvSpPr>
        <p:spPr>
          <a:xfrm>
            <a:off x="822960" y="1755648"/>
            <a:ext cx="484632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Cellebrite UFED used for extraction.</a:t>
            </a:r>
            <a:endParaRPr lang="en-US" sz="1600" dirty="0"/>
          </a:p>
        </p:txBody>
      </p:sp>
      <p:sp>
        <p:nvSpPr>
          <p:cNvPr id="8" name="Shape 5"/>
          <p:cNvSpPr/>
          <p:nvPr/>
        </p:nvSpPr>
        <p:spPr>
          <a:xfrm>
            <a:off x="548640" y="2670048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9" name="Text 6"/>
          <p:cNvSpPr/>
          <p:nvPr/>
        </p:nvSpPr>
        <p:spPr>
          <a:xfrm>
            <a:off x="822960" y="2532888"/>
            <a:ext cx="484632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Smartphone extraction performed.</a:t>
            </a:r>
            <a:endParaRPr lang="en-US" sz="1600" dirty="0"/>
          </a:p>
        </p:txBody>
      </p:sp>
      <p:sp>
        <p:nvSpPr>
          <p:cNvPr id="10" name="Shape 7"/>
          <p:cNvSpPr/>
          <p:nvPr/>
        </p:nvSpPr>
        <p:spPr>
          <a:xfrm>
            <a:off x="548640" y="3447288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11" name="Text 8"/>
          <p:cNvSpPr/>
          <p:nvPr/>
        </p:nvSpPr>
        <p:spPr>
          <a:xfrm>
            <a:off x="822960" y="3310128"/>
            <a:ext cx="484632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Messages, contacts and media recovered.</a:t>
            </a:r>
            <a:endParaRPr lang="en-US" sz="1600" dirty="0"/>
          </a:p>
        </p:txBody>
      </p:sp>
      <p:sp>
        <p:nvSpPr>
          <p:cNvPr id="12" name="Shape 9"/>
          <p:cNvSpPr/>
          <p:nvPr/>
        </p:nvSpPr>
        <p:spPr>
          <a:xfrm>
            <a:off x="548640" y="4224528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13" name="Text 10"/>
          <p:cNvSpPr/>
          <p:nvPr/>
        </p:nvSpPr>
        <p:spPr>
          <a:xfrm>
            <a:off x="822960" y="4087368"/>
            <a:ext cx="484632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Extraction process fully documented.</a:t>
            </a:r>
            <a:endParaRPr lang="en-US" sz="1600" dirty="0"/>
          </a:p>
        </p:txBody>
      </p:sp>
      <p:sp>
        <p:nvSpPr>
          <p:cNvPr id="14" name="Shape 11"/>
          <p:cNvSpPr/>
          <p:nvPr/>
        </p:nvSpPr>
        <p:spPr>
          <a:xfrm>
            <a:off x="6117336" y="1682496"/>
            <a:ext cx="5641848" cy="3221546"/>
          </a:xfrm>
          <a:prstGeom prst="rect">
            <a:avLst/>
          </a:prstGeom>
          <a:solidFill>
            <a:srgbClr val="FCE4EC"/>
          </a:solidFill>
          <a:ln w="12700">
            <a:solidFill>
              <a:srgbClr val="F3C6D6"/>
            </a:solidFill>
            <a:prstDash val="solid"/>
          </a:ln>
        </p:spPr>
      </p:sp>
      <p:pic>
        <p:nvPicPr>
          <p:cNvPr id="15" name="Image 1" descr="/mnt/user-data/uploads/Screenshot_2026-07-14_125325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2200" y="1737360"/>
            <a:ext cx="5532120" cy="3111818"/>
          </a:xfrm>
          <a:prstGeom prst="rect">
            <a:avLst/>
          </a:prstGeom>
        </p:spPr>
      </p:pic>
      <p:sp>
        <p:nvSpPr>
          <p:cNvPr id="16" name="Shape 12"/>
          <p:cNvSpPr/>
          <p:nvPr/>
        </p:nvSpPr>
        <p:spPr>
          <a:xfrm>
            <a:off x="6172200" y="1737360"/>
            <a:ext cx="5532120" cy="3111818"/>
          </a:xfrm>
          <a:prstGeom prst="rect">
            <a:avLst/>
          </a:prstGeom>
          <a:ln w="15875">
            <a:solidFill>
              <a:srgbClr val="AD1457"/>
            </a:solidFill>
            <a:prstDash val="solid"/>
          </a:ln>
        </p:spPr>
      </p:sp>
      <p:sp>
        <p:nvSpPr>
          <p:cNvPr id="17" name="Text 13"/>
          <p:cNvSpPr/>
          <p:nvPr/>
        </p:nvSpPr>
        <p:spPr>
          <a:xfrm>
            <a:off x="6172200" y="4958906"/>
            <a:ext cx="55321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15000"/>
              </a:lnSpc>
              <a:buNone/>
            </a:pPr>
            <a:r>
              <a:rPr lang="en-US" sz="800" b="1" spc="50" kern="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ACTUAL SUPPLIED EVIDENCE — HUAWEI POT-LX1 (EX-01) APP INSIGHTS</a:t>
            </a:r>
            <a:endParaRPr lang="en-US" sz="800" dirty="0"/>
          </a:p>
        </p:txBody>
      </p:sp>
      <p:sp>
        <p:nvSpPr>
          <p:cNvPr id="18" name="Shape 14"/>
          <p:cNvSpPr/>
          <p:nvPr/>
        </p:nvSpPr>
        <p:spPr>
          <a:xfrm>
            <a:off x="457200" y="6473952"/>
            <a:ext cx="11274552" cy="0"/>
          </a:xfrm>
          <a:prstGeom prst="line">
            <a:avLst/>
          </a:prstGeom>
          <a:noFill/>
          <a:ln w="12700">
            <a:solidFill>
              <a:srgbClr val="F3C6D6"/>
            </a:solidFill>
            <a:prstDash val="solid"/>
          </a:ln>
        </p:spPr>
      </p:sp>
      <p:sp>
        <p:nvSpPr>
          <p:cNvPr id="19" name="Text 15"/>
          <p:cNvSpPr/>
          <p:nvPr/>
        </p:nvSpPr>
        <p:spPr>
          <a:xfrm>
            <a:off x="457200" y="6528816"/>
            <a:ext cx="82296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800" b="1" spc="100" kern="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FORENSICS INVESTIGATION  ·  QUANTUM TECH</a:t>
            </a:r>
            <a:endParaRPr lang="en-US" sz="800" dirty="0"/>
          </a:p>
        </p:txBody>
      </p:sp>
      <p:sp>
        <p:nvSpPr>
          <p:cNvPr id="20" name="Text 16"/>
          <p:cNvSpPr/>
          <p:nvPr/>
        </p:nvSpPr>
        <p:spPr>
          <a:xfrm>
            <a:off x="10972800" y="6528816"/>
            <a:ext cx="75895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80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/ 19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user-data/uploads/691c3d1c-4f89-4e2f-b148-318e5c9c0e07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92840" y="292608"/>
            <a:ext cx="502920" cy="498348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48640" y="365760"/>
            <a:ext cx="9601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b="1" spc="250" kern="0" dirty="0">
                <a:solidFill>
                  <a:srgbClr val="D6336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INTEGRITY</a:t>
            </a:r>
            <a:endParaRPr lang="en-US" sz="1100" dirty="0"/>
          </a:p>
        </p:txBody>
      </p:sp>
      <p:sp>
        <p:nvSpPr>
          <p:cNvPr id="4" name="Text 1"/>
          <p:cNvSpPr/>
          <p:nvPr/>
        </p:nvSpPr>
        <p:spPr>
          <a:xfrm>
            <a:off x="548640" y="621792"/>
            <a:ext cx="105156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900" b="1" dirty="0">
                <a:solidFill>
                  <a:srgbClr val="AD14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Hash Verification — Four Devices</a:t>
            </a:r>
            <a:endParaRPr lang="en-US" sz="2900" dirty="0"/>
          </a:p>
        </p:txBody>
      </p:sp>
      <p:sp>
        <p:nvSpPr>
          <p:cNvPr id="5" name="Shape 2"/>
          <p:cNvSpPr/>
          <p:nvPr/>
        </p:nvSpPr>
        <p:spPr>
          <a:xfrm>
            <a:off x="548640" y="1298448"/>
            <a:ext cx="1005840" cy="0"/>
          </a:xfrm>
          <a:prstGeom prst="line">
            <a:avLst/>
          </a:prstGeom>
          <a:noFill/>
          <a:ln w="31750">
            <a:solidFill>
              <a:srgbClr val="AD1457"/>
            </a:solidFill>
            <a:prstDash val="solid"/>
          </a:ln>
        </p:spPr>
      </p:sp>
      <p:sp>
        <p:nvSpPr>
          <p:cNvPr id="6" name="Shape 3"/>
          <p:cNvSpPr/>
          <p:nvPr/>
        </p:nvSpPr>
        <p:spPr>
          <a:xfrm>
            <a:off x="548640" y="1664208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7" name="Text 4"/>
          <p:cNvSpPr/>
          <p:nvPr/>
        </p:nvSpPr>
        <p:spPr>
          <a:xfrm>
            <a:off x="822960" y="1527048"/>
            <a:ext cx="10789920" cy="31089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Evidence integrity checked for every device.</a:t>
            </a:r>
            <a:endParaRPr lang="en-US" sz="1300" dirty="0"/>
          </a:p>
        </p:txBody>
      </p:sp>
      <p:sp>
        <p:nvSpPr>
          <p:cNvPr id="8" name="Shape 5"/>
          <p:cNvSpPr/>
          <p:nvPr/>
        </p:nvSpPr>
        <p:spPr>
          <a:xfrm>
            <a:off x="548640" y="1975104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9" name="Text 6"/>
          <p:cNvSpPr/>
          <p:nvPr/>
        </p:nvSpPr>
        <p:spPr>
          <a:xfrm>
            <a:off x="822960" y="1837944"/>
            <a:ext cx="10789920" cy="31089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Hash values compared and verified.</a:t>
            </a:r>
            <a:endParaRPr lang="en-US" sz="1300" dirty="0"/>
          </a:p>
        </p:txBody>
      </p:sp>
      <p:sp>
        <p:nvSpPr>
          <p:cNvPr id="10" name="Shape 7"/>
          <p:cNvSpPr/>
          <p:nvPr/>
        </p:nvSpPr>
        <p:spPr>
          <a:xfrm>
            <a:off x="548640" y="2286000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11" name="Text 8"/>
          <p:cNvSpPr/>
          <p:nvPr/>
        </p:nvSpPr>
        <p:spPr>
          <a:xfrm>
            <a:off x="822960" y="2148840"/>
            <a:ext cx="10789920" cy="31089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Verification supports forensic reliability.</a:t>
            </a:r>
            <a:endParaRPr lang="en-US" sz="1300" dirty="0"/>
          </a:p>
        </p:txBody>
      </p:sp>
      <p:sp>
        <p:nvSpPr>
          <p:cNvPr id="12" name="Text 9"/>
          <p:cNvSpPr/>
          <p:nvPr/>
        </p:nvSpPr>
        <p:spPr>
          <a:xfrm>
            <a:off x="548640" y="2633472"/>
            <a:ext cx="269748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b="1" dirty="0">
                <a:solidFill>
                  <a:srgbClr val="AD14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EX-01 — Huawei POT-LX1</a:t>
            </a:r>
            <a:endParaRPr lang="en-US" sz="1000" dirty="0"/>
          </a:p>
        </p:txBody>
      </p:sp>
      <p:sp>
        <p:nvSpPr>
          <p:cNvPr id="13" name="Shape 10"/>
          <p:cNvSpPr/>
          <p:nvPr/>
        </p:nvSpPr>
        <p:spPr>
          <a:xfrm>
            <a:off x="512064" y="2889504"/>
            <a:ext cx="2770632" cy="1590485"/>
          </a:xfrm>
          <a:prstGeom prst="rect">
            <a:avLst/>
          </a:prstGeom>
          <a:solidFill>
            <a:srgbClr val="FCE4EC"/>
          </a:solidFill>
          <a:ln w="12700">
            <a:solidFill>
              <a:srgbClr val="F3C6D6"/>
            </a:solidFill>
            <a:prstDash val="solid"/>
          </a:ln>
        </p:spPr>
      </p:sp>
      <p:pic>
        <p:nvPicPr>
          <p:cNvPr id="14" name="Image 1" descr="/mnt/user-data/uploads/hasg_verify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640" y="2926080"/>
            <a:ext cx="2697480" cy="1517333"/>
          </a:xfrm>
          <a:prstGeom prst="rect">
            <a:avLst/>
          </a:prstGeom>
        </p:spPr>
      </p:pic>
      <p:sp>
        <p:nvSpPr>
          <p:cNvPr id="15" name="Shape 11"/>
          <p:cNvSpPr/>
          <p:nvPr/>
        </p:nvSpPr>
        <p:spPr>
          <a:xfrm>
            <a:off x="548640" y="2926080"/>
            <a:ext cx="2697480" cy="1517333"/>
          </a:xfrm>
          <a:prstGeom prst="rect">
            <a:avLst/>
          </a:prstGeom>
          <a:ln w="12700">
            <a:solidFill>
              <a:srgbClr val="AD1457"/>
            </a:solidFill>
            <a:prstDash val="solid"/>
          </a:ln>
        </p:spPr>
      </p:sp>
      <p:sp>
        <p:nvSpPr>
          <p:cNvPr id="16" name="Text 12"/>
          <p:cNvSpPr/>
          <p:nvPr/>
        </p:nvSpPr>
        <p:spPr>
          <a:xfrm>
            <a:off x="3392424" y="2633472"/>
            <a:ext cx="269748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b="1" dirty="0">
                <a:solidFill>
                  <a:srgbClr val="AD14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EX-02 — Nokia C2 2nd Edition</a:t>
            </a:r>
            <a:endParaRPr lang="en-US" sz="1000" dirty="0"/>
          </a:p>
        </p:txBody>
      </p:sp>
      <p:sp>
        <p:nvSpPr>
          <p:cNvPr id="17" name="Shape 13"/>
          <p:cNvSpPr/>
          <p:nvPr/>
        </p:nvSpPr>
        <p:spPr>
          <a:xfrm>
            <a:off x="3355848" y="2889504"/>
            <a:ext cx="2770632" cy="1590485"/>
          </a:xfrm>
          <a:prstGeom prst="rect">
            <a:avLst/>
          </a:prstGeom>
          <a:solidFill>
            <a:srgbClr val="FCE4EC"/>
          </a:solidFill>
          <a:ln w="12700">
            <a:solidFill>
              <a:srgbClr val="F3C6D6"/>
            </a:solidFill>
            <a:prstDash val="solid"/>
          </a:ln>
        </p:spPr>
      </p:sp>
      <p:pic>
        <p:nvPicPr>
          <p:cNvPr id="18" name="Image 2" descr="/mnt/user-data/uploads/verify_file_hash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2424" y="2926080"/>
            <a:ext cx="2697480" cy="1517333"/>
          </a:xfrm>
          <a:prstGeom prst="rect">
            <a:avLst/>
          </a:prstGeom>
        </p:spPr>
      </p:pic>
      <p:sp>
        <p:nvSpPr>
          <p:cNvPr id="19" name="Shape 14"/>
          <p:cNvSpPr/>
          <p:nvPr/>
        </p:nvSpPr>
        <p:spPr>
          <a:xfrm>
            <a:off x="3392424" y="2926080"/>
            <a:ext cx="2697480" cy="1517333"/>
          </a:xfrm>
          <a:prstGeom prst="rect">
            <a:avLst/>
          </a:prstGeom>
          <a:ln w="12700">
            <a:solidFill>
              <a:srgbClr val="AD1457"/>
            </a:solidFill>
            <a:prstDash val="solid"/>
          </a:ln>
        </p:spPr>
      </p:sp>
      <p:sp>
        <p:nvSpPr>
          <p:cNvPr id="20" name="Text 15"/>
          <p:cNvSpPr/>
          <p:nvPr/>
        </p:nvSpPr>
        <p:spPr>
          <a:xfrm>
            <a:off x="6236208" y="2633472"/>
            <a:ext cx="269748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b="1" dirty="0">
                <a:solidFill>
                  <a:srgbClr val="AD14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EX-03 — Samsung SM-A137F</a:t>
            </a:r>
            <a:endParaRPr lang="en-US" sz="1000" dirty="0"/>
          </a:p>
        </p:txBody>
      </p:sp>
      <p:sp>
        <p:nvSpPr>
          <p:cNvPr id="21" name="Shape 16"/>
          <p:cNvSpPr/>
          <p:nvPr/>
        </p:nvSpPr>
        <p:spPr>
          <a:xfrm>
            <a:off x="6199632" y="2889504"/>
            <a:ext cx="2770632" cy="1590485"/>
          </a:xfrm>
          <a:prstGeom prst="rect">
            <a:avLst/>
          </a:prstGeom>
          <a:solidFill>
            <a:srgbClr val="FCE4EC"/>
          </a:solidFill>
          <a:ln w="12700">
            <a:solidFill>
              <a:srgbClr val="F3C6D6"/>
            </a:solidFill>
            <a:prstDash val="solid"/>
          </a:ln>
        </p:spPr>
      </p:sp>
      <p:pic>
        <p:nvPicPr>
          <p:cNvPr id="22" name="Image 3" descr="/mnt/user-data/uploads/VERIFY_______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6208" y="2926080"/>
            <a:ext cx="2697480" cy="1517333"/>
          </a:xfrm>
          <a:prstGeom prst="rect">
            <a:avLst/>
          </a:prstGeom>
        </p:spPr>
      </p:pic>
      <p:sp>
        <p:nvSpPr>
          <p:cNvPr id="23" name="Shape 17"/>
          <p:cNvSpPr/>
          <p:nvPr/>
        </p:nvSpPr>
        <p:spPr>
          <a:xfrm>
            <a:off x="6236208" y="2926080"/>
            <a:ext cx="2697480" cy="1517333"/>
          </a:xfrm>
          <a:prstGeom prst="rect">
            <a:avLst/>
          </a:prstGeom>
          <a:ln w="12700">
            <a:solidFill>
              <a:srgbClr val="AD1457"/>
            </a:solidFill>
            <a:prstDash val="solid"/>
          </a:ln>
        </p:spPr>
      </p:sp>
      <p:sp>
        <p:nvSpPr>
          <p:cNvPr id="24" name="Text 18"/>
          <p:cNvSpPr/>
          <p:nvPr/>
        </p:nvSpPr>
        <p:spPr>
          <a:xfrm>
            <a:off x="9079992" y="2633472"/>
            <a:ext cx="269748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b="1" dirty="0">
                <a:solidFill>
                  <a:srgbClr val="AD14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EX-04 — Ulefone Note 14</a:t>
            </a:r>
            <a:endParaRPr lang="en-US" sz="1000" dirty="0"/>
          </a:p>
        </p:txBody>
      </p:sp>
      <p:sp>
        <p:nvSpPr>
          <p:cNvPr id="25" name="Shape 19"/>
          <p:cNvSpPr/>
          <p:nvPr/>
        </p:nvSpPr>
        <p:spPr>
          <a:xfrm>
            <a:off x="9043416" y="2889504"/>
            <a:ext cx="2770632" cy="1590485"/>
          </a:xfrm>
          <a:prstGeom prst="rect">
            <a:avLst/>
          </a:prstGeom>
          <a:solidFill>
            <a:srgbClr val="FCE4EC"/>
          </a:solidFill>
          <a:ln w="12700">
            <a:solidFill>
              <a:srgbClr val="F3C6D6"/>
            </a:solidFill>
            <a:prstDash val="solid"/>
          </a:ln>
        </p:spPr>
      </p:sp>
      <p:pic>
        <p:nvPicPr>
          <p:cNvPr id="26" name="Image 4" descr="/mnt/user-data/uploads/VERIFY_HASH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79992" y="2926080"/>
            <a:ext cx="2697480" cy="1517333"/>
          </a:xfrm>
          <a:prstGeom prst="rect">
            <a:avLst/>
          </a:prstGeom>
        </p:spPr>
      </p:pic>
      <p:sp>
        <p:nvSpPr>
          <p:cNvPr id="27" name="Shape 20"/>
          <p:cNvSpPr/>
          <p:nvPr/>
        </p:nvSpPr>
        <p:spPr>
          <a:xfrm>
            <a:off x="9079992" y="2926080"/>
            <a:ext cx="2697480" cy="1517333"/>
          </a:xfrm>
          <a:prstGeom prst="rect">
            <a:avLst/>
          </a:prstGeom>
          <a:ln w="12700">
            <a:solidFill>
              <a:srgbClr val="AD1457"/>
            </a:solidFill>
            <a:prstDash val="solid"/>
          </a:ln>
        </p:spPr>
      </p:sp>
      <p:sp>
        <p:nvSpPr>
          <p:cNvPr id="28" name="Text 21"/>
          <p:cNvSpPr/>
          <p:nvPr/>
        </p:nvSpPr>
        <p:spPr>
          <a:xfrm>
            <a:off x="548640" y="4763453"/>
            <a:ext cx="110642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20000"/>
              </a:lnSpc>
              <a:buNone/>
            </a:pPr>
            <a:r>
              <a:rPr lang="en-US" sz="1100" i="1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 four case devices were independently hash-verified using Cellebrite Physical Analyzer. Values are copied exactly from the supplied evidence — none are invented.</a:t>
            </a:r>
            <a:endParaRPr lang="en-US" sz="1100" dirty="0"/>
          </a:p>
        </p:txBody>
      </p:sp>
      <p:sp>
        <p:nvSpPr>
          <p:cNvPr id="29" name="Shape 22"/>
          <p:cNvSpPr/>
          <p:nvPr/>
        </p:nvSpPr>
        <p:spPr>
          <a:xfrm>
            <a:off x="457200" y="6473952"/>
            <a:ext cx="11274552" cy="0"/>
          </a:xfrm>
          <a:prstGeom prst="line">
            <a:avLst/>
          </a:prstGeom>
          <a:noFill/>
          <a:ln w="12700">
            <a:solidFill>
              <a:srgbClr val="F3C6D6"/>
            </a:solidFill>
            <a:prstDash val="solid"/>
          </a:ln>
        </p:spPr>
      </p:sp>
      <p:sp>
        <p:nvSpPr>
          <p:cNvPr id="30" name="Text 23"/>
          <p:cNvSpPr/>
          <p:nvPr/>
        </p:nvSpPr>
        <p:spPr>
          <a:xfrm>
            <a:off x="457200" y="6528816"/>
            <a:ext cx="82296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800" b="1" spc="100" kern="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FORENSICS INVESTIGATION  ·  QUANTUM TECH</a:t>
            </a:r>
            <a:endParaRPr lang="en-US" sz="800" dirty="0"/>
          </a:p>
        </p:txBody>
      </p:sp>
      <p:sp>
        <p:nvSpPr>
          <p:cNvPr id="31" name="Text 24"/>
          <p:cNvSpPr/>
          <p:nvPr/>
        </p:nvSpPr>
        <p:spPr>
          <a:xfrm>
            <a:off x="10972800" y="6528816"/>
            <a:ext cx="75895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80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/ 19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user-data/uploads/691c3d1c-4f89-4e2f-b148-318e5c9c0e07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92840" y="292608"/>
            <a:ext cx="502920" cy="498348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48640" y="365760"/>
            <a:ext cx="9601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b="1" spc="250" kern="0" dirty="0">
                <a:solidFill>
                  <a:srgbClr val="D6336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LIVE DEMONSTRATION</a:t>
            </a:r>
            <a:endParaRPr lang="en-US" sz="1100" dirty="0"/>
          </a:p>
        </p:txBody>
      </p:sp>
      <p:sp>
        <p:nvSpPr>
          <p:cNvPr id="4" name="Text 1"/>
          <p:cNvSpPr/>
          <p:nvPr/>
        </p:nvSpPr>
        <p:spPr>
          <a:xfrm>
            <a:off x="548640" y="621792"/>
            <a:ext cx="105156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900" b="1" dirty="0">
                <a:solidFill>
                  <a:srgbClr val="AD14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Phone — Forensic Acquisition</a:t>
            </a:r>
            <a:endParaRPr lang="en-US" sz="2900" dirty="0"/>
          </a:p>
        </p:txBody>
      </p:sp>
      <p:sp>
        <p:nvSpPr>
          <p:cNvPr id="5" name="Shape 2"/>
          <p:cNvSpPr/>
          <p:nvPr/>
        </p:nvSpPr>
        <p:spPr>
          <a:xfrm>
            <a:off x="548640" y="1298448"/>
            <a:ext cx="1005840" cy="0"/>
          </a:xfrm>
          <a:prstGeom prst="line">
            <a:avLst/>
          </a:prstGeom>
          <a:noFill/>
          <a:ln w="31750">
            <a:solidFill>
              <a:srgbClr val="AD1457"/>
            </a:solidFill>
            <a:prstDash val="solid"/>
          </a:ln>
        </p:spPr>
      </p:sp>
      <p:sp>
        <p:nvSpPr>
          <p:cNvPr id="6" name="Shape 3"/>
          <p:cNvSpPr/>
          <p:nvPr/>
        </p:nvSpPr>
        <p:spPr>
          <a:xfrm>
            <a:off x="548640" y="1664208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7" name="Text 4"/>
          <p:cNvSpPr/>
          <p:nvPr/>
        </p:nvSpPr>
        <p:spPr>
          <a:xfrm>
            <a:off x="822960" y="1527048"/>
            <a:ext cx="10789920" cy="31089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Apple iPhone 12 (A2172) — examiner's own device.</a:t>
            </a:r>
            <a:endParaRPr lang="en-US" sz="1300" dirty="0"/>
          </a:p>
        </p:txBody>
      </p:sp>
      <p:sp>
        <p:nvSpPr>
          <p:cNvPr id="8" name="Shape 5"/>
          <p:cNvSpPr/>
          <p:nvPr/>
        </p:nvSpPr>
        <p:spPr>
          <a:xfrm>
            <a:off x="548640" y="1975104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9" name="Text 6"/>
          <p:cNvSpPr/>
          <p:nvPr/>
        </p:nvSpPr>
        <p:spPr>
          <a:xfrm>
            <a:off x="822960" y="1837944"/>
            <a:ext cx="10789920" cy="31089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Used to demonstrate the acquisition process live.</a:t>
            </a:r>
            <a:endParaRPr lang="en-US" sz="1300" dirty="0"/>
          </a:p>
        </p:txBody>
      </p:sp>
      <p:sp>
        <p:nvSpPr>
          <p:cNvPr id="10" name="Shape 7"/>
          <p:cNvSpPr/>
          <p:nvPr/>
        </p:nvSpPr>
        <p:spPr>
          <a:xfrm>
            <a:off x="548640" y="2286000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11" name="Text 8"/>
          <p:cNvSpPr/>
          <p:nvPr/>
        </p:nvSpPr>
        <p:spPr>
          <a:xfrm>
            <a:off x="822960" y="2148840"/>
            <a:ext cx="10789920" cy="31089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Full extraction sequence walked through, step by step.</a:t>
            </a:r>
            <a:endParaRPr lang="en-US" sz="1300" dirty="0"/>
          </a:p>
        </p:txBody>
      </p:sp>
      <p:sp>
        <p:nvSpPr>
          <p:cNvPr id="12" name="Shape 9"/>
          <p:cNvSpPr/>
          <p:nvPr/>
        </p:nvSpPr>
        <p:spPr>
          <a:xfrm>
            <a:off x="548640" y="2596896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13" name="Text 10"/>
          <p:cNvSpPr/>
          <p:nvPr/>
        </p:nvSpPr>
        <p:spPr>
          <a:xfrm>
            <a:off x="822960" y="2459736"/>
            <a:ext cx="10789920" cy="31089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Not one of the four case exhibits.</a:t>
            </a:r>
            <a:endParaRPr lang="en-US" sz="1300" dirty="0"/>
          </a:p>
        </p:txBody>
      </p:sp>
      <p:sp>
        <p:nvSpPr>
          <p:cNvPr id="14" name="Shape 11"/>
          <p:cNvSpPr/>
          <p:nvPr/>
        </p:nvSpPr>
        <p:spPr>
          <a:xfrm>
            <a:off x="548640" y="2953512"/>
            <a:ext cx="2084832" cy="256032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15" name="Text 12"/>
          <p:cNvSpPr/>
          <p:nvPr/>
        </p:nvSpPr>
        <p:spPr>
          <a:xfrm>
            <a:off x="548640" y="2953512"/>
            <a:ext cx="208483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spc="100" kern="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STEP 1</a:t>
            </a:r>
            <a:endParaRPr lang="en-US" sz="900" dirty="0"/>
          </a:p>
        </p:txBody>
      </p:sp>
      <p:pic>
        <p:nvPicPr>
          <p:cNvPr id="16" name="Image 1" descr="/home/claude/work/crops/iphone_4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640" y="3246120"/>
            <a:ext cx="2084832" cy="1129284"/>
          </a:xfrm>
          <a:prstGeom prst="rect">
            <a:avLst/>
          </a:prstGeom>
        </p:spPr>
      </p:pic>
      <p:sp>
        <p:nvSpPr>
          <p:cNvPr id="17" name="Shape 13"/>
          <p:cNvSpPr/>
          <p:nvPr/>
        </p:nvSpPr>
        <p:spPr>
          <a:xfrm>
            <a:off x="548640" y="3246120"/>
            <a:ext cx="2084832" cy="1129284"/>
          </a:xfrm>
          <a:prstGeom prst="rect">
            <a:avLst/>
          </a:prstGeom>
          <a:ln w="12700">
            <a:solidFill>
              <a:srgbClr val="AD1457"/>
            </a:solidFill>
            <a:prstDash val="solid"/>
          </a:ln>
        </p:spPr>
      </p:sp>
      <p:sp>
        <p:nvSpPr>
          <p:cNvPr id="18" name="Text 14"/>
          <p:cNvSpPr/>
          <p:nvPr/>
        </p:nvSpPr>
        <p:spPr>
          <a:xfrm>
            <a:off x="548640" y="4430268"/>
            <a:ext cx="2084832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10000"/>
              </a:lnSpc>
              <a:buNone/>
            </a:pPr>
            <a:r>
              <a:rPr lang="en-US" sz="830" b="1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Device detected</a:t>
            </a:r>
            <a:endParaRPr lang="en-US" sz="830" dirty="0"/>
          </a:p>
        </p:txBody>
      </p:sp>
      <p:sp>
        <p:nvSpPr>
          <p:cNvPr id="19" name="Shape 15"/>
          <p:cNvSpPr/>
          <p:nvPr/>
        </p:nvSpPr>
        <p:spPr>
          <a:xfrm>
            <a:off x="2761488" y="2953512"/>
            <a:ext cx="2084832" cy="256032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20" name="Text 16"/>
          <p:cNvSpPr/>
          <p:nvPr/>
        </p:nvSpPr>
        <p:spPr>
          <a:xfrm>
            <a:off x="2761488" y="2953512"/>
            <a:ext cx="208483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spc="100" kern="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STEP 2</a:t>
            </a:r>
            <a:endParaRPr lang="en-US" sz="900" dirty="0"/>
          </a:p>
        </p:txBody>
      </p:sp>
      <p:pic>
        <p:nvPicPr>
          <p:cNvPr id="21" name="Image 2" descr="/home/claude/work/crops/iphone_5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488" y="3246120"/>
            <a:ext cx="2084832" cy="1129284"/>
          </a:xfrm>
          <a:prstGeom prst="rect">
            <a:avLst/>
          </a:prstGeom>
        </p:spPr>
      </p:pic>
      <p:sp>
        <p:nvSpPr>
          <p:cNvPr id="22" name="Shape 17"/>
          <p:cNvSpPr/>
          <p:nvPr/>
        </p:nvSpPr>
        <p:spPr>
          <a:xfrm>
            <a:off x="2761488" y="3246120"/>
            <a:ext cx="2084832" cy="1129284"/>
          </a:xfrm>
          <a:prstGeom prst="rect">
            <a:avLst/>
          </a:prstGeom>
          <a:ln w="12700">
            <a:solidFill>
              <a:srgbClr val="AD1457"/>
            </a:solidFill>
            <a:prstDash val="solid"/>
          </a:ln>
        </p:spPr>
      </p:sp>
      <p:sp>
        <p:nvSpPr>
          <p:cNvPr id="23" name="Text 18"/>
          <p:cNvSpPr/>
          <p:nvPr/>
        </p:nvSpPr>
        <p:spPr>
          <a:xfrm>
            <a:off x="2761488" y="4430268"/>
            <a:ext cx="2084832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10000"/>
              </a:lnSpc>
              <a:buNone/>
            </a:pPr>
            <a:r>
              <a:rPr lang="en-US" sz="830" b="1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Extraction type selection</a:t>
            </a:r>
            <a:endParaRPr lang="en-US" sz="830" dirty="0"/>
          </a:p>
        </p:txBody>
      </p:sp>
      <p:sp>
        <p:nvSpPr>
          <p:cNvPr id="24" name="Shape 19"/>
          <p:cNvSpPr/>
          <p:nvPr/>
        </p:nvSpPr>
        <p:spPr>
          <a:xfrm>
            <a:off x="4974336" y="2953512"/>
            <a:ext cx="2084832" cy="256032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25" name="Text 20"/>
          <p:cNvSpPr/>
          <p:nvPr/>
        </p:nvSpPr>
        <p:spPr>
          <a:xfrm>
            <a:off x="4974336" y="2953512"/>
            <a:ext cx="208483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spc="100" kern="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STEP 3</a:t>
            </a:r>
            <a:endParaRPr lang="en-US" sz="900" dirty="0"/>
          </a:p>
        </p:txBody>
      </p:sp>
      <p:pic>
        <p:nvPicPr>
          <p:cNvPr id="26" name="Image 3" descr="/home/claude/work/crops/iphone_6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4336" y="3246120"/>
            <a:ext cx="2084832" cy="1129284"/>
          </a:xfrm>
          <a:prstGeom prst="rect">
            <a:avLst/>
          </a:prstGeom>
        </p:spPr>
      </p:pic>
      <p:sp>
        <p:nvSpPr>
          <p:cNvPr id="27" name="Shape 21"/>
          <p:cNvSpPr/>
          <p:nvPr/>
        </p:nvSpPr>
        <p:spPr>
          <a:xfrm>
            <a:off x="4974336" y="3246120"/>
            <a:ext cx="2084832" cy="1129284"/>
          </a:xfrm>
          <a:prstGeom prst="rect">
            <a:avLst/>
          </a:prstGeom>
          <a:ln w="12700">
            <a:solidFill>
              <a:srgbClr val="AD1457"/>
            </a:solidFill>
            <a:prstDash val="solid"/>
          </a:ln>
        </p:spPr>
      </p:sp>
      <p:sp>
        <p:nvSpPr>
          <p:cNvPr id="28" name="Text 22"/>
          <p:cNvSpPr/>
          <p:nvPr/>
        </p:nvSpPr>
        <p:spPr>
          <a:xfrm>
            <a:off x="4974336" y="4430268"/>
            <a:ext cx="2084832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10000"/>
              </a:lnSpc>
              <a:buNone/>
            </a:pPr>
            <a:r>
              <a:rPr lang="en-US" sz="830" b="1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Extraction destination set</a:t>
            </a:r>
            <a:endParaRPr lang="en-US" sz="830" dirty="0"/>
          </a:p>
        </p:txBody>
      </p:sp>
      <p:sp>
        <p:nvSpPr>
          <p:cNvPr id="29" name="Shape 23"/>
          <p:cNvSpPr/>
          <p:nvPr/>
        </p:nvSpPr>
        <p:spPr>
          <a:xfrm>
            <a:off x="7187184" y="2953512"/>
            <a:ext cx="2084832" cy="256032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30" name="Text 24"/>
          <p:cNvSpPr/>
          <p:nvPr/>
        </p:nvSpPr>
        <p:spPr>
          <a:xfrm>
            <a:off x="7187184" y="2953512"/>
            <a:ext cx="208483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spc="100" kern="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STEP 4</a:t>
            </a:r>
            <a:endParaRPr lang="en-US" sz="900" dirty="0"/>
          </a:p>
        </p:txBody>
      </p:sp>
      <p:pic>
        <p:nvPicPr>
          <p:cNvPr id="31" name="Image 4" descr="/home/claude/work/crops/iphone_7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7184" y="3246120"/>
            <a:ext cx="2084832" cy="1129284"/>
          </a:xfrm>
          <a:prstGeom prst="rect">
            <a:avLst/>
          </a:prstGeom>
        </p:spPr>
      </p:pic>
      <p:sp>
        <p:nvSpPr>
          <p:cNvPr id="32" name="Shape 25"/>
          <p:cNvSpPr/>
          <p:nvPr/>
        </p:nvSpPr>
        <p:spPr>
          <a:xfrm>
            <a:off x="7187184" y="3246120"/>
            <a:ext cx="2084832" cy="1129284"/>
          </a:xfrm>
          <a:prstGeom prst="rect">
            <a:avLst/>
          </a:prstGeom>
          <a:ln w="12700">
            <a:solidFill>
              <a:srgbClr val="AD1457"/>
            </a:solidFill>
            <a:prstDash val="solid"/>
          </a:ln>
        </p:spPr>
      </p:sp>
      <p:sp>
        <p:nvSpPr>
          <p:cNvPr id="33" name="Text 26"/>
          <p:cNvSpPr/>
          <p:nvPr/>
        </p:nvSpPr>
        <p:spPr>
          <a:xfrm>
            <a:off x="7187184" y="4430268"/>
            <a:ext cx="2084832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10000"/>
              </a:lnSpc>
              <a:buNone/>
            </a:pPr>
            <a:r>
              <a:rPr lang="en-US" sz="830" b="1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Extraction in progress</a:t>
            </a:r>
            <a:endParaRPr lang="en-US" sz="830" dirty="0"/>
          </a:p>
        </p:txBody>
      </p:sp>
      <p:sp>
        <p:nvSpPr>
          <p:cNvPr id="34" name="Shape 27"/>
          <p:cNvSpPr/>
          <p:nvPr/>
        </p:nvSpPr>
        <p:spPr>
          <a:xfrm>
            <a:off x="9400032" y="2953512"/>
            <a:ext cx="2084832" cy="256032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35" name="Text 28"/>
          <p:cNvSpPr/>
          <p:nvPr/>
        </p:nvSpPr>
        <p:spPr>
          <a:xfrm>
            <a:off x="9400032" y="2953512"/>
            <a:ext cx="208483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00" b="1" spc="100" kern="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STEP 5</a:t>
            </a:r>
            <a:endParaRPr lang="en-US" sz="900" dirty="0"/>
          </a:p>
        </p:txBody>
      </p:sp>
      <p:pic>
        <p:nvPicPr>
          <p:cNvPr id="36" name="Image 5" descr="/home/claude/work/crops/iphone_8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00032" y="3246120"/>
            <a:ext cx="2084832" cy="1129284"/>
          </a:xfrm>
          <a:prstGeom prst="rect">
            <a:avLst/>
          </a:prstGeom>
        </p:spPr>
      </p:pic>
      <p:sp>
        <p:nvSpPr>
          <p:cNvPr id="37" name="Shape 29"/>
          <p:cNvSpPr/>
          <p:nvPr/>
        </p:nvSpPr>
        <p:spPr>
          <a:xfrm>
            <a:off x="9400032" y="3246120"/>
            <a:ext cx="2084832" cy="1129284"/>
          </a:xfrm>
          <a:prstGeom prst="rect">
            <a:avLst/>
          </a:prstGeom>
          <a:ln w="12700">
            <a:solidFill>
              <a:srgbClr val="AD1457"/>
            </a:solidFill>
            <a:prstDash val="solid"/>
          </a:ln>
        </p:spPr>
      </p:sp>
      <p:sp>
        <p:nvSpPr>
          <p:cNvPr id="38" name="Text 30"/>
          <p:cNvSpPr/>
          <p:nvPr/>
        </p:nvSpPr>
        <p:spPr>
          <a:xfrm>
            <a:off x="9400032" y="4430268"/>
            <a:ext cx="2084832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10000"/>
              </a:lnSpc>
              <a:buNone/>
            </a:pPr>
            <a:r>
              <a:rPr lang="en-US" sz="830" b="1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Extraction summary</a:t>
            </a:r>
            <a:endParaRPr lang="en-US" sz="830" dirty="0"/>
          </a:p>
        </p:txBody>
      </p:sp>
      <p:sp>
        <p:nvSpPr>
          <p:cNvPr id="39" name="Shape 31"/>
          <p:cNvSpPr/>
          <p:nvPr/>
        </p:nvSpPr>
        <p:spPr>
          <a:xfrm>
            <a:off x="548640" y="4924044"/>
            <a:ext cx="11064240" cy="502920"/>
          </a:xfrm>
          <a:prstGeom prst="rect">
            <a:avLst/>
          </a:prstGeom>
          <a:solidFill>
            <a:srgbClr val="FCE4EC"/>
          </a:solidFill>
          <a:ln/>
        </p:spPr>
      </p:sp>
      <p:sp>
        <p:nvSpPr>
          <p:cNvPr id="40" name="Text 32"/>
          <p:cNvSpPr/>
          <p:nvPr/>
        </p:nvSpPr>
        <p:spPr>
          <a:xfrm>
            <a:off x="731520" y="4924044"/>
            <a:ext cx="106984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b="1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Device model: Apple iPhone 12 (A2172)  ·  Extraction: File System (Advanced Logical)  ·  Demonstration purposes only — not part of the four case exhibits.</a:t>
            </a:r>
            <a:endParaRPr lang="en-US" sz="1000" dirty="0"/>
          </a:p>
        </p:txBody>
      </p:sp>
      <p:sp>
        <p:nvSpPr>
          <p:cNvPr id="41" name="Shape 33"/>
          <p:cNvSpPr/>
          <p:nvPr/>
        </p:nvSpPr>
        <p:spPr>
          <a:xfrm>
            <a:off x="457200" y="6473952"/>
            <a:ext cx="11274552" cy="0"/>
          </a:xfrm>
          <a:prstGeom prst="line">
            <a:avLst/>
          </a:prstGeom>
          <a:noFill/>
          <a:ln w="12700">
            <a:solidFill>
              <a:srgbClr val="F3C6D6"/>
            </a:solidFill>
            <a:prstDash val="solid"/>
          </a:ln>
        </p:spPr>
      </p:sp>
      <p:sp>
        <p:nvSpPr>
          <p:cNvPr id="42" name="Text 34"/>
          <p:cNvSpPr/>
          <p:nvPr/>
        </p:nvSpPr>
        <p:spPr>
          <a:xfrm>
            <a:off x="457200" y="6528816"/>
            <a:ext cx="82296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800" b="1" spc="100" kern="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FORENSICS INVESTIGATION  ·  QUANTUM TECH</a:t>
            </a:r>
            <a:endParaRPr lang="en-US" sz="800" dirty="0"/>
          </a:p>
        </p:txBody>
      </p:sp>
      <p:sp>
        <p:nvSpPr>
          <p:cNvPr id="43" name="Text 35"/>
          <p:cNvSpPr/>
          <p:nvPr/>
        </p:nvSpPr>
        <p:spPr>
          <a:xfrm>
            <a:off x="10972800" y="6528816"/>
            <a:ext cx="75895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80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/ 19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user-data/uploads/691c3d1c-4f89-4e2f-b148-318e5c9c0e07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92840" y="292608"/>
            <a:ext cx="502920" cy="498348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48640" y="365760"/>
            <a:ext cx="9601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b="1" spc="250" kern="0" dirty="0">
                <a:solidFill>
                  <a:srgbClr val="D6336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COMMUNICATIONS</a:t>
            </a:r>
            <a:endParaRPr lang="en-US" sz="1100" dirty="0"/>
          </a:p>
        </p:txBody>
      </p:sp>
      <p:sp>
        <p:nvSpPr>
          <p:cNvPr id="4" name="Text 1"/>
          <p:cNvSpPr/>
          <p:nvPr/>
        </p:nvSpPr>
        <p:spPr>
          <a:xfrm>
            <a:off x="548640" y="621792"/>
            <a:ext cx="105156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900" b="1" dirty="0">
                <a:solidFill>
                  <a:srgbClr val="AD14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Contact Analysis</a:t>
            </a:r>
            <a:endParaRPr lang="en-US" sz="2900" dirty="0"/>
          </a:p>
        </p:txBody>
      </p:sp>
      <p:sp>
        <p:nvSpPr>
          <p:cNvPr id="5" name="Shape 2"/>
          <p:cNvSpPr/>
          <p:nvPr/>
        </p:nvSpPr>
        <p:spPr>
          <a:xfrm>
            <a:off x="548640" y="1298448"/>
            <a:ext cx="1005840" cy="0"/>
          </a:xfrm>
          <a:prstGeom prst="line">
            <a:avLst/>
          </a:prstGeom>
          <a:noFill/>
          <a:ln w="31750">
            <a:solidFill>
              <a:srgbClr val="AD1457"/>
            </a:solidFill>
            <a:prstDash val="solid"/>
          </a:ln>
        </p:spPr>
      </p:sp>
      <p:sp>
        <p:nvSpPr>
          <p:cNvPr id="6" name="Shape 3"/>
          <p:cNvSpPr/>
          <p:nvPr/>
        </p:nvSpPr>
        <p:spPr>
          <a:xfrm>
            <a:off x="548640" y="1892808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7" name="Text 4"/>
          <p:cNvSpPr/>
          <p:nvPr/>
        </p:nvSpPr>
        <p:spPr>
          <a:xfrm>
            <a:off x="822960" y="1755648"/>
            <a:ext cx="4846320" cy="74980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5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 contacts recovered.</a:t>
            </a:r>
            <a:endParaRPr lang="en-US" sz="1550" dirty="0"/>
          </a:p>
        </p:txBody>
      </p:sp>
      <p:sp>
        <p:nvSpPr>
          <p:cNvPr id="8" name="Shape 5"/>
          <p:cNvSpPr/>
          <p:nvPr/>
        </p:nvSpPr>
        <p:spPr>
          <a:xfrm>
            <a:off x="548640" y="2642616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9" name="Text 6"/>
          <p:cNvSpPr/>
          <p:nvPr/>
        </p:nvSpPr>
        <p:spPr>
          <a:xfrm>
            <a:off x="822960" y="2505456"/>
            <a:ext cx="4846320" cy="74980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5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“Joe Marsh” identified.</a:t>
            </a:r>
            <a:endParaRPr lang="en-US" sz="1550" dirty="0"/>
          </a:p>
        </p:txBody>
      </p:sp>
      <p:sp>
        <p:nvSpPr>
          <p:cNvPr id="10" name="Shape 7"/>
          <p:cNvSpPr/>
          <p:nvPr/>
        </p:nvSpPr>
        <p:spPr>
          <a:xfrm>
            <a:off x="548640" y="3392424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11" name="Text 8"/>
          <p:cNvSpPr/>
          <p:nvPr/>
        </p:nvSpPr>
        <p:spPr>
          <a:xfrm>
            <a:off x="822960" y="3255264"/>
            <a:ext cx="4846320" cy="74980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5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Anonymous contacts identified (e.g. “SA No.”).</a:t>
            </a:r>
            <a:endParaRPr lang="en-US" sz="1550" dirty="0"/>
          </a:p>
        </p:txBody>
      </p:sp>
      <p:sp>
        <p:nvSpPr>
          <p:cNvPr id="12" name="Shape 9"/>
          <p:cNvSpPr/>
          <p:nvPr/>
        </p:nvSpPr>
        <p:spPr>
          <a:xfrm>
            <a:off x="548640" y="4142232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13" name="Text 10"/>
          <p:cNvSpPr/>
          <p:nvPr/>
        </p:nvSpPr>
        <p:spPr>
          <a:xfrm>
            <a:off x="822960" y="4005072"/>
            <a:ext cx="4846320" cy="74980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5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Contact data supports network analysis.</a:t>
            </a:r>
            <a:endParaRPr lang="en-US" sz="1550" dirty="0"/>
          </a:p>
        </p:txBody>
      </p:sp>
      <p:sp>
        <p:nvSpPr>
          <p:cNvPr id="14" name="Shape 11"/>
          <p:cNvSpPr/>
          <p:nvPr/>
        </p:nvSpPr>
        <p:spPr>
          <a:xfrm>
            <a:off x="6117336" y="1636776"/>
            <a:ext cx="5641848" cy="3224790"/>
          </a:xfrm>
          <a:prstGeom prst="rect">
            <a:avLst/>
          </a:prstGeom>
          <a:solidFill>
            <a:srgbClr val="FCE4EC"/>
          </a:solidFill>
          <a:ln w="12700">
            <a:solidFill>
              <a:srgbClr val="F3C6D6"/>
            </a:solidFill>
            <a:prstDash val="solid"/>
          </a:ln>
        </p:spPr>
      </p:sp>
      <p:pic>
        <p:nvPicPr>
          <p:cNvPr id="15" name="Image 1" descr="/mnt/user-data/uploads/Screenshot_2026-07-14_125414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2200" y="1691640"/>
            <a:ext cx="5532120" cy="3115062"/>
          </a:xfrm>
          <a:prstGeom prst="rect">
            <a:avLst/>
          </a:prstGeom>
        </p:spPr>
      </p:pic>
      <p:sp>
        <p:nvSpPr>
          <p:cNvPr id="16" name="Shape 12"/>
          <p:cNvSpPr/>
          <p:nvPr/>
        </p:nvSpPr>
        <p:spPr>
          <a:xfrm>
            <a:off x="6172200" y="1691640"/>
            <a:ext cx="5532120" cy="3115062"/>
          </a:xfrm>
          <a:prstGeom prst="rect">
            <a:avLst/>
          </a:prstGeom>
          <a:ln w="15875">
            <a:solidFill>
              <a:srgbClr val="AD1457"/>
            </a:solidFill>
            <a:prstDash val="solid"/>
          </a:ln>
        </p:spPr>
      </p:sp>
      <p:sp>
        <p:nvSpPr>
          <p:cNvPr id="17" name="Text 13"/>
          <p:cNvSpPr/>
          <p:nvPr/>
        </p:nvSpPr>
        <p:spPr>
          <a:xfrm>
            <a:off x="6172200" y="4916430"/>
            <a:ext cx="55321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15000"/>
              </a:lnSpc>
              <a:buNone/>
            </a:pPr>
            <a:r>
              <a:rPr lang="en-US" sz="800" b="1" spc="50" kern="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ACTUAL SUPPLIED EVIDENCE — HUAWEI POT-LX1 (EX-01) CONTACTS</a:t>
            </a:r>
            <a:endParaRPr lang="en-US" sz="800" dirty="0"/>
          </a:p>
        </p:txBody>
      </p:sp>
      <p:sp>
        <p:nvSpPr>
          <p:cNvPr id="18" name="Shape 14"/>
          <p:cNvSpPr/>
          <p:nvPr/>
        </p:nvSpPr>
        <p:spPr>
          <a:xfrm>
            <a:off x="457200" y="6473952"/>
            <a:ext cx="11274552" cy="0"/>
          </a:xfrm>
          <a:prstGeom prst="line">
            <a:avLst/>
          </a:prstGeom>
          <a:noFill/>
          <a:ln w="12700">
            <a:solidFill>
              <a:srgbClr val="F3C6D6"/>
            </a:solidFill>
            <a:prstDash val="solid"/>
          </a:ln>
        </p:spPr>
      </p:sp>
      <p:sp>
        <p:nvSpPr>
          <p:cNvPr id="19" name="Text 15"/>
          <p:cNvSpPr/>
          <p:nvPr/>
        </p:nvSpPr>
        <p:spPr>
          <a:xfrm>
            <a:off x="457200" y="6528816"/>
            <a:ext cx="82296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800" b="1" spc="100" kern="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FORENSICS INVESTIGATION  ·  QUANTUM TECH</a:t>
            </a:r>
            <a:endParaRPr lang="en-US" sz="800" dirty="0"/>
          </a:p>
        </p:txBody>
      </p:sp>
      <p:sp>
        <p:nvSpPr>
          <p:cNvPr id="20" name="Text 16"/>
          <p:cNvSpPr/>
          <p:nvPr/>
        </p:nvSpPr>
        <p:spPr>
          <a:xfrm>
            <a:off x="10972800" y="6528816"/>
            <a:ext cx="75895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80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/ 19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user-data/uploads/691c3d1c-4f89-4e2f-b148-318e5c9c0e07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92840" y="292608"/>
            <a:ext cx="502920" cy="498348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48640" y="365760"/>
            <a:ext cx="9601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b="1" spc="250" kern="0" dirty="0">
                <a:solidFill>
                  <a:srgbClr val="D6336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COMMUNICATIONS</a:t>
            </a:r>
            <a:endParaRPr lang="en-US" sz="1100" dirty="0"/>
          </a:p>
        </p:txBody>
      </p:sp>
      <p:sp>
        <p:nvSpPr>
          <p:cNvPr id="4" name="Text 1"/>
          <p:cNvSpPr/>
          <p:nvPr/>
        </p:nvSpPr>
        <p:spPr>
          <a:xfrm>
            <a:off x="548640" y="621792"/>
            <a:ext cx="105156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900" b="1" dirty="0">
                <a:solidFill>
                  <a:srgbClr val="AD14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Call Data</a:t>
            </a:r>
            <a:endParaRPr lang="en-US" sz="2900" dirty="0"/>
          </a:p>
        </p:txBody>
      </p:sp>
      <p:sp>
        <p:nvSpPr>
          <p:cNvPr id="5" name="Shape 2"/>
          <p:cNvSpPr/>
          <p:nvPr/>
        </p:nvSpPr>
        <p:spPr>
          <a:xfrm>
            <a:off x="548640" y="1298448"/>
            <a:ext cx="1005840" cy="0"/>
          </a:xfrm>
          <a:prstGeom prst="line">
            <a:avLst/>
          </a:prstGeom>
          <a:noFill/>
          <a:ln w="31750">
            <a:solidFill>
              <a:srgbClr val="AD1457"/>
            </a:solidFill>
            <a:prstDash val="solid"/>
          </a:ln>
        </p:spPr>
      </p:sp>
      <p:sp>
        <p:nvSpPr>
          <p:cNvPr id="6" name="Shape 3"/>
          <p:cNvSpPr/>
          <p:nvPr/>
        </p:nvSpPr>
        <p:spPr>
          <a:xfrm>
            <a:off x="548640" y="1892808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7" name="Text 4"/>
          <p:cNvSpPr/>
          <p:nvPr/>
        </p:nvSpPr>
        <p:spPr>
          <a:xfrm>
            <a:off x="822960" y="1755648"/>
            <a:ext cx="4846320" cy="74980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5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 telephone logs recovered.</a:t>
            </a:r>
            <a:endParaRPr lang="en-US" sz="1550" dirty="0"/>
          </a:p>
        </p:txBody>
      </p:sp>
      <p:sp>
        <p:nvSpPr>
          <p:cNvPr id="8" name="Shape 5"/>
          <p:cNvSpPr/>
          <p:nvPr/>
        </p:nvSpPr>
        <p:spPr>
          <a:xfrm>
            <a:off x="548640" y="2642616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9" name="Text 6"/>
          <p:cNvSpPr/>
          <p:nvPr/>
        </p:nvSpPr>
        <p:spPr>
          <a:xfrm>
            <a:off x="822960" y="2505456"/>
            <a:ext cx="4846320" cy="74980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5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Repeated calls to “SA No.” (07917162891).</a:t>
            </a:r>
            <a:endParaRPr lang="en-US" sz="1550" dirty="0"/>
          </a:p>
        </p:txBody>
      </p:sp>
      <p:sp>
        <p:nvSpPr>
          <p:cNvPr id="10" name="Shape 7"/>
          <p:cNvSpPr/>
          <p:nvPr/>
        </p:nvSpPr>
        <p:spPr>
          <a:xfrm>
            <a:off x="548640" y="3392424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11" name="Text 8"/>
          <p:cNvSpPr/>
          <p:nvPr/>
        </p:nvSpPr>
        <p:spPr>
          <a:xfrm>
            <a:off x="822960" y="3255264"/>
            <a:ext cx="4846320" cy="74980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5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 15 calls unanswered or missed.</a:t>
            </a:r>
            <a:endParaRPr lang="en-US" sz="1550" dirty="0"/>
          </a:p>
        </p:txBody>
      </p:sp>
      <p:sp>
        <p:nvSpPr>
          <p:cNvPr id="12" name="Shape 9"/>
          <p:cNvSpPr/>
          <p:nvPr/>
        </p:nvSpPr>
        <p:spPr>
          <a:xfrm>
            <a:off x="548640" y="4142232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13" name="Text 10"/>
          <p:cNvSpPr/>
          <p:nvPr/>
        </p:nvSpPr>
        <p:spPr>
          <a:xfrm>
            <a:off x="822960" y="4005072"/>
            <a:ext cx="4846320" cy="74980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5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Activity clustered 17–19 Aug 2024.</a:t>
            </a:r>
            <a:endParaRPr lang="en-US" sz="1550" dirty="0"/>
          </a:p>
        </p:txBody>
      </p:sp>
      <p:sp>
        <p:nvSpPr>
          <p:cNvPr id="14" name="Shape 11"/>
          <p:cNvSpPr/>
          <p:nvPr/>
        </p:nvSpPr>
        <p:spPr>
          <a:xfrm>
            <a:off x="6117336" y="1636776"/>
            <a:ext cx="5641848" cy="3221546"/>
          </a:xfrm>
          <a:prstGeom prst="rect">
            <a:avLst/>
          </a:prstGeom>
          <a:solidFill>
            <a:srgbClr val="FCE4EC"/>
          </a:solidFill>
          <a:ln w="12700">
            <a:solidFill>
              <a:srgbClr val="F3C6D6"/>
            </a:solidFill>
            <a:prstDash val="solid"/>
          </a:ln>
        </p:spPr>
      </p:sp>
      <p:pic>
        <p:nvPicPr>
          <p:cNvPr id="15" name="Image 1" descr="/mnt/user-data/uploads/Screenshot_4___Call_Log__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2200" y="1691640"/>
            <a:ext cx="5532120" cy="3111818"/>
          </a:xfrm>
          <a:prstGeom prst="rect">
            <a:avLst/>
          </a:prstGeom>
        </p:spPr>
      </p:pic>
      <p:sp>
        <p:nvSpPr>
          <p:cNvPr id="16" name="Shape 12"/>
          <p:cNvSpPr/>
          <p:nvPr/>
        </p:nvSpPr>
        <p:spPr>
          <a:xfrm>
            <a:off x="6172200" y="1691640"/>
            <a:ext cx="5532120" cy="3111818"/>
          </a:xfrm>
          <a:prstGeom prst="rect">
            <a:avLst/>
          </a:prstGeom>
          <a:ln w="15875">
            <a:solidFill>
              <a:srgbClr val="AD1457"/>
            </a:solidFill>
            <a:prstDash val="solid"/>
          </a:ln>
        </p:spPr>
      </p:sp>
      <p:sp>
        <p:nvSpPr>
          <p:cNvPr id="17" name="Text 13"/>
          <p:cNvSpPr/>
          <p:nvPr/>
        </p:nvSpPr>
        <p:spPr>
          <a:xfrm>
            <a:off x="6172200" y="4913186"/>
            <a:ext cx="55321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15000"/>
              </a:lnSpc>
              <a:buNone/>
            </a:pPr>
            <a:r>
              <a:rPr lang="en-US" sz="800" b="1" spc="50" kern="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ACTUAL SUPPLIED EVIDENCE — HUAWEI POT-LX1 (EX-01) CALL LOG DETAIL</a:t>
            </a:r>
            <a:endParaRPr lang="en-US" sz="800" dirty="0"/>
          </a:p>
        </p:txBody>
      </p:sp>
      <p:sp>
        <p:nvSpPr>
          <p:cNvPr id="18" name="Shape 14"/>
          <p:cNvSpPr/>
          <p:nvPr/>
        </p:nvSpPr>
        <p:spPr>
          <a:xfrm>
            <a:off x="457200" y="6473952"/>
            <a:ext cx="11274552" cy="0"/>
          </a:xfrm>
          <a:prstGeom prst="line">
            <a:avLst/>
          </a:prstGeom>
          <a:noFill/>
          <a:ln w="12700">
            <a:solidFill>
              <a:srgbClr val="F3C6D6"/>
            </a:solidFill>
            <a:prstDash val="solid"/>
          </a:ln>
        </p:spPr>
      </p:sp>
      <p:sp>
        <p:nvSpPr>
          <p:cNvPr id="19" name="Text 15"/>
          <p:cNvSpPr/>
          <p:nvPr/>
        </p:nvSpPr>
        <p:spPr>
          <a:xfrm>
            <a:off x="457200" y="6528816"/>
            <a:ext cx="82296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800" b="1" spc="100" kern="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FORENSICS INVESTIGATION  ·  QUANTUM TECH</a:t>
            </a:r>
            <a:endParaRPr lang="en-US" sz="800" dirty="0"/>
          </a:p>
        </p:txBody>
      </p:sp>
      <p:sp>
        <p:nvSpPr>
          <p:cNvPr id="20" name="Text 16"/>
          <p:cNvSpPr/>
          <p:nvPr/>
        </p:nvSpPr>
        <p:spPr>
          <a:xfrm>
            <a:off x="10972800" y="6528816"/>
            <a:ext cx="75895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80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/ 19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user-data/uploads/691c3d1c-4f89-4e2f-b148-318e5c9c0e07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92840" y="292608"/>
            <a:ext cx="502920" cy="498348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48640" y="365760"/>
            <a:ext cx="9601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b="1" spc="250" kern="0" dirty="0">
                <a:solidFill>
                  <a:srgbClr val="D6336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COMMUNICATIONS</a:t>
            </a:r>
            <a:endParaRPr lang="en-US" sz="1100" dirty="0"/>
          </a:p>
        </p:txBody>
      </p:sp>
      <p:sp>
        <p:nvSpPr>
          <p:cNvPr id="4" name="Text 1"/>
          <p:cNvSpPr/>
          <p:nvPr/>
        </p:nvSpPr>
        <p:spPr>
          <a:xfrm>
            <a:off x="548640" y="621792"/>
            <a:ext cx="105156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900" b="1" dirty="0">
                <a:solidFill>
                  <a:srgbClr val="AD14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Chat Evidence</a:t>
            </a:r>
            <a:endParaRPr lang="en-US" sz="2900" dirty="0"/>
          </a:p>
        </p:txBody>
      </p:sp>
      <p:sp>
        <p:nvSpPr>
          <p:cNvPr id="5" name="Shape 2"/>
          <p:cNvSpPr/>
          <p:nvPr/>
        </p:nvSpPr>
        <p:spPr>
          <a:xfrm>
            <a:off x="548640" y="1298448"/>
            <a:ext cx="1005840" cy="0"/>
          </a:xfrm>
          <a:prstGeom prst="line">
            <a:avLst/>
          </a:prstGeom>
          <a:noFill/>
          <a:ln w="31750">
            <a:solidFill>
              <a:srgbClr val="AD1457"/>
            </a:solidFill>
            <a:prstDash val="solid"/>
          </a:ln>
        </p:spPr>
      </p:sp>
      <p:sp>
        <p:nvSpPr>
          <p:cNvPr id="6" name="Shape 3"/>
          <p:cNvSpPr/>
          <p:nvPr/>
        </p:nvSpPr>
        <p:spPr>
          <a:xfrm>
            <a:off x="548640" y="1664208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7" name="Text 4"/>
          <p:cNvSpPr/>
          <p:nvPr/>
        </p:nvSpPr>
        <p:spPr>
          <a:xfrm>
            <a:off x="822960" y="1527048"/>
            <a:ext cx="10789920" cy="274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Confidential assistance discussed.</a:t>
            </a:r>
            <a:endParaRPr lang="en-US" sz="1250" dirty="0"/>
          </a:p>
        </p:txBody>
      </p:sp>
      <p:sp>
        <p:nvSpPr>
          <p:cNvPr id="8" name="Shape 5"/>
          <p:cNvSpPr/>
          <p:nvPr/>
        </p:nvSpPr>
        <p:spPr>
          <a:xfrm>
            <a:off x="548640" y="1938528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9" name="Text 6"/>
          <p:cNvSpPr/>
          <p:nvPr/>
        </p:nvSpPr>
        <p:spPr>
          <a:xfrm>
            <a:off x="822960" y="1801368"/>
            <a:ext cx="10789920" cy="274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Interested clients mentioned.</a:t>
            </a:r>
            <a:endParaRPr lang="en-US" sz="1250" dirty="0"/>
          </a:p>
        </p:txBody>
      </p:sp>
      <p:sp>
        <p:nvSpPr>
          <p:cNvPr id="10" name="Shape 7"/>
          <p:cNvSpPr/>
          <p:nvPr/>
        </p:nvSpPr>
        <p:spPr>
          <a:xfrm>
            <a:off x="548640" y="2212848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11" name="Text 8"/>
          <p:cNvSpPr/>
          <p:nvPr/>
        </p:nvSpPr>
        <p:spPr>
          <a:xfrm>
            <a:off x="822960" y="2075688"/>
            <a:ext cx="10789920" cy="274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Offshore payment (“5M secured”) referenced.</a:t>
            </a:r>
            <a:endParaRPr lang="en-US" sz="1250" dirty="0"/>
          </a:p>
        </p:txBody>
      </p:sp>
      <p:sp>
        <p:nvSpPr>
          <p:cNvPr id="12" name="Shape 9"/>
          <p:cNvSpPr/>
          <p:nvPr/>
        </p:nvSpPr>
        <p:spPr>
          <a:xfrm>
            <a:off x="548640" y="2487168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13" name="Text 10"/>
          <p:cNvSpPr/>
          <p:nvPr/>
        </p:nvSpPr>
        <p:spPr>
          <a:xfrm>
            <a:off x="822960" y="2350008"/>
            <a:ext cx="10789920" cy="274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Contact saved under alias “Top-up.”</a:t>
            </a:r>
            <a:endParaRPr lang="en-US" sz="1250" dirty="0"/>
          </a:p>
        </p:txBody>
      </p:sp>
      <p:sp>
        <p:nvSpPr>
          <p:cNvPr id="14" name="Shape 11"/>
          <p:cNvSpPr/>
          <p:nvPr/>
        </p:nvSpPr>
        <p:spPr>
          <a:xfrm>
            <a:off x="493776" y="2642616"/>
            <a:ext cx="5458968" cy="3118676"/>
          </a:xfrm>
          <a:prstGeom prst="rect">
            <a:avLst/>
          </a:prstGeom>
          <a:solidFill>
            <a:srgbClr val="FCE4EC"/>
          </a:solidFill>
          <a:ln w="12700">
            <a:solidFill>
              <a:srgbClr val="F3C6D6"/>
            </a:solidFill>
            <a:prstDash val="solid"/>
          </a:ln>
        </p:spPr>
      </p:sp>
      <p:pic>
        <p:nvPicPr>
          <p:cNvPr id="15" name="Image 1" descr="/mnt/user-data/uploads/EMMA_AND_JOE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640" y="2697480"/>
            <a:ext cx="5349240" cy="3008948"/>
          </a:xfrm>
          <a:prstGeom prst="rect">
            <a:avLst/>
          </a:prstGeom>
        </p:spPr>
      </p:pic>
      <p:sp>
        <p:nvSpPr>
          <p:cNvPr id="16" name="Shape 12"/>
          <p:cNvSpPr/>
          <p:nvPr/>
        </p:nvSpPr>
        <p:spPr>
          <a:xfrm>
            <a:off x="548640" y="2697480"/>
            <a:ext cx="5349240" cy="3008948"/>
          </a:xfrm>
          <a:prstGeom prst="rect">
            <a:avLst/>
          </a:prstGeom>
          <a:ln w="15875">
            <a:solidFill>
              <a:srgbClr val="AD1457"/>
            </a:solidFill>
            <a:prstDash val="solid"/>
          </a:ln>
        </p:spPr>
      </p:sp>
      <p:sp>
        <p:nvSpPr>
          <p:cNvPr id="17" name="Text 13"/>
          <p:cNvSpPr/>
          <p:nvPr/>
        </p:nvSpPr>
        <p:spPr>
          <a:xfrm>
            <a:off x="548640" y="5816156"/>
            <a:ext cx="53492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15000"/>
              </a:lnSpc>
              <a:buNone/>
            </a:pPr>
            <a:r>
              <a:rPr lang="en-US" sz="800" b="1" spc="50" kern="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ACTUAL SUPPLIED EVIDENCE — NEGOTIATION MESSAGES (EX-01)</a:t>
            </a:r>
            <a:endParaRPr lang="en-US" sz="800" dirty="0"/>
          </a:p>
        </p:txBody>
      </p:sp>
      <p:sp>
        <p:nvSpPr>
          <p:cNvPr id="18" name="Shape 14"/>
          <p:cNvSpPr/>
          <p:nvPr/>
        </p:nvSpPr>
        <p:spPr>
          <a:xfrm>
            <a:off x="6071616" y="2642616"/>
            <a:ext cx="5458968" cy="3118676"/>
          </a:xfrm>
          <a:prstGeom prst="rect">
            <a:avLst/>
          </a:prstGeom>
          <a:solidFill>
            <a:srgbClr val="FCE4EC"/>
          </a:solidFill>
          <a:ln w="12700">
            <a:solidFill>
              <a:srgbClr val="F3C6D6"/>
            </a:solidFill>
            <a:prstDash val="solid"/>
          </a:ln>
        </p:spPr>
      </p:sp>
      <p:pic>
        <p:nvPicPr>
          <p:cNvPr id="19" name="Image 2" descr="/mnt/user-data/uploads/5_M_SECUR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6480" y="2697480"/>
            <a:ext cx="5349240" cy="3008948"/>
          </a:xfrm>
          <a:prstGeom prst="rect">
            <a:avLst/>
          </a:prstGeom>
        </p:spPr>
      </p:pic>
      <p:sp>
        <p:nvSpPr>
          <p:cNvPr id="20" name="Shape 15"/>
          <p:cNvSpPr/>
          <p:nvPr/>
        </p:nvSpPr>
        <p:spPr>
          <a:xfrm>
            <a:off x="6126480" y="2697480"/>
            <a:ext cx="5349240" cy="3008948"/>
          </a:xfrm>
          <a:prstGeom prst="rect">
            <a:avLst/>
          </a:prstGeom>
          <a:ln w="15875">
            <a:solidFill>
              <a:srgbClr val="AD1457"/>
            </a:solidFill>
            <a:prstDash val="solid"/>
          </a:ln>
        </p:spPr>
      </p:sp>
      <p:sp>
        <p:nvSpPr>
          <p:cNvPr id="21" name="Text 16"/>
          <p:cNvSpPr/>
          <p:nvPr/>
        </p:nvSpPr>
        <p:spPr>
          <a:xfrm>
            <a:off x="6126480" y="5816156"/>
            <a:ext cx="53492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15000"/>
              </a:lnSpc>
              <a:buNone/>
            </a:pPr>
            <a:r>
              <a:rPr lang="en-US" sz="800" b="1" spc="50" kern="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ACTUAL SUPPLIED EVIDENCE — “5M SECURED” CONFIRMATION (EX-01)</a:t>
            </a:r>
            <a:endParaRPr lang="en-US" sz="800" dirty="0"/>
          </a:p>
        </p:txBody>
      </p:sp>
      <p:sp>
        <p:nvSpPr>
          <p:cNvPr id="22" name="Shape 17"/>
          <p:cNvSpPr/>
          <p:nvPr/>
        </p:nvSpPr>
        <p:spPr>
          <a:xfrm>
            <a:off x="457200" y="6473952"/>
            <a:ext cx="11274552" cy="0"/>
          </a:xfrm>
          <a:prstGeom prst="line">
            <a:avLst/>
          </a:prstGeom>
          <a:noFill/>
          <a:ln w="12700">
            <a:solidFill>
              <a:srgbClr val="F3C6D6"/>
            </a:solidFill>
            <a:prstDash val="solid"/>
          </a:ln>
        </p:spPr>
      </p:sp>
      <p:sp>
        <p:nvSpPr>
          <p:cNvPr id="23" name="Text 18"/>
          <p:cNvSpPr/>
          <p:nvPr/>
        </p:nvSpPr>
        <p:spPr>
          <a:xfrm>
            <a:off x="457200" y="6528816"/>
            <a:ext cx="82296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800" b="1" spc="100" kern="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FORENSICS INVESTIGATION  ·  QUANTUM TECH</a:t>
            </a:r>
            <a:endParaRPr lang="en-US" sz="800" dirty="0"/>
          </a:p>
        </p:txBody>
      </p:sp>
      <p:sp>
        <p:nvSpPr>
          <p:cNvPr id="24" name="Text 19"/>
          <p:cNvSpPr/>
          <p:nvPr/>
        </p:nvSpPr>
        <p:spPr>
          <a:xfrm>
            <a:off x="10972800" y="6528816"/>
            <a:ext cx="75895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80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/ 19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user-data/uploads/691c3d1c-4f89-4e2f-b148-318e5c9c0e07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92840" y="292608"/>
            <a:ext cx="502920" cy="498348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48640" y="365760"/>
            <a:ext cx="9601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b="1" spc="250" kern="0" dirty="0">
                <a:solidFill>
                  <a:srgbClr val="D6336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ACCOUNTS</a:t>
            </a:r>
            <a:endParaRPr lang="en-US" sz="1100" dirty="0"/>
          </a:p>
        </p:txBody>
      </p:sp>
      <p:sp>
        <p:nvSpPr>
          <p:cNvPr id="4" name="Text 1"/>
          <p:cNvSpPr/>
          <p:nvPr/>
        </p:nvSpPr>
        <p:spPr>
          <a:xfrm>
            <a:off x="548640" y="621792"/>
            <a:ext cx="105156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900" b="1" dirty="0">
                <a:solidFill>
                  <a:srgbClr val="AD14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Email &amp; Accounts</a:t>
            </a:r>
            <a:endParaRPr lang="en-US" sz="2900" dirty="0"/>
          </a:p>
        </p:txBody>
      </p:sp>
      <p:sp>
        <p:nvSpPr>
          <p:cNvPr id="5" name="Shape 2"/>
          <p:cNvSpPr/>
          <p:nvPr/>
        </p:nvSpPr>
        <p:spPr>
          <a:xfrm>
            <a:off x="548640" y="1298448"/>
            <a:ext cx="1005840" cy="0"/>
          </a:xfrm>
          <a:prstGeom prst="line">
            <a:avLst/>
          </a:prstGeom>
          <a:noFill/>
          <a:ln w="31750">
            <a:solidFill>
              <a:srgbClr val="AD1457"/>
            </a:solidFill>
            <a:prstDash val="solid"/>
          </a:ln>
        </p:spPr>
      </p:sp>
      <p:sp>
        <p:nvSpPr>
          <p:cNvPr id="6" name="Shape 3"/>
          <p:cNvSpPr/>
          <p:nvPr/>
        </p:nvSpPr>
        <p:spPr>
          <a:xfrm>
            <a:off x="548640" y="1892808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7" name="Text 4"/>
          <p:cNvSpPr/>
          <p:nvPr/>
        </p:nvSpPr>
        <p:spPr>
          <a:xfrm>
            <a:off x="822960" y="1755648"/>
            <a:ext cx="4846320" cy="74980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5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71 Gmail emails recovered.</a:t>
            </a:r>
            <a:endParaRPr lang="en-US" sz="1550" dirty="0"/>
          </a:p>
        </p:txBody>
      </p:sp>
      <p:sp>
        <p:nvSpPr>
          <p:cNvPr id="8" name="Shape 5"/>
          <p:cNvSpPr/>
          <p:nvPr/>
        </p:nvSpPr>
        <p:spPr>
          <a:xfrm>
            <a:off x="548640" y="2642616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9" name="Text 6"/>
          <p:cNvSpPr/>
          <p:nvPr/>
        </p:nvSpPr>
        <p:spPr>
          <a:xfrm>
            <a:off x="822960" y="2505456"/>
            <a:ext cx="4846320" cy="74980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5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Account: dovp59@gmail.com.</a:t>
            </a:r>
            <a:endParaRPr lang="en-US" sz="1550" dirty="0"/>
          </a:p>
        </p:txBody>
      </p:sp>
      <p:sp>
        <p:nvSpPr>
          <p:cNvPr id="10" name="Shape 7"/>
          <p:cNvSpPr/>
          <p:nvPr/>
        </p:nvSpPr>
        <p:spPr>
          <a:xfrm>
            <a:off x="548640" y="3392424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11" name="Text 8"/>
          <p:cNvSpPr/>
          <p:nvPr/>
        </p:nvSpPr>
        <p:spPr>
          <a:xfrm>
            <a:off x="822960" y="3255264"/>
            <a:ext cx="4846320" cy="74980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5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References “Joe Marsh” directly in inbox.</a:t>
            </a:r>
            <a:endParaRPr lang="en-US" sz="1550" dirty="0"/>
          </a:p>
        </p:txBody>
      </p:sp>
      <p:sp>
        <p:nvSpPr>
          <p:cNvPr id="12" name="Shape 9"/>
          <p:cNvSpPr/>
          <p:nvPr/>
        </p:nvSpPr>
        <p:spPr>
          <a:xfrm>
            <a:off x="548640" y="4142232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13" name="Text 10"/>
          <p:cNvSpPr/>
          <p:nvPr/>
        </p:nvSpPr>
        <p:spPr>
          <a:xfrm>
            <a:off x="822960" y="4005072"/>
            <a:ext cx="4846320" cy="74980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5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Dates assist timeline analysis.</a:t>
            </a:r>
            <a:endParaRPr lang="en-US" sz="1550" dirty="0"/>
          </a:p>
        </p:txBody>
      </p:sp>
      <p:sp>
        <p:nvSpPr>
          <p:cNvPr id="14" name="Shape 11"/>
          <p:cNvSpPr/>
          <p:nvPr/>
        </p:nvSpPr>
        <p:spPr>
          <a:xfrm>
            <a:off x="6117336" y="1636776"/>
            <a:ext cx="5641848" cy="3221546"/>
          </a:xfrm>
          <a:prstGeom prst="rect">
            <a:avLst/>
          </a:prstGeom>
          <a:solidFill>
            <a:srgbClr val="FCE4EC"/>
          </a:solidFill>
          <a:ln w="12700">
            <a:solidFill>
              <a:srgbClr val="F3C6D6"/>
            </a:solidFill>
            <a:prstDash val="solid"/>
          </a:ln>
        </p:spPr>
      </p:sp>
      <p:pic>
        <p:nvPicPr>
          <p:cNvPr id="15" name="Image 1" descr="/mnt/user-data/uploads/Screenshot_6___Emails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2200" y="1691640"/>
            <a:ext cx="5532120" cy="3111818"/>
          </a:xfrm>
          <a:prstGeom prst="rect">
            <a:avLst/>
          </a:prstGeom>
        </p:spPr>
      </p:pic>
      <p:sp>
        <p:nvSpPr>
          <p:cNvPr id="16" name="Shape 12"/>
          <p:cNvSpPr/>
          <p:nvPr/>
        </p:nvSpPr>
        <p:spPr>
          <a:xfrm>
            <a:off x="6172200" y="1691640"/>
            <a:ext cx="5532120" cy="3111818"/>
          </a:xfrm>
          <a:prstGeom prst="rect">
            <a:avLst/>
          </a:prstGeom>
          <a:ln w="15875">
            <a:solidFill>
              <a:srgbClr val="AD1457"/>
            </a:solidFill>
            <a:prstDash val="solid"/>
          </a:ln>
        </p:spPr>
      </p:sp>
      <p:sp>
        <p:nvSpPr>
          <p:cNvPr id="17" name="Text 13"/>
          <p:cNvSpPr/>
          <p:nvPr/>
        </p:nvSpPr>
        <p:spPr>
          <a:xfrm>
            <a:off x="6172200" y="4913186"/>
            <a:ext cx="55321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15000"/>
              </a:lnSpc>
              <a:buNone/>
            </a:pPr>
            <a:r>
              <a:rPr lang="en-US" sz="800" b="1" spc="50" kern="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ACTUAL SUPPLIED EVIDENCE — HUAWEI POT-LX1 (EX-01) GMAIL INBOX</a:t>
            </a:r>
            <a:endParaRPr lang="en-US" sz="800" dirty="0"/>
          </a:p>
        </p:txBody>
      </p:sp>
      <p:sp>
        <p:nvSpPr>
          <p:cNvPr id="18" name="Shape 14"/>
          <p:cNvSpPr/>
          <p:nvPr/>
        </p:nvSpPr>
        <p:spPr>
          <a:xfrm>
            <a:off x="457200" y="6473952"/>
            <a:ext cx="11274552" cy="0"/>
          </a:xfrm>
          <a:prstGeom prst="line">
            <a:avLst/>
          </a:prstGeom>
          <a:noFill/>
          <a:ln w="12700">
            <a:solidFill>
              <a:srgbClr val="F3C6D6"/>
            </a:solidFill>
            <a:prstDash val="solid"/>
          </a:ln>
        </p:spPr>
      </p:sp>
      <p:sp>
        <p:nvSpPr>
          <p:cNvPr id="19" name="Text 15"/>
          <p:cNvSpPr/>
          <p:nvPr/>
        </p:nvSpPr>
        <p:spPr>
          <a:xfrm>
            <a:off x="457200" y="6528816"/>
            <a:ext cx="82296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800" b="1" spc="100" kern="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FORENSICS INVESTIGATION  ·  QUANTUM TECH</a:t>
            </a:r>
            <a:endParaRPr lang="en-US" sz="800" dirty="0"/>
          </a:p>
        </p:txBody>
      </p:sp>
      <p:sp>
        <p:nvSpPr>
          <p:cNvPr id="20" name="Text 16"/>
          <p:cNvSpPr/>
          <p:nvPr/>
        </p:nvSpPr>
        <p:spPr>
          <a:xfrm>
            <a:off x="10972800" y="6528816"/>
            <a:ext cx="75895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80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/ 19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user-data/uploads/691c3d1c-4f89-4e2f-b148-318e5c9c0e07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92840" y="292608"/>
            <a:ext cx="502920" cy="498348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48640" y="365760"/>
            <a:ext cx="9601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b="1" spc="250" kern="0" dirty="0">
                <a:solidFill>
                  <a:srgbClr val="D6336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LOCATION ANALYSIS</a:t>
            </a:r>
            <a:endParaRPr lang="en-US" sz="1100" dirty="0"/>
          </a:p>
        </p:txBody>
      </p:sp>
      <p:sp>
        <p:nvSpPr>
          <p:cNvPr id="4" name="Text 1"/>
          <p:cNvSpPr/>
          <p:nvPr/>
        </p:nvSpPr>
        <p:spPr>
          <a:xfrm>
            <a:off x="548640" y="621792"/>
            <a:ext cx="105156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900" b="1" dirty="0">
                <a:solidFill>
                  <a:srgbClr val="AD14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Location Evidence</a:t>
            </a:r>
            <a:endParaRPr lang="en-US" sz="2900" dirty="0"/>
          </a:p>
        </p:txBody>
      </p:sp>
      <p:sp>
        <p:nvSpPr>
          <p:cNvPr id="5" name="Shape 2"/>
          <p:cNvSpPr/>
          <p:nvPr/>
        </p:nvSpPr>
        <p:spPr>
          <a:xfrm>
            <a:off x="548640" y="1298448"/>
            <a:ext cx="1005840" cy="0"/>
          </a:xfrm>
          <a:prstGeom prst="line">
            <a:avLst/>
          </a:prstGeom>
          <a:noFill/>
          <a:ln w="31750">
            <a:solidFill>
              <a:srgbClr val="AD1457"/>
            </a:solidFill>
            <a:prstDash val="solid"/>
          </a:ln>
        </p:spPr>
      </p:sp>
      <p:sp>
        <p:nvSpPr>
          <p:cNvPr id="6" name="Shape 3"/>
          <p:cNvSpPr/>
          <p:nvPr/>
        </p:nvSpPr>
        <p:spPr>
          <a:xfrm>
            <a:off x="548640" y="1892808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7" name="Text 4"/>
          <p:cNvSpPr/>
          <p:nvPr/>
        </p:nvSpPr>
        <p:spPr>
          <a:xfrm>
            <a:off x="822960" y="1755648"/>
            <a:ext cx="4846320" cy="74980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5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419 location artefacts recovered (EX-01).</a:t>
            </a:r>
            <a:endParaRPr lang="en-US" sz="1550" dirty="0"/>
          </a:p>
        </p:txBody>
      </p:sp>
      <p:sp>
        <p:nvSpPr>
          <p:cNvPr id="8" name="Shape 5"/>
          <p:cNvSpPr/>
          <p:nvPr/>
        </p:nvSpPr>
        <p:spPr>
          <a:xfrm>
            <a:off x="548640" y="2642616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9" name="Text 6"/>
          <p:cNvSpPr/>
          <p:nvPr/>
        </p:nvSpPr>
        <p:spPr>
          <a:xfrm>
            <a:off x="822960" y="2505456"/>
            <a:ext cx="4846320" cy="74980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5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 coordinates identified.</a:t>
            </a:r>
            <a:endParaRPr lang="en-US" sz="1550" dirty="0"/>
          </a:p>
        </p:txBody>
      </p:sp>
      <p:sp>
        <p:nvSpPr>
          <p:cNvPr id="10" name="Shape 7"/>
          <p:cNvSpPr/>
          <p:nvPr/>
        </p:nvSpPr>
        <p:spPr>
          <a:xfrm>
            <a:off x="548640" y="3392424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11" name="Text 8"/>
          <p:cNvSpPr/>
          <p:nvPr/>
        </p:nvSpPr>
        <p:spPr>
          <a:xfrm>
            <a:off x="822960" y="3255264"/>
            <a:ext cx="4846320" cy="74980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5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Positions consistent with UK-based activity.</a:t>
            </a:r>
            <a:endParaRPr lang="en-US" sz="1550" dirty="0"/>
          </a:p>
        </p:txBody>
      </p:sp>
      <p:sp>
        <p:nvSpPr>
          <p:cNvPr id="12" name="Shape 9"/>
          <p:cNvSpPr/>
          <p:nvPr/>
        </p:nvSpPr>
        <p:spPr>
          <a:xfrm>
            <a:off x="548640" y="4142232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13" name="Text 10"/>
          <p:cNvSpPr/>
          <p:nvPr/>
        </p:nvSpPr>
        <p:spPr>
          <a:xfrm>
            <a:off x="822960" y="4005072"/>
            <a:ext cx="4846320" cy="74980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5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Locations support timeline analysis.</a:t>
            </a:r>
            <a:endParaRPr lang="en-US" sz="1550" dirty="0"/>
          </a:p>
        </p:txBody>
      </p:sp>
      <p:sp>
        <p:nvSpPr>
          <p:cNvPr id="14" name="Shape 11"/>
          <p:cNvSpPr/>
          <p:nvPr/>
        </p:nvSpPr>
        <p:spPr>
          <a:xfrm>
            <a:off x="6117336" y="1636776"/>
            <a:ext cx="5641848" cy="3221546"/>
          </a:xfrm>
          <a:prstGeom prst="rect">
            <a:avLst/>
          </a:prstGeom>
          <a:solidFill>
            <a:srgbClr val="FCE4EC"/>
          </a:solidFill>
          <a:ln w="12700">
            <a:solidFill>
              <a:srgbClr val="F3C6D6"/>
            </a:solidFill>
            <a:prstDash val="solid"/>
          </a:ln>
        </p:spPr>
      </p:sp>
      <p:pic>
        <p:nvPicPr>
          <p:cNvPr id="15" name="Image 1" descr="/mnt/user-data/uploads/LOCATIONNNNNNNNNNNNNNN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2200" y="1691640"/>
            <a:ext cx="5532120" cy="3111818"/>
          </a:xfrm>
          <a:prstGeom prst="rect">
            <a:avLst/>
          </a:prstGeom>
        </p:spPr>
      </p:pic>
      <p:sp>
        <p:nvSpPr>
          <p:cNvPr id="16" name="Shape 12"/>
          <p:cNvSpPr/>
          <p:nvPr/>
        </p:nvSpPr>
        <p:spPr>
          <a:xfrm>
            <a:off x="6172200" y="1691640"/>
            <a:ext cx="5532120" cy="3111818"/>
          </a:xfrm>
          <a:prstGeom prst="rect">
            <a:avLst/>
          </a:prstGeom>
          <a:ln w="15875">
            <a:solidFill>
              <a:srgbClr val="AD1457"/>
            </a:solidFill>
            <a:prstDash val="solid"/>
          </a:ln>
        </p:spPr>
      </p:sp>
      <p:sp>
        <p:nvSpPr>
          <p:cNvPr id="17" name="Text 13"/>
          <p:cNvSpPr/>
          <p:nvPr/>
        </p:nvSpPr>
        <p:spPr>
          <a:xfrm>
            <a:off x="6172200" y="4913186"/>
            <a:ext cx="55321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15000"/>
              </a:lnSpc>
              <a:buNone/>
            </a:pPr>
            <a:r>
              <a:rPr lang="en-US" sz="800" b="1" spc="50" kern="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ACTUAL SUPPLIED EVIDENCE — HUAWEI POT-LX1 (EX-01) DEVICE LOCATIONS</a:t>
            </a:r>
            <a:endParaRPr lang="en-US" sz="800" dirty="0"/>
          </a:p>
        </p:txBody>
      </p:sp>
      <p:sp>
        <p:nvSpPr>
          <p:cNvPr id="18" name="Shape 14"/>
          <p:cNvSpPr/>
          <p:nvPr/>
        </p:nvSpPr>
        <p:spPr>
          <a:xfrm>
            <a:off x="457200" y="6473952"/>
            <a:ext cx="11274552" cy="0"/>
          </a:xfrm>
          <a:prstGeom prst="line">
            <a:avLst/>
          </a:prstGeom>
          <a:noFill/>
          <a:ln w="12700">
            <a:solidFill>
              <a:srgbClr val="F3C6D6"/>
            </a:solidFill>
            <a:prstDash val="solid"/>
          </a:ln>
        </p:spPr>
      </p:sp>
      <p:sp>
        <p:nvSpPr>
          <p:cNvPr id="19" name="Text 15"/>
          <p:cNvSpPr/>
          <p:nvPr/>
        </p:nvSpPr>
        <p:spPr>
          <a:xfrm>
            <a:off x="457200" y="6528816"/>
            <a:ext cx="82296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800" b="1" spc="100" kern="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FORENSICS INVESTIGATION  ·  QUANTUM TECH</a:t>
            </a:r>
            <a:endParaRPr lang="en-US" sz="800" dirty="0"/>
          </a:p>
        </p:txBody>
      </p:sp>
      <p:sp>
        <p:nvSpPr>
          <p:cNvPr id="20" name="Text 16"/>
          <p:cNvSpPr/>
          <p:nvPr/>
        </p:nvSpPr>
        <p:spPr>
          <a:xfrm>
            <a:off x="10972800" y="6528816"/>
            <a:ext cx="75895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80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/ 19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user-data/uploads/691c3d1c-4f89-4e2f-b148-318e5c9c0e07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92840" y="292608"/>
            <a:ext cx="502920" cy="498348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48640" y="365760"/>
            <a:ext cx="9601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b="1" spc="250" kern="0" dirty="0">
                <a:solidFill>
                  <a:srgbClr val="D6336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MEDIA ANALYSIS</a:t>
            </a:r>
            <a:endParaRPr lang="en-US" sz="1100" dirty="0"/>
          </a:p>
        </p:txBody>
      </p:sp>
      <p:sp>
        <p:nvSpPr>
          <p:cNvPr id="4" name="Text 1"/>
          <p:cNvSpPr/>
          <p:nvPr/>
        </p:nvSpPr>
        <p:spPr>
          <a:xfrm>
            <a:off x="548640" y="621792"/>
            <a:ext cx="105156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900" b="1" dirty="0">
                <a:solidFill>
                  <a:srgbClr val="AD14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Media Evidence</a:t>
            </a:r>
            <a:endParaRPr lang="en-US" sz="2900" dirty="0"/>
          </a:p>
        </p:txBody>
      </p:sp>
      <p:sp>
        <p:nvSpPr>
          <p:cNvPr id="5" name="Shape 2"/>
          <p:cNvSpPr/>
          <p:nvPr/>
        </p:nvSpPr>
        <p:spPr>
          <a:xfrm>
            <a:off x="548640" y="1298448"/>
            <a:ext cx="1005840" cy="0"/>
          </a:xfrm>
          <a:prstGeom prst="line">
            <a:avLst/>
          </a:prstGeom>
          <a:noFill/>
          <a:ln w="31750">
            <a:solidFill>
              <a:srgbClr val="AD1457"/>
            </a:solidFill>
            <a:prstDash val="solid"/>
          </a:ln>
        </p:spPr>
      </p:sp>
      <p:sp>
        <p:nvSpPr>
          <p:cNvPr id="6" name="Shape 3"/>
          <p:cNvSpPr/>
          <p:nvPr/>
        </p:nvSpPr>
        <p:spPr>
          <a:xfrm>
            <a:off x="548640" y="1892808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7" name="Text 4"/>
          <p:cNvSpPr/>
          <p:nvPr/>
        </p:nvSpPr>
        <p:spPr>
          <a:xfrm>
            <a:off x="822960" y="1755648"/>
            <a:ext cx="484632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14,150 images recovered.</a:t>
            </a:r>
            <a:endParaRPr lang="en-US" sz="1600" dirty="0"/>
          </a:p>
        </p:txBody>
      </p:sp>
      <p:sp>
        <p:nvSpPr>
          <p:cNvPr id="8" name="Shape 5"/>
          <p:cNvSpPr/>
          <p:nvPr/>
        </p:nvSpPr>
        <p:spPr>
          <a:xfrm>
            <a:off x="548640" y="2670048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9" name="Text 6"/>
          <p:cNvSpPr/>
          <p:nvPr/>
        </p:nvSpPr>
        <p:spPr>
          <a:xfrm>
            <a:off x="822960" y="2532888"/>
            <a:ext cx="484632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133 videos recovered.</a:t>
            </a:r>
            <a:endParaRPr lang="en-US" sz="1600" dirty="0"/>
          </a:p>
        </p:txBody>
      </p:sp>
      <p:sp>
        <p:nvSpPr>
          <p:cNvPr id="10" name="Shape 7"/>
          <p:cNvSpPr/>
          <p:nvPr/>
        </p:nvSpPr>
        <p:spPr>
          <a:xfrm>
            <a:off x="548640" y="3447288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11" name="Text 8"/>
          <p:cNvSpPr/>
          <p:nvPr/>
        </p:nvSpPr>
        <p:spPr>
          <a:xfrm>
            <a:off x="822960" y="3310128"/>
            <a:ext cx="484632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61 audio files recovered.</a:t>
            </a:r>
            <a:endParaRPr lang="en-US" sz="1600" dirty="0"/>
          </a:p>
        </p:txBody>
      </p:sp>
      <p:sp>
        <p:nvSpPr>
          <p:cNvPr id="12" name="Shape 9"/>
          <p:cNvSpPr/>
          <p:nvPr/>
        </p:nvSpPr>
        <p:spPr>
          <a:xfrm>
            <a:off x="548640" y="4224528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13" name="Text 10"/>
          <p:cNvSpPr/>
          <p:nvPr/>
        </p:nvSpPr>
        <p:spPr>
          <a:xfrm>
            <a:off x="822960" y="4087368"/>
            <a:ext cx="484632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Media may contain relevant evidence.</a:t>
            </a:r>
            <a:endParaRPr lang="en-US" sz="1600" dirty="0"/>
          </a:p>
        </p:txBody>
      </p:sp>
      <p:sp>
        <p:nvSpPr>
          <p:cNvPr id="14" name="Shape 11"/>
          <p:cNvSpPr/>
          <p:nvPr/>
        </p:nvSpPr>
        <p:spPr>
          <a:xfrm>
            <a:off x="6117336" y="1636776"/>
            <a:ext cx="5641848" cy="3106293"/>
          </a:xfrm>
          <a:prstGeom prst="rect">
            <a:avLst/>
          </a:prstGeom>
          <a:solidFill>
            <a:srgbClr val="FCE4EC"/>
          </a:solidFill>
          <a:ln w="12700">
            <a:solidFill>
              <a:srgbClr val="F3C6D6"/>
            </a:solidFill>
            <a:prstDash val="solid"/>
          </a:ln>
        </p:spPr>
      </p:sp>
      <p:pic>
        <p:nvPicPr>
          <p:cNvPr id="15" name="Image 1" descr="/mnt/user-data/uploads/NOKIA_NAME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2200" y="1691640"/>
            <a:ext cx="5532120" cy="2996565"/>
          </a:xfrm>
          <a:prstGeom prst="rect">
            <a:avLst/>
          </a:prstGeom>
        </p:spPr>
      </p:pic>
      <p:sp>
        <p:nvSpPr>
          <p:cNvPr id="16" name="Shape 12"/>
          <p:cNvSpPr/>
          <p:nvPr/>
        </p:nvSpPr>
        <p:spPr>
          <a:xfrm>
            <a:off x="6172200" y="1691640"/>
            <a:ext cx="5532120" cy="2996565"/>
          </a:xfrm>
          <a:prstGeom prst="rect">
            <a:avLst/>
          </a:prstGeom>
          <a:ln w="15875">
            <a:solidFill>
              <a:srgbClr val="AD1457"/>
            </a:solidFill>
            <a:prstDash val="solid"/>
          </a:ln>
        </p:spPr>
      </p:sp>
      <p:sp>
        <p:nvSpPr>
          <p:cNvPr id="17" name="Text 13"/>
          <p:cNvSpPr/>
          <p:nvPr/>
        </p:nvSpPr>
        <p:spPr>
          <a:xfrm>
            <a:off x="6172200" y="4797933"/>
            <a:ext cx="55321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15000"/>
              </a:lnSpc>
              <a:buNone/>
            </a:pPr>
            <a:r>
              <a:rPr lang="en-US" sz="800" b="1" spc="50" kern="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ACTUAL SUPPLIED EVIDENCE — NOKIA C2 (EX-02) GALLERY</a:t>
            </a:r>
            <a:endParaRPr lang="en-US" sz="800" dirty="0"/>
          </a:p>
        </p:txBody>
      </p:sp>
      <p:sp>
        <p:nvSpPr>
          <p:cNvPr id="18" name="Shape 14"/>
          <p:cNvSpPr/>
          <p:nvPr/>
        </p:nvSpPr>
        <p:spPr>
          <a:xfrm>
            <a:off x="457200" y="6473952"/>
            <a:ext cx="11274552" cy="0"/>
          </a:xfrm>
          <a:prstGeom prst="line">
            <a:avLst/>
          </a:prstGeom>
          <a:noFill/>
          <a:ln w="12700">
            <a:solidFill>
              <a:srgbClr val="F3C6D6"/>
            </a:solidFill>
            <a:prstDash val="solid"/>
          </a:ln>
        </p:spPr>
      </p:sp>
      <p:sp>
        <p:nvSpPr>
          <p:cNvPr id="19" name="Text 15"/>
          <p:cNvSpPr/>
          <p:nvPr/>
        </p:nvSpPr>
        <p:spPr>
          <a:xfrm>
            <a:off x="457200" y="6528816"/>
            <a:ext cx="82296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800" b="1" spc="100" kern="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FORENSICS INVESTIGATION  ·  QUANTUM TECH</a:t>
            </a:r>
            <a:endParaRPr lang="en-US" sz="800" dirty="0"/>
          </a:p>
        </p:txBody>
      </p:sp>
      <p:sp>
        <p:nvSpPr>
          <p:cNvPr id="20" name="Text 16"/>
          <p:cNvSpPr/>
          <p:nvPr/>
        </p:nvSpPr>
        <p:spPr>
          <a:xfrm>
            <a:off x="10972800" y="6528816"/>
            <a:ext cx="75895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80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/ 19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user-data/uploads/691c3d1c-4f89-4e2f-b148-318e5c9c0e07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92840" y="292608"/>
            <a:ext cx="502920" cy="498348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48640" y="365760"/>
            <a:ext cx="9601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b="1" spc="250" kern="0" dirty="0">
                <a:solidFill>
                  <a:srgbClr val="D6336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MEDIA ANALYSIS</a:t>
            </a:r>
            <a:endParaRPr lang="en-US" sz="1100" dirty="0"/>
          </a:p>
        </p:txBody>
      </p:sp>
      <p:sp>
        <p:nvSpPr>
          <p:cNvPr id="4" name="Text 1"/>
          <p:cNvSpPr/>
          <p:nvPr/>
        </p:nvSpPr>
        <p:spPr>
          <a:xfrm>
            <a:off x="548640" y="621792"/>
            <a:ext cx="105156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900" b="1" dirty="0">
                <a:solidFill>
                  <a:srgbClr val="AD14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Media</a:t>
            </a:r>
            <a:endParaRPr lang="en-US" sz="2900" dirty="0"/>
          </a:p>
        </p:txBody>
      </p:sp>
      <p:sp>
        <p:nvSpPr>
          <p:cNvPr id="5" name="Shape 2"/>
          <p:cNvSpPr/>
          <p:nvPr/>
        </p:nvSpPr>
        <p:spPr>
          <a:xfrm>
            <a:off x="548640" y="1298448"/>
            <a:ext cx="1005840" cy="0"/>
          </a:xfrm>
          <a:prstGeom prst="line">
            <a:avLst/>
          </a:prstGeom>
          <a:noFill/>
          <a:ln w="31750">
            <a:solidFill>
              <a:srgbClr val="AD1457"/>
            </a:solidFill>
            <a:prstDash val="solid"/>
          </a:ln>
        </p:spPr>
      </p:sp>
      <p:sp>
        <p:nvSpPr>
          <p:cNvPr id="6" name="Shape 3"/>
          <p:cNvSpPr/>
          <p:nvPr/>
        </p:nvSpPr>
        <p:spPr>
          <a:xfrm>
            <a:off x="548640" y="1892808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7" name="Text 4"/>
          <p:cNvSpPr/>
          <p:nvPr/>
        </p:nvSpPr>
        <p:spPr>
          <a:xfrm>
            <a:off x="822960" y="1755648"/>
            <a:ext cx="484632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73 Snapchat artefacts.</a:t>
            </a:r>
            <a:endParaRPr lang="en-US" sz="1600" dirty="0"/>
          </a:p>
        </p:txBody>
      </p:sp>
      <p:sp>
        <p:nvSpPr>
          <p:cNvPr id="8" name="Shape 5"/>
          <p:cNvSpPr/>
          <p:nvPr/>
        </p:nvSpPr>
        <p:spPr>
          <a:xfrm>
            <a:off x="548640" y="2670048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9" name="Text 6"/>
          <p:cNvSpPr/>
          <p:nvPr/>
        </p:nvSpPr>
        <p:spPr>
          <a:xfrm>
            <a:off x="822960" y="2532888"/>
            <a:ext cx="484632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Username: peter_dover.</a:t>
            </a:r>
            <a:endParaRPr lang="en-US" sz="1600" dirty="0"/>
          </a:p>
        </p:txBody>
      </p:sp>
      <p:sp>
        <p:nvSpPr>
          <p:cNvPr id="10" name="Shape 7"/>
          <p:cNvSpPr/>
          <p:nvPr/>
        </p:nvSpPr>
        <p:spPr>
          <a:xfrm>
            <a:off x="548640" y="3447288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11" name="Text 8"/>
          <p:cNvSpPr/>
          <p:nvPr/>
        </p:nvSpPr>
        <p:spPr>
          <a:xfrm>
            <a:off x="822960" y="3310128"/>
            <a:ext cx="484632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Account data supports ownership analysis.</a:t>
            </a:r>
            <a:endParaRPr lang="en-US" sz="1600" dirty="0"/>
          </a:p>
        </p:txBody>
      </p:sp>
      <p:sp>
        <p:nvSpPr>
          <p:cNvPr id="12" name="Shape 9"/>
          <p:cNvSpPr/>
          <p:nvPr/>
        </p:nvSpPr>
        <p:spPr>
          <a:xfrm>
            <a:off x="548640" y="4224528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13" name="Text 10"/>
          <p:cNvSpPr/>
          <p:nvPr/>
        </p:nvSpPr>
        <p:spPr>
          <a:xfrm>
            <a:off x="822960" y="4087368"/>
            <a:ext cx="484632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activity adds communication evidence.</a:t>
            </a:r>
            <a:endParaRPr lang="en-US" sz="1600" dirty="0"/>
          </a:p>
        </p:txBody>
      </p:sp>
      <p:sp>
        <p:nvSpPr>
          <p:cNvPr id="14" name="Shape 11"/>
          <p:cNvSpPr/>
          <p:nvPr/>
        </p:nvSpPr>
        <p:spPr>
          <a:xfrm>
            <a:off x="6117336" y="1636776"/>
            <a:ext cx="5641848" cy="3221546"/>
          </a:xfrm>
          <a:prstGeom prst="rect">
            <a:avLst/>
          </a:prstGeom>
          <a:solidFill>
            <a:srgbClr val="FCE4EC"/>
          </a:solidFill>
          <a:ln w="12700">
            <a:solidFill>
              <a:srgbClr val="F3C6D6"/>
            </a:solidFill>
            <a:prstDash val="solid"/>
          </a:ln>
        </p:spPr>
      </p:sp>
      <p:pic>
        <p:nvPicPr>
          <p:cNvPr id="15" name="Image 1" descr="/mnt/user-data/uploads/Screenshot_5___Snapchat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2200" y="1691640"/>
            <a:ext cx="5532120" cy="3111818"/>
          </a:xfrm>
          <a:prstGeom prst="rect">
            <a:avLst/>
          </a:prstGeom>
        </p:spPr>
      </p:pic>
      <p:sp>
        <p:nvSpPr>
          <p:cNvPr id="16" name="Shape 12"/>
          <p:cNvSpPr/>
          <p:nvPr/>
        </p:nvSpPr>
        <p:spPr>
          <a:xfrm>
            <a:off x="6172200" y="1691640"/>
            <a:ext cx="5532120" cy="3111818"/>
          </a:xfrm>
          <a:prstGeom prst="rect">
            <a:avLst/>
          </a:prstGeom>
          <a:ln w="15875">
            <a:solidFill>
              <a:srgbClr val="AD1457"/>
            </a:solidFill>
            <a:prstDash val="solid"/>
          </a:ln>
        </p:spPr>
      </p:sp>
      <p:sp>
        <p:nvSpPr>
          <p:cNvPr id="17" name="Text 13"/>
          <p:cNvSpPr/>
          <p:nvPr/>
        </p:nvSpPr>
        <p:spPr>
          <a:xfrm>
            <a:off x="6172200" y="4913186"/>
            <a:ext cx="55321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15000"/>
              </a:lnSpc>
              <a:buNone/>
            </a:pPr>
            <a:r>
              <a:rPr lang="en-US" sz="800" b="1" spc="50" kern="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ACTUAL SUPPLIED EVIDENCE — HUAWEI POT-LX1 (EX-01) SNAPCHAT STORIES</a:t>
            </a:r>
            <a:endParaRPr lang="en-US" sz="800" dirty="0"/>
          </a:p>
        </p:txBody>
      </p:sp>
      <p:sp>
        <p:nvSpPr>
          <p:cNvPr id="18" name="Shape 14"/>
          <p:cNvSpPr/>
          <p:nvPr/>
        </p:nvSpPr>
        <p:spPr>
          <a:xfrm>
            <a:off x="457200" y="6473952"/>
            <a:ext cx="11274552" cy="0"/>
          </a:xfrm>
          <a:prstGeom prst="line">
            <a:avLst/>
          </a:prstGeom>
          <a:noFill/>
          <a:ln w="12700">
            <a:solidFill>
              <a:srgbClr val="F3C6D6"/>
            </a:solidFill>
            <a:prstDash val="solid"/>
          </a:ln>
        </p:spPr>
      </p:sp>
      <p:sp>
        <p:nvSpPr>
          <p:cNvPr id="19" name="Text 15"/>
          <p:cNvSpPr/>
          <p:nvPr/>
        </p:nvSpPr>
        <p:spPr>
          <a:xfrm>
            <a:off x="457200" y="6528816"/>
            <a:ext cx="82296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800" b="1" spc="100" kern="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FORENSICS INVESTIGATION  ·  QUANTUM TECH</a:t>
            </a:r>
            <a:endParaRPr lang="en-US" sz="800" dirty="0"/>
          </a:p>
        </p:txBody>
      </p:sp>
      <p:sp>
        <p:nvSpPr>
          <p:cNvPr id="20" name="Text 16"/>
          <p:cNvSpPr/>
          <p:nvPr/>
        </p:nvSpPr>
        <p:spPr>
          <a:xfrm>
            <a:off x="10972800" y="6528816"/>
            <a:ext cx="75895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80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/ 19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user-data/uploads/691c3d1c-4f89-4e2f-b148-318e5c9c0e07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92840" y="292608"/>
            <a:ext cx="502920" cy="498348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48640" y="365760"/>
            <a:ext cx="9601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b="1" spc="250" kern="0" dirty="0">
                <a:solidFill>
                  <a:srgbClr val="D6336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CHRONOLOGY</a:t>
            </a:r>
            <a:endParaRPr lang="en-US" sz="1100" dirty="0"/>
          </a:p>
        </p:txBody>
      </p:sp>
      <p:sp>
        <p:nvSpPr>
          <p:cNvPr id="4" name="Text 1"/>
          <p:cNvSpPr/>
          <p:nvPr/>
        </p:nvSpPr>
        <p:spPr>
          <a:xfrm>
            <a:off x="548640" y="621792"/>
            <a:ext cx="105156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900" b="1" dirty="0">
                <a:solidFill>
                  <a:srgbClr val="AD14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Timeline</a:t>
            </a:r>
            <a:endParaRPr lang="en-US" sz="2900" dirty="0"/>
          </a:p>
        </p:txBody>
      </p:sp>
      <p:sp>
        <p:nvSpPr>
          <p:cNvPr id="5" name="Shape 2"/>
          <p:cNvSpPr/>
          <p:nvPr/>
        </p:nvSpPr>
        <p:spPr>
          <a:xfrm>
            <a:off x="548640" y="1298448"/>
            <a:ext cx="1005840" cy="0"/>
          </a:xfrm>
          <a:prstGeom prst="line">
            <a:avLst/>
          </a:prstGeom>
          <a:noFill/>
          <a:ln w="31750">
            <a:solidFill>
              <a:srgbClr val="AD1457"/>
            </a:solidFill>
            <a:prstDash val="solid"/>
          </a:ln>
        </p:spPr>
      </p:sp>
      <p:sp>
        <p:nvSpPr>
          <p:cNvPr id="6" name="Shape 3"/>
          <p:cNvSpPr/>
          <p:nvPr/>
        </p:nvSpPr>
        <p:spPr>
          <a:xfrm>
            <a:off x="822960" y="3749040"/>
            <a:ext cx="10515600" cy="0"/>
          </a:xfrm>
          <a:prstGeom prst="line">
            <a:avLst/>
          </a:prstGeom>
          <a:noFill/>
          <a:ln w="25400">
            <a:solidFill>
              <a:srgbClr val="AD1457"/>
            </a:solidFill>
            <a:prstDash val="solid"/>
          </a:ln>
        </p:spPr>
      </p:sp>
      <p:sp>
        <p:nvSpPr>
          <p:cNvPr id="7" name="Shape 4"/>
          <p:cNvSpPr/>
          <p:nvPr/>
        </p:nvSpPr>
        <p:spPr>
          <a:xfrm>
            <a:off x="722376" y="3648456"/>
            <a:ext cx="201168" cy="201168"/>
          </a:xfrm>
          <a:prstGeom prst="ellipse">
            <a:avLst/>
          </a:prstGeom>
          <a:solidFill>
            <a:srgbClr val="AD1457"/>
          </a:solidFill>
          <a:ln/>
        </p:spPr>
      </p:sp>
      <p:sp>
        <p:nvSpPr>
          <p:cNvPr id="8" name="Text 5"/>
          <p:cNvSpPr/>
          <p:nvPr/>
        </p:nvSpPr>
        <p:spPr>
          <a:xfrm>
            <a:off x="45720" y="2331720"/>
            <a:ext cx="1554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AD14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 Aug</a:t>
            </a:r>
            <a:endParaRPr lang="en-US" sz="1400" dirty="0"/>
          </a:p>
          <a:p>
            <a:pPr algn="ctr" indent="0" marL="0">
              <a:buNone/>
            </a:pPr>
            <a:r>
              <a:rPr lang="en-US" sz="1400" b="1" dirty="0">
                <a:solidFill>
                  <a:srgbClr val="AD14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2024</a:t>
            </a:r>
            <a:endParaRPr lang="en-US" sz="1400" dirty="0"/>
          </a:p>
        </p:txBody>
      </p:sp>
      <p:sp>
        <p:nvSpPr>
          <p:cNvPr id="9" name="Text 6"/>
          <p:cNvSpPr/>
          <p:nvPr/>
        </p:nvSpPr>
        <p:spPr>
          <a:xfrm>
            <a:off x="45720" y="2788920"/>
            <a:ext cx="1554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10000"/>
              </a:lnSpc>
              <a:buNone/>
            </a:pPr>
            <a:r>
              <a:rPr lang="en-US" sz="10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Account</a:t>
            </a:r>
            <a:endParaRPr lang="en-US" sz="1050" dirty="0"/>
          </a:p>
          <a:p>
            <a:pPr algn="ctr" indent="0" marL="0">
              <a:lnSpc>
                <a:spcPct val="110000"/>
              </a:lnSpc>
              <a:buNone/>
            </a:pPr>
            <a:r>
              <a:rPr lang="en-US" sz="10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creation</a:t>
            </a:r>
            <a:endParaRPr lang="en-US" sz="1050" dirty="0"/>
          </a:p>
        </p:txBody>
      </p:sp>
      <p:sp>
        <p:nvSpPr>
          <p:cNvPr id="10" name="Shape 7"/>
          <p:cNvSpPr/>
          <p:nvPr/>
        </p:nvSpPr>
        <p:spPr>
          <a:xfrm>
            <a:off x="3351276" y="3648456"/>
            <a:ext cx="201168" cy="201168"/>
          </a:xfrm>
          <a:prstGeom prst="ellipse">
            <a:avLst/>
          </a:prstGeom>
          <a:solidFill>
            <a:srgbClr val="AD1457"/>
          </a:solidFill>
          <a:ln/>
        </p:spPr>
      </p:sp>
      <p:sp>
        <p:nvSpPr>
          <p:cNvPr id="11" name="Text 8"/>
          <p:cNvSpPr/>
          <p:nvPr/>
        </p:nvSpPr>
        <p:spPr>
          <a:xfrm>
            <a:off x="2674620" y="4069080"/>
            <a:ext cx="1554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AD14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 Aug</a:t>
            </a:r>
            <a:endParaRPr lang="en-US" sz="1400" dirty="0"/>
          </a:p>
          <a:p>
            <a:pPr algn="ctr" indent="0" marL="0">
              <a:buNone/>
            </a:pPr>
            <a:r>
              <a:rPr lang="en-US" sz="1400" b="1" dirty="0">
                <a:solidFill>
                  <a:srgbClr val="AD14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2024</a:t>
            </a:r>
            <a:endParaRPr lang="en-US" sz="1400" dirty="0"/>
          </a:p>
        </p:txBody>
      </p:sp>
      <p:sp>
        <p:nvSpPr>
          <p:cNvPr id="12" name="Text 9"/>
          <p:cNvSpPr/>
          <p:nvPr/>
        </p:nvSpPr>
        <p:spPr>
          <a:xfrm>
            <a:off x="2674620" y="4526280"/>
            <a:ext cx="1554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10000"/>
              </a:lnSpc>
              <a:buNone/>
            </a:pPr>
            <a:r>
              <a:rPr lang="en-US" sz="10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Emma–Joe</a:t>
            </a:r>
            <a:endParaRPr lang="en-US" sz="1050" dirty="0"/>
          </a:p>
          <a:p>
            <a:pPr algn="ctr" indent="0" marL="0">
              <a:lnSpc>
                <a:spcPct val="110000"/>
              </a:lnSpc>
              <a:buNone/>
            </a:pPr>
            <a:r>
              <a:rPr lang="en-US" sz="10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communication</a:t>
            </a:r>
            <a:endParaRPr lang="en-US" sz="1050" dirty="0"/>
          </a:p>
        </p:txBody>
      </p:sp>
      <p:sp>
        <p:nvSpPr>
          <p:cNvPr id="13" name="Shape 10"/>
          <p:cNvSpPr/>
          <p:nvPr/>
        </p:nvSpPr>
        <p:spPr>
          <a:xfrm>
            <a:off x="5980176" y="3648456"/>
            <a:ext cx="201168" cy="201168"/>
          </a:xfrm>
          <a:prstGeom prst="ellipse">
            <a:avLst/>
          </a:prstGeom>
          <a:solidFill>
            <a:srgbClr val="AD1457"/>
          </a:solidFill>
          <a:ln/>
        </p:spPr>
      </p:sp>
      <p:sp>
        <p:nvSpPr>
          <p:cNvPr id="14" name="Text 11"/>
          <p:cNvSpPr/>
          <p:nvPr/>
        </p:nvSpPr>
        <p:spPr>
          <a:xfrm>
            <a:off x="5303520" y="2331720"/>
            <a:ext cx="1554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AD14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Nov</a:t>
            </a:r>
            <a:endParaRPr lang="en-US" sz="1400" dirty="0"/>
          </a:p>
          <a:p>
            <a:pPr algn="ctr" indent="0" marL="0">
              <a:buNone/>
            </a:pPr>
            <a:r>
              <a:rPr lang="en-US" sz="1400" b="1" dirty="0">
                <a:solidFill>
                  <a:srgbClr val="AD14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2024</a:t>
            </a:r>
            <a:endParaRPr lang="en-US" sz="1400" dirty="0"/>
          </a:p>
        </p:txBody>
      </p:sp>
      <p:sp>
        <p:nvSpPr>
          <p:cNvPr id="15" name="Text 12"/>
          <p:cNvSpPr/>
          <p:nvPr/>
        </p:nvSpPr>
        <p:spPr>
          <a:xfrm>
            <a:off x="5303520" y="2788920"/>
            <a:ext cx="1554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10000"/>
              </a:lnSpc>
              <a:buNone/>
            </a:pPr>
            <a:r>
              <a:rPr lang="en-US" sz="10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Meeting /</a:t>
            </a:r>
            <a:endParaRPr lang="en-US" sz="1050" dirty="0"/>
          </a:p>
          <a:p>
            <a:pPr algn="ctr" indent="0" marL="0">
              <a:lnSpc>
                <a:spcPct val="110000"/>
              </a:lnSpc>
              <a:buNone/>
            </a:pPr>
            <a:r>
              <a:rPr lang="en-US" sz="10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dealing</a:t>
            </a:r>
            <a:endParaRPr lang="en-US" sz="1050" dirty="0"/>
          </a:p>
        </p:txBody>
      </p:sp>
      <p:sp>
        <p:nvSpPr>
          <p:cNvPr id="16" name="Shape 13"/>
          <p:cNvSpPr/>
          <p:nvPr/>
        </p:nvSpPr>
        <p:spPr>
          <a:xfrm>
            <a:off x="8609076" y="3648456"/>
            <a:ext cx="201168" cy="201168"/>
          </a:xfrm>
          <a:prstGeom prst="ellipse">
            <a:avLst/>
          </a:prstGeom>
          <a:solidFill>
            <a:srgbClr val="AD1457"/>
          </a:solidFill>
          <a:ln/>
        </p:spPr>
      </p:sp>
      <p:sp>
        <p:nvSpPr>
          <p:cNvPr id="17" name="Text 14"/>
          <p:cNvSpPr/>
          <p:nvPr/>
        </p:nvSpPr>
        <p:spPr>
          <a:xfrm>
            <a:off x="7932420" y="4069080"/>
            <a:ext cx="1554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AD14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Nov</a:t>
            </a:r>
            <a:endParaRPr lang="en-US" sz="1400" dirty="0"/>
          </a:p>
          <a:p>
            <a:pPr algn="ctr" indent="0" marL="0">
              <a:buNone/>
            </a:pPr>
            <a:r>
              <a:rPr lang="en-US" sz="1400" b="1" dirty="0">
                <a:solidFill>
                  <a:srgbClr val="AD14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2024</a:t>
            </a:r>
            <a:endParaRPr lang="en-US" sz="1400" dirty="0"/>
          </a:p>
        </p:txBody>
      </p:sp>
      <p:sp>
        <p:nvSpPr>
          <p:cNvPr id="18" name="Text 15"/>
          <p:cNvSpPr/>
          <p:nvPr/>
        </p:nvSpPr>
        <p:spPr>
          <a:xfrm>
            <a:off x="7932420" y="4526280"/>
            <a:ext cx="1554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10000"/>
              </a:lnSpc>
              <a:buNone/>
            </a:pPr>
            <a:r>
              <a:rPr lang="en-US" sz="10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Joe travel</a:t>
            </a:r>
            <a:endParaRPr lang="en-US" sz="1050" dirty="0"/>
          </a:p>
          <a:p>
            <a:pPr algn="ctr" indent="0" marL="0">
              <a:lnSpc>
                <a:spcPct val="110000"/>
              </a:lnSpc>
              <a:buNone/>
            </a:pPr>
            <a:r>
              <a:rPr lang="en-US" sz="10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evidence</a:t>
            </a:r>
            <a:endParaRPr lang="en-US" sz="1050" dirty="0"/>
          </a:p>
        </p:txBody>
      </p:sp>
      <p:sp>
        <p:nvSpPr>
          <p:cNvPr id="19" name="Shape 16"/>
          <p:cNvSpPr/>
          <p:nvPr/>
        </p:nvSpPr>
        <p:spPr>
          <a:xfrm>
            <a:off x="11237976" y="3648456"/>
            <a:ext cx="201168" cy="201168"/>
          </a:xfrm>
          <a:prstGeom prst="ellipse">
            <a:avLst/>
          </a:prstGeom>
          <a:solidFill>
            <a:srgbClr val="AD1457"/>
          </a:solidFill>
          <a:ln/>
        </p:spPr>
      </p:sp>
      <p:sp>
        <p:nvSpPr>
          <p:cNvPr id="20" name="Text 17"/>
          <p:cNvSpPr/>
          <p:nvPr/>
        </p:nvSpPr>
        <p:spPr>
          <a:xfrm>
            <a:off x="10561320" y="2331720"/>
            <a:ext cx="15544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AD14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 Jan</a:t>
            </a:r>
            <a:endParaRPr lang="en-US" sz="1400" dirty="0"/>
          </a:p>
          <a:p>
            <a:pPr algn="ctr" indent="0" marL="0">
              <a:buNone/>
            </a:pPr>
            <a:r>
              <a:rPr lang="en-US" sz="1400" b="1" dirty="0">
                <a:solidFill>
                  <a:srgbClr val="AD14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2025</a:t>
            </a:r>
            <a:endParaRPr lang="en-US" sz="1400" dirty="0"/>
          </a:p>
        </p:txBody>
      </p:sp>
      <p:sp>
        <p:nvSpPr>
          <p:cNvPr id="21" name="Text 18"/>
          <p:cNvSpPr/>
          <p:nvPr/>
        </p:nvSpPr>
        <p:spPr>
          <a:xfrm>
            <a:off x="10561320" y="2788920"/>
            <a:ext cx="1554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lnSpc>
                <a:spcPct val="110000"/>
              </a:lnSpc>
              <a:buNone/>
            </a:pPr>
            <a:r>
              <a:rPr lang="en-US" sz="10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Offshore</a:t>
            </a:r>
            <a:endParaRPr lang="en-US" sz="1050" dirty="0"/>
          </a:p>
          <a:p>
            <a:pPr algn="ctr" indent="0" marL="0">
              <a:lnSpc>
                <a:spcPct val="110000"/>
              </a:lnSpc>
              <a:buNone/>
            </a:pPr>
            <a:r>
              <a:rPr lang="en-US" sz="10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transfer</a:t>
            </a:r>
            <a:endParaRPr lang="en-US" sz="1050" dirty="0"/>
          </a:p>
        </p:txBody>
      </p:sp>
      <p:sp>
        <p:nvSpPr>
          <p:cNvPr id="22" name="Shape 19"/>
          <p:cNvSpPr/>
          <p:nvPr/>
        </p:nvSpPr>
        <p:spPr>
          <a:xfrm>
            <a:off x="457200" y="6473952"/>
            <a:ext cx="11274552" cy="0"/>
          </a:xfrm>
          <a:prstGeom prst="line">
            <a:avLst/>
          </a:prstGeom>
          <a:noFill/>
          <a:ln w="12700">
            <a:solidFill>
              <a:srgbClr val="F3C6D6"/>
            </a:solidFill>
            <a:prstDash val="solid"/>
          </a:ln>
        </p:spPr>
      </p:sp>
      <p:sp>
        <p:nvSpPr>
          <p:cNvPr id="23" name="Text 20"/>
          <p:cNvSpPr/>
          <p:nvPr/>
        </p:nvSpPr>
        <p:spPr>
          <a:xfrm>
            <a:off x="457200" y="6528816"/>
            <a:ext cx="82296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800" b="1" spc="100" kern="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FORENSICS INVESTIGATION  ·  QUANTUM TECH</a:t>
            </a:r>
            <a:endParaRPr lang="en-US" sz="800" dirty="0"/>
          </a:p>
        </p:txBody>
      </p:sp>
      <p:sp>
        <p:nvSpPr>
          <p:cNvPr id="24" name="Text 21"/>
          <p:cNvSpPr/>
          <p:nvPr/>
        </p:nvSpPr>
        <p:spPr>
          <a:xfrm>
            <a:off x="10972800" y="6528816"/>
            <a:ext cx="75895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80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 / 19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user-data/uploads/691c3d1c-4f89-4e2f-b148-318e5c9c0e07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92840" y="292608"/>
            <a:ext cx="502920" cy="498348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48640" y="365760"/>
            <a:ext cx="9601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b="1" spc="250" kern="0" dirty="0">
                <a:solidFill>
                  <a:srgbClr val="D6336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ATTRIBUTION</a:t>
            </a:r>
            <a:endParaRPr lang="en-US" sz="1100" dirty="0"/>
          </a:p>
        </p:txBody>
      </p:sp>
      <p:sp>
        <p:nvSpPr>
          <p:cNvPr id="4" name="Text 1"/>
          <p:cNvSpPr/>
          <p:nvPr/>
        </p:nvSpPr>
        <p:spPr>
          <a:xfrm>
            <a:off x="548640" y="621792"/>
            <a:ext cx="105156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900" b="1" dirty="0">
                <a:solidFill>
                  <a:srgbClr val="AD14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Device &amp; Suspect Mapping</a:t>
            </a:r>
            <a:endParaRPr lang="en-US" sz="2900" dirty="0"/>
          </a:p>
        </p:txBody>
      </p:sp>
      <p:sp>
        <p:nvSpPr>
          <p:cNvPr id="5" name="Shape 2"/>
          <p:cNvSpPr/>
          <p:nvPr/>
        </p:nvSpPr>
        <p:spPr>
          <a:xfrm>
            <a:off x="548640" y="1298448"/>
            <a:ext cx="1005840" cy="0"/>
          </a:xfrm>
          <a:prstGeom prst="line">
            <a:avLst/>
          </a:prstGeom>
          <a:noFill/>
          <a:ln w="31750">
            <a:solidFill>
              <a:srgbClr val="AD1457"/>
            </a:solidFill>
            <a:prstDash val="solid"/>
          </a:ln>
        </p:spPr>
      </p:sp>
      <p:sp>
        <p:nvSpPr>
          <p:cNvPr id="6" name="Shape 3"/>
          <p:cNvSpPr/>
          <p:nvPr/>
        </p:nvSpPr>
        <p:spPr>
          <a:xfrm>
            <a:off x="548640" y="1691640"/>
            <a:ext cx="11247120" cy="36576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7" name="Text 4"/>
          <p:cNvSpPr/>
          <p:nvPr/>
        </p:nvSpPr>
        <p:spPr>
          <a:xfrm>
            <a:off x="658368" y="1728216"/>
            <a:ext cx="10515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Device</a:t>
            </a:r>
            <a:endParaRPr lang="en-US" sz="1050" dirty="0"/>
          </a:p>
        </p:txBody>
      </p:sp>
      <p:sp>
        <p:nvSpPr>
          <p:cNvPr id="8" name="Text 5"/>
          <p:cNvSpPr/>
          <p:nvPr/>
        </p:nvSpPr>
        <p:spPr>
          <a:xfrm>
            <a:off x="1892808" y="1728216"/>
            <a:ext cx="31089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Model / IMEI</a:t>
            </a:r>
            <a:endParaRPr lang="en-US" sz="1050" dirty="0"/>
          </a:p>
        </p:txBody>
      </p:sp>
      <p:sp>
        <p:nvSpPr>
          <p:cNvPr id="9" name="Text 6"/>
          <p:cNvSpPr/>
          <p:nvPr/>
        </p:nvSpPr>
        <p:spPr>
          <a:xfrm>
            <a:off x="5184648" y="1728216"/>
            <a:ext cx="19659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Suspected Role</a:t>
            </a:r>
            <a:endParaRPr lang="en-US" sz="1050" dirty="0"/>
          </a:p>
        </p:txBody>
      </p:sp>
      <p:sp>
        <p:nvSpPr>
          <p:cNvPr id="10" name="Text 7"/>
          <p:cNvSpPr/>
          <p:nvPr/>
        </p:nvSpPr>
        <p:spPr>
          <a:xfrm>
            <a:off x="7333488" y="1728216"/>
            <a:ext cx="43891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Linked Person / Account</a:t>
            </a:r>
            <a:endParaRPr lang="en-US" sz="1050" dirty="0"/>
          </a:p>
        </p:txBody>
      </p:sp>
      <p:sp>
        <p:nvSpPr>
          <p:cNvPr id="11" name="Text 8"/>
          <p:cNvSpPr/>
          <p:nvPr/>
        </p:nvSpPr>
        <p:spPr>
          <a:xfrm>
            <a:off x="658368" y="2093976"/>
            <a:ext cx="10515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EX-01</a:t>
            </a:r>
            <a:endParaRPr lang="en-US" sz="1050" dirty="0"/>
          </a:p>
        </p:txBody>
      </p:sp>
      <p:sp>
        <p:nvSpPr>
          <p:cNvPr id="12" name="Text 9"/>
          <p:cNvSpPr/>
          <p:nvPr/>
        </p:nvSpPr>
        <p:spPr>
          <a:xfrm>
            <a:off x="1892808" y="2093976"/>
            <a:ext cx="31089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Huawei POT-LX1 P Smart</a:t>
            </a:r>
            <a:endParaRPr lang="en-US" sz="1050" dirty="0"/>
          </a:p>
          <a:p>
            <a:pPr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IMEI: 860962043462662</a:t>
            </a:r>
            <a:endParaRPr lang="en-US" sz="1050" dirty="0"/>
          </a:p>
        </p:txBody>
      </p:sp>
      <p:sp>
        <p:nvSpPr>
          <p:cNvPr id="13" name="Text 10"/>
          <p:cNvSpPr/>
          <p:nvPr/>
        </p:nvSpPr>
        <p:spPr>
          <a:xfrm>
            <a:off x="5184648" y="2093976"/>
            <a:ext cx="19659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AD14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Perpetrator</a:t>
            </a:r>
            <a:endParaRPr lang="en-US" sz="1050" dirty="0"/>
          </a:p>
        </p:txBody>
      </p:sp>
      <p:sp>
        <p:nvSpPr>
          <p:cNvPr id="14" name="Text 11"/>
          <p:cNvSpPr/>
          <p:nvPr/>
        </p:nvSpPr>
        <p:spPr>
          <a:xfrm>
            <a:off x="7333488" y="2093976"/>
            <a:ext cx="43891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Peter Dover — WhatsApp persona “Emma”</a:t>
            </a:r>
            <a:endParaRPr lang="en-US" sz="1050" dirty="0"/>
          </a:p>
        </p:txBody>
      </p:sp>
      <p:sp>
        <p:nvSpPr>
          <p:cNvPr id="15" name="Shape 12"/>
          <p:cNvSpPr/>
          <p:nvPr/>
        </p:nvSpPr>
        <p:spPr>
          <a:xfrm>
            <a:off x="548640" y="2770632"/>
            <a:ext cx="11247120" cy="713232"/>
          </a:xfrm>
          <a:prstGeom prst="rect">
            <a:avLst/>
          </a:prstGeom>
          <a:solidFill>
            <a:srgbClr val="FCE4EC"/>
          </a:solidFill>
          <a:ln/>
        </p:spPr>
      </p:sp>
      <p:sp>
        <p:nvSpPr>
          <p:cNvPr id="16" name="Text 13"/>
          <p:cNvSpPr/>
          <p:nvPr/>
        </p:nvSpPr>
        <p:spPr>
          <a:xfrm>
            <a:off x="658368" y="2807208"/>
            <a:ext cx="10515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Phone</a:t>
            </a:r>
            <a:endParaRPr lang="en-US" sz="1050" dirty="0"/>
          </a:p>
        </p:txBody>
      </p:sp>
      <p:sp>
        <p:nvSpPr>
          <p:cNvPr id="17" name="Text 14"/>
          <p:cNvSpPr/>
          <p:nvPr/>
        </p:nvSpPr>
        <p:spPr>
          <a:xfrm>
            <a:off x="1892808" y="2807208"/>
            <a:ext cx="31089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Apple iPhone 12 (A2172)</a:t>
            </a:r>
            <a:endParaRPr lang="en-US" sz="1050" dirty="0"/>
          </a:p>
        </p:txBody>
      </p:sp>
      <p:sp>
        <p:nvSpPr>
          <p:cNvPr id="18" name="Text 15"/>
          <p:cNvSpPr/>
          <p:nvPr/>
        </p:nvSpPr>
        <p:spPr>
          <a:xfrm>
            <a:off x="5184648" y="2807208"/>
            <a:ext cx="19659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AD14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Not a case device</a:t>
            </a:r>
            <a:endParaRPr lang="en-US" sz="1050" dirty="0"/>
          </a:p>
        </p:txBody>
      </p:sp>
      <p:sp>
        <p:nvSpPr>
          <p:cNvPr id="19" name="Text 16"/>
          <p:cNvSpPr/>
          <p:nvPr/>
        </p:nvSpPr>
        <p:spPr>
          <a:xfrm>
            <a:off x="7333488" y="2807208"/>
            <a:ext cx="43891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Examiner’s own device — acquisition demo only</a:t>
            </a:r>
            <a:endParaRPr lang="en-US" sz="1050" dirty="0"/>
          </a:p>
        </p:txBody>
      </p:sp>
      <p:sp>
        <p:nvSpPr>
          <p:cNvPr id="20" name="Text 17"/>
          <p:cNvSpPr/>
          <p:nvPr/>
        </p:nvSpPr>
        <p:spPr>
          <a:xfrm>
            <a:off x="658368" y="3520440"/>
            <a:ext cx="10515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EX-02</a:t>
            </a:r>
            <a:endParaRPr lang="en-US" sz="1050" dirty="0"/>
          </a:p>
        </p:txBody>
      </p:sp>
      <p:sp>
        <p:nvSpPr>
          <p:cNvPr id="21" name="Text 18"/>
          <p:cNvSpPr/>
          <p:nvPr/>
        </p:nvSpPr>
        <p:spPr>
          <a:xfrm>
            <a:off x="1892808" y="3520440"/>
            <a:ext cx="31089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Nokia C2 2nd Edition</a:t>
            </a:r>
            <a:endParaRPr lang="en-US" sz="1050" dirty="0"/>
          </a:p>
          <a:p>
            <a:pPr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IMEI: 353766763818217</a:t>
            </a:r>
            <a:endParaRPr lang="en-US" sz="1050" dirty="0"/>
          </a:p>
        </p:txBody>
      </p:sp>
      <p:sp>
        <p:nvSpPr>
          <p:cNvPr id="22" name="Text 19"/>
          <p:cNvSpPr/>
          <p:nvPr/>
        </p:nvSpPr>
        <p:spPr>
          <a:xfrm>
            <a:off x="5184648" y="3520440"/>
            <a:ext cx="19659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AD14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Buyer</a:t>
            </a:r>
            <a:endParaRPr lang="en-US" sz="1050" dirty="0"/>
          </a:p>
        </p:txBody>
      </p:sp>
      <p:sp>
        <p:nvSpPr>
          <p:cNvPr id="23" name="Text 20"/>
          <p:cNvSpPr/>
          <p:nvPr/>
        </p:nvSpPr>
        <p:spPr>
          <a:xfrm>
            <a:off x="7333488" y="3520440"/>
            <a:ext cx="43891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Google account “Norman” (df2025class@gmail.com)</a:t>
            </a:r>
            <a:endParaRPr lang="en-US" sz="1050" dirty="0"/>
          </a:p>
        </p:txBody>
      </p:sp>
      <p:sp>
        <p:nvSpPr>
          <p:cNvPr id="24" name="Shape 21"/>
          <p:cNvSpPr/>
          <p:nvPr/>
        </p:nvSpPr>
        <p:spPr>
          <a:xfrm>
            <a:off x="548640" y="4197096"/>
            <a:ext cx="11247120" cy="713232"/>
          </a:xfrm>
          <a:prstGeom prst="rect">
            <a:avLst/>
          </a:prstGeom>
          <a:solidFill>
            <a:srgbClr val="FCE4EC"/>
          </a:solidFill>
          <a:ln/>
        </p:spPr>
      </p:sp>
      <p:sp>
        <p:nvSpPr>
          <p:cNvPr id="25" name="Text 22"/>
          <p:cNvSpPr/>
          <p:nvPr/>
        </p:nvSpPr>
        <p:spPr>
          <a:xfrm>
            <a:off x="658368" y="4233672"/>
            <a:ext cx="10515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EX-03</a:t>
            </a:r>
            <a:endParaRPr lang="en-US" sz="1050" dirty="0"/>
          </a:p>
        </p:txBody>
      </p:sp>
      <p:sp>
        <p:nvSpPr>
          <p:cNvPr id="26" name="Text 23"/>
          <p:cNvSpPr/>
          <p:nvPr/>
        </p:nvSpPr>
        <p:spPr>
          <a:xfrm>
            <a:off x="1892808" y="4233672"/>
            <a:ext cx="31089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Samsung SM-A137F Galaxy A13</a:t>
            </a:r>
            <a:endParaRPr lang="en-US" sz="1050" dirty="0"/>
          </a:p>
          <a:p>
            <a:pPr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IMEI: 357898921470825</a:t>
            </a:r>
            <a:endParaRPr lang="en-US" sz="1050" dirty="0"/>
          </a:p>
        </p:txBody>
      </p:sp>
      <p:sp>
        <p:nvSpPr>
          <p:cNvPr id="27" name="Text 24"/>
          <p:cNvSpPr/>
          <p:nvPr/>
        </p:nvSpPr>
        <p:spPr>
          <a:xfrm>
            <a:off x="5184648" y="4233672"/>
            <a:ext cx="19659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AD14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Intermediary</a:t>
            </a:r>
            <a:endParaRPr lang="en-US" sz="1050" dirty="0"/>
          </a:p>
        </p:txBody>
      </p:sp>
      <p:sp>
        <p:nvSpPr>
          <p:cNvPr id="28" name="Text 25"/>
          <p:cNvSpPr/>
          <p:nvPr/>
        </p:nvSpPr>
        <p:spPr>
          <a:xfrm>
            <a:off x="7333488" y="4233672"/>
            <a:ext cx="43891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SIM 07476538686 — matches “Joe” / “Joe Marsh”</a:t>
            </a:r>
            <a:endParaRPr lang="en-US" sz="1050" dirty="0"/>
          </a:p>
        </p:txBody>
      </p:sp>
      <p:sp>
        <p:nvSpPr>
          <p:cNvPr id="29" name="Text 26"/>
          <p:cNvSpPr/>
          <p:nvPr/>
        </p:nvSpPr>
        <p:spPr>
          <a:xfrm>
            <a:off x="658368" y="4946904"/>
            <a:ext cx="10515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EX-04</a:t>
            </a:r>
            <a:endParaRPr lang="en-US" sz="1050" dirty="0"/>
          </a:p>
        </p:txBody>
      </p:sp>
      <p:sp>
        <p:nvSpPr>
          <p:cNvPr id="30" name="Text 27"/>
          <p:cNvSpPr/>
          <p:nvPr/>
        </p:nvSpPr>
        <p:spPr>
          <a:xfrm>
            <a:off x="1892808" y="4946904"/>
            <a:ext cx="31089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Ulefone Note 14</a:t>
            </a:r>
            <a:endParaRPr lang="en-US" sz="1050" dirty="0"/>
          </a:p>
          <a:p>
            <a:pPr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IMEI: 355617730545771</a:t>
            </a:r>
            <a:endParaRPr lang="en-US" sz="1050" dirty="0"/>
          </a:p>
        </p:txBody>
      </p:sp>
      <p:sp>
        <p:nvSpPr>
          <p:cNvPr id="31" name="Text 28"/>
          <p:cNvSpPr/>
          <p:nvPr/>
        </p:nvSpPr>
        <p:spPr>
          <a:xfrm>
            <a:off x="5184648" y="4946904"/>
            <a:ext cx="196596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AD14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Peripheral device</a:t>
            </a:r>
            <a:endParaRPr lang="en-US" sz="1050" dirty="0"/>
          </a:p>
        </p:txBody>
      </p:sp>
      <p:sp>
        <p:nvSpPr>
          <p:cNvPr id="32" name="Text 29"/>
          <p:cNvSpPr/>
          <p:nvPr/>
        </p:nvSpPr>
        <p:spPr>
          <a:xfrm>
            <a:off x="7333488" y="4946904"/>
            <a:ext cx="43891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 attributing account recovered</a:t>
            </a:r>
            <a:endParaRPr lang="en-US" sz="1050" dirty="0"/>
          </a:p>
        </p:txBody>
      </p:sp>
      <p:sp>
        <p:nvSpPr>
          <p:cNvPr id="33" name="Text 30"/>
          <p:cNvSpPr/>
          <p:nvPr/>
        </p:nvSpPr>
        <p:spPr>
          <a:xfrm>
            <a:off x="548640" y="5852160"/>
            <a:ext cx="11064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25000"/>
              </a:lnSpc>
              <a:buNone/>
            </a:pPr>
            <a:r>
              <a:rPr lang="en-US" sz="1050" i="1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Roles are stated as “suspected”, consistent with the case background. Attribution is based on device-level evidence (SIM registration, account association, message content); it does not itself constitute proof of guilt.</a:t>
            </a:r>
            <a:endParaRPr lang="en-US" sz="1050" dirty="0"/>
          </a:p>
        </p:txBody>
      </p:sp>
      <p:sp>
        <p:nvSpPr>
          <p:cNvPr id="34" name="Shape 31"/>
          <p:cNvSpPr/>
          <p:nvPr/>
        </p:nvSpPr>
        <p:spPr>
          <a:xfrm>
            <a:off x="457200" y="6473952"/>
            <a:ext cx="11274552" cy="0"/>
          </a:xfrm>
          <a:prstGeom prst="line">
            <a:avLst/>
          </a:prstGeom>
          <a:noFill/>
          <a:ln w="12700">
            <a:solidFill>
              <a:srgbClr val="F3C6D6"/>
            </a:solidFill>
            <a:prstDash val="solid"/>
          </a:ln>
        </p:spPr>
      </p:sp>
      <p:sp>
        <p:nvSpPr>
          <p:cNvPr id="35" name="Text 32"/>
          <p:cNvSpPr/>
          <p:nvPr/>
        </p:nvSpPr>
        <p:spPr>
          <a:xfrm>
            <a:off x="457200" y="6528816"/>
            <a:ext cx="82296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800" b="1" spc="100" kern="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FORENSICS INVESTIGATION  ·  QUANTUM TECH</a:t>
            </a:r>
            <a:endParaRPr lang="en-US" sz="800" dirty="0"/>
          </a:p>
        </p:txBody>
      </p:sp>
      <p:sp>
        <p:nvSpPr>
          <p:cNvPr id="36" name="Text 33"/>
          <p:cNvSpPr/>
          <p:nvPr/>
        </p:nvSpPr>
        <p:spPr>
          <a:xfrm>
            <a:off x="10972800" y="6528816"/>
            <a:ext cx="75895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80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 / 19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user-data/uploads/691c3d1c-4f89-4e2f-b148-318e5c9c0e07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92840" y="292608"/>
            <a:ext cx="502920" cy="498348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48640" y="365760"/>
            <a:ext cx="9601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b="1" spc="250" kern="0" dirty="0">
                <a:solidFill>
                  <a:srgbClr val="D6336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ANALYSIS</a:t>
            </a:r>
            <a:endParaRPr lang="en-US" sz="1100" dirty="0"/>
          </a:p>
        </p:txBody>
      </p:sp>
      <p:sp>
        <p:nvSpPr>
          <p:cNvPr id="4" name="Text 1"/>
          <p:cNvSpPr/>
          <p:nvPr/>
        </p:nvSpPr>
        <p:spPr>
          <a:xfrm>
            <a:off x="548640" y="621792"/>
            <a:ext cx="105156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900" b="1" dirty="0">
                <a:solidFill>
                  <a:srgbClr val="AD14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Findings</a:t>
            </a:r>
            <a:endParaRPr lang="en-US" sz="2900" dirty="0"/>
          </a:p>
        </p:txBody>
      </p:sp>
      <p:sp>
        <p:nvSpPr>
          <p:cNvPr id="5" name="Shape 2"/>
          <p:cNvSpPr/>
          <p:nvPr/>
        </p:nvSpPr>
        <p:spPr>
          <a:xfrm>
            <a:off x="548640" y="1298448"/>
            <a:ext cx="1005840" cy="0"/>
          </a:xfrm>
          <a:prstGeom prst="line">
            <a:avLst/>
          </a:prstGeom>
          <a:noFill/>
          <a:ln w="31750">
            <a:solidFill>
              <a:srgbClr val="AD1457"/>
            </a:solidFill>
            <a:prstDash val="solid"/>
          </a:ln>
        </p:spPr>
      </p:sp>
      <p:sp>
        <p:nvSpPr>
          <p:cNvPr id="6" name="Shape 3"/>
          <p:cNvSpPr/>
          <p:nvPr/>
        </p:nvSpPr>
        <p:spPr>
          <a:xfrm>
            <a:off x="548640" y="1892808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7" name="Text 4"/>
          <p:cNvSpPr/>
          <p:nvPr/>
        </p:nvSpPr>
        <p:spPr>
          <a:xfrm>
            <a:off x="822960" y="1755648"/>
            <a:ext cx="484632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5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Device acquisition successful.</a:t>
            </a:r>
            <a:endParaRPr lang="en-US" sz="1550" dirty="0"/>
          </a:p>
        </p:txBody>
      </p:sp>
      <p:sp>
        <p:nvSpPr>
          <p:cNvPr id="8" name="Shape 5"/>
          <p:cNvSpPr/>
          <p:nvPr/>
        </p:nvSpPr>
        <p:spPr>
          <a:xfrm>
            <a:off x="548640" y="2670048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9" name="Text 6"/>
          <p:cNvSpPr/>
          <p:nvPr/>
        </p:nvSpPr>
        <p:spPr>
          <a:xfrm>
            <a:off x="822960" y="2532888"/>
            <a:ext cx="484632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5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Ownership supported by accounts / social apps.</a:t>
            </a:r>
            <a:endParaRPr lang="en-US" sz="1550" dirty="0"/>
          </a:p>
        </p:txBody>
      </p:sp>
      <p:sp>
        <p:nvSpPr>
          <p:cNvPr id="10" name="Shape 7"/>
          <p:cNvSpPr/>
          <p:nvPr/>
        </p:nvSpPr>
        <p:spPr>
          <a:xfrm>
            <a:off x="548640" y="3447288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11" name="Text 8"/>
          <p:cNvSpPr/>
          <p:nvPr/>
        </p:nvSpPr>
        <p:spPr>
          <a:xfrm>
            <a:off x="822960" y="3310128"/>
            <a:ext cx="484632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5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Communications and calls show relevant activity.</a:t>
            </a:r>
            <a:endParaRPr lang="en-US" sz="1550" dirty="0"/>
          </a:p>
        </p:txBody>
      </p:sp>
      <p:sp>
        <p:nvSpPr>
          <p:cNvPr id="12" name="Shape 9"/>
          <p:cNvSpPr/>
          <p:nvPr/>
        </p:nvSpPr>
        <p:spPr>
          <a:xfrm>
            <a:off x="548640" y="4224528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13" name="Text 10"/>
          <p:cNvSpPr/>
          <p:nvPr/>
        </p:nvSpPr>
        <p:spPr>
          <a:xfrm>
            <a:off x="822960" y="4087368"/>
            <a:ext cx="4846320" cy="777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55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GPS, media and app evidence provide corroboration.</a:t>
            </a:r>
            <a:endParaRPr lang="en-US" sz="1550" dirty="0"/>
          </a:p>
        </p:txBody>
      </p:sp>
      <p:sp>
        <p:nvSpPr>
          <p:cNvPr id="14" name="Text 11"/>
          <p:cNvSpPr/>
          <p:nvPr/>
        </p:nvSpPr>
        <p:spPr>
          <a:xfrm>
            <a:off x="6309360" y="1691640"/>
            <a:ext cx="53035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00" b="1" spc="100" kern="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EVIDENCE CORRELATION</a:t>
            </a:r>
            <a:endParaRPr lang="en-US" sz="1000" dirty="0"/>
          </a:p>
        </p:txBody>
      </p:sp>
      <p:sp>
        <p:nvSpPr>
          <p:cNvPr id="15" name="Shape 12"/>
          <p:cNvSpPr/>
          <p:nvPr/>
        </p:nvSpPr>
        <p:spPr>
          <a:xfrm>
            <a:off x="8275320" y="3474720"/>
            <a:ext cx="1371600" cy="914400"/>
          </a:xfrm>
          <a:prstGeom prst="ellipse">
            <a:avLst/>
          </a:prstGeom>
          <a:solidFill>
            <a:srgbClr val="AD1457"/>
          </a:solidFill>
          <a:ln/>
        </p:spPr>
      </p:sp>
      <p:sp>
        <p:nvSpPr>
          <p:cNvPr id="16" name="Text 13"/>
          <p:cNvSpPr/>
          <p:nvPr/>
        </p:nvSpPr>
        <p:spPr>
          <a:xfrm>
            <a:off x="8275320" y="3474720"/>
            <a:ext cx="13716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FINDING</a:t>
            </a:r>
            <a:endParaRPr lang="en-US" sz="1100" dirty="0"/>
          </a:p>
        </p:txBody>
      </p:sp>
      <p:sp>
        <p:nvSpPr>
          <p:cNvPr id="17" name="Shape 14"/>
          <p:cNvSpPr/>
          <p:nvPr/>
        </p:nvSpPr>
        <p:spPr>
          <a:xfrm>
            <a:off x="8961120" y="2514600"/>
            <a:ext cx="0" cy="1417320"/>
          </a:xfrm>
          <a:prstGeom prst="line">
            <a:avLst/>
          </a:prstGeom>
          <a:noFill/>
          <a:ln w="15875">
            <a:solidFill>
              <a:srgbClr val="F3C6D6"/>
            </a:solidFill>
            <a:prstDash val="solid"/>
          </a:ln>
        </p:spPr>
      </p:sp>
      <p:sp>
        <p:nvSpPr>
          <p:cNvPr id="18" name="Shape 15"/>
          <p:cNvSpPr/>
          <p:nvPr/>
        </p:nvSpPr>
        <p:spPr>
          <a:xfrm>
            <a:off x="8458200" y="2240280"/>
            <a:ext cx="1005840" cy="548640"/>
          </a:xfrm>
          <a:prstGeom prst="rect">
            <a:avLst/>
          </a:prstGeom>
          <a:solidFill>
            <a:srgbClr val="FCE4EC"/>
          </a:solidFill>
          <a:ln w="12700">
            <a:solidFill>
              <a:srgbClr val="AD1457"/>
            </a:solidFill>
            <a:prstDash val="solid"/>
          </a:ln>
        </p:spPr>
      </p:sp>
      <p:sp>
        <p:nvSpPr>
          <p:cNvPr id="19" name="Text 16"/>
          <p:cNvSpPr/>
          <p:nvPr/>
        </p:nvSpPr>
        <p:spPr>
          <a:xfrm>
            <a:off x="8458200" y="2240280"/>
            <a:ext cx="10058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50" b="1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Contacts</a:t>
            </a:r>
            <a:endParaRPr lang="en-US" sz="950" dirty="0"/>
          </a:p>
        </p:txBody>
      </p:sp>
      <p:sp>
        <p:nvSpPr>
          <p:cNvPr id="20" name="Shape 17"/>
          <p:cNvSpPr/>
          <p:nvPr/>
        </p:nvSpPr>
        <p:spPr>
          <a:xfrm>
            <a:off x="8961120" y="3223260"/>
            <a:ext cx="1227435" cy="708660"/>
          </a:xfrm>
          <a:prstGeom prst="line">
            <a:avLst/>
          </a:prstGeom>
          <a:noFill/>
          <a:ln w="15875">
            <a:solidFill>
              <a:srgbClr val="F3C6D6"/>
            </a:solidFill>
            <a:prstDash val="solid"/>
          </a:ln>
        </p:spPr>
      </p:sp>
      <p:sp>
        <p:nvSpPr>
          <p:cNvPr id="21" name="Shape 18"/>
          <p:cNvSpPr/>
          <p:nvPr/>
        </p:nvSpPr>
        <p:spPr>
          <a:xfrm>
            <a:off x="9685635" y="2948940"/>
            <a:ext cx="1005840" cy="548640"/>
          </a:xfrm>
          <a:prstGeom prst="rect">
            <a:avLst/>
          </a:prstGeom>
          <a:solidFill>
            <a:srgbClr val="FCE4EC"/>
          </a:solidFill>
          <a:ln w="12700">
            <a:solidFill>
              <a:srgbClr val="AD1457"/>
            </a:solidFill>
            <a:prstDash val="solid"/>
          </a:ln>
        </p:spPr>
      </p:sp>
      <p:sp>
        <p:nvSpPr>
          <p:cNvPr id="22" name="Text 19"/>
          <p:cNvSpPr/>
          <p:nvPr/>
        </p:nvSpPr>
        <p:spPr>
          <a:xfrm>
            <a:off x="9685635" y="2948940"/>
            <a:ext cx="10058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50" b="1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Calls</a:t>
            </a:r>
            <a:endParaRPr lang="en-US" sz="950" dirty="0"/>
          </a:p>
        </p:txBody>
      </p:sp>
      <p:sp>
        <p:nvSpPr>
          <p:cNvPr id="23" name="Shape 20"/>
          <p:cNvSpPr/>
          <p:nvPr/>
        </p:nvSpPr>
        <p:spPr>
          <a:xfrm>
            <a:off x="8961120" y="3931920"/>
            <a:ext cx="1227435" cy="708660"/>
          </a:xfrm>
          <a:prstGeom prst="line">
            <a:avLst/>
          </a:prstGeom>
          <a:noFill/>
          <a:ln w="15875">
            <a:solidFill>
              <a:srgbClr val="F3C6D6"/>
            </a:solidFill>
            <a:prstDash val="solid"/>
          </a:ln>
        </p:spPr>
      </p:sp>
      <p:sp>
        <p:nvSpPr>
          <p:cNvPr id="24" name="Shape 21"/>
          <p:cNvSpPr/>
          <p:nvPr/>
        </p:nvSpPr>
        <p:spPr>
          <a:xfrm>
            <a:off x="9685635" y="4366260"/>
            <a:ext cx="1005840" cy="548640"/>
          </a:xfrm>
          <a:prstGeom prst="rect">
            <a:avLst/>
          </a:prstGeom>
          <a:solidFill>
            <a:srgbClr val="FCE4EC"/>
          </a:solidFill>
          <a:ln w="12700">
            <a:solidFill>
              <a:srgbClr val="AD1457"/>
            </a:solidFill>
            <a:prstDash val="solid"/>
          </a:ln>
        </p:spPr>
      </p:sp>
      <p:sp>
        <p:nvSpPr>
          <p:cNvPr id="25" name="Text 22"/>
          <p:cNvSpPr/>
          <p:nvPr/>
        </p:nvSpPr>
        <p:spPr>
          <a:xfrm>
            <a:off x="9685635" y="4366260"/>
            <a:ext cx="10058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50" b="1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Chats</a:t>
            </a:r>
            <a:endParaRPr lang="en-US" sz="950" dirty="0"/>
          </a:p>
        </p:txBody>
      </p:sp>
      <p:sp>
        <p:nvSpPr>
          <p:cNvPr id="26" name="Shape 23"/>
          <p:cNvSpPr/>
          <p:nvPr/>
        </p:nvSpPr>
        <p:spPr>
          <a:xfrm>
            <a:off x="8961120" y="3931920"/>
            <a:ext cx="0" cy="1417320"/>
          </a:xfrm>
          <a:prstGeom prst="line">
            <a:avLst/>
          </a:prstGeom>
          <a:noFill/>
          <a:ln w="15875">
            <a:solidFill>
              <a:srgbClr val="F3C6D6"/>
            </a:solidFill>
            <a:prstDash val="solid"/>
          </a:ln>
        </p:spPr>
      </p:sp>
      <p:sp>
        <p:nvSpPr>
          <p:cNvPr id="27" name="Shape 24"/>
          <p:cNvSpPr/>
          <p:nvPr/>
        </p:nvSpPr>
        <p:spPr>
          <a:xfrm>
            <a:off x="8458200" y="5074920"/>
            <a:ext cx="1005840" cy="548640"/>
          </a:xfrm>
          <a:prstGeom prst="rect">
            <a:avLst/>
          </a:prstGeom>
          <a:solidFill>
            <a:srgbClr val="FCE4EC"/>
          </a:solidFill>
          <a:ln w="12700">
            <a:solidFill>
              <a:srgbClr val="AD1457"/>
            </a:solidFill>
            <a:prstDash val="solid"/>
          </a:ln>
        </p:spPr>
      </p:sp>
      <p:sp>
        <p:nvSpPr>
          <p:cNvPr id="28" name="Text 25"/>
          <p:cNvSpPr/>
          <p:nvPr/>
        </p:nvSpPr>
        <p:spPr>
          <a:xfrm>
            <a:off x="8458200" y="5074920"/>
            <a:ext cx="10058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50" b="1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Location</a:t>
            </a:r>
            <a:endParaRPr lang="en-US" sz="950" dirty="0"/>
          </a:p>
        </p:txBody>
      </p:sp>
      <p:sp>
        <p:nvSpPr>
          <p:cNvPr id="29" name="Shape 26"/>
          <p:cNvSpPr/>
          <p:nvPr/>
        </p:nvSpPr>
        <p:spPr>
          <a:xfrm>
            <a:off x="7733685" y="3931920"/>
            <a:ext cx="1227435" cy="708660"/>
          </a:xfrm>
          <a:prstGeom prst="line">
            <a:avLst/>
          </a:prstGeom>
          <a:noFill/>
          <a:ln w="15875">
            <a:solidFill>
              <a:srgbClr val="F3C6D6"/>
            </a:solidFill>
            <a:prstDash val="solid"/>
          </a:ln>
        </p:spPr>
      </p:sp>
      <p:sp>
        <p:nvSpPr>
          <p:cNvPr id="30" name="Shape 27"/>
          <p:cNvSpPr/>
          <p:nvPr/>
        </p:nvSpPr>
        <p:spPr>
          <a:xfrm>
            <a:off x="7230765" y="4366260"/>
            <a:ext cx="1005840" cy="548640"/>
          </a:xfrm>
          <a:prstGeom prst="rect">
            <a:avLst/>
          </a:prstGeom>
          <a:solidFill>
            <a:srgbClr val="FCE4EC"/>
          </a:solidFill>
          <a:ln w="12700">
            <a:solidFill>
              <a:srgbClr val="AD1457"/>
            </a:solidFill>
            <a:prstDash val="solid"/>
          </a:ln>
        </p:spPr>
      </p:sp>
      <p:sp>
        <p:nvSpPr>
          <p:cNvPr id="31" name="Text 28"/>
          <p:cNvSpPr/>
          <p:nvPr/>
        </p:nvSpPr>
        <p:spPr>
          <a:xfrm>
            <a:off x="7230765" y="4366260"/>
            <a:ext cx="10058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50" b="1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Accounts</a:t>
            </a:r>
            <a:endParaRPr lang="en-US" sz="950" dirty="0"/>
          </a:p>
        </p:txBody>
      </p:sp>
      <p:sp>
        <p:nvSpPr>
          <p:cNvPr id="32" name="Shape 29"/>
          <p:cNvSpPr/>
          <p:nvPr/>
        </p:nvSpPr>
        <p:spPr>
          <a:xfrm>
            <a:off x="7733685" y="3223260"/>
            <a:ext cx="1227435" cy="708660"/>
          </a:xfrm>
          <a:prstGeom prst="line">
            <a:avLst/>
          </a:prstGeom>
          <a:noFill/>
          <a:ln w="15875">
            <a:solidFill>
              <a:srgbClr val="F3C6D6"/>
            </a:solidFill>
            <a:prstDash val="solid"/>
          </a:ln>
        </p:spPr>
      </p:sp>
      <p:sp>
        <p:nvSpPr>
          <p:cNvPr id="33" name="Shape 30"/>
          <p:cNvSpPr/>
          <p:nvPr/>
        </p:nvSpPr>
        <p:spPr>
          <a:xfrm>
            <a:off x="7230765" y="2948940"/>
            <a:ext cx="1005840" cy="548640"/>
          </a:xfrm>
          <a:prstGeom prst="rect">
            <a:avLst/>
          </a:prstGeom>
          <a:solidFill>
            <a:srgbClr val="FCE4EC"/>
          </a:solidFill>
          <a:ln w="12700">
            <a:solidFill>
              <a:srgbClr val="AD1457"/>
            </a:solidFill>
            <a:prstDash val="solid"/>
          </a:ln>
        </p:spPr>
      </p:sp>
      <p:sp>
        <p:nvSpPr>
          <p:cNvPr id="34" name="Text 31"/>
          <p:cNvSpPr/>
          <p:nvPr/>
        </p:nvSpPr>
        <p:spPr>
          <a:xfrm>
            <a:off x="7230765" y="2948940"/>
            <a:ext cx="10058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950" b="1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Media</a:t>
            </a:r>
            <a:endParaRPr lang="en-US" sz="950" dirty="0"/>
          </a:p>
        </p:txBody>
      </p:sp>
      <p:sp>
        <p:nvSpPr>
          <p:cNvPr id="35" name="Shape 32"/>
          <p:cNvSpPr/>
          <p:nvPr/>
        </p:nvSpPr>
        <p:spPr>
          <a:xfrm>
            <a:off x="457200" y="6473952"/>
            <a:ext cx="11274552" cy="0"/>
          </a:xfrm>
          <a:prstGeom prst="line">
            <a:avLst/>
          </a:prstGeom>
          <a:noFill/>
          <a:ln w="12700">
            <a:solidFill>
              <a:srgbClr val="F3C6D6"/>
            </a:solidFill>
            <a:prstDash val="solid"/>
          </a:ln>
        </p:spPr>
      </p:sp>
      <p:sp>
        <p:nvSpPr>
          <p:cNvPr id="36" name="Text 33"/>
          <p:cNvSpPr/>
          <p:nvPr/>
        </p:nvSpPr>
        <p:spPr>
          <a:xfrm>
            <a:off x="457200" y="6528816"/>
            <a:ext cx="82296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800" b="1" spc="100" kern="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FORENSICS INVESTIGATION  ·  QUANTUM TECH</a:t>
            </a:r>
            <a:endParaRPr lang="en-US" sz="800" dirty="0"/>
          </a:p>
        </p:txBody>
      </p:sp>
      <p:sp>
        <p:nvSpPr>
          <p:cNvPr id="37" name="Text 34"/>
          <p:cNvSpPr/>
          <p:nvPr/>
        </p:nvSpPr>
        <p:spPr>
          <a:xfrm>
            <a:off x="10972800" y="6528816"/>
            <a:ext cx="75895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80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 / 19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user-data/uploads/691c3d1c-4f89-4e2f-b148-318e5c9c0e07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92840" y="292608"/>
            <a:ext cx="502920" cy="498348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48640" y="365760"/>
            <a:ext cx="9601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b="1" spc="250" kern="0" dirty="0">
                <a:solidFill>
                  <a:srgbClr val="D6336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CLOSING</a:t>
            </a:r>
            <a:endParaRPr lang="en-US" sz="1100" dirty="0"/>
          </a:p>
        </p:txBody>
      </p:sp>
      <p:sp>
        <p:nvSpPr>
          <p:cNvPr id="4" name="Text 1"/>
          <p:cNvSpPr/>
          <p:nvPr/>
        </p:nvSpPr>
        <p:spPr>
          <a:xfrm>
            <a:off x="548640" y="621792"/>
            <a:ext cx="105156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900" b="1" dirty="0">
                <a:solidFill>
                  <a:srgbClr val="AD14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Conclusion</a:t>
            </a:r>
            <a:endParaRPr lang="en-US" sz="2900" dirty="0"/>
          </a:p>
        </p:txBody>
      </p:sp>
      <p:sp>
        <p:nvSpPr>
          <p:cNvPr id="5" name="Shape 2"/>
          <p:cNvSpPr/>
          <p:nvPr/>
        </p:nvSpPr>
        <p:spPr>
          <a:xfrm>
            <a:off x="548640" y="1298448"/>
            <a:ext cx="1005840" cy="0"/>
          </a:xfrm>
          <a:prstGeom prst="line">
            <a:avLst/>
          </a:prstGeom>
          <a:noFill/>
          <a:ln w="31750">
            <a:solidFill>
              <a:srgbClr val="AD1457"/>
            </a:solidFill>
            <a:prstDash val="solid"/>
          </a:ln>
        </p:spPr>
      </p:sp>
      <p:sp>
        <p:nvSpPr>
          <p:cNvPr id="6" name="Shape 3"/>
          <p:cNvSpPr/>
          <p:nvPr/>
        </p:nvSpPr>
        <p:spPr>
          <a:xfrm>
            <a:off x="548640" y="1892808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7" name="Text 4"/>
          <p:cNvSpPr/>
          <p:nvPr/>
        </p:nvSpPr>
        <p:spPr>
          <a:xfrm>
            <a:off x="822960" y="1755648"/>
            <a:ext cx="5212080" cy="71323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Huawei device (EX-01) contained extensive digital artefacts.</a:t>
            </a:r>
            <a:endParaRPr lang="en-US" sz="1400" dirty="0"/>
          </a:p>
        </p:txBody>
      </p:sp>
      <p:sp>
        <p:nvSpPr>
          <p:cNvPr id="8" name="Shape 5"/>
          <p:cNvSpPr/>
          <p:nvPr/>
        </p:nvSpPr>
        <p:spPr>
          <a:xfrm>
            <a:off x="548640" y="2606040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9" name="Text 6"/>
          <p:cNvSpPr/>
          <p:nvPr/>
        </p:nvSpPr>
        <p:spPr>
          <a:xfrm>
            <a:off x="822960" y="2468880"/>
            <a:ext cx="5212080" cy="71323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Communications indicated relevant negotiations between suspected roles.</a:t>
            </a:r>
            <a:endParaRPr lang="en-US" sz="1400" dirty="0"/>
          </a:p>
        </p:txBody>
      </p:sp>
      <p:sp>
        <p:nvSpPr>
          <p:cNvPr id="10" name="Shape 7"/>
          <p:cNvSpPr/>
          <p:nvPr/>
        </p:nvSpPr>
        <p:spPr>
          <a:xfrm>
            <a:off x="548640" y="3319272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11" name="Text 8"/>
          <p:cNvSpPr/>
          <p:nvPr/>
        </p:nvSpPr>
        <p:spPr>
          <a:xfrm>
            <a:off x="822960" y="3182112"/>
            <a:ext cx="5212080" cy="71323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Accounts, locations and hash-verified evidence strengthened links.</a:t>
            </a:r>
            <a:endParaRPr lang="en-US" sz="1400" dirty="0"/>
          </a:p>
        </p:txBody>
      </p:sp>
      <p:sp>
        <p:nvSpPr>
          <p:cNvPr id="12" name="Shape 9"/>
          <p:cNvSpPr/>
          <p:nvPr/>
        </p:nvSpPr>
        <p:spPr>
          <a:xfrm>
            <a:off x="548640" y="4032504"/>
            <a:ext cx="91440" cy="9144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13" name="Text 10"/>
          <p:cNvSpPr/>
          <p:nvPr/>
        </p:nvSpPr>
        <p:spPr>
          <a:xfrm>
            <a:off x="822960" y="3895344"/>
            <a:ext cx="5212080" cy="71323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 four case devices remain important to the investigation.</a:t>
            </a:r>
            <a:endParaRPr lang="en-US" sz="1400" dirty="0"/>
          </a:p>
        </p:txBody>
      </p:sp>
      <p:sp>
        <p:nvSpPr>
          <p:cNvPr id="14" name="Shape 11"/>
          <p:cNvSpPr/>
          <p:nvPr/>
        </p:nvSpPr>
        <p:spPr>
          <a:xfrm>
            <a:off x="6446520" y="1828800"/>
            <a:ext cx="5166360" cy="4160520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15" name="Text 12"/>
          <p:cNvSpPr/>
          <p:nvPr/>
        </p:nvSpPr>
        <p:spPr>
          <a:xfrm>
            <a:off x="6675120" y="1993392"/>
            <a:ext cx="47091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50" b="1" spc="150" kern="0" dirty="0">
                <a:solidFill>
                  <a:srgbClr val="F3C6D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SUMMARY OF DEVICES</a:t>
            </a:r>
            <a:endParaRPr lang="en-US" sz="1050" dirty="0"/>
          </a:p>
        </p:txBody>
      </p:sp>
      <p:sp>
        <p:nvSpPr>
          <p:cNvPr id="16" name="Text 13"/>
          <p:cNvSpPr/>
          <p:nvPr/>
        </p:nvSpPr>
        <p:spPr>
          <a:xfrm>
            <a:off x="6675120" y="2423160"/>
            <a:ext cx="47091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EX-01  Huawei POT-LX1</a:t>
            </a:r>
            <a:endParaRPr lang="en-US" sz="1200" dirty="0"/>
          </a:p>
        </p:txBody>
      </p:sp>
      <p:sp>
        <p:nvSpPr>
          <p:cNvPr id="17" name="Text 14"/>
          <p:cNvSpPr/>
          <p:nvPr/>
        </p:nvSpPr>
        <p:spPr>
          <a:xfrm>
            <a:off x="6675120" y="2679192"/>
            <a:ext cx="47091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50" dirty="0">
                <a:solidFill>
                  <a:srgbClr val="F3C6D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Perpetrator — Peter Dover / “Emma”</a:t>
            </a:r>
            <a:endParaRPr lang="en-US" sz="1050" dirty="0"/>
          </a:p>
        </p:txBody>
      </p:sp>
      <p:sp>
        <p:nvSpPr>
          <p:cNvPr id="18" name="Text 15"/>
          <p:cNvSpPr/>
          <p:nvPr/>
        </p:nvSpPr>
        <p:spPr>
          <a:xfrm>
            <a:off x="6675120" y="3081528"/>
            <a:ext cx="47091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EX-02  Nokia C2 2nd Edition</a:t>
            </a:r>
            <a:endParaRPr lang="en-US" sz="1200" dirty="0"/>
          </a:p>
        </p:txBody>
      </p:sp>
      <p:sp>
        <p:nvSpPr>
          <p:cNvPr id="19" name="Text 16"/>
          <p:cNvSpPr/>
          <p:nvPr/>
        </p:nvSpPr>
        <p:spPr>
          <a:xfrm>
            <a:off x="6675120" y="3337560"/>
            <a:ext cx="47091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50" dirty="0">
                <a:solidFill>
                  <a:srgbClr val="F3C6D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Buyer — “Norman”</a:t>
            </a:r>
            <a:endParaRPr lang="en-US" sz="1050" dirty="0"/>
          </a:p>
        </p:txBody>
      </p:sp>
      <p:sp>
        <p:nvSpPr>
          <p:cNvPr id="20" name="Text 17"/>
          <p:cNvSpPr/>
          <p:nvPr/>
        </p:nvSpPr>
        <p:spPr>
          <a:xfrm>
            <a:off x="6675120" y="3739896"/>
            <a:ext cx="47091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EX-03  Samsung SM-A137F</a:t>
            </a:r>
            <a:endParaRPr lang="en-US" sz="1200" dirty="0"/>
          </a:p>
        </p:txBody>
      </p:sp>
      <p:sp>
        <p:nvSpPr>
          <p:cNvPr id="21" name="Text 18"/>
          <p:cNvSpPr/>
          <p:nvPr/>
        </p:nvSpPr>
        <p:spPr>
          <a:xfrm>
            <a:off x="6675120" y="3995928"/>
            <a:ext cx="47091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50" dirty="0">
                <a:solidFill>
                  <a:srgbClr val="F3C6D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Intermediary — “Joe Marsh”</a:t>
            </a:r>
            <a:endParaRPr lang="en-US" sz="1050" dirty="0"/>
          </a:p>
        </p:txBody>
      </p:sp>
      <p:sp>
        <p:nvSpPr>
          <p:cNvPr id="22" name="Text 19"/>
          <p:cNvSpPr/>
          <p:nvPr/>
        </p:nvSpPr>
        <p:spPr>
          <a:xfrm>
            <a:off x="6675120" y="4398264"/>
            <a:ext cx="47091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EX-04  Ulefone Note 14</a:t>
            </a:r>
            <a:endParaRPr lang="en-US" sz="1200" dirty="0"/>
          </a:p>
        </p:txBody>
      </p:sp>
      <p:sp>
        <p:nvSpPr>
          <p:cNvPr id="23" name="Text 20"/>
          <p:cNvSpPr/>
          <p:nvPr/>
        </p:nvSpPr>
        <p:spPr>
          <a:xfrm>
            <a:off x="6675120" y="4654296"/>
            <a:ext cx="47091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50" dirty="0">
                <a:solidFill>
                  <a:srgbClr val="F3C6D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Peripheral device — unattributed</a:t>
            </a:r>
            <a:endParaRPr lang="en-US" sz="1050" dirty="0"/>
          </a:p>
        </p:txBody>
      </p:sp>
      <p:sp>
        <p:nvSpPr>
          <p:cNvPr id="24" name="Text 21"/>
          <p:cNvSpPr/>
          <p:nvPr/>
        </p:nvSpPr>
        <p:spPr>
          <a:xfrm>
            <a:off x="6675120" y="5056632"/>
            <a:ext cx="47091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Phone  iPhone 12</a:t>
            </a:r>
            <a:endParaRPr lang="en-US" sz="1200" dirty="0"/>
          </a:p>
        </p:txBody>
      </p:sp>
      <p:sp>
        <p:nvSpPr>
          <p:cNvPr id="25" name="Text 22"/>
          <p:cNvSpPr/>
          <p:nvPr/>
        </p:nvSpPr>
        <p:spPr>
          <a:xfrm>
            <a:off x="6675120" y="5312664"/>
            <a:ext cx="470916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050" dirty="0">
                <a:solidFill>
                  <a:srgbClr val="F3C6D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Examiner’s device — acquisition demo</a:t>
            </a:r>
            <a:endParaRPr lang="en-US" sz="1050" dirty="0"/>
          </a:p>
        </p:txBody>
      </p:sp>
      <p:sp>
        <p:nvSpPr>
          <p:cNvPr id="26" name="Shape 23"/>
          <p:cNvSpPr/>
          <p:nvPr/>
        </p:nvSpPr>
        <p:spPr>
          <a:xfrm>
            <a:off x="6675120" y="5760720"/>
            <a:ext cx="4663440" cy="0"/>
          </a:xfrm>
          <a:prstGeom prst="line">
            <a:avLst/>
          </a:prstGeom>
          <a:noFill/>
          <a:ln w="12700">
            <a:solidFill>
              <a:srgbClr val="F3C6D6"/>
            </a:solidFill>
            <a:prstDash val="solid"/>
          </a:ln>
        </p:spPr>
      </p:sp>
      <p:sp>
        <p:nvSpPr>
          <p:cNvPr id="27" name="Text 24"/>
          <p:cNvSpPr/>
          <p:nvPr/>
        </p:nvSpPr>
        <p:spPr>
          <a:xfrm>
            <a:off x="6675120" y="5879592"/>
            <a:ext cx="47091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2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evidence, taken together, supports a coherent and corroborated investigative narrative across all five examined devices.</a:t>
            </a:r>
            <a:endParaRPr lang="en-US" sz="1000" dirty="0"/>
          </a:p>
        </p:txBody>
      </p:sp>
      <p:sp>
        <p:nvSpPr>
          <p:cNvPr id="28" name="Shape 25"/>
          <p:cNvSpPr/>
          <p:nvPr/>
        </p:nvSpPr>
        <p:spPr>
          <a:xfrm>
            <a:off x="457200" y="6473952"/>
            <a:ext cx="11274552" cy="0"/>
          </a:xfrm>
          <a:prstGeom prst="line">
            <a:avLst/>
          </a:prstGeom>
          <a:noFill/>
          <a:ln w="12700">
            <a:solidFill>
              <a:srgbClr val="F3C6D6"/>
            </a:solidFill>
            <a:prstDash val="solid"/>
          </a:ln>
        </p:spPr>
      </p:sp>
      <p:sp>
        <p:nvSpPr>
          <p:cNvPr id="29" name="Text 26"/>
          <p:cNvSpPr/>
          <p:nvPr/>
        </p:nvSpPr>
        <p:spPr>
          <a:xfrm>
            <a:off x="457200" y="6528816"/>
            <a:ext cx="82296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800" b="1" spc="100" kern="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FORENSICS INVESTIGATION  ·  QUANTUM TECH</a:t>
            </a:r>
            <a:endParaRPr lang="en-US" sz="800" dirty="0"/>
          </a:p>
        </p:txBody>
      </p:sp>
      <p:sp>
        <p:nvSpPr>
          <p:cNvPr id="30" name="Text 27"/>
          <p:cNvSpPr/>
          <p:nvPr/>
        </p:nvSpPr>
        <p:spPr>
          <a:xfrm>
            <a:off x="10972800" y="6528816"/>
            <a:ext cx="75895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80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 / 19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user-data/uploads/691c3d1c-4f89-4e2f-b148-318e5c9c0e07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92840" y="292608"/>
            <a:ext cx="502920" cy="498348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48640" y="365760"/>
            <a:ext cx="96012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b="1" spc="250" kern="0" dirty="0">
                <a:solidFill>
                  <a:srgbClr val="D6336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BIBLIOGRAPHY</a:t>
            </a:r>
            <a:endParaRPr lang="en-US" sz="1100" dirty="0"/>
          </a:p>
        </p:txBody>
      </p:sp>
      <p:sp>
        <p:nvSpPr>
          <p:cNvPr id="4" name="Text 1"/>
          <p:cNvSpPr/>
          <p:nvPr/>
        </p:nvSpPr>
        <p:spPr>
          <a:xfrm>
            <a:off x="548640" y="621792"/>
            <a:ext cx="10515600" cy="6217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900" b="1" dirty="0">
                <a:solidFill>
                  <a:srgbClr val="AD14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References</a:t>
            </a:r>
            <a:endParaRPr lang="en-US" sz="2900" dirty="0"/>
          </a:p>
        </p:txBody>
      </p:sp>
      <p:sp>
        <p:nvSpPr>
          <p:cNvPr id="5" name="Shape 2"/>
          <p:cNvSpPr/>
          <p:nvPr/>
        </p:nvSpPr>
        <p:spPr>
          <a:xfrm>
            <a:off x="548640" y="1298448"/>
            <a:ext cx="1005840" cy="0"/>
          </a:xfrm>
          <a:prstGeom prst="line">
            <a:avLst/>
          </a:prstGeom>
          <a:noFill/>
          <a:ln w="31750">
            <a:solidFill>
              <a:srgbClr val="AD1457"/>
            </a:solidFill>
            <a:prstDash val="solid"/>
          </a:ln>
        </p:spPr>
      </p:sp>
      <p:sp>
        <p:nvSpPr>
          <p:cNvPr id="6" name="Shape 3"/>
          <p:cNvSpPr/>
          <p:nvPr/>
        </p:nvSpPr>
        <p:spPr>
          <a:xfrm>
            <a:off x="548640" y="1883664"/>
            <a:ext cx="73152" cy="73152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7" name="Text 4"/>
          <p:cNvSpPr/>
          <p:nvPr/>
        </p:nvSpPr>
        <p:spPr>
          <a:xfrm>
            <a:off x="777240" y="1773936"/>
            <a:ext cx="108813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Association of Chief Police Officers (ACPO) (2012) Good Practice Guide for Digital Evidence. London: ACPO.</a:t>
            </a:r>
            <a:endParaRPr lang="en-US" sz="1200" dirty="0"/>
          </a:p>
        </p:txBody>
      </p:sp>
      <p:sp>
        <p:nvSpPr>
          <p:cNvPr id="8" name="Shape 5"/>
          <p:cNvSpPr/>
          <p:nvPr/>
        </p:nvSpPr>
        <p:spPr>
          <a:xfrm>
            <a:off x="548640" y="2505456"/>
            <a:ext cx="73152" cy="73152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9" name="Text 6"/>
          <p:cNvSpPr/>
          <p:nvPr/>
        </p:nvSpPr>
        <p:spPr>
          <a:xfrm>
            <a:off x="777240" y="2395728"/>
            <a:ext cx="108813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Casey, E. (2011) Digital Evidence and Computer Crime. 3rd edn. Waltham, MA: Academic Press.</a:t>
            </a:r>
            <a:endParaRPr lang="en-US" sz="1200" dirty="0"/>
          </a:p>
        </p:txBody>
      </p:sp>
      <p:sp>
        <p:nvSpPr>
          <p:cNvPr id="10" name="Shape 7"/>
          <p:cNvSpPr/>
          <p:nvPr/>
        </p:nvSpPr>
        <p:spPr>
          <a:xfrm>
            <a:off x="548640" y="3127248"/>
            <a:ext cx="73152" cy="73152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11" name="Text 8"/>
          <p:cNvSpPr/>
          <p:nvPr/>
        </p:nvSpPr>
        <p:spPr>
          <a:xfrm>
            <a:off x="777240" y="3017520"/>
            <a:ext cx="108813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Cellebrite (2024) UFED 4PC and Physical Analyzer User Guide. Petah Tikva: Cellebrite DI Ltd.</a:t>
            </a:r>
            <a:endParaRPr lang="en-US" sz="1200" dirty="0"/>
          </a:p>
        </p:txBody>
      </p:sp>
      <p:sp>
        <p:nvSpPr>
          <p:cNvPr id="12" name="Shape 9"/>
          <p:cNvSpPr/>
          <p:nvPr/>
        </p:nvSpPr>
        <p:spPr>
          <a:xfrm>
            <a:off x="548640" y="3749040"/>
            <a:ext cx="73152" cy="73152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13" name="Text 10"/>
          <p:cNvSpPr/>
          <p:nvPr/>
        </p:nvSpPr>
        <p:spPr>
          <a:xfrm>
            <a:off x="777240" y="3639312"/>
            <a:ext cx="108813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International Organization for Standardization (2012) ISO/IEC 27037:2012. Geneva: ISO.</a:t>
            </a:r>
            <a:endParaRPr lang="en-US" sz="1200" dirty="0"/>
          </a:p>
        </p:txBody>
      </p:sp>
      <p:sp>
        <p:nvSpPr>
          <p:cNvPr id="14" name="Shape 11"/>
          <p:cNvSpPr/>
          <p:nvPr/>
        </p:nvSpPr>
        <p:spPr>
          <a:xfrm>
            <a:off x="548640" y="4370832"/>
            <a:ext cx="73152" cy="73152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15" name="Text 12"/>
          <p:cNvSpPr/>
          <p:nvPr/>
        </p:nvSpPr>
        <p:spPr>
          <a:xfrm>
            <a:off x="777240" y="4261104"/>
            <a:ext cx="108813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Institute of Standards and Technology (2014) SP 800-101 Rev. 1. Gaithersburg, MD: NIST.</a:t>
            </a:r>
            <a:endParaRPr lang="en-US" sz="1200" dirty="0"/>
          </a:p>
        </p:txBody>
      </p:sp>
      <p:sp>
        <p:nvSpPr>
          <p:cNvPr id="16" name="Shape 13"/>
          <p:cNvSpPr/>
          <p:nvPr/>
        </p:nvSpPr>
        <p:spPr>
          <a:xfrm>
            <a:off x="548640" y="4992624"/>
            <a:ext cx="73152" cy="73152"/>
          </a:xfrm>
          <a:prstGeom prst="rect">
            <a:avLst/>
          </a:prstGeom>
          <a:solidFill>
            <a:srgbClr val="AD1457"/>
          </a:solidFill>
          <a:ln/>
        </p:spPr>
      </p:sp>
      <p:sp>
        <p:nvSpPr>
          <p:cNvPr id="17" name="Text 14"/>
          <p:cNvSpPr/>
          <p:nvPr/>
        </p:nvSpPr>
        <p:spPr>
          <a:xfrm>
            <a:off x="777240" y="4882896"/>
            <a:ext cx="108813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4A2C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Sammons, J. (2015) The Basics of Digital Forensics. 2nd edn. Waltham, MA: Syngress.</a:t>
            </a:r>
            <a:endParaRPr lang="en-US" sz="1200" dirty="0"/>
          </a:p>
        </p:txBody>
      </p:sp>
      <p:sp>
        <p:nvSpPr>
          <p:cNvPr id="18" name="Shape 15"/>
          <p:cNvSpPr/>
          <p:nvPr/>
        </p:nvSpPr>
        <p:spPr>
          <a:xfrm>
            <a:off x="457200" y="6473952"/>
            <a:ext cx="11274552" cy="0"/>
          </a:xfrm>
          <a:prstGeom prst="line">
            <a:avLst/>
          </a:prstGeom>
          <a:noFill/>
          <a:ln w="12700">
            <a:solidFill>
              <a:srgbClr val="F3C6D6"/>
            </a:solidFill>
            <a:prstDash val="solid"/>
          </a:ln>
        </p:spPr>
      </p:sp>
      <p:sp>
        <p:nvSpPr>
          <p:cNvPr id="19" name="Text 16"/>
          <p:cNvSpPr/>
          <p:nvPr/>
        </p:nvSpPr>
        <p:spPr>
          <a:xfrm>
            <a:off x="457200" y="6528816"/>
            <a:ext cx="822960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800" b="1" spc="100" kern="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FORENSICS INVESTIGATION  ·  QUANTUM TECH</a:t>
            </a:r>
            <a:endParaRPr lang="en-US" sz="800" dirty="0"/>
          </a:p>
        </p:txBody>
      </p:sp>
      <p:sp>
        <p:nvSpPr>
          <p:cNvPr id="20" name="Text 17"/>
          <p:cNvSpPr/>
          <p:nvPr/>
        </p:nvSpPr>
        <p:spPr>
          <a:xfrm>
            <a:off x="10972800" y="6528816"/>
            <a:ext cx="758952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800" dirty="0">
                <a:solidFill>
                  <a:srgbClr val="8C6B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 / 19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D145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128016"/>
          </a:xfrm>
          <a:prstGeom prst="rect">
            <a:avLst/>
          </a:prstGeom>
          <a:solidFill>
            <a:srgbClr val="FFFFFF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6729984"/>
            <a:ext cx="12188952" cy="128016"/>
          </a:xfrm>
          <a:prstGeom prst="rect">
            <a:avLst/>
          </a:prstGeom>
          <a:solidFill>
            <a:srgbClr val="FFFFFF"/>
          </a:solidFill>
          <a:ln/>
        </p:spPr>
      </p:sp>
      <p:pic>
        <p:nvPicPr>
          <p:cNvPr id="4" name="Image 0" descr="/mnt/user-data/uploads/691c3d1c-4f89-4e2f-b148-318e5c9c0e07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784080" y="2377440"/>
            <a:ext cx="1280160" cy="1261872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640080" y="2651760"/>
            <a:ext cx="822960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</a:t>
            </a:r>
            <a:endParaRPr lang="en-US" sz="5400" dirty="0"/>
          </a:p>
        </p:txBody>
      </p:sp>
      <p:sp>
        <p:nvSpPr>
          <p:cNvPr id="6" name="Shape 3"/>
          <p:cNvSpPr/>
          <p:nvPr/>
        </p:nvSpPr>
        <p:spPr>
          <a:xfrm>
            <a:off x="685800" y="3749040"/>
            <a:ext cx="1828800" cy="0"/>
          </a:xfrm>
          <a:prstGeom prst="line">
            <a:avLst/>
          </a:prstGeom>
          <a:noFill/>
          <a:ln w="25400">
            <a:solidFill>
              <a:srgbClr val="F3C6D6"/>
            </a:solidFill>
            <a:prstDash val="solid"/>
          </a:ln>
        </p:spPr>
      </p:sp>
      <p:sp>
        <p:nvSpPr>
          <p:cNvPr id="7" name="Text 4"/>
          <p:cNvSpPr/>
          <p:nvPr/>
        </p:nvSpPr>
        <p:spPr>
          <a:xfrm>
            <a:off x="640080" y="3931920"/>
            <a:ext cx="73152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2200" i="1" dirty="0">
                <a:solidFill>
                  <a:srgbClr val="FBE1E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Questions?</a:t>
            </a:r>
            <a:endParaRPr lang="en-US" sz="2200" dirty="0"/>
          </a:p>
        </p:txBody>
      </p:sp>
      <p:sp>
        <p:nvSpPr>
          <p:cNvPr id="8" name="Text 5"/>
          <p:cNvSpPr/>
          <p:nvPr/>
        </p:nvSpPr>
        <p:spPr>
          <a:xfrm>
            <a:off x="640080" y="603504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b="1" dirty="0">
                <a:solidFill>
                  <a:srgbClr val="F3C6D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Hetvi Patel  |  25294651  |  ACCA7031</a:t>
            </a:r>
            <a:endParaRPr lang="en-US" sz="1100" dirty="0"/>
          </a:p>
        </p:txBody>
      </p:sp>
      <p:sp>
        <p:nvSpPr>
          <p:cNvPr id="9" name="Text 6"/>
          <p:cNvSpPr/>
          <p:nvPr/>
        </p:nvSpPr>
        <p:spPr>
          <a:xfrm>
            <a:off x="10972800" y="6035040"/>
            <a:ext cx="731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F3C6D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 / 19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19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2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2026-08-10T23:40:44Z</dcterms:created>
  <dcterms:modified xsi:type="dcterms:W3CDTF">2026-08-10T23:40:44Z</dcterms:modified>
</cp:coreProperties>
</file>