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4" r:id="rId1"/>
  </p:sldMasterIdLst>
  <p:sldIdLst>
    <p:sldId id="256" r:id="rId2"/>
    <p:sldId id="257" r:id="rId3"/>
    <p:sldId id="258" r:id="rId4"/>
    <p:sldId id="259" r:id="rId5"/>
    <p:sldId id="264" r:id="rId6"/>
    <p:sldId id="261" r:id="rId7"/>
    <p:sldId id="260" r:id="rId8"/>
    <p:sldId id="262" r:id="rId9"/>
    <p:sldId id="263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359"/>
    <p:restoredTop sz="94650"/>
  </p:normalViewPr>
  <p:slideViewPr>
    <p:cSldViewPr snapToGrid="0" snapToObjects="1">
      <p:cViewPr>
        <p:scale>
          <a:sx n="65" d="100"/>
          <a:sy n="65" d="100"/>
        </p:scale>
        <p:origin x="-136" y="10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DCB98-8C8D-4C47-BEFE-5D99E584E197}" type="datetimeFigureOut">
              <a:rPr lang="en-US" smtClean="0"/>
              <a:t>10/16/19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0FB8DC-3C66-A14B-A63C-40F4387D4C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37130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DCB98-8C8D-4C47-BEFE-5D99E584E197}" type="datetimeFigureOut">
              <a:rPr lang="en-US" smtClean="0"/>
              <a:t>10/16/19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0FB8DC-3C66-A14B-A63C-40F4387D4C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892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DCB98-8C8D-4C47-BEFE-5D99E584E197}" type="datetimeFigureOut">
              <a:rPr lang="en-US" smtClean="0"/>
              <a:t>10/16/19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0FB8DC-3C66-A14B-A63C-40F4387D4C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19710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DCB98-8C8D-4C47-BEFE-5D99E584E197}" type="datetimeFigureOut">
              <a:rPr lang="en-US" smtClean="0"/>
              <a:t>10/16/19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0FB8DC-3C66-A14B-A63C-40F4387D4C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89500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DCB98-8C8D-4C47-BEFE-5D99E584E197}" type="datetimeFigureOut">
              <a:rPr lang="en-US" smtClean="0"/>
              <a:t>10/16/19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0FB8DC-3C66-A14B-A63C-40F4387D4C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63046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DCB98-8C8D-4C47-BEFE-5D99E584E197}" type="datetimeFigureOut">
              <a:rPr lang="en-US" smtClean="0"/>
              <a:t>10/16/19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0FB8DC-3C66-A14B-A63C-40F4387D4C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1477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DCB98-8C8D-4C47-BEFE-5D99E584E197}" type="datetimeFigureOut">
              <a:rPr lang="en-US" smtClean="0"/>
              <a:t>10/16/19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0FB8DC-3C66-A14B-A63C-40F4387D4C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43902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DCB98-8C8D-4C47-BEFE-5D99E584E197}" type="datetimeFigureOut">
              <a:rPr lang="en-US" smtClean="0"/>
              <a:t>10/16/19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0FB8DC-3C66-A14B-A63C-40F4387D4C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24925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0FB8DC-3C66-A14B-A63C-40F4387D4CD5}" type="slidenum">
              <a:rPr lang="en-US" smtClean="0"/>
              <a:t>‹#›</a:t>
            </a:fld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DCB98-8C8D-4C47-BEFE-5D99E584E197}" type="datetimeFigureOut">
              <a:rPr lang="en-US" smtClean="0"/>
              <a:t>10/16/19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38809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DCB98-8C8D-4C47-BEFE-5D99E584E197}" type="datetimeFigureOut">
              <a:rPr lang="en-US" smtClean="0"/>
              <a:t>10/16/19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0FB8DC-3C66-A14B-A63C-40F4387D4C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27704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DCB98-8C8D-4C47-BEFE-5D99E584E197}" type="datetimeFigureOut">
              <a:rPr lang="en-US" smtClean="0"/>
              <a:t>10/16/19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0FB8DC-3C66-A14B-A63C-40F4387D4CD5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1956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DCB98-8C8D-4C47-BEFE-5D99E584E197}" type="datetimeFigureOut">
              <a:rPr lang="en-US" smtClean="0"/>
              <a:t>10/16/19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0FB8DC-3C66-A14B-A63C-40F4387D4C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251731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DCB98-8C8D-4C47-BEFE-5D99E584E197}" type="datetimeFigureOut">
              <a:rPr lang="en-US" smtClean="0"/>
              <a:t>10/16/19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0FB8DC-3C66-A14B-A63C-40F4387D4CD5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1066409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DCB98-8C8D-4C47-BEFE-5D99E584E197}" type="datetimeFigureOut">
              <a:rPr lang="en-US" smtClean="0"/>
              <a:t>10/16/19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0FB8DC-3C66-A14B-A63C-40F4387D4C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97829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DCB98-8C8D-4C47-BEFE-5D99E584E197}" type="datetimeFigureOut">
              <a:rPr lang="en-US" smtClean="0"/>
              <a:t>10/16/19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0FB8DC-3C66-A14B-A63C-40F4387D4C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152705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DCB98-8C8D-4C47-BEFE-5D99E584E197}" type="datetimeFigureOut">
              <a:rPr lang="en-US" smtClean="0"/>
              <a:t>10/16/19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0FB8DC-3C66-A14B-A63C-40F4387D4C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94957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9DCB98-8C8D-4C47-BEFE-5D99E584E197}" type="datetimeFigureOut">
              <a:rPr lang="en-US" smtClean="0"/>
              <a:t>10/16/19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430FB8DC-3C66-A14B-A63C-40F4387D4C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82803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  <p:sldLayoutId id="2147483704" r:id="rId10"/>
    <p:sldLayoutId id="2147483705" r:id="rId11"/>
    <p:sldLayoutId id="2147483706" r:id="rId12"/>
    <p:sldLayoutId id="2147483707" r:id="rId13"/>
    <p:sldLayoutId id="2147483708" r:id="rId14"/>
    <p:sldLayoutId id="2147483709" r:id="rId15"/>
    <p:sldLayoutId id="214748371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washingtonchristian.org/blog/the-importance-of-parental-involvement-in-your-childs-education" TargetMode="External"/><Relationship Id="rId3" Type="http://schemas.openxmlformats.org/officeDocument/2006/relationships/hyperlink" Target="http://www.edgewoodprimaryschool.co.uk/articles/homework-foundation-stage" TargetMode="External"/><Relationship Id="rId7" Type="http://schemas.openxmlformats.org/officeDocument/2006/relationships/hyperlink" Target="https://www.readingrockets.org/article/getting-parents-involved-schools" TargetMode="External"/><Relationship Id="rId2" Type="http://schemas.openxmlformats.org/officeDocument/2006/relationships/hyperlink" Target="https://www.thebalancecareers.com/top-leadership-skills-206378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uwtsd.ac.uk/courses/" TargetMode="External"/><Relationship Id="rId5" Type="http://schemas.openxmlformats.org/officeDocument/2006/relationships/hyperlink" Target="https://learning.nspcc.org.uk/research-resources/briefings/recommended-adult-child-ratios-working-with-children/#heading-top" TargetMode="External"/><Relationship Id="rId10" Type="http://schemas.openxmlformats.org/officeDocument/2006/relationships/hyperlink" Target="https://www.theskillsnetwork.com/learners/courses?search=leadership+and+management" TargetMode="External"/><Relationship Id="rId4" Type="http://schemas.openxmlformats.org/officeDocument/2006/relationships/hyperlink" Target="https://blog.taskque.com/characteristics-good-leaders/" TargetMode="External"/><Relationship Id="rId9" Type="http://schemas.openxmlformats.org/officeDocument/2006/relationships/hyperlink" Target="https://blog.himama.com/why-parent-involvement-is-important-in-preschool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F80276-F1C0-D349-8F9A-27BB692E9F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7067" y="2024564"/>
            <a:ext cx="7766936" cy="1646302"/>
          </a:xfrm>
          <a:ln w="76200">
            <a:solidFill>
              <a:schemeClr val="accent1"/>
            </a:solidFill>
          </a:ln>
        </p:spPr>
        <p:txBody>
          <a:bodyPr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Beth </a:t>
            </a:r>
            <a:r>
              <a:rPr lang="en-US" dirty="0" err="1">
                <a:solidFill>
                  <a:schemeClr val="tx1"/>
                </a:solidFill>
              </a:rPr>
              <a:t>yw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fy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mwriadau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menter</a:t>
            </a:r>
            <a:r>
              <a:rPr lang="en-US" dirty="0">
                <a:solidFill>
                  <a:schemeClr val="tx1"/>
                </a:solidFill>
              </a:rPr>
              <a:t> am y </a:t>
            </a:r>
            <a:r>
              <a:rPr lang="en-US" dirty="0" err="1">
                <a:solidFill>
                  <a:schemeClr val="tx1"/>
                </a:solidFill>
              </a:rPr>
              <a:t>dyfodol</a:t>
            </a:r>
            <a:r>
              <a:rPr lang="en-US" dirty="0">
                <a:solidFill>
                  <a:schemeClr val="tx1"/>
                </a:solidFill>
              </a:rPr>
              <a:t>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E8C69B0-EA0B-2A4B-8257-0007C630D47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Gan Meleri Thomas</a:t>
            </a:r>
          </a:p>
          <a:p>
            <a:r>
              <a:rPr lang="en-US" dirty="0"/>
              <a:t>1700970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81F301D-C9EF-E244-961A-D2AE54D3BC40}"/>
              </a:ext>
            </a:extLst>
          </p:cNvPr>
          <p:cNvSpPr txBox="1">
            <a:spLocks/>
          </p:cNvSpPr>
          <p:nvPr/>
        </p:nvSpPr>
        <p:spPr>
          <a:xfrm>
            <a:off x="1507067" y="1613701"/>
            <a:ext cx="7766936" cy="164630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76498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75B3E-AFF9-AD4D-A0D1-1682B07F83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884" y="680922"/>
            <a:ext cx="8596668" cy="1320800"/>
          </a:xfrm>
        </p:spPr>
        <p:txBody>
          <a:bodyPr/>
          <a:lstStyle/>
          <a:p>
            <a:r>
              <a:rPr lang="en-US" sz="4000" dirty="0" err="1"/>
              <a:t>Fy</a:t>
            </a:r>
            <a:r>
              <a:rPr lang="en-US" sz="4000" dirty="0"/>
              <a:t> </a:t>
            </a:r>
            <a:r>
              <a:rPr lang="en-US" sz="4000" dirty="0" err="1"/>
              <a:t>mrif</a:t>
            </a:r>
            <a:r>
              <a:rPr lang="en-US" sz="4000" dirty="0"/>
              <a:t> </a:t>
            </a:r>
            <a:r>
              <a:rPr lang="en-US" sz="4000" dirty="0" err="1"/>
              <a:t>bwriad</a:t>
            </a:r>
            <a:r>
              <a:rPr lang="en-US" sz="4000" dirty="0"/>
              <a:t>:</a:t>
            </a:r>
            <a:br>
              <a:rPr lang="en-US" dirty="0"/>
            </a:b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B1C4416-A12C-8F40-AC33-A5598BD78C73}"/>
              </a:ext>
            </a:extLst>
          </p:cNvPr>
          <p:cNvSpPr txBox="1"/>
          <p:nvPr/>
        </p:nvSpPr>
        <p:spPr>
          <a:xfrm>
            <a:off x="4233333" y="-72813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C4E2FED-716A-EB4D-BF04-7A71433DE03A}"/>
              </a:ext>
            </a:extLst>
          </p:cNvPr>
          <p:cNvSpPr/>
          <p:nvPr/>
        </p:nvSpPr>
        <p:spPr>
          <a:xfrm>
            <a:off x="504641" y="2738285"/>
            <a:ext cx="2508723" cy="16882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err="1">
                <a:solidFill>
                  <a:schemeClr val="tx1"/>
                </a:solidFill>
              </a:rPr>
              <a:t>Dechrau</a:t>
            </a:r>
            <a:r>
              <a:rPr lang="en-US" sz="2800" dirty="0">
                <a:solidFill>
                  <a:schemeClr val="tx1"/>
                </a:solidFill>
              </a:rPr>
              <a:t> a </a:t>
            </a:r>
            <a:r>
              <a:rPr lang="en-US" sz="2800" dirty="0" err="1">
                <a:solidFill>
                  <a:schemeClr val="tx1"/>
                </a:solidFill>
              </a:rPr>
              <a:t>arwain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clwb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gwaith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cartref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FEED0F1-EDEA-8E4C-A0FA-114BC58AC15B}"/>
              </a:ext>
            </a:extLst>
          </p:cNvPr>
          <p:cNvSpPr/>
          <p:nvPr/>
        </p:nvSpPr>
        <p:spPr>
          <a:xfrm>
            <a:off x="4079300" y="3041445"/>
            <a:ext cx="2765946" cy="10819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err="1">
                <a:solidFill>
                  <a:schemeClr val="tx1"/>
                </a:solidFill>
              </a:rPr>
              <a:t>Yn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yr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ysgol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BE310D5-D6BD-5149-B611-143DC3EA372D}"/>
              </a:ext>
            </a:extLst>
          </p:cNvPr>
          <p:cNvSpPr/>
          <p:nvPr/>
        </p:nvSpPr>
        <p:spPr>
          <a:xfrm>
            <a:off x="8019640" y="2738284"/>
            <a:ext cx="3456080" cy="193657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solidFill>
                  <a:schemeClr val="tx1"/>
                </a:solidFill>
              </a:rPr>
              <a:t>I </a:t>
            </a:r>
            <a:r>
              <a:rPr lang="en-US" sz="2800" dirty="0" err="1">
                <a:solidFill>
                  <a:schemeClr val="tx1"/>
                </a:solidFill>
              </a:rPr>
              <a:t>phlant</a:t>
            </a:r>
            <a:r>
              <a:rPr lang="en-US" sz="2800" dirty="0">
                <a:solidFill>
                  <a:schemeClr val="tx1"/>
                </a:solidFill>
              </a:rPr>
              <a:t> 5-7 </a:t>
            </a:r>
            <a:r>
              <a:rPr lang="en-US" sz="2800" dirty="0" err="1">
                <a:solidFill>
                  <a:schemeClr val="tx1"/>
                </a:solidFill>
              </a:rPr>
              <a:t>mlwydd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oed</a:t>
            </a:r>
            <a:r>
              <a:rPr lang="en-US" sz="2800" dirty="0">
                <a:solidFill>
                  <a:schemeClr val="tx1"/>
                </a:solidFill>
              </a:rPr>
              <a:t> (</a:t>
            </a:r>
            <a:r>
              <a:rPr lang="en-US" sz="2800" dirty="0" err="1">
                <a:solidFill>
                  <a:schemeClr val="tx1"/>
                </a:solidFill>
              </a:rPr>
              <a:t>Blynyddoedd</a:t>
            </a:r>
            <a:r>
              <a:rPr lang="en-US" sz="2800" dirty="0">
                <a:solidFill>
                  <a:schemeClr val="tx1"/>
                </a:solidFill>
              </a:rPr>
              <a:t> 1 a 2 </a:t>
            </a:r>
            <a:r>
              <a:rPr lang="en-US" sz="2800" dirty="0" err="1">
                <a:solidFill>
                  <a:schemeClr val="tx1"/>
                </a:solidFill>
              </a:rPr>
              <a:t>yn</a:t>
            </a:r>
            <a:r>
              <a:rPr lang="en-US" sz="2800" dirty="0">
                <a:solidFill>
                  <a:schemeClr val="tx1"/>
                </a:solidFill>
              </a:rPr>
              <a:t> y </a:t>
            </a:r>
            <a:r>
              <a:rPr lang="en-US" sz="2800" dirty="0" err="1">
                <a:solidFill>
                  <a:schemeClr val="tx1"/>
                </a:solidFill>
              </a:rPr>
              <a:t>cyfnod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sylfaen</a:t>
            </a:r>
            <a:r>
              <a:rPr lang="en-US" sz="2800" dirty="0">
                <a:solidFill>
                  <a:schemeClr val="tx1"/>
                </a:solidFill>
              </a:rPr>
              <a:t>)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F4C4AA35-F02B-F44A-829A-B874EDA4A037}"/>
              </a:ext>
            </a:extLst>
          </p:cNvPr>
          <p:cNvCxnSpPr>
            <a:cxnSpLocks/>
          </p:cNvCxnSpPr>
          <p:nvPr/>
        </p:nvCxnSpPr>
        <p:spPr>
          <a:xfrm>
            <a:off x="3129494" y="3556708"/>
            <a:ext cx="804332" cy="0"/>
          </a:xfrm>
          <a:prstGeom prst="straightConnector1">
            <a:avLst/>
          </a:prstGeom>
          <a:ln w="4762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B73F5196-2F24-CA46-9DAF-0DA3AD643310}"/>
              </a:ext>
            </a:extLst>
          </p:cNvPr>
          <p:cNvCxnSpPr/>
          <p:nvPr/>
        </p:nvCxnSpPr>
        <p:spPr>
          <a:xfrm>
            <a:off x="7030277" y="3569557"/>
            <a:ext cx="804332" cy="0"/>
          </a:xfrm>
          <a:prstGeom prst="straightConnector1">
            <a:avLst/>
          </a:prstGeom>
          <a:ln w="4762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20096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376605-60DE-2143-947C-C63CB6249E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dirty="0"/>
              <a:t>Pam?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D336BD-0341-7845-B31E-6F2CC3C749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27747"/>
            <a:ext cx="8596668" cy="4613615"/>
          </a:xfrm>
        </p:spPr>
        <p:txBody>
          <a:bodyPr>
            <a:normAutofit/>
          </a:bodyPr>
          <a:lstStyle/>
          <a:p>
            <a:r>
              <a:rPr lang="en-US" sz="2600" dirty="0" err="1"/>
              <a:t>Llawer</a:t>
            </a:r>
            <a:r>
              <a:rPr lang="en-US" sz="2600" dirty="0"/>
              <a:t> o </a:t>
            </a:r>
            <a:r>
              <a:rPr lang="en-US" sz="2600" dirty="0" err="1"/>
              <a:t>blant</a:t>
            </a:r>
            <a:r>
              <a:rPr lang="en-US" sz="2600" dirty="0"/>
              <a:t> </a:t>
            </a:r>
            <a:r>
              <a:rPr lang="en-US" sz="2600" dirty="0" err="1"/>
              <a:t>ddim</a:t>
            </a:r>
            <a:r>
              <a:rPr lang="en-US" sz="2600" dirty="0"/>
              <a:t> </a:t>
            </a:r>
            <a:r>
              <a:rPr lang="en-US" sz="2600" dirty="0" err="1"/>
              <a:t>yn</a:t>
            </a:r>
            <a:r>
              <a:rPr lang="en-US" sz="2600" dirty="0"/>
              <a:t> </a:t>
            </a:r>
            <a:r>
              <a:rPr lang="en-US" sz="2600" dirty="0" err="1"/>
              <a:t>cael</a:t>
            </a:r>
            <a:r>
              <a:rPr lang="en-US" sz="2600" dirty="0"/>
              <a:t> </a:t>
            </a:r>
            <a:r>
              <a:rPr lang="en-US" sz="2600" dirty="0" err="1"/>
              <a:t>yr</a:t>
            </a:r>
            <a:r>
              <a:rPr lang="en-US" sz="2600" dirty="0"/>
              <a:t> un </a:t>
            </a:r>
            <a:r>
              <a:rPr lang="en-US" sz="2600" dirty="0" err="1"/>
              <a:t>fath</a:t>
            </a:r>
            <a:r>
              <a:rPr lang="en-US" sz="2600" dirty="0"/>
              <a:t> o </a:t>
            </a:r>
            <a:r>
              <a:rPr lang="en-US" sz="2600" dirty="0" err="1"/>
              <a:t>cymorth</a:t>
            </a:r>
            <a:r>
              <a:rPr lang="en-US" sz="2600" dirty="0"/>
              <a:t> </a:t>
            </a:r>
            <a:r>
              <a:rPr lang="en-US" sz="2600" dirty="0" err="1"/>
              <a:t>gyda</a:t>
            </a:r>
            <a:r>
              <a:rPr lang="en-US" sz="2600" dirty="0"/>
              <a:t> </a:t>
            </a:r>
            <a:r>
              <a:rPr lang="en-US" sz="2600" dirty="0" err="1"/>
              <a:t>gwaith</a:t>
            </a:r>
            <a:r>
              <a:rPr lang="en-US" sz="2600" dirty="0"/>
              <a:t> </a:t>
            </a:r>
            <a:r>
              <a:rPr lang="en-US" sz="2600" dirty="0" err="1"/>
              <a:t>adref</a:t>
            </a:r>
            <a:r>
              <a:rPr lang="en-US" sz="2600" dirty="0"/>
              <a:t> </a:t>
            </a:r>
            <a:r>
              <a:rPr lang="en-US" sz="2600" dirty="0" err="1"/>
              <a:t>i</a:t>
            </a:r>
            <a:r>
              <a:rPr lang="en-US" sz="2600" dirty="0"/>
              <a:t> </a:t>
            </a:r>
            <a:r>
              <a:rPr lang="en-US" sz="2600" dirty="0" err="1"/>
              <a:t>cymharu</a:t>
            </a:r>
            <a:r>
              <a:rPr lang="en-US" sz="2600" dirty="0"/>
              <a:t> a </a:t>
            </a:r>
            <a:r>
              <a:rPr lang="en-US" sz="2600" dirty="0" err="1"/>
              <a:t>fod</a:t>
            </a:r>
            <a:r>
              <a:rPr lang="en-US" sz="2600" dirty="0"/>
              <a:t> </a:t>
            </a:r>
            <a:r>
              <a:rPr lang="en-US" sz="2600" dirty="0" err="1"/>
              <a:t>yn</a:t>
            </a:r>
            <a:r>
              <a:rPr lang="en-US" sz="2600" dirty="0"/>
              <a:t> </a:t>
            </a:r>
            <a:r>
              <a:rPr lang="en-US" sz="2600" dirty="0" err="1"/>
              <a:t>yr</a:t>
            </a:r>
            <a:r>
              <a:rPr lang="en-US" sz="2600" dirty="0"/>
              <a:t> </a:t>
            </a:r>
            <a:r>
              <a:rPr lang="en-US" sz="2600" dirty="0" err="1"/>
              <a:t>ysgol</a:t>
            </a:r>
            <a:endParaRPr lang="en-US" sz="2600" dirty="0"/>
          </a:p>
          <a:p>
            <a:r>
              <a:rPr lang="en-US" sz="2600" dirty="0" err="1"/>
              <a:t>Cynnig</a:t>
            </a:r>
            <a:r>
              <a:rPr lang="en-US" sz="2600" dirty="0"/>
              <a:t> </a:t>
            </a:r>
            <a:r>
              <a:rPr lang="en-US" sz="2600" dirty="0" err="1"/>
              <a:t>yr</a:t>
            </a:r>
            <a:r>
              <a:rPr lang="en-US" sz="2600" dirty="0"/>
              <a:t> un </a:t>
            </a:r>
            <a:r>
              <a:rPr lang="en-US" sz="2600" dirty="0" err="1"/>
              <a:t>cymorth</a:t>
            </a:r>
            <a:r>
              <a:rPr lang="en-US" sz="2600" dirty="0"/>
              <a:t> a </a:t>
            </a:r>
            <a:r>
              <a:rPr lang="en-US" sz="2600" dirty="0" err="1"/>
              <a:t>tegwch</a:t>
            </a:r>
            <a:r>
              <a:rPr lang="en-US" sz="2600" dirty="0"/>
              <a:t> </a:t>
            </a:r>
            <a:r>
              <a:rPr lang="en-US" sz="2600" dirty="0" err="1"/>
              <a:t>i</a:t>
            </a:r>
            <a:r>
              <a:rPr lang="en-US" sz="2600" dirty="0"/>
              <a:t> </a:t>
            </a:r>
            <a:r>
              <a:rPr lang="en-US" sz="2600" dirty="0" err="1"/>
              <a:t>phob</a:t>
            </a:r>
            <a:r>
              <a:rPr lang="en-US" sz="2600" dirty="0"/>
              <a:t> </a:t>
            </a:r>
            <a:r>
              <a:rPr lang="en-US" sz="2600" dirty="0" err="1"/>
              <a:t>plentyn</a:t>
            </a:r>
            <a:r>
              <a:rPr lang="en-US" sz="2600" dirty="0"/>
              <a:t> </a:t>
            </a:r>
            <a:r>
              <a:rPr lang="en-US" sz="2600" dirty="0" err="1"/>
              <a:t>yn</a:t>
            </a:r>
            <a:r>
              <a:rPr lang="en-US" sz="2600" dirty="0"/>
              <a:t> </a:t>
            </a:r>
            <a:r>
              <a:rPr lang="en-US" sz="2600" dirty="0" err="1"/>
              <a:t>flynyddoedd</a:t>
            </a:r>
            <a:r>
              <a:rPr lang="en-US" sz="2600" dirty="0"/>
              <a:t> 1 a 2</a:t>
            </a:r>
          </a:p>
          <a:p>
            <a:r>
              <a:rPr lang="en-US" sz="2600" dirty="0" err="1"/>
              <a:t>Cymorth</a:t>
            </a:r>
            <a:r>
              <a:rPr lang="en-US" sz="2600" dirty="0"/>
              <a:t> </a:t>
            </a:r>
            <a:r>
              <a:rPr lang="en-US" sz="2600" dirty="0" err="1"/>
              <a:t>ychwanegol</a:t>
            </a:r>
            <a:r>
              <a:rPr lang="en-US" sz="2600" dirty="0"/>
              <a:t> </a:t>
            </a:r>
            <a:r>
              <a:rPr lang="en-US" sz="2600" dirty="0" err="1"/>
              <a:t>i</a:t>
            </a:r>
            <a:r>
              <a:rPr lang="en-US" sz="2600" dirty="0"/>
              <a:t> </a:t>
            </a:r>
            <a:r>
              <a:rPr lang="en-US" sz="2600" dirty="0" err="1"/>
              <a:t>phlant</a:t>
            </a:r>
            <a:r>
              <a:rPr lang="en-US" sz="2600" dirty="0"/>
              <a:t> ag </a:t>
            </a:r>
            <a:r>
              <a:rPr lang="en-US" sz="2600" dirty="0" err="1"/>
              <a:t>anghenion</a:t>
            </a:r>
            <a:r>
              <a:rPr lang="en-US" sz="2600" dirty="0"/>
              <a:t> </a:t>
            </a:r>
            <a:r>
              <a:rPr lang="en-US" sz="2600" dirty="0" err="1"/>
              <a:t>dysgu</a:t>
            </a:r>
            <a:r>
              <a:rPr lang="en-US" sz="2600" dirty="0"/>
              <a:t> </a:t>
            </a:r>
            <a:r>
              <a:rPr lang="en-US" sz="2600" dirty="0" err="1"/>
              <a:t>ychwanegol</a:t>
            </a:r>
            <a:endParaRPr lang="en-US" sz="2600" dirty="0"/>
          </a:p>
          <a:p>
            <a:r>
              <a:rPr lang="en-US" sz="2600" dirty="0" err="1"/>
              <a:t>Teimlaf</a:t>
            </a:r>
            <a:r>
              <a:rPr lang="en-US" sz="2600" dirty="0"/>
              <a:t> </a:t>
            </a:r>
            <a:r>
              <a:rPr lang="en-US" sz="2600" dirty="0" err="1"/>
              <a:t>yn</a:t>
            </a:r>
            <a:r>
              <a:rPr lang="en-US" sz="2600" dirty="0"/>
              <a:t> </a:t>
            </a:r>
            <a:r>
              <a:rPr lang="en-US" sz="2600" dirty="0" err="1"/>
              <a:t>gryf</a:t>
            </a:r>
            <a:r>
              <a:rPr lang="en-US" sz="2600" dirty="0"/>
              <a:t> y gall y </a:t>
            </a:r>
            <a:r>
              <a:rPr lang="en-US" sz="2600" dirty="0" err="1"/>
              <a:t>clwb</a:t>
            </a:r>
            <a:r>
              <a:rPr lang="en-US" sz="2600" dirty="0"/>
              <a:t> </a:t>
            </a:r>
            <a:r>
              <a:rPr lang="en-US" sz="2600" dirty="0" err="1"/>
              <a:t>fod</a:t>
            </a:r>
            <a:r>
              <a:rPr lang="en-US" sz="2600" dirty="0"/>
              <a:t> </a:t>
            </a:r>
            <a:r>
              <a:rPr lang="en-US" sz="2600" dirty="0" err="1"/>
              <a:t>yn</a:t>
            </a:r>
            <a:r>
              <a:rPr lang="en-US" sz="2600" dirty="0"/>
              <a:t> </a:t>
            </a:r>
            <a:r>
              <a:rPr lang="en-US" sz="2600" dirty="0" err="1"/>
              <a:t>buddiol</a:t>
            </a:r>
            <a:r>
              <a:rPr lang="en-US" sz="2600" dirty="0"/>
              <a:t> </a:t>
            </a:r>
            <a:r>
              <a:rPr lang="en-US" sz="2600" dirty="0" err="1"/>
              <a:t>iawn</a:t>
            </a:r>
            <a:r>
              <a:rPr lang="en-US" sz="2600" dirty="0"/>
              <a:t> </a:t>
            </a:r>
            <a:r>
              <a:rPr lang="en-US" sz="2600" dirty="0" err="1"/>
              <a:t>i</a:t>
            </a:r>
            <a:r>
              <a:rPr lang="en-US" sz="2600" dirty="0"/>
              <a:t> </a:t>
            </a:r>
            <a:r>
              <a:rPr lang="en-US" sz="2600" dirty="0" err="1"/>
              <a:t>llawer</a:t>
            </a:r>
            <a:r>
              <a:rPr lang="en-US" sz="2600" dirty="0"/>
              <a:t> o </a:t>
            </a:r>
            <a:r>
              <a:rPr lang="en-US" sz="2600" dirty="0" err="1"/>
              <a:t>blant</a:t>
            </a:r>
            <a:r>
              <a:rPr lang="en-US" sz="2600" dirty="0"/>
              <a:t> ai </a:t>
            </a:r>
            <a:r>
              <a:rPr lang="en-US" sz="2600" dirty="0" err="1"/>
              <a:t>theuluoedd</a:t>
            </a:r>
            <a:endParaRPr lang="en-US" sz="2600" dirty="0"/>
          </a:p>
        </p:txBody>
      </p:sp>
    </p:spTree>
    <p:extLst>
      <p:ext uri="{BB962C8B-B14F-4D97-AF65-F5344CB8AC3E}">
        <p14:creationId xmlns:p14="http://schemas.microsoft.com/office/powerpoint/2010/main" val="8834276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678412-716D-1149-A665-20746005FD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 err="1"/>
              <a:t>Pryd</a:t>
            </a:r>
            <a:r>
              <a:rPr lang="en-US" sz="3200" dirty="0"/>
              <a:t> </a:t>
            </a:r>
            <a:r>
              <a:rPr lang="en-US" sz="3200" dirty="0" err="1"/>
              <a:t>byddaf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sefydlu</a:t>
            </a:r>
            <a:r>
              <a:rPr lang="en-US" sz="3200" dirty="0"/>
              <a:t> y </a:t>
            </a:r>
            <a:r>
              <a:rPr lang="en-US" sz="3200" dirty="0" err="1"/>
              <a:t>clwb</a:t>
            </a:r>
            <a:r>
              <a:rPr lang="en-US" sz="3200" dirty="0"/>
              <a:t> a </a:t>
            </a:r>
            <a:r>
              <a:rPr lang="en-US" sz="3200" dirty="0" err="1"/>
              <a:t>beth</a:t>
            </a:r>
            <a:r>
              <a:rPr lang="en-US" sz="3200" dirty="0"/>
              <a:t> </a:t>
            </a:r>
            <a:r>
              <a:rPr lang="en-US" sz="3200" dirty="0" err="1"/>
              <a:t>sydd</a:t>
            </a:r>
            <a:r>
              <a:rPr lang="en-US" sz="3200" dirty="0"/>
              <a:t> </a:t>
            </a:r>
            <a:r>
              <a:rPr lang="en-US" sz="3200" dirty="0" err="1"/>
              <a:t>angen</a:t>
            </a:r>
            <a:r>
              <a:rPr lang="en-US" sz="3200" dirty="0"/>
              <a:t> i mi </a:t>
            </a:r>
            <a:r>
              <a:rPr lang="en-US" sz="3200" dirty="0" err="1"/>
              <a:t>wneud</a:t>
            </a:r>
            <a:r>
              <a:rPr lang="en-US" sz="3200" dirty="0"/>
              <a:t> </a:t>
            </a:r>
            <a:r>
              <a:rPr lang="en-US" sz="3200" dirty="0" err="1"/>
              <a:t>cyn</a:t>
            </a:r>
            <a:r>
              <a:rPr lang="en-US" sz="3200" dirty="0"/>
              <a:t> </a:t>
            </a:r>
            <a:r>
              <a:rPr lang="en-US" sz="3200" dirty="0" err="1"/>
              <a:t>llaw</a:t>
            </a:r>
            <a:r>
              <a:rPr lang="en-US" sz="3200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A7763B-F36E-8F44-BC57-B3675FCC9E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733869"/>
            <a:ext cx="8596668" cy="4707571"/>
          </a:xfrm>
        </p:spPr>
        <p:txBody>
          <a:bodyPr>
            <a:normAutofit/>
          </a:bodyPr>
          <a:lstStyle/>
          <a:p>
            <a:r>
              <a:rPr lang="en-US" sz="2000" dirty="0" err="1"/>
              <a:t>Erbyn</a:t>
            </a:r>
            <a:r>
              <a:rPr lang="en-US" sz="2000" dirty="0"/>
              <a:t> y </a:t>
            </a:r>
            <a:r>
              <a:rPr lang="en-US" sz="2000" dirty="0" err="1"/>
              <a:t>flwyddyn</a:t>
            </a:r>
            <a:r>
              <a:rPr lang="en-US" sz="2000" dirty="0"/>
              <a:t> Newydd</a:t>
            </a:r>
          </a:p>
          <a:p>
            <a:r>
              <a:rPr lang="en-US" sz="2000" dirty="0" err="1"/>
              <a:t>Penderfynnu</a:t>
            </a:r>
            <a:r>
              <a:rPr lang="en-US" sz="2000" dirty="0"/>
              <a:t> </a:t>
            </a:r>
            <a:r>
              <a:rPr lang="en-US" sz="2000" dirty="0" err="1"/>
              <a:t>ar</a:t>
            </a:r>
            <a:r>
              <a:rPr lang="en-US" sz="2000" dirty="0"/>
              <a:t> </a:t>
            </a:r>
            <a:r>
              <a:rPr lang="en-US" sz="2000" dirty="0" err="1"/>
              <a:t>lleoliad</a:t>
            </a:r>
            <a:r>
              <a:rPr lang="en-US" sz="2000" dirty="0"/>
              <a:t>/</a:t>
            </a:r>
            <a:r>
              <a:rPr lang="en-US" sz="2000" dirty="0" err="1"/>
              <a:t>ble</a:t>
            </a:r>
            <a:r>
              <a:rPr lang="en-US" sz="2000" dirty="0"/>
              <a:t> </a:t>
            </a:r>
            <a:r>
              <a:rPr lang="en-US" sz="2000" dirty="0" err="1"/>
              <a:t>mae’r</a:t>
            </a:r>
            <a:r>
              <a:rPr lang="en-US" sz="2000" dirty="0"/>
              <a:t> </a:t>
            </a:r>
            <a:r>
              <a:rPr lang="en-US" sz="2000" dirty="0" err="1"/>
              <a:t>clwb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mynd</a:t>
            </a:r>
            <a:r>
              <a:rPr lang="en-US" sz="2000" dirty="0"/>
              <a:t> </a:t>
            </a:r>
            <a:r>
              <a:rPr lang="en-US" sz="2000" dirty="0" err="1"/>
              <a:t>i</a:t>
            </a:r>
            <a:r>
              <a:rPr lang="en-US" sz="2000" dirty="0"/>
              <a:t> </a:t>
            </a:r>
            <a:r>
              <a:rPr lang="en-US" sz="2000" dirty="0" err="1"/>
              <a:t>gael</a:t>
            </a:r>
            <a:r>
              <a:rPr lang="en-US" sz="2000" dirty="0"/>
              <a:t> </a:t>
            </a:r>
            <a:r>
              <a:rPr lang="en-US" sz="2000" dirty="0" err="1"/>
              <a:t>i</a:t>
            </a:r>
            <a:r>
              <a:rPr lang="en-US" sz="2000" dirty="0"/>
              <a:t> </a:t>
            </a:r>
            <a:r>
              <a:rPr lang="en-US" sz="2000" dirty="0" err="1"/>
              <a:t>gynnal</a:t>
            </a:r>
            <a:endParaRPr lang="en-US" sz="2000" dirty="0"/>
          </a:p>
          <a:p>
            <a:r>
              <a:rPr lang="en-US" sz="2000" dirty="0" err="1"/>
              <a:t>Penderfynnu</a:t>
            </a:r>
            <a:r>
              <a:rPr lang="en-US" sz="2000" dirty="0"/>
              <a:t> faint o </a:t>
            </a:r>
            <a:r>
              <a:rPr lang="en-US" sz="2000" dirty="0" err="1"/>
              <a:t>blant</a:t>
            </a:r>
            <a:r>
              <a:rPr lang="en-US" sz="2000" dirty="0"/>
              <a:t> a </a:t>
            </a:r>
            <a:r>
              <a:rPr lang="en-US" sz="2000" dirty="0" err="1"/>
              <a:t>fydd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gallu</a:t>
            </a:r>
            <a:r>
              <a:rPr lang="en-US" sz="2000" dirty="0"/>
              <a:t> </a:t>
            </a:r>
            <a:r>
              <a:rPr lang="en-US" sz="2000" dirty="0" err="1"/>
              <a:t>mynychu</a:t>
            </a:r>
            <a:endParaRPr lang="en-US" sz="2000" dirty="0"/>
          </a:p>
          <a:p>
            <a:r>
              <a:rPr lang="en-US" sz="2000" dirty="0" err="1"/>
              <a:t>Chwilio</a:t>
            </a:r>
            <a:r>
              <a:rPr lang="en-US" sz="2000" dirty="0"/>
              <a:t> a </a:t>
            </a:r>
            <a:r>
              <a:rPr lang="en-US" sz="2000" dirty="0" err="1"/>
              <a:t>dewis</a:t>
            </a:r>
            <a:r>
              <a:rPr lang="en-US" sz="2000" dirty="0"/>
              <a:t> staff </a:t>
            </a:r>
          </a:p>
          <a:p>
            <a:r>
              <a:rPr lang="en-US" sz="2000" dirty="0" err="1"/>
              <a:t>Dewis</a:t>
            </a:r>
            <a:r>
              <a:rPr lang="en-US" sz="2000" dirty="0"/>
              <a:t> </a:t>
            </a:r>
            <a:r>
              <a:rPr lang="en-US" sz="2000" dirty="0" err="1"/>
              <a:t>diwnrod</a:t>
            </a:r>
            <a:r>
              <a:rPr lang="en-US" sz="2000" dirty="0"/>
              <a:t>/</a:t>
            </a:r>
            <a:r>
              <a:rPr lang="en-US" sz="2000" dirty="0" err="1"/>
              <a:t>diwnrodau</a:t>
            </a:r>
            <a:r>
              <a:rPr lang="en-US" sz="2000" dirty="0"/>
              <a:t> </a:t>
            </a:r>
            <a:r>
              <a:rPr lang="en-US" sz="2000" dirty="0" err="1"/>
              <a:t>penodol</a:t>
            </a:r>
            <a:r>
              <a:rPr lang="en-US" sz="2000" dirty="0"/>
              <a:t> a </a:t>
            </a:r>
            <a:r>
              <a:rPr lang="en-US" sz="2000" dirty="0" err="1"/>
              <a:t>fydd</a:t>
            </a:r>
            <a:r>
              <a:rPr lang="en-US" sz="2000" dirty="0"/>
              <a:t> y </a:t>
            </a:r>
            <a:r>
              <a:rPr lang="en-US" sz="2000" dirty="0" err="1"/>
              <a:t>clwb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cael</a:t>
            </a:r>
            <a:r>
              <a:rPr lang="en-US" sz="2000" dirty="0"/>
              <a:t> </a:t>
            </a:r>
            <a:r>
              <a:rPr lang="en-US" sz="2000" dirty="0" err="1"/>
              <a:t>iw</a:t>
            </a:r>
            <a:r>
              <a:rPr lang="en-US" sz="2000" dirty="0"/>
              <a:t> </a:t>
            </a:r>
            <a:r>
              <a:rPr lang="en-US" sz="2000" dirty="0" err="1"/>
              <a:t>cynnal</a:t>
            </a:r>
            <a:r>
              <a:rPr lang="en-US" sz="2000" dirty="0"/>
              <a:t> a </a:t>
            </a:r>
            <a:r>
              <a:rPr lang="en-US" sz="2000" dirty="0" err="1"/>
              <a:t>penderfynnu</a:t>
            </a:r>
            <a:r>
              <a:rPr lang="en-US" sz="2000" dirty="0"/>
              <a:t> </a:t>
            </a:r>
            <a:r>
              <a:rPr lang="en-US" sz="2000" dirty="0" err="1"/>
              <a:t>amseroedd</a:t>
            </a:r>
            <a:r>
              <a:rPr lang="en-US" sz="2000" dirty="0"/>
              <a:t> </a:t>
            </a:r>
            <a:r>
              <a:rPr lang="en-US" sz="2000" dirty="0" err="1"/>
              <a:t>dechrau</a:t>
            </a:r>
            <a:r>
              <a:rPr lang="en-US" sz="2000" dirty="0"/>
              <a:t> a </a:t>
            </a:r>
            <a:r>
              <a:rPr lang="en-US" sz="2000" dirty="0" err="1"/>
              <a:t>gorffen</a:t>
            </a:r>
            <a:endParaRPr lang="en-US" sz="2000" dirty="0"/>
          </a:p>
          <a:p>
            <a:r>
              <a:rPr lang="en-US" sz="2000" dirty="0" err="1"/>
              <a:t>Ond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gyntaf</a:t>
            </a:r>
            <a:r>
              <a:rPr lang="en-US" sz="2000" dirty="0"/>
              <a:t> </a:t>
            </a:r>
            <a:r>
              <a:rPr lang="en-US" sz="2000" dirty="0" err="1"/>
              <a:t>rhaid</a:t>
            </a:r>
            <a:r>
              <a:rPr lang="en-US" sz="2000" dirty="0"/>
              <a:t> </a:t>
            </a:r>
            <a:r>
              <a:rPr lang="en-US" sz="2000" dirty="0" err="1"/>
              <a:t>trafod</a:t>
            </a:r>
            <a:r>
              <a:rPr lang="en-US" sz="2000" dirty="0"/>
              <a:t> </a:t>
            </a:r>
            <a:r>
              <a:rPr lang="en-US" sz="2000" dirty="0" err="1"/>
              <a:t>efo’r</a:t>
            </a:r>
            <a:r>
              <a:rPr lang="en-US" sz="2000" dirty="0"/>
              <a:t> </a:t>
            </a:r>
            <a:r>
              <a:rPr lang="en-US" sz="2000" dirty="0" err="1"/>
              <a:t>prif</a:t>
            </a:r>
            <a:r>
              <a:rPr lang="en-US" sz="2000" dirty="0"/>
              <a:t> </a:t>
            </a:r>
            <a:r>
              <a:rPr lang="en-US" sz="2000" dirty="0" err="1"/>
              <a:t>athrawes</a:t>
            </a:r>
            <a:r>
              <a:rPr lang="en-US" sz="2000" dirty="0"/>
              <a:t> </a:t>
            </a:r>
            <a:r>
              <a:rPr lang="en-US" sz="2000" dirty="0" err="1"/>
              <a:t>yr</a:t>
            </a:r>
            <a:r>
              <a:rPr lang="en-US" sz="2000" dirty="0"/>
              <a:t> </a:t>
            </a:r>
            <a:r>
              <a:rPr lang="en-US" sz="2000" dirty="0" err="1"/>
              <a:t>ysgol</a:t>
            </a:r>
            <a:r>
              <a:rPr lang="en-US" sz="2000" dirty="0"/>
              <a:t> </a:t>
            </a:r>
            <a:r>
              <a:rPr lang="en-US" sz="2000" dirty="0" err="1"/>
              <a:t>i</a:t>
            </a:r>
            <a:r>
              <a:rPr lang="en-US" sz="2000" dirty="0"/>
              <a:t> weld </a:t>
            </a:r>
            <a:r>
              <a:rPr lang="en-US" sz="2000" dirty="0" err="1"/>
              <a:t>os</a:t>
            </a:r>
            <a:r>
              <a:rPr lang="en-US" sz="2000" dirty="0"/>
              <a:t> </a:t>
            </a:r>
            <a:r>
              <a:rPr lang="en-US" sz="2000" dirty="0" err="1"/>
              <a:t>mae</a:t>
            </a:r>
            <a:r>
              <a:rPr lang="en-US" sz="2000" dirty="0"/>
              <a:t> </a:t>
            </a:r>
            <a:r>
              <a:rPr lang="en-US" sz="2000" dirty="0" err="1"/>
              <a:t>gennyf</a:t>
            </a:r>
            <a:r>
              <a:rPr lang="en-US" sz="2000" dirty="0"/>
              <a:t> </a:t>
            </a:r>
            <a:r>
              <a:rPr lang="en-US" sz="2000" dirty="0" err="1"/>
              <a:t>caniatad</a:t>
            </a:r>
            <a:r>
              <a:rPr lang="en-US" sz="2000" dirty="0"/>
              <a:t> </a:t>
            </a:r>
            <a:r>
              <a:rPr lang="en-US" sz="2000" dirty="0" err="1"/>
              <a:t>i</a:t>
            </a:r>
            <a:r>
              <a:rPr lang="en-US" sz="2000" dirty="0"/>
              <a:t> </a:t>
            </a:r>
            <a:r>
              <a:rPr lang="en-US" sz="2000" dirty="0" err="1"/>
              <a:t>fynd</a:t>
            </a:r>
            <a:r>
              <a:rPr lang="en-US" sz="2000" dirty="0"/>
              <a:t> </a:t>
            </a:r>
            <a:r>
              <a:rPr lang="en-US" sz="2000" dirty="0" err="1"/>
              <a:t>ati</a:t>
            </a:r>
            <a:r>
              <a:rPr lang="en-US" sz="2000" dirty="0"/>
              <a:t> </a:t>
            </a:r>
            <a:r>
              <a:rPr lang="en-US" sz="2000" dirty="0" err="1"/>
              <a:t>efo’r</a:t>
            </a:r>
            <a:r>
              <a:rPr lang="en-US" sz="2000" dirty="0"/>
              <a:t> </a:t>
            </a:r>
            <a:r>
              <a:rPr lang="en-US" sz="2000" dirty="0" err="1"/>
              <a:t>syniad</a:t>
            </a:r>
            <a:r>
              <a:rPr lang="en-US" sz="2000" dirty="0"/>
              <a:t> </a:t>
            </a:r>
            <a:r>
              <a:rPr lang="en-US" sz="2000" dirty="0" err="1"/>
              <a:t>menter</a:t>
            </a:r>
            <a:endParaRPr lang="en-US" sz="2000" dirty="0"/>
          </a:p>
          <a:p>
            <a:endParaRPr lang="en-US" sz="2000" dirty="0"/>
          </a:p>
          <a:p>
            <a:pPr marL="0" indent="0">
              <a:buNone/>
            </a:pPr>
            <a:r>
              <a:rPr lang="en-US" sz="2000" b="1" dirty="0">
                <a:solidFill>
                  <a:schemeClr val="tx1"/>
                </a:solidFill>
              </a:rPr>
              <a:t>Fe </a:t>
            </a:r>
            <a:r>
              <a:rPr lang="en-US" sz="2000" b="1" dirty="0" err="1">
                <a:solidFill>
                  <a:schemeClr val="tx1"/>
                </a:solidFill>
              </a:rPr>
              <a:t>fyddaf</a:t>
            </a:r>
            <a:r>
              <a:rPr lang="en-US" sz="2000" b="1" dirty="0">
                <a:solidFill>
                  <a:schemeClr val="tx1"/>
                </a:solidFill>
              </a:rPr>
              <a:t> </a:t>
            </a:r>
            <a:r>
              <a:rPr lang="en-US" sz="2000" b="1" dirty="0" err="1">
                <a:solidFill>
                  <a:schemeClr val="tx1"/>
                </a:solidFill>
              </a:rPr>
              <a:t>hefyd</a:t>
            </a:r>
            <a:r>
              <a:rPr lang="en-US" sz="2000" b="1" dirty="0">
                <a:solidFill>
                  <a:schemeClr val="tx1"/>
                </a:solidFill>
              </a:rPr>
              <a:t> </a:t>
            </a:r>
            <a:r>
              <a:rPr lang="en-US" sz="2000" b="1" dirty="0" err="1">
                <a:solidFill>
                  <a:schemeClr val="tx1"/>
                </a:solidFill>
              </a:rPr>
              <a:t>yn</a:t>
            </a:r>
            <a:r>
              <a:rPr lang="en-US" sz="2000" b="1" dirty="0">
                <a:solidFill>
                  <a:schemeClr val="tx1"/>
                </a:solidFill>
              </a:rPr>
              <a:t> </a:t>
            </a:r>
            <a:r>
              <a:rPr lang="en-US" sz="2000" b="1" dirty="0" err="1">
                <a:solidFill>
                  <a:schemeClr val="tx1"/>
                </a:solidFill>
              </a:rPr>
              <a:t>creu</a:t>
            </a:r>
            <a:r>
              <a:rPr lang="en-US" sz="2000" b="1" dirty="0">
                <a:solidFill>
                  <a:schemeClr val="tx1"/>
                </a:solidFill>
              </a:rPr>
              <a:t> </a:t>
            </a:r>
            <a:r>
              <a:rPr lang="en-US" sz="2000" b="1" dirty="0" err="1">
                <a:solidFill>
                  <a:schemeClr val="tx1"/>
                </a:solidFill>
              </a:rPr>
              <a:t>tudalen</a:t>
            </a:r>
            <a:r>
              <a:rPr lang="en-US" sz="2000" b="1" dirty="0">
                <a:solidFill>
                  <a:schemeClr val="tx1"/>
                </a:solidFill>
              </a:rPr>
              <a:t> </a:t>
            </a:r>
            <a:r>
              <a:rPr lang="en-US" sz="2000" b="1" dirty="0" err="1">
                <a:solidFill>
                  <a:schemeClr val="tx1"/>
                </a:solidFill>
              </a:rPr>
              <a:t>gwybodaeth</a:t>
            </a:r>
            <a:r>
              <a:rPr lang="en-US" sz="2000" b="1" dirty="0">
                <a:solidFill>
                  <a:schemeClr val="tx1"/>
                </a:solidFill>
              </a:rPr>
              <a:t> a </a:t>
            </a:r>
            <a:r>
              <a:rPr lang="en-US" sz="2000" b="1" dirty="0" err="1">
                <a:solidFill>
                  <a:schemeClr val="tx1"/>
                </a:solidFill>
              </a:rPr>
              <a:t>adborth</a:t>
            </a:r>
            <a:r>
              <a:rPr lang="en-US" sz="2000" b="1" dirty="0">
                <a:solidFill>
                  <a:schemeClr val="tx1"/>
                </a:solidFill>
              </a:rPr>
              <a:t> </a:t>
            </a:r>
            <a:r>
              <a:rPr lang="en-US" sz="2000" b="1" dirty="0" err="1">
                <a:solidFill>
                  <a:schemeClr val="tx1"/>
                </a:solidFill>
              </a:rPr>
              <a:t>er</a:t>
            </a:r>
            <a:r>
              <a:rPr lang="en-US" sz="2000" b="1" dirty="0">
                <a:solidFill>
                  <a:schemeClr val="tx1"/>
                </a:solidFill>
              </a:rPr>
              <a:t> </a:t>
            </a:r>
            <a:r>
              <a:rPr lang="en-US" sz="2000" b="1" dirty="0" err="1">
                <a:solidFill>
                  <a:schemeClr val="tx1"/>
                </a:solidFill>
              </a:rPr>
              <a:t>mwyn</a:t>
            </a:r>
            <a:r>
              <a:rPr lang="en-US" sz="2000" b="1" dirty="0">
                <a:solidFill>
                  <a:schemeClr val="tx1"/>
                </a:solidFill>
              </a:rPr>
              <a:t> </a:t>
            </a:r>
            <a:r>
              <a:rPr lang="en-US" sz="2000" b="1" dirty="0" err="1">
                <a:solidFill>
                  <a:schemeClr val="tx1"/>
                </a:solidFill>
              </a:rPr>
              <a:t>rhannu</a:t>
            </a:r>
            <a:r>
              <a:rPr lang="en-US" sz="2000" b="1" dirty="0">
                <a:solidFill>
                  <a:schemeClr val="tx1"/>
                </a:solidFill>
              </a:rPr>
              <a:t> </a:t>
            </a:r>
            <a:r>
              <a:rPr lang="en-US" sz="2000" b="1" dirty="0" err="1">
                <a:solidFill>
                  <a:schemeClr val="tx1"/>
                </a:solidFill>
              </a:rPr>
              <a:t>allan</a:t>
            </a:r>
            <a:r>
              <a:rPr lang="en-US" sz="2000" b="1" dirty="0">
                <a:solidFill>
                  <a:schemeClr val="tx1"/>
                </a:solidFill>
              </a:rPr>
              <a:t> </a:t>
            </a:r>
            <a:r>
              <a:rPr lang="en-US" sz="2000" b="1" dirty="0" err="1">
                <a:solidFill>
                  <a:schemeClr val="tx1"/>
                </a:solidFill>
              </a:rPr>
              <a:t>gyda’r</a:t>
            </a:r>
            <a:r>
              <a:rPr lang="en-US" sz="2000" b="1" dirty="0">
                <a:solidFill>
                  <a:schemeClr val="tx1"/>
                </a:solidFill>
              </a:rPr>
              <a:t> </a:t>
            </a:r>
            <a:r>
              <a:rPr lang="en-US" sz="2000" b="1" dirty="0" err="1">
                <a:solidFill>
                  <a:schemeClr val="tx1"/>
                </a:solidFill>
              </a:rPr>
              <a:t>rhieni</a:t>
            </a:r>
            <a:r>
              <a:rPr lang="en-US" sz="2000" b="1" dirty="0">
                <a:solidFill>
                  <a:schemeClr val="tx1"/>
                </a:solidFill>
              </a:rPr>
              <a:t> </a:t>
            </a:r>
            <a:r>
              <a:rPr lang="en-US" sz="2000" b="1" dirty="0" err="1">
                <a:solidFill>
                  <a:schemeClr val="tx1"/>
                </a:solidFill>
              </a:rPr>
              <a:t>i</a:t>
            </a:r>
            <a:r>
              <a:rPr lang="en-US" sz="2000" b="1" dirty="0">
                <a:solidFill>
                  <a:schemeClr val="tx1"/>
                </a:solidFill>
              </a:rPr>
              <a:t> weld </a:t>
            </a:r>
            <a:r>
              <a:rPr lang="en-US" sz="2000" b="1" dirty="0" err="1">
                <a:solidFill>
                  <a:schemeClr val="tx1"/>
                </a:solidFill>
              </a:rPr>
              <a:t>beth</a:t>
            </a:r>
            <a:r>
              <a:rPr lang="en-US" sz="2000" b="1" dirty="0">
                <a:solidFill>
                  <a:schemeClr val="tx1"/>
                </a:solidFill>
              </a:rPr>
              <a:t> </a:t>
            </a:r>
            <a:r>
              <a:rPr lang="en-US" sz="2000" b="1" dirty="0" err="1">
                <a:solidFill>
                  <a:schemeClr val="tx1"/>
                </a:solidFill>
              </a:rPr>
              <a:t>yw</a:t>
            </a:r>
            <a:r>
              <a:rPr lang="en-US" sz="2000" b="1" dirty="0">
                <a:solidFill>
                  <a:schemeClr val="tx1"/>
                </a:solidFill>
              </a:rPr>
              <a:t> </a:t>
            </a:r>
            <a:r>
              <a:rPr lang="en-US" sz="2000" b="1" dirty="0" err="1">
                <a:solidFill>
                  <a:schemeClr val="tx1"/>
                </a:solidFill>
              </a:rPr>
              <a:t>ei</a:t>
            </a:r>
            <a:r>
              <a:rPr lang="en-US" sz="2000" b="1" dirty="0">
                <a:solidFill>
                  <a:schemeClr val="tx1"/>
                </a:solidFill>
              </a:rPr>
              <a:t> </a:t>
            </a:r>
            <a:r>
              <a:rPr lang="en-US" sz="2000" b="1" dirty="0" err="1">
                <a:solidFill>
                  <a:schemeClr val="tx1"/>
                </a:solidFill>
              </a:rPr>
              <a:t>barnau</a:t>
            </a:r>
            <a:r>
              <a:rPr lang="en-US" sz="2000" b="1" dirty="0">
                <a:solidFill>
                  <a:schemeClr val="tx1"/>
                </a:solidFill>
              </a:rPr>
              <a:t> </a:t>
            </a:r>
            <a:r>
              <a:rPr lang="en-US" sz="2000" b="1" dirty="0" err="1">
                <a:solidFill>
                  <a:schemeClr val="tx1"/>
                </a:solidFill>
              </a:rPr>
              <a:t>nhw</a:t>
            </a:r>
            <a:r>
              <a:rPr lang="en-US" sz="2000" b="1" dirty="0">
                <a:solidFill>
                  <a:schemeClr val="tx1"/>
                </a:solidFill>
              </a:rPr>
              <a:t> am y </a:t>
            </a:r>
            <a:r>
              <a:rPr lang="en-US" sz="2000" b="1" dirty="0" err="1">
                <a:solidFill>
                  <a:schemeClr val="tx1"/>
                </a:solidFill>
              </a:rPr>
              <a:t>syniad</a:t>
            </a:r>
            <a:r>
              <a:rPr lang="en-US" sz="2000" b="1" dirty="0">
                <a:solidFill>
                  <a:schemeClr val="tx1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9754844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4839EB-69D8-4F49-94D9-750CEF36D5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/>
              <a:t>Sgilliau</a:t>
            </a:r>
            <a:r>
              <a:rPr lang="en-US" dirty="0"/>
              <a:t>, </a:t>
            </a:r>
            <a:r>
              <a:rPr lang="en-US" dirty="0" err="1"/>
              <a:t>cymhwysterau</a:t>
            </a:r>
            <a:r>
              <a:rPr lang="en-US" dirty="0"/>
              <a:t> a </a:t>
            </a:r>
            <a:r>
              <a:rPr lang="en-US" dirty="0" err="1"/>
              <a:t>phrofiadau</a:t>
            </a:r>
            <a:r>
              <a:rPr lang="en-US" dirty="0"/>
              <a:t> </a:t>
            </a:r>
            <a:r>
              <a:rPr lang="en-US" dirty="0" err="1"/>
              <a:t>sydd</a:t>
            </a:r>
            <a:r>
              <a:rPr lang="en-US" dirty="0"/>
              <a:t> </a:t>
            </a:r>
            <a:r>
              <a:rPr lang="en-US" dirty="0" err="1"/>
              <a:t>angen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sefydlu</a:t>
            </a:r>
            <a:r>
              <a:rPr lang="en-US" dirty="0"/>
              <a:t> </a:t>
            </a:r>
            <a:r>
              <a:rPr lang="en-US" dirty="0" err="1"/>
              <a:t>clwb</a:t>
            </a:r>
            <a:r>
              <a:rPr lang="en-US" dirty="0"/>
              <a:t> </a:t>
            </a:r>
            <a:r>
              <a:rPr lang="en-US" dirty="0" err="1"/>
              <a:t>gwaith</a:t>
            </a:r>
            <a:r>
              <a:rPr lang="en-US" dirty="0"/>
              <a:t> </a:t>
            </a:r>
            <a:r>
              <a:rPr lang="en-US" dirty="0" err="1"/>
              <a:t>cartref</a:t>
            </a:r>
            <a:r>
              <a:rPr lang="en-US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8AA53F-28EE-E347-93DC-3D78D10E0A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9086098" cy="3880773"/>
          </a:xfrm>
        </p:spPr>
        <p:txBody>
          <a:bodyPr>
            <a:normAutofit/>
          </a:bodyPr>
          <a:lstStyle/>
          <a:p>
            <a:r>
              <a:rPr lang="en-GB" sz="2400" b="1" dirty="0" err="1"/>
              <a:t>Cyn</a:t>
            </a:r>
            <a:r>
              <a:rPr lang="en-GB" sz="2400" b="1" dirty="0"/>
              <a:t> </a:t>
            </a:r>
            <a:r>
              <a:rPr lang="en-GB" sz="2400" b="1" dirty="0" err="1"/>
              <a:t>i</a:t>
            </a:r>
            <a:r>
              <a:rPr lang="en-GB" sz="2400" b="1" dirty="0"/>
              <a:t> </a:t>
            </a:r>
            <a:r>
              <a:rPr lang="en-GB" sz="2400" b="1" dirty="0" err="1"/>
              <a:t>unrhyw</a:t>
            </a:r>
            <a:r>
              <a:rPr lang="en-GB" sz="2400" b="1" dirty="0"/>
              <a:t> </a:t>
            </a:r>
            <a:r>
              <a:rPr lang="en-GB" sz="2400" b="1" dirty="0" err="1"/>
              <a:t>berson</a:t>
            </a:r>
            <a:r>
              <a:rPr lang="en-GB" sz="2400" b="1" dirty="0"/>
              <a:t> </a:t>
            </a:r>
            <a:r>
              <a:rPr lang="en-GB" sz="2400" b="1" dirty="0" err="1"/>
              <a:t>ddechrau</a:t>
            </a:r>
            <a:r>
              <a:rPr lang="en-GB" sz="2400" b="1" dirty="0"/>
              <a:t> </a:t>
            </a:r>
            <a:r>
              <a:rPr lang="en-GB" sz="2400" b="1" dirty="0" err="1"/>
              <a:t>paratoi</a:t>
            </a:r>
            <a:r>
              <a:rPr lang="en-GB" sz="2400" b="1" dirty="0"/>
              <a:t> ac </a:t>
            </a:r>
            <a:r>
              <a:rPr lang="en-GB" sz="2400" b="1" dirty="0" err="1"/>
              <a:t>arwain</a:t>
            </a:r>
            <a:r>
              <a:rPr lang="en-GB" sz="2400" b="1" dirty="0"/>
              <a:t> </a:t>
            </a:r>
            <a:r>
              <a:rPr lang="en-GB" sz="2400" b="1" dirty="0" err="1"/>
              <a:t>clwb</a:t>
            </a:r>
            <a:r>
              <a:rPr lang="en-GB" sz="2400" b="1" dirty="0"/>
              <a:t> </a:t>
            </a:r>
            <a:r>
              <a:rPr lang="en-GB" sz="2400" b="1" dirty="0" err="1"/>
              <a:t>gwaith</a:t>
            </a:r>
            <a:r>
              <a:rPr lang="en-GB" sz="2400" b="1" dirty="0"/>
              <a:t> </a:t>
            </a:r>
            <a:r>
              <a:rPr lang="en-GB" sz="2400" b="1" dirty="0" err="1"/>
              <a:t>cartref</a:t>
            </a:r>
            <a:r>
              <a:rPr lang="en-GB" sz="2400" b="1" dirty="0"/>
              <a:t> neu </a:t>
            </a:r>
            <a:r>
              <a:rPr lang="en-GB" sz="2400" b="1" dirty="0" err="1"/>
              <a:t>unrhyw</a:t>
            </a:r>
            <a:r>
              <a:rPr lang="en-GB" sz="2400" b="1" dirty="0"/>
              <a:t> </a:t>
            </a:r>
            <a:r>
              <a:rPr lang="en-GB" sz="2400" b="1" dirty="0" err="1"/>
              <a:t>fath</a:t>
            </a:r>
            <a:r>
              <a:rPr lang="en-GB" sz="2400" b="1" dirty="0"/>
              <a:t> o </a:t>
            </a:r>
            <a:r>
              <a:rPr lang="en-GB" sz="2400" b="1" dirty="0" err="1"/>
              <a:t>clwb</a:t>
            </a:r>
            <a:r>
              <a:rPr lang="en-GB" sz="2400" b="1" dirty="0"/>
              <a:t> </a:t>
            </a:r>
            <a:r>
              <a:rPr lang="en-GB" sz="2400" b="1" dirty="0" err="1"/>
              <a:t>academaith</a:t>
            </a:r>
            <a:r>
              <a:rPr lang="en-GB" sz="2400" b="1" dirty="0"/>
              <a:t> </a:t>
            </a:r>
            <a:r>
              <a:rPr lang="en-GB" sz="2400" b="1" dirty="0" err="1"/>
              <a:t>eraill</a:t>
            </a:r>
            <a:r>
              <a:rPr lang="en-GB" sz="2400" b="1" dirty="0"/>
              <a:t>, </a:t>
            </a:r>
            <a:r>
              <a:rPr lang="en-GB" sz="2400" b="1" dirty="0" err="1"/>
              <a:t>mae</a:t>
            </a:r>
            <a:r>
              <a:rPr lang="en-GB" sz="2400" b="1" dirty="0"/>
              <a:t> </a:t>
            </a:r>
            <a:r>
              <a:rPr lang="en-GB" sz="2400" b="1" dirty="0" err="1"/>
              <a:t>rhaid</a:t>
            </a:r>
            <a:r>
              <a:rPr lang="en-GB" sz="2400" b="1" dirty="0"/>
              <a:t> </a:t>
            </a:r>
            <a:r>
              <a:rPr lang="en-GB" sz="2400" b="1" dirty="0" err="1"/>
              <a:t>sicrhau</a:t>
            </a:r>
            <a:r>
              <a:rPr lang="en-GB" sz="2400" b="1" dirty="0"/>
              <a:t> </a:t>
            </a:r>
            <a:r>
              <a:rPr lang="en-GB" sz="2400" b="1" dirty="0" err="1"/>
              <a:t>fod</a:t>
            </a:r>
            <a:r>
              <a:rPr lang="en-GB" sz="2400" b="1" dirty="0"/>
              <a:t> </a:t>
            </a:r>
            <a:r>
              <a:rPr lang="en-GB" sz="2400" b="1" dirty="0" err="1"/>
              <a:t>sgilliau</a:t>
            </a:r>
            <a:r>
              <a:rPr lang="en-GB" sz="2400" b="1" dirty="0"/>
              <a:t> a </a:t>
            </a:r>
            <a:r>
              <a:rPr lang="en-GB" sz="2400" b="1" dirty="0" err="1"/>
              <a:t>cymhwysterau</a:t>
            </a:r>
            <a:r>
              <a:rPr lang="en-GB" sz="2400" b="1" dirty="0"/>
              <a:t> </a:t>
            </a:r>
            <a:r>
              <a:rPr lang="en-GB" sz="2400" b="1" dirty="0" err="1"/>
              <a:t>penodol</a:t>
            </a:r>
            <a:r>
              <a:rPr lang="en-GB" sz="2400" b="1" dirty="0"/>
              <a:t> </a:t>
            </a:r>
            <a:r>
              <a:rPr lang="en-GB" sz="2400" b="1" dirty="0" err="1"/>
              <a:t>gyda’r</a:t>
            </a:r>
            <a:r>
              <a:rPr lang="en-GB" sz="2400" b="1" dirty="0"/>
              <a:t> </a:t>
            </a:r>
            <a:r>
              <a:rPr lang="en-GB" sz="2400" b="1" dirty="0" err="1"/>
              <a:t>unigolyn</a:t>
            </a:r>
            <a:r>
              <a:rPr lang="en-GB" sz="2400" b="1" dirty="0"/>
              <a:t> </a:t>
            </a:r>
            <a:r>
              <a:rPr lang="en-GB" sz="2400" b="1" dirty="0" err="1"/>
              <a:t>sydd</a:t>
            </a:r>
            <a:r>
              <a:rPr lang="en-GB" sz="2400" b="1" dirty="0"/>
              <a:t> </a:t>
            </a:r>
            <a:r>
              <a:rPr lang="en-GB" sz="2400" b="1" dirty="0" err="1"/>
              <a:t>yn</a:t>
            </a:r>
            <a:r>
              <a:rPr lang="en-GB" sz="2400" b="1" dirty="0"/>
              <a:t> </a:t>
            </a:r>
            <a:r>
              <a:rPr lang="en-GB" sz="2400" b="1" dirty="0" err="1"/>
              <a:t>cyd</a:t>
            </a:r>
            <a:r>
              <a:rPr lang="en-GB" sz="2400" b="1" dirty="0"/>
              <a:t> </a:t>
            </a:r>
            <a:r>
              <a:rPr lang="en-GB" sz="2400" b="1" dirty="0" err="1"/>
              <a:t>fynd</a:t>
            </a:r>
            <a:r>
              <a:rPr lang="en-GB" sz="2400" b="1" dirty="0"/>
              <a:t> </a:t>
            </a:r>
            <a:r>
              <a:rPr lang="en-GB" sz="2400" b="1" dirty="0" err="1"/>
              <a:t>gyda</a:t>
            </a:r>
            <a:r>
              <a:rPr lang="en-GB" sz="2400" b="1" dirty="0"/>
              <a:t> </a:t>
            </a:r>
            <a:r>
              <a:rPr lang="en-GB" sz="2400" b="1" dirty="0" err="1"/>
              <a:t>beth</a:t>
            </a:r>
            <a:r>
              <a:rPr lang="en-GB" sz="2400" b="1" dirty="0"/>
              <a:t> </a:t>
            </a:r>
            <a:r>
              <a:rPr lang="en-GB" sz="2400" b="1" dirty="0" err="1"/>
              <a:t>yw’r</a:t>
            </a:r>
            <a:r>
              <a:rPr lang="en-GB" sz="2400" b="1" dirty="0"/>
              <a:t> </a:t>
            </a:r>
            <a:r>
              <a:rPr lang="en-GB" sz="2400" b="1" dirty="0" err="1"/>
              <a:t>rôl</a:t>
            </a:r>
            <a:r>
              <a:rPr lang="en-GB" sz="2400" b="1" dirty="0"/>
              <a:t>. </a:t>
            </a:r>
          </a:p>
          <a:p>
            <a:endParaRPr lang="en-GB" sz="2400" b="1" dirty="0"/>
          </a:p>
          <a:p>
            <a:r>
              <a:rPr lang="en-GB" sz="2400" b="1" dirty="0"/>
              <a:t>Mae </a:t>
            </a:r>
            <a:r>
              <a:rPr lang="en-GB" sz="2400" b="1" dirty="0" err="1"/>
              <a:t>agor</a:t>
            </a:r>
            <a:r>
              <a:rPr lang="en-GB" sz="2400" b="1" dirty="0"/>
              <a:t> a </a:t>
            </a:r>
            <a:r>
              <a:rPr lang="en-GB" sz="2400" b="1" dirty="0" err="1"/>
              <a:t>dechrau</a:t>
            </a:r>
            <a:r>
              <a:rPr lang="en-GB" sz="2400" b="1" dirty="0"/>
              <a:t> </a:t>
            </a:r>
            <a:r>
              <a:rPr lang="en-GB" sz="2400" b="1" dirty="0" err="1"/>
              <a:t>clwb</a:t>
            </a:r>
            <a:r>
              <a:rPr lang="en-GB" sz="2400" b="1" dirty="0"/>
              <a:t> </a:t>
            </a:r>
            <a:r>
              <a:rPr lang="en-GB" sz="2400" b="1" dirty="0" err="1"/>
              <a:t>newydd</a:t>
            </a:r>
            <a:r>
              <a:rPr lang="en-GB" sz="2400" b="1" dirty="0"/>
              <a:t> </a:t>
            </a:r>
            <a:r>
              <a:rPr lang="en-GB" sz="2400" b="1" dirty="0" err="1"/>
              <a:t>yn</a:t>
            </a:r>
            <a:r>
              <a:rPr lang="en-GB" sz="2400" b="1" dirty="0"/>
              <a:t> un </a:t>
            </a:r>
            <a:r>
              <a:rPr lang="en-GB" sz="2400" b="1" dirty="0" err="1"/>
              <a:t>peth</a:t>
            </a:r>
            <a:r>
              <a:rPr lang="en-GB" sz="2400" b="1" dirty="0"/>
              <a:t> </a:t>
            </a:r>
            <a:r>
              <a:rPr lang="en-GB" sz="2400" b="1" dirty="0" err="1"/>
              <a:t>ond</a:t>
            </a:r>
            <a:r>
              <a:rPr lang="en-GB" sz="2400" b="1" dirty="0"/>
              <a:t> </a:t>
            </a:r>
            <a:r>
              <a:rPr lang="en-GB" sz="2400" b="1" dirty="0" err="1"/>
              <a:t>mae</a:t>
            </a:r>
            <a:r>
              <a:rPr lang="en-GB" sz="2400" b="1" dirty="0"/>
              <a:t> </a:t>
            </a:r>
            <a:r>
              <a:rPr lang="en-GB" sz="2400" b="1" dirty="0" err="1"/>
              <a:t>gorfod</a:t>
            </a:r>
            <a:r>
              <a:rPr lang="en-GB" sz="2400" b="1" dirty="0"/>
              <a:t> </a:t>
            </a:r>
            <a:r>
              <a:rPr lang="en-GB" sz="2400" b="1" dirty="0" err="1"/>
              <a:t>fod</a:t>
            </a:r>
            <a:r>
              <a:rPr lang="en-GB" sz="2400" b="1" dirty="0"/>
              <a:t> </a:t>
            </a:r>
            <a:r>
              <a:rPr lang="en-GB" sz="2400" b="1" dirty="0" err="1"/>
              <a:t>yn</a:t>
            </a:r>
            <a:r>
              <a:rPr lang="en-GB" sz="2400" b="1" dirty="0"/>
              <a:t> </a:t>
            </a:r>
            <a:r>
              <a:rPr lang="en-GB" sz="2400" b="1" dirty="0" err="1"/>
              <a:t>arweinydd</a:t>
            </a:r>
            <a:r>
              <a:rPr lang="en-GB" sz="2400" b="1" dirty="0"/>
              <a:t> </a:t>
            </a:r>
            <a:r>
              <a:rPr lang="en-GB" sz="2400" b="1" dirty="0" err="1"/>
              <a:t>i</a:t>
            </a:r>
            <a:r>
              <a:rPr lang="en-GB" sz="2400" b="1" dirty="0"/>
              <a:t> </a:t>
            </a:r>
            <a:r>
              <a:rPr lang="en-GB" sz="2400" b="1" dirty="0" err="1"/>
              <a:t>chlwb</a:t>
            </a:r>
            <a:r>
              <a:rPr lang="en-GB" sz="2400" b="1" dirty="0"/>
              <a:t> </a:t>
            </a:r>
            <a:r>
              <a:rPr lang="en-GB" sz="2400" b="1" dirty="0" err="1"/>
              <a:t>yn</a:t>
            </a:r>
            <a:r>
              <a:rPr lang="en-GB" sz="2400" b="1" dirty="0"/>
              <a:t> </a:t>
            </a:r>
            <a:r>
              <a:rPr lang="en-GB" sz="2400" b="1" dirty="0" err="1"/>
              <a:t>dod</a:t>
            </a:r>
            <a:r>
              <a:rPr lang="en-GB" sz="2400" b="1" dirty="0"/>
              <a:t> </a:t>
            </a:r>
            <a:r>
              <a:rPr lang="en-GB" sz="2400" b="1" dirty="0" err="1"/>
              <a:t>gyda</a:t>
            </a:r>
            <a:r>
              <a:rPr lang="en-GB" sz="2400" b="1" dirty="0"/>
              <a:t> </a:t>
            </a:r>
            <a:r>
              <a:rPr lang="en-GB" sz="2400" b="1" dirty="0" err="1"/>
              <a:t>llawer</a:t>
            </a:r>
            <a:r>
              <a:rPr lang="en-GB" sz="2400" b="1" dirty="0"/>
              <a:t> </a:t>
            </a:r>
            <a:r>
              <a:rPr lang="en-GB" sz="2400" b="1" dirty="0" err="1"/>
              <a:t>fwy</a:t>
            </a:r>
            <a:r>
              <a:rPr lang="en-GB" sz="2400" b="1" dirty="0"/>
              <a:t> o </a:t>
            </a:r>
            <a:r>
              <a:rPr lang="en-GB" sz="2400" b="1" dirty="0" err="1"/>
              <a:t>gofynion</a:t>
            </a:r>
            <a:r>
              <a:rPr lang="en-GB" sz="2400" b="1" dirty="0"/>
              <a:t> </a:t>
            </a:r>
            <a:r>
              <a:rPr lang="en-GB" sz="2400" b="1" dirty="0" err="1"/>
              <a:t>eraill</a:t>
            </a:r>
            <a:r>
              <a:rPr lang="en-GB" sz="2400" b="1" dirty="0"/>
              <a:t>. </a:t>
            </a:r>
            <a:endParaRPr 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37327854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EB0CB5-96AF-8C46-9846-DDE53EA4B8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 fontScale="90000"/>
          </a:bodyPr>
          <a:lstStyle/>
          <a:p>
            <a:r>
              <a:rPr lang="en-US" dirty="0" err="1"/>
              <a:t>Sgilliau</a:t>
            </a:r>
            <a:r>
              <a:rPr lang="en-US" dirty="0"/>
              <a:t>, </a:t>
            </a:r>
            <a:r>
              <a:rPr lang="en-US" dirty="0" err="1"/>
              <a:t>cymhwysterau</a:t>
            </a:r>
            <a:r>
              <a:rPr lang="en-US" dirty="0"/>
              <a:t> a </a:t>
            </a:r>
            <a:r>
              <a:rPr lang="en-US" dirty="0" err="1"/>
              <a:t>phrofiadau</a:t>
            </a:r>
            <a:r>
              <a:rPr lang="en-US" dirty="0"/>
              <a:t> </a:t>
            </a:r>
            <a:r>
              <a:rPr lang="en-US" dirty="0" err="1"/>
              <a:t>sydd</a:t>
            </a:r>
            <a:r>
              <a:rPr lang="en-US" dirty="0"/>
              <a:t> </a:t>
            </a:r>
            <a:r>
              <a:rPr lang="en-US" dirty="0" err="1"/>
              <a:t>angen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sefydlu</a:t>
            </a:r>
            <a:r>
              <a:rPr lang="en-US" dirty="0"/>
              <a:t> </a:t>
            </a:r>
            <a:r>
              <a:rPr lang="en-US" dirty="0" err="1"/>
              <a:t>clwb</a:t>
            </a:r>
            <a:r>
              <a:rPr lang="en-US" dirty="0"/>
              <a:t> </a:t>
            </a:r>
            <a:r>
              <a:rPr lang="en-US" dirty="0" err="1"/>
              <a:t>gwaith</a:t>
            </a:r>
            <a:r>
              <a:rPr lang="en-US" dirty="0"/>
              <a:t> </a:t>
            </a:r>
            <a:r>
              <a:rPr lang="en-US" dirty="0" err="1"/>
              <a:t>cartref</a:t>
            </a:r>
            <a:r>
              <a:rPr lang="en-US" dirty="0"/>
              <a:t>?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4C9D8BF-E987-EA43-B3FB-7D0D86C062E3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6721" y="1930400"/>
            <a:ext cx="4761019" cy="327202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20D58C3-268C-CD44-9FDC-812629A6CBC7}"/>
              </a:ext>
            </a:extLst>
          </p:cNvPr>
          <p:cNvSpPr txBox="1"/>
          <p:nvPr/>
        </p:nvSpPr>
        <p:spPr>
          <a:xfrm>
            <a:off x="672609" y="2090171"/>
            <a:ext cx="4093701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latin typeface="+mj-lt"/>
                <a:cs typeface="Arial" panose="020B0604020202020204" pitchFamily="34" charset="0"/>
              </a:rPr>
              <a:t>Yn</a:t>
            </a:r>
            <a:r>
              <a:rPr lang="en-GB" sz="2400" dirty="0">
                <a:latin typeface="+mj-lt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+mj-lt"/>
                <a:cs typeface="Arial" panose="020B0604020202020204" pitchFamily="34" charset="0"/>
              </a:rPr>
              <a:t>ol</a:t>
            </a:r>
            <a:r>
              <a:rPr lang="en-GB" sz="2400" dirty="0">
                <a:latin typeface="+mj-lt"/>
                <a:cs typeface="Arial" panose="020B0604020202020204" pitchFamily="34" charset="0"/>
              </a:rPr>
              <a:t> Doyle (2019) </a:t>
            </a:r>
            <a:r>
              <a:rPr lang="en-GB" sz="2400" dirty="0" err="1">
                <a:latin typeface="+mj-lt"/>
                <a:cs typeface="Arial" panose="020B0604020202020204" pitchFamily="34" charset="0"/>
              </a:rPr>
              <a:t>fe</a:t>
            </a:r>
            <a:r>
              <a:rPr lang="en-GB" sz="2400" dirty="0">
                <a:latin typeface="+mj-lt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+mj-lt"/>
                <a:cs typeface="Arial" panose="020B0604020202020204" pitchFamily="34" charset="0"/>
              </a:rPr>
              <a:t>dywedwyd</a:t>
            </a:r>
            <a:r>
              <a:rPr lang="en-GB" sz="2400" dirty="0">
                <a:latin typeface="+mj-lt"/>
                <a:cs typeface="Arial" panose="020B0604020202020204" pitchFamily="34" charset="0"/>
              </a:rPr>
              <a:t> hi </a:t>
            </a:r>
            <a:r>
              <a:rPr lang="en-GB" sz="2400" dirty="0" err="1">
                <a:latin typeface="+mj-lt"/>
                <a:cs typeface="Arial" panose="020B0604020202020204" pitchFamily="34" charset="0"/>
              </a:rPr>
              <a:t>fod</a:t>
            </a:r>
            <a:r>
              <a:rPr lang="en-GB" sz="2400" dirty="0">
                <a:latin typeface="+mj-lt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+mj-lt"/>
                <a:cs typeface="Arial" panose="020B0604020202020204" pitchFamily="34" charset="0"/>
              </a:rPr>
              <a:t>yna</a:t>
            </a:r>
            <a:r>
              <a:rPr lang="en-GB" sz="2400" dirty="0">
                <a:latin typeface="+mj-lt"/>
                <a:cs typeface="Arial" panose="020B0604020202020204" pitchFamily="34" charset="0"/>
              </a:rPr>
              <a:t> 5 </a:t>
            </a:r>
            <a:r>
              <a:rPr lang="en-GB" sz="2400" dirty="0" err="1">
                <a:latin typeface="+mj-lt"/>
                <a:cs typeface="Arial" panose="020B0604020202020204" pitchFamily="34" charset="0"/>
              </a:rPr>
              <a:t>pwynt</a:t>
            </a:r>
            <a:r>
              <a:rPr lang="en-GB" sz="2400" dirty="0">
                <a:latin typeface="+mj-lt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+mj-lt"/>
                <a:cs typeface="Arial" panose="020B0604020202020204" pitchFamily="34" charset="0"/>
              </a:rPr>
              <a:t>hanfodol</a:t>
            </a:r>
            <a:r>
              <a:rPr lang="en-GB" sz="2400" dirty="0">
                <a:latin typeface="+mj-lt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+mj-lt"/>
                <a:cs typeface="Arial" panose="020B0604020202020204" pitchFamily="34" charset="0"/>
              </a:rPr>
              <a:t>i</a:t>
            </a:r>
            <a:r>
              <a:rPr lang="en-GB" sz="2400" dirty="0">
                <a:latin typeface="+mj-lt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+mj-lt"/>
                <a:cs typeface="Arial" panose="020B0604020202020204" pitchFamily="34" charset="0"/>
              </a:rPr>
              <a:t>sgilliau</a:t>
            </a:r>
            <a:r>
              <a:rPr lang="en-GB" sz="2400" dirty="0">
                <a:latin typeface="+mj-lt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+mj-lt"/>
                <a:cs typeface="Arial" panose="020B0604020202020204" pitchFamily="34" charset="0"/>
              </a:rPr>
              <a:t>arweinyddiaeth</a:t>
            </a:r>
            <a:r>
              <a:rPr lang="en-GB" sz="2400" dirty="0">
                <a:latin typeface="+mj-lt"/>
                <a:cs typeface="Arial" panose="020B0604020202020204" pitchFamily="34" charset="0"/>
              </a:rPr>
              <a:t>, </a:t>
            </a:r>
            <a:r>
              <a:rPr lang="en-GB" sz="2400" dirty="0" err="1">
                <a:latin typeface="+mj-lt"/>
                <a:cs typeface="Arial" panose="020B0604020202020204" pitchFamily="34" charset="0"/>
              </a:rPr>
              <a:t>sef</a:t>
            </a:r>
            <a:r>
              <a:rPr lang="en-GB" sz="2400" dirty="0">
                <a:latin typeface="+mj-lt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+mj-lt"/>
                <a:cs typeface="Arial" panose="020B0604020202020204" pitchFamily="34" charset="0"/>
              </a:rPr>
              <a:t>cyffarthrebu</a:t>
            </a:r>
            <a:r>
              <a:rPr lang="en-GB" sz="2400" dirty="0">
                <a:latin typeface="+mj-lt"/>
                <a:cs typeface="Arial" panose="020B0604020202020204" pitchFamily="34" charset="0"/>
              </a:rPr>
              <a:t>, </a:t>
            </a:r>
            <a:r>
              <a:rPr lang="en-GB" sz="2400" dirty="0" err="1">
                <a:latin typeface="+mj-lt"/>
                <a:cs typeface="Arial" panose="020B0604020202020204" pitchFamily="34" charset="0"/>
              </a:rPr>
              <a:t>creadigrwydd</a:t>
            </a:r>
            <a:r>
              <a:rPr lang="en-GB" sz="2400" dirty="0">
                <a:latin typeface="+mj-lt"/>
                <a:cs typeface="Arial" panose="020B0604020202020204" pitchFamily="34" charset="0"/>
              </a:rPr>
              <a:t>, </a:t>
            </a:r>
            <a:r>
              <a:rPr lang="en-GB" sz="2400" dirty="0" err="1">
                <a:latin typeface="+mj-lt"/>
                <a:cs typeface="Arial" panose="020B0604020202020204" pitchFamily="34" charset="0"/>
              </a:rPr>
              <a:t>adborth</a:t>
            </a:r>
            <a:r>
              <a:rPr lang="en-GB" sz="2400" dirty="0">
                <a:latin typeface="+mj-lt"/>
                <a:cs typeface="Arial" panose="020B0604020202020204" pitchFamily="34" charset="0"/>
              </a:rPr>
              <a:t>, </a:t>
            </a:r>
            <a:r>
              <a:rPr lang="en-GB" sz="2400" dirty="0" err="1">
                <a:latin typeface="+mj-lt"/>
                <a:cs typeface="Arial" panose="020B0604020202020204" pitchFamily="34" charset="0"/>
              </a:rPr>
              <a:t>cymhelliant</a:t>
            </a:r>
            <a:r>
              <a:rPr lang="en-GB" sz="2400" dirty="0">
                <a:latin typeface="+mj-lt"/>
                <a:cs typeface="Arial" panose="020B0604020202020204" pitchFamily="34" charset="0"/>
              </a:rPr>
              <a:t> a </a:t>
            </a:r>
            <a:r>
              <a:rPr lang="en-GB" sz="2400" dirty="0" err="1">
                <a:latin typeface="+mj-lt"/>
                <a:cs typeface="Arial" panose="020B0604020202020204" pitchFamily="34" charset="0"/>
              </a:rPr>
              <a:t>positifrwydd</a:t>
            </a:r>
            <a:r>
              <a:rPr lang="en-GB" sz="2400" dirty="0">
                <a:latin typeface="+mj-lt"/>
                <a:cs typeface="Arial" panose="020B0604020202020204" pitchFamily="34" charset="0"/>
              </a:rPr>
              <a:t>.</a:t>
            </a:r>
            <a:endParaRPr lang="en-US" sz="2400" dirty="0">
              <a:latin typeface="+mj-lt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CCA9F80-9CCC-E447-9EED-AE3E02DEABF7}"/>
              </a:ext>
            </a:extLst>
          </p:cNvPr>
          <p:cNvSpPr txBox="1"/>
          <p:nvPr/>
        </p:nvSpPr>
        <p:spPr>
          <a:xfrm>
            <a:off x="7235280" y="5202424"/>
            <a:ext cx="222324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err="1"/>
              <a:t>Ffynhonnell:Doyle</a:t>
            </a:r>
            <a:r>
              <a:rPr lang="en-US" sz="1400" dirty="0"/>
              <a:t> (2019)</a:t>
            </a:r>
          </a:p>
        </p:txBody>
      </p:sp>
    </p:spTree>
    <p:extLst>
      <p:ext uri="{BB962C8B-B14F-4D97-AF65-F5344CB8AC3E}">
        <p14:creationId xmlns:p14="http://schemas.microsoft.com/office/powerpoint/2010/main" val="12534280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82B80C-7564-8E42-B11A-E402EEAEA6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/>
              <a:t>Sgilliau</a:t>
            </a:r>
            <a:r>
              <a:rPr lang="en-US" dirty="0"/>
              <a:t>, </a:t>
            </a:r>
            <a:r>
              <a:rPr lang="en-US" dirty="0" err="1"/>
              <a:t>cymhwysterau</a:t>
            </a:r>
            <a:r>
              <a:rPr lang="en-US" dirty="0"/>
              <a:t> a </a:t>
            </a:r>
            <a:r>
              <a:rPr lang="en-US" dirty="0" err="1"/>
              <a:t>phrofiadau</a:t>
            </a:r>
            <a:r>
              <a:rPr lang="en-US" dirty="0"/>
              <a:t> </a:t>
            </a:r>
            <a:r>
              <a:rPr lang="en-US" dirty="0" err="1"/>
              <a:t>sydd</a:t>
            </a:r>
            <a:r>
              <a:rPr lang="en-US" dirty="0"/>
              <a:t> </a:t>
            </a:r>
            <a:r>
              <a:rPr lang="en-US" dirty="0" err="1"/>
              <a:t>angen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sefydlu</a:t>
            </a:r>
            <a:r>
              <a:rPr lang="en-US" dirty="0"/>
              <a:t> </a:t>
            </a:r>
            <a:r>
              <a:rPr lang="en-US" dirty="0" err="1"/>
              <a:t>clwb</a:t>
            </a:r>
            <a:r>
              <a:rPr lang="en-US" dirty="0"/>
              <a:t> </a:t>
            </a:r>
            <a:r>
              <a:rPr lang="en-US" dirty="0" err="1"/>
              <a:t>gwaith</a:t>
            </a:r>
            <a:r>
              <a:rPr lang="en-US" dirty="0"/>
              <a:t> </a:t>
            </a:r>
            <a:r>
              <a:rPr lang="en-US" dirty="0" err="1"/>
              <a:t>cartref</a:t>
            </a:r>
            <a:r>
              <a:rPr lang="en-US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EB9E38-6AEF-BB49-8158-2D837DD38B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9953" y="1930400"/>
            <a:ext cx="8754049" cy="4751294"/>
          </a:xfrm>
        </p:spPr>
        <p:txBody>
          <a:bodyPr>
            <a:normAutofit fontScale="92500" lnSpcReduction="10000"/>
          </a:bodyPr>
          <a:lstStyle/>
          <a:p>
            <a:r>
              <a:rPr lang="en-US" sz="1600" dirty="0" err="1"/>
              <a:t>Sgilliau</a:t>
            </a:r>
            <a:r>
              <a:rPr lang="en-US" sz="1600" dirty="0"/>
              <a:t> </a:t>
            </a:r>
            <a:r>
              <a:rPr lang="en-US" sz="1600" dirty="0" err="1"/>
              <a:t>trefnu</a:t>
            </a:r>
            <a:r>
              <a:rPr lang="en-US" sz="1600" dirty="0"/>
              <a:t> </a:t>
            </a:r>
            <a:r>
              <a:rPr lang="en-US" sz="1600" dirty="0" err="1"/>
              <a:t>er</a:t>
            </a:r>
            <a:r>
              <a:rPr lang="en-US" sz="1600" dirty="0"/>
              <a:t> </a:t>
            </a:r>
            <a:r>
              <a:rPr lang="en-US" sz="1600" dirty="0" err="1"/>
              <a:t>mwyn</a:t>
            </a:r>
            <a:r>
              <a:rPr lang="en-US" sz="1600" dirty="0"/>
              <a:t> </a:t>
            </a:r>
            <a:r>
              <a:rPr lang="en-US" sz="1600" dirty="0" err="1"/>
              <a:t>trefnu</a:t>
            </a:r>
            <a:r>
              <a:rPr lang="en-US" sz="1600" dirty="0"/>
              <a:t> y </a:t>
            </a:r>
            <a:r>
              <a:rPr lang="en-US" sz="1600" dirty="0" err="1"/>
              <a:t>clwb</a:t>
            </a:r>
            <a:endParaRPr lang="en-US" sz="1600" dirty="0"/>
          </a:p>
          <a:p>
            <a:r>
              <a:rPr lang="en-US" sz="1600" dirty="0" err="1"/>
              <a:t>Sgillau</a:t>
            </a:r>
            <a:r>
              <a:rPr lang="en-US" sz="1600" dirty="0"/>
              <a:t> </a:t>
            </a:r>
            <a:r>
              <a:rPr lang="en-US" sz="1600" dirty="0" err="1"/>
              <a:t>arwain</a:t>
            </a:r>
            <a:r>
              <a:rPr lang="en-US" sz="1600" dirty="0"/>
              <a:t> </a:t>
            </a:r>
            <a:r>
              <a:rPr lang="en-US" sz="1600" dirty="0" err="1"/>
              <a:t>i</a:t>
            </a:r>
            <a:r>
              <a:rPr lang="en-US" sz="1600" dirty="0"/>
              <a:t> </a:t>
            </a:r>
            <a:r>
              <a:rPr lang="en-US" sz="1600" dirty="0" err="1"/>
              <a:t>gallu</a:t>
            </a:r>
            <a:r>
              <a:rPr lang="en-US" sz="1600" dirty="0"/>
              <a:t> </a:t>
            </a:r>
            <a:r>
              <a:rPr lang="en-US" sz="1600" dirty="0" err="1"/>
              <a:t>fod</a:t>
            </a:r>
            <a:r>
              <a:rPr lang="en-US" sz="1600" dirty="0"/>
              <a:t> </a:t>
            </a:r>
            <a:r>
              <a:rPr lang="en-US" sz="1600" dirty="0" err="1"/>
              <a:t>yn</a:t>
            </a:r>
            <a:r>
              <a:rPr lang="en-US" sz="1600" dirty="0"/>
              <a:t> </a:t>
            </a:r>
            <a:r>
              <a:rPr lang="en-US" sz="1600" dirty="0" err="1"/>
              <a:t>arweinydd</a:t>
            </a:r>
            <a:r>
              <a:rPr lang="en-US" sz="1600" dirty="0"/>
              <a:t> y </a:t>
            </a:r>
            <a:r>
              <a:rPr lang="en-US" sz="1600" dirty="0" err="1"/>
              <a:t>clwb</a:t>
            </a:r>
            <a:endParaRPr lang="en-US" sz="1600" dirty="0"/>
          </a:p>
          <a:p>
            <a:r>
              <a:rPr lang="en-US" sz="1600" dirty="0" err="1"/>
              <a:t>Sgilliau</a:t>
            </a:r>
            <a:r>
              <a:rPr lang="en-US" sz="1600" dirty="0"/>
              <a:t> </a:t>
            </a:r>
            <a:r>
              <a:rPr lang="en-US" sz="1600" dirty="0" err="1"/>
              <a:t>mathemategol</a:t>
            </a:r>
            <a:r>
              <a:rPr lang="en-US" sz="1600" dirty="0"/>
              <a:t> </a:t>
            </a:r>
            <a:r>
              <a:rPr lang="en-US" sz="1600" dirty="0" err="1"/>
              <a:t>i</a:t>
            </a:r>
            <a:r>
              <a:rPr lang="en-US" sz="1600" dirty="0"/>
              <a:t> </a:t>
            </a:r>
            <a:r>
              <a:rPr lang="en-US" sz="1600" dirty="0" err="1"/>
              <a:t>helpu</a:t>
            </a:r>
            <a:r>
              <a:rPr lang="en-US" sz="1600" dirty="0"/>
              <a:t> </a:t>
            </a:r>
            <a:r>
              <a:rPr lang="en-US" sz="1600" dirty="0" err="1"/>
              <a:t>efo</a:t>
            </a:r>
            <a:r>
              <a:rPr lang="en-US" sz="1600" dirty="0"/>
              <a:t> </a:t>
            </a:r>
            <a:r>
              <a:rPr lang="en-US" sz="1600" dirty="0" err="1"/>
              <a:t>gwaith</a:t>
            </a:r>
            <a:r>
              <a:rPr lang="en-US" sz="1600" dirty="0"/>
              <a:t> </a:t>
            </a:r>
            <a:r>
              <a:rPr lang="en-US" sz="1600" dirty="0" err="1"/>
              <a:t>cartref</a:t>
            </a:r>
            <a:r>
              <a:rPr lang="en-US" sz="1600" dirty="0"/>
              <a:t> </a:t>
            </a:r>
            <a:r>
              <a:rPr lang="en-US" sz="1600" dirty="0" err="1"/>
              <a:t>mathemateg</a:t>
            </a:r>
            <a:endParaRPr lang="en-US" sz="1600" dirty="0"/>
          </a:p>
          <a:p>
            <a:r>
              <a:rPr lang="en-US" sz="1600" dirty="0" err="1"/>
              <a:t>Sgilliau</a:t>
            </a:r>
            <a:r>
              <a:rPr lang="en-US" sz="1600" dirty="0"/>
              <a:t> </a:t>
            </a:r>
            <a:r>
              <a:rPr lang="en-US" sz="1600" dirty="0" err="1"/>
              <a:t>llafaredd</a:t>
            </a:r>
            <a:r>
              <a:rPr lang="en-US" sz="1600" dirty="0"/>
              <a:t> </a:t>
            </a:r>
            <a:r>
              <a:rPr lang="en-US" sz="1600" dirty="0" err="1"/>
              <a:t>er</a:t>
            </a:r>
            <a:r>
              <a:rPr lang="en-US" sz="1600" dirty="0"/>
              <a:t> </a:t>
            </a:r>
            <a:r>
              <a:rPr lang="en-US" sz="1600" dirty="0" err="1"/>
              <a:t>mwyn</a:t>
            </a:r>
            <a:r>
              <a:rPr lang="en-US" sz="1600" dirty="0"/>
              <a:t> </a:t>
            </a:r>
            <a:r>
              <a:rPr lang="en-US" sz="1600" dirty="0" err="1"/>
              <a:t>trafod</a:t>
            </a:r>
            <a:r>
              <a:rPr lang="en-US" sz="1600" dirty="0"/>
              <a:t> </a:t>
            </a:r>
            <a:r>
              <a:rPr lang="en-US" sz="1600" dirty="0" err="1"/>
              <a:t>gyda’r</a:t>
            </a:r>
            <a:r>
              <a:rPr lang="en-US" sz="1600" dirty="0"/>
              <a:t> </a:t>
            </a:r>
            <a:r>
              <a:rPr lang="en-US" sz="1600" dirty="0" err="1"/>
              <a:t>phlant</a:t>
            </a:r>
            <a:r>
              <a:rPr lang="en-US" sz="1600" dirty="0"/>
              <a:t>, </a:t>
            </a:r>
            <a:r>
              <a:rPr lang="en-US" sz="1600" dirty="0" err="1"/>
              <a:t>esbonio</a:t>
            </a:r>
            <a:r>
              <a:rPr lang="en-US" sz="1600" dirty="0"/>
              <a:t> a </a:t>
            </a:r>
            <a:r>
              <a:rPr lang="en-US" sz="1600" dirty="0" err="1"/>
              <a:t>dangos</a:t>
            </a:r>
            <a:r>
              <a:rPr lang="en-US" sz="1600" dirty="0"/>
              <a:t> </a:t>
            </a:r>
            <a:r>
              <a:rPr lang="en-US" sz="1600" dirty="0" err="1"/>
              <a:t>esiampl</a:t>
            </a:r>
            <a:r>
              <a:rPr lang="en-US" sz="1600" dirty="0"/>
              <a:t> </a:t>
            </a:r>
            <a:r>
              <a:rPr lang="en-US" sz="1600" dirty="0" err="1"/>
              <a:t>dda</a:t>
            </a:r>
            <a:r>
              <a:rPr lang="en-US" sz="1600" dirty="0"/>
              <a:t> o </a:t>
            </a:r>
            <a:r>
              <a:rPr lang="en-US" sz="1600" dirty="0" err="1"/>
              <a:t>iaith</a:t>
            </a:r>
            <a:r>
              <a:rPr lang="en-US" sz="1600" dirty="0"/>
              <a:t> </a:t>
            </a:r>
            <a:r>
              <a:rPr lang="en-US" sz="1600" dirty="0" err="1"/>
              <a:t>cywir</a:t>
            </a:r>
            <a:r>
              <a:rPr lang="en-US" sz="1600" dirty="0"/>
              <a:t> a </a:t>
            </a:r>
            <a:r>
              <a:rPr lang="en-US" sz="1600" dirty="0" err="1"/>
              <a:t>effeithiol</a:t>
            </a:r>
            <a:endParaRPr lang="en-US" sz="1600" dirty="0"/>
          </a:p>
          <a:p>
            <a:r>
              <a:rPr lang="en-US" sz="1600" dirty="0" err="1"/>
              <a:t>Sgilliau</a:t>
            </a:r>
            <a:r>
              <a:rPr lang="en-US" sz="1600" dirty="0"/>
              <a:t> </a:t>
            </a:r>
            <a:r>
              <a:rPr lang="en-US" sz="1600" dirty="0" err="1"/>
              <a:t>darllen</a:t>
            </a:r>
            <a:r>
              <a:rPr lang="en-US" sz="1600" dirty="0"/>
              <a:t> </a:t>
            </a:r>
            <a:r>
              <a:rPr lang="en-US" sz="1600" dirty="0" err="1"/>
              <a:t>dda</a:t>
            </a:r>
            <a:r>
              <a:rPr lang="en-US" sz="1600" dirty="0"/>
              <a:t> i </a:t>
            </a:r>
            <a:r>
              <a:rPr lang="en-US" sz="1600" dirty="0" err="1"/>
              <a:t>darlenn</a:t>
            </a:r>
            <a:r>
              <a:rPr lang="en-US" sz="1600" dirty="0"/>
              <a:t> </a:t>
            </a:r>
            <a:r>
              <a:rPr lang="en-US" sz="1600" dirty="0" err="1"/>
              <a:t>gwaith</a:t>
            </a:r>
            <a:r>
              <a:rPr lang="en-US" sz="1600" dirty="0"/>
              <a:t> </a:t>
            </a:r>
            <a:r>
              <a:rPr lang="en-US" sz="1600" dirty="0" err="1"/>
              <a:t>cartref</a:t>
            </a:r>
            <a:r>
              <a:rPr lang="en-US" sz="1600" dirty="0"/>
              <a:t> </a:t>
            </a:r>
            <a:r>
              <a:rPr lang="en-US" sz="1600" dirty="0" err="1"/>
              <a:t>i’r</a:t>
            </a:r>
            <a:r>
              <a:rPr lang="en-US" sz="1600" dirty="0"/>
              <a:t> </a:t>
            </a:r>
            <a:r>
              <a:rPr lang="en-US" sz="1600" dirty="0" err="1"/>
              <a:t>rhai</a:t>
            </a:r>
            <a:r>
              <a:rPr lang="en-US" sz="1600" dirty="0"/>
              <a:t> </a:t>
            </a:r>
            <a:r>
              <a:rPr lang="en-US" sz="1600" dirty="0" err="1"/>
              <a:t>sy’n</a:t>
            </a:r>
            <a:r>
              <a:rPr lang="en-US" sz="1600" dirty="0"/>
              <a:t> </a:t>
            </a:r>
            <a:r>
              <a:rPr lang="en-US" sz="1600" dirty="0" err="1"/>
              <a:t>cael</a:t>
            </a:r>
            <a:r>
              <a:rPr lang="en-US" sz="1600" dirty="0"/>
              <a:t> </a:t>
            </a:r>
            <a:r>
              <a:rPr lang="en-US" sz="1600" dirty="0" err="1"/>
              <a:t>trafferth</a:t>
            </a:r>
            <a:r>
              <a:rPr lang="en-US" sz="1600" dirty="0"/>
              <a:t> </a:t>
            </a:r>
            <a:r>
              <a:rPr lang="en-US" sz="1600" dirty="0" err="1"/>
              <a:t>i</a:t>
            </a:r>
            <a:r>
              <a:rPr lang="en-US" sz="1600" dirty="0"/>
              <a:t> </a:t>
            </a:r>
            <a:r>
              <a:rPr lang="en-US" sz="1600" dirty="0" err="1"/>
              <a:t>ddarllen</a:t>
            </a:r>
            <a:r>
              <a:rPr lang="en-US" sz="1600" dirty="0"/>
              <a:t> </a:t>
            </a:r>
            <a:r>
              <a:rPr lang="en-US" sz="1600" dirty="0" err="1"/>
              <a:t>ei</a:t>
            </a:r>
            <a:r>
              <a:rPr lang="en-US" sz="1600" dirty="0"/>
              <a:t> </a:t>
            </a:r>
            <a:r>
              <a:rPr lang="en-US" sz="1600" dirty="0" err="1"/>
              <a:t>hun</a:t>
            </a:r>
            <a:endParaRPr lang="en-US" sz="1600" dirty="0"/>
          </a:p>
          <a:p>
            <a:r>
              <a:rPr lang="en-US" sz="1600" dirty="0" err="1"/>
              <a:t>Sgilliau</a:t>
            </a:r>
            <a:r>
              <a:rPr lang="en-US" sz="1600" dirty="0"/>
              <a:t> </a:t>
            </a:r>
            <a:r>
              <a:rPr lang="en-US" sz="1600" dirty="0" err="1"/>
              <a:t>rheoli</a:t>
            </a:r>
            <a:r>
              <a:rPr lang="en-US" sz="1600" dirty="0"/>
              <a:t> </a:t>
            </a:r>
            <a:r>
              <a:rPr lang="en-US" sz="1600" dirty="0" err="1"/>
              <a:t>er</a:t>
            </a:r>
            <a:r>
              <a:rPr lang="en-US" sz="1600" dirty="0"/>
              <a:t> </a:t>
            </a:r>
            <a:r>
              <a:rPr lang="en-US" sz="1600" dirty="0" err="1"/>
              <a:t>mwyn</a:t>
            </a:r>
            <a:r>
              <a:rPr lang="en-US" sz="1600" dirty="0"/>
              <a:t> </a:t>
            </a:r>
            <a:r>
              <a:rPr lang="en-US" sz="1600" dirty="0" err="1"/>
              <a:t>gallu</a:t>
            </a:r>
            <a:r>
              <a:rPr lang="en-US" sz="1600" dirty="0"/>
              <a:t> </a:t>
            </a:r>
            <a:r>
              <a:rPr lang="en-US" sz="1600" dirty="0" err="1"/>
              <a:t>rheoli</a:t>
            </a:r>
            <a:r>
              <a:rPr lang="en-US" sz="1600" dirty="0"/>
              <a:t> </a:t>
            </a:r>
            <a:r>
              <a:rPr lang="en-US" sz="1600" dirty="0" err="1"/>
              <a:t>beth</a:t>
            </a:r>
            <a:r>
              <a:rPr lang="en-US" sz="1600" dirty="0"/>
              <a:t> </a:t>
            </a:r>
            <a:r>
              <a:rPr lang="en-US" sz="1600" dirty="0" err="1"/>
              <a:t>sydd</a:t>
            </a:r>
            <a:r>
              <a:rPr lang="en-US" sz="1600" dirty="0"/>
              <a:t> </a:t>
            </a:r>
            <a:r>
              <a:rPr lang="en-US" sz="1600" dirty="0" err="1"/>
              <a:t>yn</a:t>
            </a:r>
            <a:r>
              <a:rPr lang="en-US" sz="1600" dirty="0"/>
              <a:t> </a:t>
            </a:r>
            <a:r>
              <a:rPr lang="en-US" sz="1600" dirty="0" err="1"/>
              <a:t>digwydd</a:t>
            </a:r>
            <a:r>
              <a:rPr lang="en-US" sz="1600" dirty="0"/>
              <a:t> </a:t>
            </a:r>
            <a:r>
              <a:rPr lang="en-US" sz="1600" dirty="0" err="1"/>
              <a:t>yn</a:t>
            </a:r>
            <a:r>
              <a:rPr lang="en-US" sz="1600" dirty="0"/>
              <a:t> y </a:t>
            </a:r>
            <a:r>
              <a:rPr lang="en-US" sz="1600" dirty="0" err="1"/>
              <a:t>clwb</a:t>
            </a:r>
            <a:endParaRPr lang="en-US" sz="1600" dirty="0"/>
          </a:p>
          <a:p>
            <a:r>
              <a:rPr lang="en-US" sz="1600" dirty="0" err="1"/>
              <a:t>Sgilliau</a:t>
            </a:r>
            <a:r>
              <a:rPr lang="en-US" sz="1600" dirty="0"/>
              <a:t> </a:t>
            </a:r>
            <a:r>
              <a:rPr lang="en-US" sz="1600" dirty="0" err="1"/>
              <a:t>cyfarthrebu</a:t>
            </a:r>
            <a:r>
              <a:rPr lang="en-US" sz="1600" dirty="0"/>
              <a:t> </a:t>
            </a:r>
            <a:r>
              <a:rPr lang="en-US" sz="1600" dirty="0" err="1"/>
              <a:t>effeithiol</a:t>
            </a:r>
            <a:r>
              <a:rPr lang="en-US" sz="1600" dirty="0"/>
              <a:t> </a:t>
            </a:r>
            <a:r>
              <a:rPr lang="en-US" sz="1600" dirty="0" err="1"/>
              <a:t>a’r</a:t>
            </a:r>
            <a:r>
              <a:rPr lang="en-US" sz="1600" dirty="0"/>
              <a:t> </a:t>
            </a:r>
            <a:r>
              <a:rPr lang="en-US" sz="1600" dirty="0" err="1"/>
              <a:t>gallu</a:t>
            </a:r>
            <a:r>
              <a:rPr lang="en-US" sz="1600" dirty="0"/>
              <a:t> </a:t>
            </a:r>
            <a:r>
              <a:rPr lang="en-US" sz="1600" dirty="0" err="1"/>
              <a:t>i</a:t>
            </a:r>
            <a:r>
              <a:rPr lang="en-US" sz="1600" dirty="0"/>
              <a:t> </a:t>
            </a:r>
            <a:r>
              <a:rPr lang="en-US" sz="1600" dirty="0" err="1"/>
              <a:t>cyfarthrebu</a:t>
            </a:r>
            <a:r>
              <a:rPr lang="en-US" sz="1600" dirty="0"/>
              <a:t> </a:t>
            </a:r>
            <a:r>
              <a:rPr lang="en-US" sz="1600" dirty="0" err="1"/>
              <a:t>gyda</a:t>
            </a:r>
            <a:r>
              <a:rPr lang="en-US" sz="1600" dirty="0"/>
              <a:t> </a:t>
            </a:r>
            <a:r>
              <a:rPr lang="en-US" sz="1600" dirty="0" err="1"/>
              <a:t>phob</a:t>
            </a:r>
            <a:r>
              <a:rPr lang="en-US" sz="1600" dirty="0"/>
              <a:t> </a:t>
            </a:r>
            <a:r>
              <a:rPr lang="en-US" sz="1600" dirty="0" err="1"/>
              <a:t>plentyn</a:t>
            </a:r>
            <a:r>
              <a:rPr lang="en-US" sz="1600" dirty="0"/>
              <a:t> </a:t>
            </a:r>
            <a:r>
              <a:rPr lang="en-US" sz="1600" dirty="0" err="1"/>
              <a:t>sy’n</a:t>
            </a:r>
            <a:r>
              <a:rPr lang="en-US" sz="1600" dirty="0"/>
              <a:t> </a:t>
            </a:r>
            <a:r>
              <a:rPr lang="en-US" sz="1600" dirty="0" err="1"/>
              <a:t>mynychu’r</a:t>
            </a:r>
            <a:r>
              <a:rPr lang="en-US" sz="1600" dirty="0"/>
              <a:t> </a:t>
            </a:r>
            <a:r>
              <a:rPr lang="en-US" sz="1600" dirty="0" err="1"/>
              <a:t>clwb</a:t>
            </a:r>
            <a:endParaRPr lang="en-US" sz="1600" dirty="0"/>
          </a:p>
          <a:p>
            <a:r>
              <a:rPr lang="en-US" sz="1600" dirty="0"/>
              <a:t>I </a:t>
            </a:r>
            <a:r>
              <a:rPr lang="en-US" sz="1600" dirty="0" err="1"/>
              <a:t>fod</a:t>
            </a:r>
            <a:r>
              <a:rPr lang="en-US" sz="1600" dirty="0"/>
              <a:t> </a:t>
            </a:r>
            <a:r>
              <a:rPr lang="en-US" sz="1600" dirty="0" err="1"/>
              <a:t>yn</a:t>
            </a:r>
            <a:r>
              <a:rPr lang="en-US" sz="1600" dirty="0"/>
              <a:t> </a:t>
            </a:r>
            <a:r>
              <a:rPr lang="en-US" sz="1600" dirty="0" err="1"/>
              <a:t>creadigol</a:t>
            </a:r>
            <a:r>
              <a:rPr lang="en-US" sz="1600" dirty="0"/>
              <a:t> </a:t>
            </a:r>
            <a:r>
              <a:rPr lang="en-US" sz="1600" dirty="0" err="1"/>
              <a:t>mewn</a:t>
            </a:r>
            <a:r>
              <a:rPr lang="en-US" sz="1600" dirty="0"/>
              <a:t> </a:t>
            </a:r>
            <a:r>
              <a:rPr lang="en-US" sz="1600" dirty="0" err="1"/>
              <a:t>ffyrdd</a:t>
            </a:r>
            <a:r>
              <a:rPr lang="en-US" sz="1600" dirty="0"/>
              <a:t> </a:t>
            </a:r>
            <a:r>
              <a:rPr lang="en-US" sz="1600" dirty="0" err="1"/>
              <a:t>wahanol</a:t>
            </a:r>
            <a:endParaRPr lang="en-US" sz="1600" dirty="0"/>
          </a:p>
          <a:p>
            <a:r>
              <a:rPr lang="en-US" sz="1600" dirty="0" err="1"/>
              <a:t>Empathi</a:t>
            </a:r>
            <a:r>
              <a:rPr lang="en-US" sz="1600" dirty="0"/>
              <a:t> </a:t>
            </a:r>
            <a:r>
              <a:rPr lang="en-US" sz="1600" dirty="0" err="1"/>
              <a:t>tuag</a:t>
            </a:r>
            <a:r>
              <a:rPr lang="en-US" sz="1600" dirty="0"/>
              <a:t> at </a:t>
            </a:r>
            <a:r>
              <a:rPr lang="en-US" sz="1600" dirty="0" err="1"/>
              <a:t>eraill</a:t>
            </a:r>
            <a:endParaRPr lang="en-US" sz="1600" dirty="0"/>
          </a:p>
          <a:p>
            <a:r>
              <a:rPr lang="en-US" sz="1600" dirty="0" err="1"/>
              <a:t>Hyderus</a:t>
            </a:r>
            <a:r>
              <a:rPr lang="en-US" sz="1600" dirty="0"/>
              <a:t> </a:t>
            </a:r>
            <a:r>
              <a:rPr lang="en-US" sz="1600" dirty="0" err="1"/>
              <a:t>er</a:t>
            </a:r>
            <a:r>
              <a:rPr lang="en-US" sz="1600" dirty="0"/>
              <a:t> </a:t>
            </a:r>
            <a:r>
              <a:rPr lang="en-US" sz="1600" dirty="0" err="1"/>
              <a:t>mwyn</a:t>
            </a:r>
            <a:r>
              <a:rPr lang="en-US" sz="1600" dirty="0"/>
              <a:t> </a:t>
            </a:r>
            <a:r>
              <a:rPr lang="en-US" sz="1600" dirty="0" err="1"/>
              <a:t>gallu</a:t>
            </a:r>
            <a:r>
              <a:rPr lang="en-US" sz="1600" dirty="0"/>
              <a:t> </a:t>
            </a:r>
            <a:r>
              <a:rPr lang="en-US" sz="1600" dirty="0" err="1"/>
              <a:t>arwain</a:t>
            </a:r>
            <a:r>
              <a:rPr lang="en-US" sz="1600" dirty="0"/>
              <a:t> y </a:t>
            </a:r>
            <a:r>
              <a:rPr lang="en-US" sz="1600" dirty="0" err="1"/>
              <a:t>clwb</a:t>
            </a:r>
            <a:endParaRPr lang="en-US" sz="1600" dirty="0"/>
          </a:p>
          <a:p>
            <a:r>
              <a:rPr lang="en-US" sz="1600" dirty="0" err="1"/>
              <a:t>Agwedd</a:t>
            </a:r>
            <a:r>
              <a:rPr lang="en-US" sz="1600" dirty="0"/>
              <a:t> </a:t>
            </a:r>
            <a:r>
              <a:rPr lang="en-US" sz="1600" dirty="0" err="1"/>
              <a:t>proffesiynol</a:t>
            </a:r>
            <a:r>
              <a:rPr lang="en-US" sz="1600" dirty="0"/>
              <a:t> a </a:t>
            </a:r>
            <a:r>
              <a:rPr lang="en-US" sz="1600" dirty="0" err="1"/>
              <a:t>positif</a:t>
            </a:r>
            <a:r>
              <a:rPr lang="en-US" sz="1600" dirty="0"/>
              <a:t> </a:t>
            </a:r>
            <a:r>
              <a:rPr lang="en-US" sz="1600" dirty="0" err="1"/>
              <a:t>tuag</a:t>
            </a:r>
            <a:r>
              <a:rPr lang="en-US" sz="1600" dirty="0"/>
              <a:t> at </a:t>
            </a:r>
            <a:r>
              <a:rPr lang="en-US" sz="1600" dirty="0" err="1"/>
              <a:t>phawb</a:t>
            </a:r>
            <a:endParaRPr lang="en-US" sz="1600" dirty="0"/>
          </a:p>
          <a:p>
            <a:r>
              <a:rPr lang="en-US" sz="1600" dirty="0" err="1"/>
              <a:t>Fod</a:t>
            </a:r>
            <a:r>
              <a:rPr lang="en-US" sz="1600" dirty="0"/>
              <a:t> </a:t>
            </a:r>
            <a:r>
              <a:rPr lang="en-US" sz="1600" dirty="0" err="1"/>
              <a:t>yn</a:t>
            </a:r>
            <a:r>
              <a:rPr lang="en-US" sz="1600" dirty="0"/>
              <a:t> </a:t>
            </a:r>
            <a:r>
              <a:rPr lang="en-US" sz="1600" dirty="0" err="1"/>
              <a:t>deallus</a:t>
            </a:r>
            <a:r>
              <a:rPr lang="en-US" sz="1600" dirty="0"/>
              <a:t> o </a:t>
            </a:r>
            <a:r>
              <a:rPr lang="en-US" sz="1600" dirty="0" err="1"/>
              <a:t>pob</a:t>
            </a:r>
            <a:r>
              <a:rPr lang="en-US" sz="1600" dirty="0"/>
              <a:t> </a:t>
            </a:r>
            <a:r>
              <a:rPr lang="en-US" sz="1600" dirty="0" err="1"/>
              <a:t>sefyllfa</a:t>
            </a:r>
            <a:endParaRPr lang="en-US" sz="1600" dirty="0"/>
          </a:p>
          <a:p>
            <a:r>
              <a:rPr lang="en-US" sz="1600" dirty="0" err="1"/>
              <a:t>Fod</a:t>
            </a:r>
            <a:r>
              <a:rPr lang="en-US" sz="1600" dirty="0"/>
              <a:t> </a:t>
            </a:r>
            <a:r>
              <a:rPr lang="en-US" sz="1600" dirty="0" err="1"/>
              <a:t>yn</a:t>
            </a:r>
            <a:r>
              <a:rPr lang="en-US" sz="1600" dirty="0"/>
              <a:t> </a:t>
            </a:r>
            <a:r>
              <a:rPr lang="en-US" sz="1600" dirty="0" err="1"/>
              <a:t>ysgogol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37543720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3A936D-13A8-3746-A8D6-8ACCB769B2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/>
              <a:t>Sgilliau</a:t>
            </a:r>
            <a:r>
              <a:rPr lang="en-US" dirty="0"/>
              <a:t>, </a:t>
            </a:r>
            <a:r>
              <a:rPr lang="en-US" dirty="0" err="1"/>
              <a:t>cymhwysterau</a:t>
            </a:r>
            <a:r>
              <a:rPr lang="en-US" dirty="0"/>
              <a:t> a </a:t>
            </a:r>
            <a:r>
              <a:rPr lang="en-US" dirty="0" err="1"/>
              <a:t>phrofiadau</a:t>
            </a:r>
            <a:r>
              <a:rPr lang="en-US" dirty="0"/>
              <a:t> </a:t>
            </a:r>
            <a:r>
              <a:rPr lang="en-US" dirty="0" err="1"/>
              <a:t>sydd</a:t>
            </a:r>
            <a:r>
              <a:rPr lang="en-US" dirty="0"/>
              <a:t> </a:t>
            </a:r>
            <a:r>
              <a:rPr lang="en-US" dirty="0" err="1"/>
              <a:t>angen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sefydlu</a:t>
            </a:r>
            <a:r>
              <a:rPr lang="en-US" dirty="0"/>
              <a:t> </a:t>
            </a:r>
            <a:r>
              <a:rPr lang="en-US" dirty="0" err="1"/>
              <a:t>clwb</a:t>
            </a:r>
            <a:r>
              <a:rPr lang="en-US" dirty="0"/>
              <a:t> </a:t>
            </a:r>
            <a:r>
              <a:rPr lang="en-US" dirty="0" err="1"/>
              <a:t>gwaith</a:t>
            </a:r>
            <a:r>
              <a:rPr lang="en-US" dirty="0"/>
              <a:t> </a:t>
            </a:r>
            <a:r>
              <a:rPr lang="en-US" dirty="0" err="1"/>
              <a:t>cartref</a:t>
            </a:r>
            <a:r>
              <a:rPr lang="en-US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48C3B5-F915-184B-BA7D-CF462CC437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930399"/>
            <a:ext cx="8596668" cy="3880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b="1" dirty="0" err="1"/>
              <a:t>Cymhwysterau</a:t>
            </a:r>
            <a:r>
              <a:rPr lang="en-US" sz="2000" b="1" dirty="0"/>
              <a:t>=</a:t>
            </a:r>
          </a:p>
          <a:p>
            <a:r>
              <a:rPr lang="en-US" sz="2000" dirty="0" err="1"/>
              <a:t>Amrywiaeth</a:t>
            </a:r>
            <a:r>
              <a:rPr lang="en-US" sz="2000" dirty="0"/>
              <a:t> o </a:t>
            </a:r>
            <a:r>
              <a:rPr lang="en-US" sz="2000" dirty="0" err="1"/>
              <a:t>cymhwysterau</a:t>
            </a:r>
            <a:r>
              <a:rPr lang="en-US" sz="2000" dirty="0"/>
              <a:t> o </a:t>
            </a:r>
            <a:r>
              <a:rPr lang="en-US" sz="2000" dirty="0" err="1"/>
              <a:t>fod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yr</a:t>
            </a:r>
            <a:r>
              <a:rPr lang="en-US" sz="2000" dirty="0"/>
              <a:t> </a:t>
            </a:r>
            <a:r>
              <a:rPr lang="en-US" sz="2000" dirty="0" err="1"/>
              <a:t>ysgol</a:t>
            </a:r>
            <a:r>
              <a:rPr lang="en-US" sz="2000" dirty="0"/>
              <a:t>, </a:t>
            </a:r>
            <a:r>
              <a:rPr lang="en-US" sz="2000" dirty="0" err="1"/>
              <a:t>e.e.</a:t>
            </a:r>
            <a:r>
              <a:rPr lang="en-US" sz="2000" dirty="0"/>
              <a:t> </a:t>
            </a:r>
            <a:r>
              <a:rPr lang="en-US" sz="2000" dirty="0" err="1"/>
              <a:t>lefelau</a:t>
            </a:r>
            <a:r>
              <a:rPr lang="en-US" sz="2000" dirty="0"/>
              <a:t> A a </a:t>
            </a:r>
            <a:r>
              <a:rPr lang="en-US" sz="2000" dirty="0" err="1"/>
              <a:t>Tgau</a:t>
            </a:r>
            <a:endParaRPr lang="en-US" sz="2000" dirty="0"/>
          </a:p>
          <a:p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astudio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fy</a:t>
            </a:r>
            <a:r>
              <a:rPr lang="en-US" sz="2000" dirty="0"/>
              <a:t> </a:t>
            </a:r>
            <a:r>
              <a:rPr lang="en-US" sz="2000" dirty="0" err="1"/>
              <a:t>trydydd</a:t>
            </a:r>
            <a:r>
              <a:rPr lang="en-US" sz="2000" dirty="0"/>
              <a:t> </a:t>
            </a:r>
            <a:r>
              <a:rPr lang="en-US" sz="2000" dirty="0" err="1"/>
              <a:t>blwyddyn</a:t>
            </a:r>
            <a:r>
              <a:rPr lang="en-US" sz="2000" dirty="0"/>
              <a:t> </a:t>
            </a:r>
            <a:r>
              <a:rPr lang="en-US" sz="2000" dirty="0" err="1"/>
              <a:t>tuag</a:t>
            </a:r>
            <a:r>
              <a:rPr lang="en-US" sz="2000" dirty="0"/>
              <a:t> at </a:t>
            </a:r>
            <a:r>
              <a:rPr lang="en-US" sz="2000" dirty="0" err="1"/>
              <a:t>cymhwyster</a:t>
            </a:r>
            <a:r>
              <a:rPr lang="en-US" sz="2000" dirty="0"/>
              <a:t> </a:t>
            </a:r>
            <a:r>
              <a:rPr lang="en-US" sz="2000" dirty="0" err="1"/>
              <a:t>lefel</a:t>
            </a:r>
            <a:r>
              <a:rPr lang="en-US" sz="2000" dirty="0"/>
              <a:t> 6 </a:t>
            </a:r>
            <a:r>
              <a:rPr lang="en-US" sz="2000" dirty="0" err="1"/>
              <a:t>yn</a:t>
            </a:r>
            <a:r>
              <a:rPr lang="en-US" sz="2000" dirty="0"/>
              <a:t> y </a:t>
            </a:r>
            <a:r>
              <a:rPr lang="en-US" sz="2000" dirty="0" err="1"/>
              <a:t>blynyddoedd</a:t>
            </a:r>
            <a:r>
              <a:rPr lang="en-US" sz="2000" dirty="0"/>
              <a:t> </a:t>
            </a:r>
            <a:r>
              <a:rPr lang="en-US" sz="2000" dirty="0" err="1"/>
              <a:t>cynnar</a:t>
            </a:r>
            <a:endParaRPr lang="en-US" sz="2000" dirty="0"/>
          </a:p>
          <a:p>
            <a:r>
              <a:rPr lang="en-US" sz="2000" dirty="0"/>
              <a:t>Mae </a:t>
            </a:r>
            <a:r>
              <a:rPr lang="en-US" sz="2000" dirty="0" err="1"/>
              <a:t>gennyf</a:t>
            </a:r>
            <a:r>
              <a:rPr lang="en-US" sz="2000" dirty="0"/>
              <a:t> </a:t>
            </a:r>
            <a:r>
              <a:rPr lang="en-US" sz="2000" dirty="0" err="1"/>
              <a:t>tystysgrif</a:t>
            </a:r>
            <a:r>
              <a:rPr lang="en-US" sz="2000" dirty="0"/>
              <a:t> </a:t>
            </a:r>
            <a:r>
              <a:rPr lang="en-US" sz="2000" dirty="0" err="1"/>
              <a:t>cwrs</a:t>
            </a:r>
            <a:r>
              <a:rPr lang="en-US" sz="2000" dirty="0"/>
              <a:t> </a:t>
            </a:r>
            <a:r>
              <a:rPr lang="en-US" sz="2000" dirty="0" err="1"/>
              <a:t>cymorth</a:t>
            </a:r>
            <a:r>
              <a:rPr lang="en-US" sz="2000" dirty="0"/>
              <a:t> </a:t>
            </a:r>
            <a:r>
              <a:rPr lang="en-US" sz="2000" dirty="0" err="1"/>
              <a:t>cyntaf</a:t>
            </a:r>
            <a:endParaRPr lang="en-US" sz="2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9050C98-28CE-264C-A39F-50C4F1942935}"/>
              </a:ext>
            </a:extLst>
          </p:cNvPr>
          <p:cNvSpPr txBox="1"/>
          <p:nvPr/>
        </p:nvSpPr>
        <p:spPr>
          <a:xfrm>
            <a:off x="677335" y="4927601"/>
            <a:ext cx="8596668" cy="1477328"/>
          </a:xfrm>
          <a:prstGeom prst="rect">
            <a:avLst/>
          </a:prstGeom>
          <a:noFill/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 err="1"/>
              <a:t>Rwyf</a:t>
            </a:r>
            <a:r>
              <a:rPr lang="en-GB" b="1" dirty="0"/>
              <a:t> </a:t>
            </a:r>
            <a:r>
              <a:rPr lang="en-GB" b="1" dirty="0" err="1"/>
              <a:t>hefyd</a:t>
            </a:r>
            <a:r>
              <a:rPr lang="en-GB" b="1" dirty="0"/>
              <a:t> </a:t>
            </a:r>
            <a:r>
              <a:rPr lang="en-GB" b="1" dirty="0" err="1"/>
              <a:t>yn</a:t>
            </a:r>
            <a:r>
              <a:rPr lang="en-GB" b="1" dirty="0"/>
              <a:t> </a:t>
            </a:r>
            <a:r>
              <a:rPr lang="en-GB" b="1" dirty="0" err="1"/>
              <a:t>ddigon</a:t>
            </a:r>
            <a:r>
              <a:rPr lang="en-GB" b="1" dirty="0"/>
              <a:t> </a:t>
            </a:r>
            <a:r>
              <a:rPr lang="en-GB" b="1" dirty="0" err="1"/>
              <a:t>hapus</a:t>
            </a:r>
            <a:r>
              <a:rPr lang="en-GB" b="1" dirty="0"/>
              <a:t> ag </a:t>
            </a:r>
            <a:r>
              <a:rPr lang="en-GB" b="1" dirty="0" err="1"/>
              <a:t>agored</a:t>
            </a:r>
            <a:r>
              <a:rPr lang="en-GB" b="1" dirty="0"/>
              <a:t> </a:t>
            </a:r>
            <a:r>
              <a:rPr lang="en-GB" b="1" dirty="0" err="1"/>
              <a:t>i</a:t>
            </a:r>
            <a:r>
              <a:rPr lang="en-GB" b="1" dirty="0"/>
              <a:t> </a:t>
            </a:r>
            <a:r>
              <a:rPr lang="en-GB" b="1" dirty="0" err="1"/>
              <a:t>wneud</a:t>
            </a:r>
            <a:r>
              <a:rPr lang="en-GB" b="1" dirty="0"/>
              <a:t> </a:t>
            </a:r>
            <a:r>
              <a:rPr lang="en-GB" b="1" dirty="0" err="1"/>
              <a:t>unrhyw</a:t>
            </a:r>
            <a:r>
              <a:rPr lang="en-GB" b="1" dirty="0"/>
              <a:t> </a:t>
            </a:r>
            <a:r>
              <a:rPr lang="en-GB" b="1" dirty="0" err="1"/>
              <a:t>cyrsiau</a:t>
            </a:r>
            <a:r>
              <a:rPr lang="en-GB" b="1" dirty="0"/>
              <a:t> </a:t>
            </a:r>
            <a:r>
              <a:rPr lang="en-GB" b="1" dirty="0" err="1"/>
              <a:t>penodol</a:t>
            </a:r>
            <a:r>
              <a:rPr lang="en-GB" b="1" dirty="0"/>
              <a:t> y </a:t>
            </a:r>
            <a:r>
              <a:rPr lang="en-GB" b="1" dirty="0" err="1"/>
              <a:t>falle</a:t>
            </a:r>
            <a:r>
              <a:rPr lang="en-GB" b="1" dirty="0"/>
              <a:t> </a:t>
            </a:r>
            <a:r>
              <a:rPr lang="en-GB" b="1" dirty="0" err="1"/>
              <a:t>fydd</a:t>
            </a:r>
            <a:r>
              <a:rPr lang="en-GB" b="1" dirty="0"/>
              <a:t> </a:t>
            </a:r>
            <a:r>
              <a:rPr lang="en-GB" b="1" dirty="0" err="1"/>
              <a:t>rhaid</a:t>
            </a:r>
            <a:r>
              <a:rPr lang="en-GB" b="1" dirty="0"/>
              <a:t> </a:t>
            </a:r>
            <a:r>
              <a:rPr lang="en-GB" b="1" dirty="0" err="1"/>
              <a:t>i</a:t>
            </a:r>
            <a:r>
              <a:rPr lang="en-GB" b="1" dirty="0"/>
              <a:t> mi </a:t>
            </a:r>
            <a:r>
              <a:rPr lang="en-GB" b="1" dirty="0" err="1"/>
              <a:t>wneud</a:t>
            </a:r>
            <a:r>
              <a:rPr lang="en-GB" b="1" dirty="0"/>
              <a:t> </a:t>
            </a:r>
            <a:r>
              <a:rPr lang="en-GB" b="1" dirty="0" err="1"/>
              <a:t>ar</a:t>
            </a:r>
            <a:r>
              <a:rPr lang="en-GB" b="1" dirty="0"/>
              <a:t> </a:t>
            </a:r>
            <a:r>
              <a:rPr lang="en-GB" b="1" dirty="0" err="1"/>
              <a:t>gyfer</a:t>
            </a:r>
            <a:r>
              <a:rPr lang="en-GB" b="1" dirty="0"/>
              <a:t> </a:t>
            </a:r>
            <a:r>
              <a:rPr lang="en-GB" b="1" dirty="0" err="1"/>
              <a:t>cyrraed</a:t>
            </a:r>
            <a:r>
              <a:rPr lang="en-GB" b="1" dirty="0"/>
              <a:t> </a:t>
            </a:r>
            <a:r>
              <a:rPr lang="en-GB" b="1" dirty="0" err="1"/>
              <a:t>cymhwysterau</a:t>
            </a:r>
            <a:r>
              <a:rPr lang="en-GB" b="1" dirty="0"/>
              <a:t> </a:t>
            </a:r>
            <a:r>
              <a:rPr lang="en-GB" b="1"/>
              <a:t>penodol</a:t>
            </a:r>
            <a:r>
              <a:rPr lang="en-GB" b="1" dirty="0"/>
              <a:t> </a:t>
            </a:r>
            <a:r>
              <a:rPr lang="en-GB" b="1" dirty="0" err="1"/>
              <a:t>er</a:t>
            </a:r>
            <a:r>
              <a:rPr lang="en-GB" b="1" dirty="0"/>
              <a:t> </a:t>
            </a:r>
            <a:r>
              <a:rPr lang="en-GB" b="1" dirty="0" err="1"/>
              <a:t>mwyn</a:t>
            </a:r>
            <a:r>
              <a:rPr lang="en-GB" b="1" dirty="0"/>
              <a:t> </a:t>
            </a:r>
            <a:r>
              <a:rPr lang="en-GB" b="1" dirty="0" err="1"/>
              <a:t>gallu</a:t>
            </a:r>
            <a:r>
              <a:rPr lang="en-GB" b="1" dirty="0"/>
              <a:t> </a:t>
            </a:r>
            <a:r>
              <a:rPr lang="en-GB" b="1" dirty="0" err="1"/>
              <a:t>arwain</a:t>
            </a:r>
            <a:r>
              <a:rPr lang="en-GB" b="1" dirty="0"/>
              <a:t> a </a:t>
            </a:r>
            <a:r>
              <a:rPr lang="en-GB" b="1" dirty="0" err="1"/>
              <a:t>rhedeg</a:t>
            </a:r>
            <a:r>
              <a:rPr lang="en-GB" b="1" dirty="0"/>
              <a:t> y </a:t>
            </a:r>
            <a:r>
              <a:rPr lang="en-GB" b="1" dirty="0" err="1"/>
              <a:t>clwb</a:t>
            </a:r>
            <a:r>
              <a:rPr lang="en-GB" b="1" dirty="0"/>
              <a:t> </a:t>
            </a:r>
            <a:r>
              <a:rPr lang="en-GB" b="1" dirty="0" err="1"/>
              <a:t>yma</a:t>
            </a:r>
            <a:r>
              <a:rPr lang="en-GB" b="1" dirty="0"/>
              <a:t>. </a:t>
            </a:r>
            <a:r>
              <a:rPr lang="en-GB" b="1" dirty="0" err="1"/>
              <a:t>Fyddaf</a:t>
            </a:r>
            <a:r>
              <a:rPr lang="en-GB" b="1" dirty="0"/>
              <a:t> </a:t>
            </a:r>
            <a:r>
              <a:rPr lang="en-GB" b="1" dirty="0" err="1"/>
              <a:t>yn</a:t>
            </a:r>
            <a:r>
              <a:rPr lang="en-GB" b="1" dirty="0"/>
              <a:t> </a:t>
            </a:r>
            <a:r>
              <a:rPr lang="en-GB" b="1" dirty="0" err="1"/>
              <a:t>mynd</a:t>
            </a:r>
            <a:r>
              <a:rPr lang="en-GB" b="1" dirty="0"/>
              <a:t> </a:t>
            </a:r>
            <a:r>
              <a:rPr lang="en-GB" b="1" dirty="0" err="1"/>
              <a:t>ati</a:t>
            </a:r>
            <a:r>
              <a:rPr lang="en-GB" b="1" dirty="0"/>
              <a:t> </a:t>
            </a:r>
            <a:r>
              <a:rPr lang="en-GB" b="1" dirty="0" err="1"/>
              <a:t>trwy</a:t>
            </a:r>
            <a:r>
              <a:rPr lang="en-GB" b="1" dirty="0"/>
              <a:t> </a:t>
            </a:r>
            <a:r>
              <a:rPr lang="en-GB" b="1" dirty="0" err="1"/>
              <a:t>trafod</a:t>
            </a:r>
            <a:r>
              <a:rPr lang="en-GB" b="1" dirty="0"/>
              <a:t> </a:t>
            </a:r>
            <a:r>
              <a:rPr lang="en-GB" b="1" dirty="0" err="1"/>
              <a:t>gyda’r</a:t>
            </a:r>
            <a:r>
              <a:rPr lang="en-GB" b="1" dirty="0"/>
              <a:t> </a:t>
            </a:r>
            <a:r>
              <a:rPr lang="en-GB" b="1" dirty="0" err="1"/>
              <a:t>pennaeth</a:t>
            </a:r>
            <a:r>
              <a:rPr lang="en-GB" b="1" dirty="0"/>
              <a:t> </a:t>
            </a:r>
            <a:r>
              <a:rPr lang="en-GB" b="1" dirty="0" err="1"/>
              <a:t>ysgol</a:t>
            </a:r>
            <a:r>
              <a:rPr lang="en-GB" b="1" dirty="0"/>
              <a:t> </a:t>
            </a:r>
            <a:r>
              <a:rPr lang="en-GB" b="1" dirty="0" err="1"/>
              <a:t>i</a:t>
            </a:r>
            <a:r>
              <a:rPr lang="en-GB" b="1" dirty="0"/>
              <a:t> weld </a:t>
            </a:r>
            <a:r>
              <a:rPr lang="en-GB" b="1" dirty="0" err="1"/>
              <a:t>beth</a:t>
            </a:r>
            <a:r>
              <a:rPr lang="en-GB" b="1" dirty="0"/>
              <a:t> </a:t>
            </a:r>
            <a:r>
              <a:rPr lang="en-GB" b="1" dirty="0" err="1"/>
              <a:t>yw</a:t>
            </a:r>
            <a:r>
              <a:rPr lang="en-GB" b="1" dirty="0"/>
              <a:t> </a:t>
            </a:r>
            <a:r>
              <a:rPr lang="en-GB" b="1" dirty="0" err="1"/>
              <a:t>ei</a:t>
            </a:r>
            <a:r>
              <a:rPr lang="en-GB" b="1" dirty="0"/>
              <a:t> barn hi ac </a:t>
            </a:r>
            <a:r>
              <a:rPr lang="en-GB" b="1" dirty="0" err="1"/>
              <a:t>yna</a:t>
            </a:r>
            <a:r>
              <a:rPr lang="en-GB" b="1" dirty="0"/>
              <a:t> </a:t>
            </a:r>
            <a:r>
              <a:rPr lang="en-GB" b="1" dirty="0" err="1"/>
              <a:t>yn</a:t>
            </a:r>
            <a:r>
              <a:rPr lang="en-GB" b="1" dirty="0"/>
              <a:t> </a:t>
            </a:r>
            <a:r>
              <a:rPr lang="en-GB" b="1" dirty="0" err="1"/>
              <a:t>mynd</a:t>
            </a:r>
            <a:r>
              <a:rPr lang="en-GB" b="1" dirty="0"/>
              <a:t> </a:t>
            </a:r>
            <a:r>
              <a:rPr lang="en-GB" b="1" dirty="0" err="1"/>
              <a:t>i</a:t>
            </a:r>
            <a:r>
              <a:rPr lang="en-GB" b="1" dirty="0"/>
              <a:t> </a:t>
            </a:r>
            <a:r>
              <a:rPr lang="en-GB" b="1" dirty="0" err="1"/>
              <a:t>ymchwilio</a:t>
            </a:r>
            <a:r>
              <a:rPr lang="en-GB" b="1" dirty="0"/>
              <a:t> </a:t>
            </a:r>
            <a:r>
              <a:rPr lang="en-GB" b="1" dirty="0" err="1"/>
              <a:t>sut</a:t>
            </a:r>
            <a:r>
              <a:rPr lang="en-GB" b="1" dirty="0"/>
              <a:t> a </a:t>
            </a:r>
            <a:r>
              <a:rPr lang="en-GB" b="1" dirty="0" err="1"/>
              <a:t>ble</a:t>
            </a:r>
            <a:r>
              <a:rPr lang="en-GB" b="1" dirty="0"/>
              <a:t> </a:t>
            </a:r>
            <a:r>
              <a:rPr lang="en-GB" b="1" dirty="0" err="1"/>
              <a:t>rwy’n</a:t>
            </a:r>
            <a:r>
              <a:rPr lang="en-GB" b="1" dirty="0"/>
              <a:t> </a:t>
            </a:r>
            <a:r>
              <a:rPr lang="en-GB" b="1" dirty="0" err="1"/>
              <a:t>gallu</a:t>
            </a:r>
            <a:r>
              <a:rPr lang="en-GB" b="1" dirty="0"/>
              <a:t> </a:t>
            </a:r>
            <a:r>
              <a:rPr lang="en-GB" b="1" dirty="0" err="1"/>
              <a:t>gwneud</a:t>
            </a:r>
            <a:r>
              <a:rPr lang="en-GB" b="1" dirty="0"/>
              <a:t> y </a:t>
            </a:r>
            <a:r>
              <a:rPr lang="en-GB" b="1" dirty="0" err="1"/>
              <a:t>cyrsiau</a:t>
            </a:r>
            <a:r>
              <a:rPr lang="en-GB" b="1" dirty="0"/>
              <a:t> </a:t>
            </a:r>
            <a:r>
              <a:rPr lang="en-GB" b="1" dirty="0" err="1"/>
              <a:t>os</a:t>
            </a:r>
            <a:r>
              <a:rPr lang="en-GB" b="1" dirty="0"/>
              <a:t> </a:t>
            </a:r>
            <a:r>
              <a:rPr lang="en-GB" b="1" dirty="0" err="1"/>
              <a:t>fe</a:t>
            </a:r>
            <a:r>
              <a:rPr lang="en-GB" b="1" dirty="0"/>
              <a:t> </a:t>
            </a:r>
            <a:r>
              <a:rPr lang="en-GB" b="1" dirty="0" err="1"/>
              <a:t>fydd</a:t>
            </a:r>
            <a:r>
              <a:rPr lang="en-GB" b="1" dirty="0"/>
              <a:t> </a:t>
            </a:r>
            <a:r>
              <a:rPr lang="en-GB" b="1" dirty="0" err="1"/>
              <a:t>angen</a:t>
            </a:r>
            <a:r>
              <a:rPr lang="en-GB" b="1" dirty="0"/>
              <a:t> </a:t>
            </a:r>
            <a:r>
              <a:rPr lang="en-GB" b="1" dirty="0" err="1"/>
              <a:t>i</a:t>
            </a:r>
            <a:r>
              <a:rPr lang="en-GB" b="1" dirty="0"/>
              <a:t> mi </a:t>
            </a:r>
            <a:r>
              <a:rPr lang="en-GB" b="1" dirty="0" err="1"/>
              <a:t>wneud</a:t>
            </a:r>
            <a:r>
              <a:rPr lang="en-GB" b="1" dirty="0"/>
              <a:t> </a:t>
            </a:r>
            <a:r>
              <a:rPr lang="en-GB" b="1" dirty="0" err="1"/>
              <a:t>unrhyw</a:t>
            </a:r>
            <a:r>
              <a:rPr lang="en-GB" b="1" dirty="0"/>
              <a:t> </a:t>
            </a:r>
            <a:r>
              <a:rPr lang="en-GB" b="1" dirty="0" err="1"/>
              <a:t>cwrs</a:t>
            </a:r>
            <a:r>
              <a:rPr lang="en-GB" b="1" dirty="0"/>
              <a:t> </a:t>
            </a:r>
            <a:r>
              <a:rPr lang="en-GB" b="1" dirty="0" err="1"/>
              <a:t>penodol</a:t>
            </a:r>
            <a:r>
              <a:rPr lang="en-GB" b="1" dirty="0"/>
              <a:t>.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6708084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8E99A8-9C3E-EE42-8570-A23DCD0AC1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6322" y="448411"/>
            <a:ext cx="8596668" cy="788894"/>
          </a:xfrm>
        </p:spPr>
        <p:txBody>
          <a:bodyPr/>
          <a:lstStyle/>
          <a:p>
            <a:r>
              <a:rPr lang="en-US" dirty="0" err="1"/>
              <a:t>Rhestr</a:t>
            </a:r>
            <a:r>
              <a:rPr lang="en-US" dirty="0"/>
              <a:t> </a:t>
            </a:r>
            <a:r>
              <a:rPr lang="en-US" dirty="0" err="1"/>
              <a:t>Cyfeirnodi</a:t>
            </a:r>
            <a:r>
              <a:rPr lang="en-US" dirty="0"/>
              <a:t>: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80D5EE5-7FC1-F546-9845-B8C8CCFC3CFA}"/>
              </a:ext>
            </a:extLst>
          </p:cNvPr>
          <p:cNvSpPr/>
          <p:nvPr/>
        </p:nvSpPr>
        <p:spPr>
          <a:xfrm>
            <a:off x="242047" y="1120676"/>
            <a:ext cx="11707906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GB" sz="1400" dirty="0">
                <a:latin typeface="Arial" panose="020B0604020202020204" pitchFamily="34" charset="0"/>
                <a:ea typeface="Times New Roman" panose="02020603050405020304" pitchFamily="18" charset="0"/>
              </a:rPr>
              <a:t>Doyle, A. (2019) ‘5 Essential Leadership Skills’ </a:t>
            </a:r>
            <a:r>
              <a:rPr lang="en-GB" sz="1400" u="sng" dirty="0">
                <a:solidFill>
                  <a:srgbClr val="0000FF"/>
                </a:solidFill>
                <a:latin typeface="Arial" panose="020B0604020202020204" pitchFamily="34" charset="0"/>
                <a:ea typeface="Times New Roman" panose="02020603050405020304" pitchFamily="18" charset="0"/>
                <a:hlinkClick r:id="rId2"/>
              </a:rPr>
              <a:t>https://www.thebalancecareers.com/top-leadership-skills-2063782</a:t>
            </a:r>
            <a:r>
              <a:rPr lang="en-GB" sz="1400" dirty="0">
                <a:latin typeface="Arial" panose="020B0604020202020204" pitchFamily="34" charset="0"/>
                <a:ea typeface="Times New Roman" panose="02020603050405020304" pitchFamily="18" charset="0"/>
              </a:rPr>
              <a:t> [</a:t>
            </a:r>
            <a:r>
              <a:rPr lang="en-GB" sz="1400" dirty="0" err="1">
                <a:latin typeface="Arial" panose="020B0604020202020204" pitchFamily="34" charset="0"/>
                <a:ea typeface="Times New Roman" panose="02020603050405020304" pitchFamily="18" charset="0"/>
              </a:rPr>
              <a:t>Darllenwyd</a:t>
            </a:r>
            <a:r>
              <a:rPr lang="en-GB" sz="1400" dirty="0">
                <a:latin typeface="Arial" panose="020B0604020202020204" pitchFamily="34" charset="0"/>
                <a:ea typeface="Times New Roman" panose="02020603050405020304" pitchFamily="18" charset="0"/>
              </a:rPr>
              <a:t> 14eg o </a:t>
            </a:r>
            <a:r>
              <a:rPr lang="en-GB" sz="1400" dirty="0" err="1">
                <a:latin typeface="Arial" panose="020B0604020202020204" pitchFamily="34" charset="0"/>
                <a:ea typeface="Times New Roman" panose="02020603050405020304" pitchFamily="18" charset="0"/>
              </a:rPr>
              <a:t>Hydref</a:t>
            </a:r>
            <a:r>
              <a:rPr lang="en-GB" sz="1400" dirty="0">
                <a:latin typeface="Arial" panose="020B0604020202020204" pitchFamily="34" charset="0"/>
                <a:ea typeface="Times New Roman" panose="02020603050405020304" pitchFamily="18" charset="0"/>
              </a:rPr>
              <a:t> 2019]</a:t>
            </a:r>
            <a:endParaRPr lang="en-GB" sz="1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400" dirty="0"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400" dirty="0">
                <a:latin typeface="Arial" panose="020B0604020202020204" pitchFamily="34" charset="0"/>
                <a:ea typeface="Times New Roman" panose="02020603050405020304" pitchFamily="18" charset="0"/>
              </a:rPr>
              <a:t>Edgewood Primary School. (2015) ‘Homework in the Foundation Stage’ </a:t>
            </a:r>
            <a:r>
              <a:rPr lang="en-GB" sz="1400" u="sng" dirty="0">
                <a:solidFill>
                  <a:srgbClr val="0000FF"/>
                </a:solidFill>
                <a:latin typeface="Arial" panose="020B0604020202020204" pitchFamily="34" charset="0"/>
                <a:ea typeface="Times New Roman" panose="02020603050405020304" pitchFamily="18" charset="0"/>
                <a:hlinkClick r:id="rId3"/>
              </a:rPr>
              <a:t>http://www.edgewoodprimaryschool.co.uk/articles/homework-foundation-stage</a:t>
            </a:r>
            <a:r>
              <a:rPr lang="en-GB" sz="1400" dirty="0">
                <a:latin typeface="Arial" panose="020B0604020202020204" pitchFamily="34" charset="0"/>
                <a:ea typeface="Times New Roman" panose="02020603050405020304" pitchFamily="18" charset="0"/>
              </a:rPr>
              <a:t> [</a:t>
            </a:r>
            <a:r>
              <a:rPr lang="en-GB" sz="1400" dirty="0" err="1">
                <a:latin typeface="Arial" panose="020B0604020202020204" pitchFamily="34" charset="0"/>
                <a:ea typeface="Times New Roman" panose="02020603050405020304" pitchFamily="18" charset="0"/>
              </a:rPr>
              <a:t>Darllenwyd</a:t>
            </a:r>
            <a:r>
              <a:rPr lang="en-GB" sz="1400" dirty="0">
                <a:latin typeface="Arial" panose="020B0604020202020204" pitchFamily="34" charset="0"/>
                <a:ea typeface="Times New Roman" panose="02020603050405020304" pitchFamily="18" charset="0"/>
              </a:rPr>
              <a:t> 7fed o </a:t>
            </a:r>
            <a:r>
              <a:rPr lang="en-GB" sz="1400" dirty="0" err="1">
                <a:latin typeface="Arial" panose="020B0604020202020204" pitchFamily="34" charset="0"/>
                <a:ea typeface="Times New Roman" panose="02020603050405020304" pitchFamily="18" charset="0"/>
              </a:rPr>
              <a:t>Hydref</a:t>
            </a:r>
            <a:r>
              <a:rPr lang="en-GB" sz="1400" dirty="0">
                <a:latin typeface="Arial" panose="020B0604020202020204" pitchFamily="34" charset="0"/>
                <a:ea typeface="Times New Roman" panose="02020603050405020304" pitchFamily="18" charset="0"/>
              </a:rPr>
              <a:t> 2019]</a:t>
            </a:r>
            <a:endParaRPr lang="en-GB" sz="1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400" dirty="0"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400" dirty="0">
                <a:latin typeface="Arial" panose="020B0604020202020204" pitchFamily="34" charset="0"/>
                <a:ea typeface="Times New Roman" panose="02020603050405020304" pitchFamily="18" charset="0"/>
              </a:rPr>
              <a:t>Hasan, S. (2017) ‘Top 10 leadership qualities that make good leaders’</a:t>
            </a: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400" u="sng" dirty="0">
                <a:solidFill>
                  <a:srgbClr val="0000FF"/>
                </a:solidFill>
                <a:latin typeface="Arial" panose="020B0604020202020204" pitchFamily="34" charset="0"/>
                <a:ea typeface="Times New Roman" panose="02020603050405020304" pitchFamily="18" charset="0"/>
                <a:hlinkClick r:id="rId4"/>
              </a:rPr>
              <a:t>https://blog.taskque.com/characteristics-good-leaders/</a:t>
            </a:r>
            <a:r>
              <a:rPr lang="en-GB" sz="1400" dirty="0">
                <a:latin typeface="Arial" panose="020B0604020202020204" pitchFamily="34" charset="0"/>
                <a:ea typeface="Times New Roman" panose="02020603050405020304" pitchFamily="18" charset="0"/>
              </a:rPr>
              <a:t> [</a:t>
            </a:r>
            <a:r>
              <a:rPr lang="en-GB" sz="1400" dirty="0" err="1">
                <a:latin typeface="Arial" panose="020B0604020202020204" pitchFamily="34" charset="0"/>
                <a:ea typeface="Times New Roman" panose="02020603050405020304" pitchFamily="18" charset="0"/>
              </a:rPr>
              <a:t>Darllenwyd</a:t>
            </a:r>
            <a:r>
              <a:rPr lang="en-GB" sz="1400" dirty="0">
                <a:latin typeface="Arial" panose="020B0604020202020204" pitchFamily="34" charset="0"/>
                <a:ea typeface="Times New Roman" panose="02020603050405020304" pitchFamily="18" charset="0"/>
              </a:rPr>
              <a:t> 8fed o </a:t>
            </a:r>
            <a:r>
              <a:rPr lang="en-GB" sz="1400" dirty="0" err="1">
                <a:latin typeface="Arial" panose="020B0604020202020204" pitchFamily="34" charset="0"/>
                <a:ea typeface="Times New Roman" panose="02020603050405020304" pitchFamily="18" charset="0"/>
              </a:rPr>
              <a:t>Hydref</a:t>
            </a:r>
            <a:r>
              <a:rPr lang="en-GB" sz="1400" dirty="0">
                <a:latin typeface="Arial" panose="020B0604020202020204" pitchFamily="34" charset="0"/>
                <a:ea typeface="Times New Roman" panose="02020603050405020304" pitchFamily="18" charset="0"/>
              </a:rPr>
              <a:t> 2019]</a:t>
            </a:r>
            <a:endParaRPr lang="en-GB" sz="1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400" dirty="0"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400" dirty="0">
                <a:latin typeface="Arial" panose="020B0604020202020204" pitchFamily="34" charset="0"/>
                <a:ea typeface="Times New Roman" panose="02020603050405020304" pitchFamily="18" charset="0"/>
              </a:rPr>
              <a:t>NSPCC. (2019) ‘Recommended adult to child ratios for working with children’ </a:t>
            </a:r>
            <a:r>
              <a:rPr lang="en-GB" sz="1400" u="sng" dirty="0">
                <a:solidFill>
                  <a:srgbClr val="0000FF"/>
                </a:solidFill>
                <a:latin typeface="Arial" panose="020B0604020202020204" pitchFamily="34" charset="0"/>
                <a:ea typeface="Times New Roman" panose="02020603050405020304" pitchFamily="18" charset="0"/>
                <a:hlinkClick r:id="rId5"/>
              </a:rPr>
              <a:t>https://learning.nspcc.org.uk/research-resources/briefings/recommended-adult-child-ratios-working-with-children/#heading-top</a:t>
            </a:r>
            <a:r>
              <a:rPr lang="en-GB" sz="1400" dirty="0">
                <a:latin typeface="Arial" panose="020B0604020202020204" pitchFamily="34" charset="0"/>
                <a:ea typeface="Times New Roman" panose="02020603050405020304" pitchFamily="18" charset="0"/>
              </a:rPr>
              <a:t> [</a:t>
            </a:r>
            <a:r>
              <a:rPr lang="en-GB" sz="1400" dirty="0" err="1">
                <a:latin typeface="Arial" panose="020B0604020202020204" pitchFamily="34" charset="0"/>
                <a:ea typeface="Times New Roman" panose="02020603050405020304" pitchFamily="18" charset="0"/>
              </a:rPr>
              <a:t>Darllenwyd</a:t>
            </a:r>
            <a:r>
              <a:rPr lang="en-GB" sz="1400" dirty="0">
                <a:latin typeface="Arial" panose="020B0604020202020204" pitchFamily="34" charset="0"/>
                <a:ea typeface="Times New Roman" panose="02020603050405020304" pitchFamily="18" charset="0"/>
              </a:rPr>
              <a:t> 7fed o </a:t>
            </a:r>
            <a:r>
              <a:rPr lang="en-GB" sz="1400" dirty="0" err="1">
                <a:latin typeface="Arial" panose="020B0604020202020204" pitchFamily="34" charset="0"/>
                <a:ea typeface="Times New Roman" panose="02020603050405020304" pitchFamily="18" charset="0"/>
              </a:rPr>
              <a:t>Hydref</a:t>
            </a:r>
            <a:r>
              <a:rPr lang="en-GB" sz="1400" dirty="0">
                <a:latin typeface="Arial" panose="020B0604020202020204" pitchFamily="34" charset="0"/>
                <a:ea typeface="Times New Roman" panose="02020603050405020304" pitchFamily="18" charset="0"/>
              </a:rPr>
              <a:t> 2019]</a:t>
            </a:r>
            <a:endParaRPr lang="en-GB" sz="1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400" dirty="0"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400" dirty="0" err="1">
                <a:latin typeface="Arial" panose="020B0604020202020204" pitchFamily="34" charset="0"/>
                <a:ea typeface="Times New Roman" panose="02020603050405020304" pitchFamily="18" charset="0"/>
              </a:rPr>
              <a:t>Prifysgol</a:t>
            </a:r>
            <a:r>
              <a:rPr lang="en-GB" sz="1400" dirty="0">
                <a:latin typeface="Arial" panose="020B0604020202020204" pitchFamily="34" charset="0"/>
                <a:ea typeface="Times New Roman" panose="02020603050405020304" pitchFamily="18" charset="0"/>
              </a:rPr>
              <a:t> Cymru y </a:t>
            </a:r>
            <a:r>
              <a:rPr lang="en-GB" sz="1400" dirty="0" err="1">
                <a:latin typeface="Arial" panose="020B0604020202020204" pitchFamily="34" charset="0"/>
                <a:ea typeface="Times New Roman" panose="02020603050405020304" pitchFamily="18" charset="0"/>
              </a:rPr>
              <a:t>Drindod</a:t>
            </a:r>
            <a:r>
              <a:rPr lang="en-GB" sz="1400" dirty="0"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ea typeface="Times New Roman" panose="02020603050405020304" pitchFamily="18" charset="0"/>
              </a:rPr>
              <a:t>Dewi</a:t>
            </a:r>
            <a:r>
              <a:rPr lang="en-GB" sz="1400" dirty="0">
                <a:latin typeface="Arial" panose="020B0604020202020204" pitchFamily="34" charset="0"/>
                <a:ea typeface="Times New Roman" panose="02020603050405020304" pitchFamily="18" charset="0"/>
              </a:rPr>
              <a:t> Sant. (2019) ‘Study with us’ </a:t>
            </a:r>
            <a:r>
              <a:rPr lang="en-GB" sz="1400" u="sng" dirty="0">
                <a:solidFill>
                  <a:srgbClr val="0000FF"/>
                </a:solidFill>
                <a:latin typeface="Arial" panose="020B0604020202020204" pitchFamily="34" charset="0"/>
                <a:ea typeface="Times New Roman" panose="02020603050405020304" pitchFamily="18" charset="0"/>
                <a:hlinkClick r:id="rId6"/>
              </a:rPr>
              <a:t>https://www.uwtsd.ac.uk/courses/</a:t>
            </a:r>
            <a:r>
              <a:rPr lang="en-GB" sz="1400" dirty="0">
                <a:latin typeface="Arial" panose="020B0604020202020204" pitchFamily="34" charset="0"/>
                <a:ea typeface="Times New Roman" panose="02020603050405020304" pitchFamily="18" charset="0"/>
              </a:rPr>
              <a:t> [</a:t>
            </a:r>
            <a:r>
              <a:rPr lang="en-GB" sz="1400" dirty="0" err="1">
                <a:latin typeface="Arial" panose="020B0604020202020204" pitchFamily="34" charset="0"/>
                <a:ea typeface="Times New Roman" panose="02020603050405020304" pitchFamily="18" charset="0"/>
              </a:rPr>
              <a:t>Darllenwyd</a:t>
            </a:r>
            <a:r>
              <a:rPr lang="en-GB" sz="1400" dirty="0">
                <a:latin typeface="Arial" panose="020B0604020202020204" pitchFamily="34" charset="0"/>
                <a:ea typeface="Times New Roman" panose="02020603050405020304" pitchFamily="18" charset="0"/>
              </a:rPr>
              <a:t> 14eg o </a:t>
            </a:r>
            <a:r>
              <a:rPr lang="en-GB" sz="1400" dirty="0" err="1">
                <a:latin typeface="Arial" panose="020B0604020202020204" pitchFamily="34" charset="0"/>
                <a:ea typeface="Times New Roman" panose="02020603050405020304" pitchFamily="18" charset="0"/>
              </a:rPr>
              <a:t>Hydref</a:t>
            </a:r>
            <a:r>
              <a:rPr lang="en-GB" sz="1400" dirty="0">
                <a:latin typeface="Arial" panose="020B0604020202020204" pitchFamily="34" charset="0"/>
                <a:ea typeface="Times New Roman" panose="02020603050405020304" pitchFamily="18" charset="0"/>
              </a:rPr>
              <a:t> 2019]</a:t>
            </a:r>
            <a:endParaRPr lang="en-GB" sz="1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400" dirty="0"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400" dirty="0">
                <a:latin typeface="Arial" panose="020B0604020202020204" pitchFamily="34" charset="0"/>
                <a:ea typeface="Times New Roman" panose="02020603050405020304" pitchFamily="18" charset="0"/>
              </a:rPr>
              <a:t>Reading Rockets. (Dim </a:t>
            </a:r>
            <a:r>
              <a:rPr lang="en-GB" sz="1400" dirty="0" err="1">
                <a:latin typeface="Arial" panose="020B0604020202020204" pitchFamily="34" charset="0"/>
                <a:ea typeface="Times New Roman" panose="02020603050405020304" pitchFamily="18" charset="0"/>
              </a:rPr>
              <a:t>dyddiad</a:t>
            </a:r>
            <a:r>
              <a:rPr lang="en-GB" sz="1400" dirty="0">
                <a:latin typeface="Arial" panose="020B0604020202020204" pitchFamily="34" charset="0"/>
                <a:ea typeface="Times New Roman" panose="02020603050405020304" pitchFamily="18" charset="0"/>
              </a:rPr>
              <a:t>) ‘Getting Parents involved in Schools’</a:t>
            </a:r>
            <a:endParaRPr lang="en-GB" sz="1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400" u="sng" dirty="0">
                <a:solidFill>
                  <a:srgbClr val="0000FF"/>
                </a:solidFill>
                <a:latin typeface="Arial" panose="020B0604020202020204" pitchFamily="34" charset="0"/>
                <a:ea typeface="Times New Roman" panose="02020603050405020304" pitchFamily="18" charset="0"/>
                <a:hlinkClick r:id="rId7"/>
              </a:rPr>
              <a:t>https://www.readingrockets.org/article/getting-parents-involved-schools</a:t>
            </a:r>
            <a:r>
              <a:rPr lang="en-GB" sz="1400" dirty="0">
                <a:latin typeface="Arial" panose="020B0604020202020204" pitchFamily="34" charset="0"/>
                <a:ea typeface="Times New Roman" panose="02020603050405020304" pitchFamily="18" charset="0"/>
              </a:rPr>
              <a:t> [</a:t>
            </a:r>
            <a:r>
              <a:rPr lang="en-GB" sz="1400" dirty="0" err="1">
                <a:latin typeface="Arial" panose="020B0604020202020204" pitchFamily="34" charset="0"/>
                <a:ea typeface="Times New Roman" panose="02020603050405020304" pitchFamily="18" charset="0"/>
              </a:rPr>
              <a:t>Darllenwyd</a:t>
            </a:r>
            <a:r>
              <a:rPr lang="en-GB" sz="1400" dirty="0">
                <a:latin typeface="Arial" panose="020B0604020202020204" pitchFamily="34" charset="0"/>
                <a:ea typeface="Times New Roman" panose="02020603050405020304" pitchFamily="18" charset="0"/>
              </a:rPr>
              <a:t> 15eg o </a:t>
            </a:r>
            <a:r>
              <a:rPr lang="en-GB" sz="1400" dirty="0" err="1">
                <a:latin typeface="Arial" panose="020B0604020202020204" pitchFamily="34" charset="0"/>
                <a:ea typeface="Times New Roman" panose="02020603050405020304" pitchFamily="18" charset="0"/>
              </a:rPr>
              <a:t>Hydref</a:t>
            </a:r>
            <a:r>
              <a:rPr lang="en-GB" sz="1400" dirty="0">
                <a:latin typeface="Arial" panose="020B0604020202020204" pitchFamily="34" charset="0"/>
                <a:ea typeface="Times New Roman" panose="02020603050405020304" pitchFamily="18" charset="0"/>
              </a:rPr>
              <a:t> 2019]</a:t>
            </a:r>
          </a:p>
          <a:p>
            <a:pPr>
              <a:spcAft>
                <a:spcPts val="0"/>
              </a:spcAft>
            </a:pPr>
            <a:endParaRPr lang="en-GB" sz="1400" dirty="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r>
              <a:rPr lang="en-GB" sz="1400" dirty="0" err="1"/>
              <a:t>Siversten</a:t>
            </a:r>
            <a:r>
              <a:rPr lang="en-GB" sz="1400" dirty="0"/>
              <a:t>, J. (2015) ‘The Importance of Parental </a:t>
            </a:r>
            <a:r>
              <a:rPr lang="en-GB" sz="1400" dirty="0" err="1"/>
              <a:t>Involvment</a:t>
            </a:r>
            <a:r>
              <a:rPr lang="en-GB" sz="1400" dirty="0"/>
              <a:t> in your Childs Education’ </a:t>
            </a:r>
            <a:r>
              <a:rPr lang="en-GB" sz="1400" u="sng" dirty="0">
                <a:hlinkClick r:id="rId8"/>
              </a:rPr>
              <a:t>http://www.washingtonchristian.org/blog/the-importance-of-parental-involvement-in-your-childs-education</a:t>
            </a:r>
            <a:r>
              <a:rPr lang="en-GB" sz="1400" dirty="0"/>
              <a:t> [</a:t>
            </a:r>
            <a:r>
              <a:rPr lang="en-GB" sz="1400" dirty="0" err="1"/>
              <a:t>Darllenwyd</a:t>
            </a:r>
            <a:r>
              <a:rPr lang="en-GB" sz="1400" dirty="0"/>
              <a:t> 16eg o </a:t>
            </a:r>
            <a:r>
              <a:rPr lang="en-GB" sz="1400" dirty="0" err="1"/>
              <a:t>Hydref</a:t>
            </a:r>
            <a:r>
              <a:rPr lang="en-GB" sz="1400" dirty="0"/>
              <a:t> 2019]</a:t>
            </a:r>
          </a:p>
          <a:p>
            <a:pPr>
              <a:spcAft>
                <a:spcPts val="0"/>
              </a:spcAft>
            </a:pPr>
            <a:endParaRPr lang="en-GB" sz="1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400" dirty="0" err="1">
                <a:latin typeface="Arial" panose="020B0604020202020204" pitchFamily="34" charset="0"/>
                <a:ea typeface="Times New Roman" panose="02020603050405020304" pitchFamily="18" charset="0"/>
              </a:rPr>
              <a:t>Spreeuwenberg</a:t>
            </a:r>
            <a:r>
              <a:rPr lang="en-GB" sz="1400" dirty="0">
                <a:latin typeface="Arial" panose="020B0604020202020204" pitchFamily="34" charset="0"/>
                <a:ea typeface="Times New Roman" panose="02020603050405020304" pitchFamily="18" charset="0"/>
              </a:rPr>
              <a:t>, R. (2019) ‘Why parents </a:t>
            </a:r>
            <a:r>
              <a:rPr lang="en-GB" sz="1400" dirty="0" err="1">
                <a:latin typeface="Arial" panose="020B0604020202020204" pitchFamily="34" charset="0"/>
                <a:ea typeface="Times New Roman" panose="02020603050405020304" pitchFamily="18" charset="0"/>
              </a:rPr>
              <a:t>involment</a:t>
            </a:r>
            <a:r>
              <a:rPr lang="en-GB" sz="1400" dirty="0">
                <a:latin typeface="Arial" panose="020B0604020202020204" pitchFamily="34" charset="0"/>
                <a:ea typeface="Times New Roman" panose="02020603050405020304" pitchFamily="18" charset="0"/>
              </a:rPr>
              <a:t> is so important in early childhood </a:t>
            </a:r>
            <a:r>
              <a:rPr lang="en-GB" sz="1400" dirty="0" err="1">
                <a:latin typeface="Arial" panose="020B0604020202020204" pitchFamily="34" charset="0"/>
                <a:ea typeface="Times New Roman" panose="02020603050405020304" pitchFamily="18" charset="0"/>
              </a:rPr>
              <a:t>eductation</a:t>
            </a:r>
            <a:r>
              <a:rPr lang="en-GB" sz="1400" dirty="0">
                <a:latin typeface="Arial" panose="020B0604020202020204" pitchFamily="34" charset="0"/>
                <a:ea typeface="Times New Roman" panose="02020603050405020304" pitchFamily="18" charset="0"/>
              </a:rPr>
              <a:t>’ </a:t>
            </a:r>
            <a:r>
              <a:rPr lang="en-GB" sz="1400" u="sng" dirty="0">
                <a:solidFill>
                  <a:srgbClr val="0000FF"/>
                </a:solidFill>
                <a:latin typeface="Arial" panose="020B0604020202020204" pitchFamily="34" charset="0"/>
                <a:ea typeface="Times New Roman" panose="02020603050405020304" pitchFamily="18" charset="0"/>
                <a:hlinkClick r:id="rId9"/>
              </a:rPr>
              <a:t>https://blog.himama.com/why-parent-involvement-is-important-in-preschool/</a:t>
            </a:r>
            <a:r>
              <a:rPr lang="en-GB" sz="1400" dirty="0">
                <a:latin typeface="Arial" panose="020B0604020202020204" pitchFamily="34" charset="0"/>
                <a:ea typeface="Times New Roman" panose="02020603050405020304" pitchFamily="18" charset="0"/>
              </a:rPr>
              <a:t> [</a:t>
            </a:r>
            <a:r>
              <a:rPr lang="en-GB" sz="1400" dirty="0" err="1">
                <a:latin typeface="Arial" panose="020B0604020202020204" pitchFamily="34" charset="0"/>
                <a:ea typeface="Times New Roman" panose="02020603050405020304" pitchFamily="18" charset="0"/>
              </a:rPr>
              <a:t>Darllenwyd</a:t>
            </a:r>
            <a:r>
              <a:rPr lang="en-GB" sz="1400" dirty="0">
                <a:latin typeface="Arial" panose="020B0604020202020204" pitchFamily="34" charset="0"/>
                <a:ea typeface="Times New Roman" panose="02020603050405020304" pitchFamily="18" charset="0"/>
              </a:rPr>
              <a:t> 7fed o </a:t>
            </a:r>
            <a:r>
              <a:rPr lang="en-GB" sz="1400" dirty="0" err="1">
                <a:latin typeface="Arial" panose="020B0604020202020204" pitchFamily="34" charset="0"/>
                <a:ea typeface="Times New Roman" panose="02020603050405020304" pitchFamily="18" charset="0"/>
              </a:rPr>
              <a:t>Hydref</a:t>
            </a:r>
            <a:r>
              <a:rPr lang="en-GB" sz="1400" dirty="0">
                <a:latin typeface="Arial" panose="020B0604020202020204" pitchFamily="34" charset="0"/>
                <a:ea typeface="Times New Roman" panose="02020603050405020304" pitchFamily="18" charset="0"/>
              </a:rPr>
              <a:t> 2019]</a:t>
            </a:r>
            <a:endParaRPr lang="en-GB" sz="1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400" dirty="0"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400" dirty="0" err="1">
                <a:latin typeface="Arial" panose="020B0604020202020204" pitchFamily="34" charset="0"/>
                <a:ea typeface="Times New Roman" panose="02020603050405020304" pitchFamily="18" charset="0"/>
              </a:rPr>
              <a:t>Theskillsnetwork</a:t>
            </a:r>
            <a:r>
              <a:rPr lang="en-GB" sz="1400" dirty="0">
                <a:latin typeface="Arial" panose="020B0604020202020204" pitchFamily="34" charset="0"/>
                <a:ea typeface="Times New Roman" panose="02020603050405020304" pitchFamily="18" charset="0"/>
              </a:rPr>
              <a:t>. (dim </a:t>
            </a:r>
            <a:r>
              <a:rPr lang="en-GB" sz="1400" dirty="0" err="1">
                <a:latin typeface="Arial" panose="020B0604020202020204" pitchFamily="34" charset="0"/>
                <a:ea typeface="Times New Roman" panose="02020603050405020304" pitchFamily="18" charset="0"/>
              </a:rPr>
              <a:t>dyddiad</a:t>
            </a:r>
            <a:r>
              <a:rPr lang="en-GB" sz="1400" dirty="0">
                <a:latin typeface="Arial" panose="020B0604020202020204" pitchFamily="34" charset="0"/>
                <a:ea typeface="Times New Roman" panose="02020603050405020304" pitchFamily="18" charset="0"/>
              </a:rPr>
              <a:t>) ‘Looking for a course?’ </a:t>
            </a:r>
            <a:r>
              <a:rPr lang="en-GB" sz="1400" u="sng" dirty="0">
                <a:solidFill>
                  <a:srgbClr val="0000FF"/>
                </a:solidFill>
                <a:latin typeface="Arial" panose="020B0604020202020204" pitchFamily="34" charset="0"/>
                <a:ea typeface="Times New Roman" panose="02020603050405020304" pitchFamily="18" charset="0"/>
                <a:hlinkClick r:id="rId10"/>
              </a:rPr>
              <a:t>https://www.theskillsnetwork.com/learners/courses?search=leadership+and+management</a:t>
            </a:r>
            <a:r>
              <a:rPr lang="en-GB" sz="1400" dirty="0">
                <a:latin typeface="Arial" panose="020B0604020202020204" pitchFamily="34" charset="0"/>
                <a:ea typeface="Times New Roman" panose="02020603050405020304" pitchFamily="18" charset="0"/>
              </a:rPr>
              <a:t> [</a:t>
            </a:r>
            <a:r>
              <a:rPr lang="en-GB" sz="1400" dirty="0" err="1">
                <a:latin typeface="Arial" panose="020B0604020202020204" pitchFamily="34" charset="0"/>
                <a:ea typeface="Times New Roman" panose="02020603050405020304" pitchFamily="18" charset="0"/>
              </a:rPr>
              <a:t>Darllenwyd</a:t>
            </a:r>
            <a:r>
              <a:rPr lang="en-GB" sz="1400" dirty="0">
                <a:latin typeface="Arial" panose="020B0604020202020204" pitchFamily="34" charset="0"/>
                <a:ea typeface="Times New Roman" panose="02020603050405020304" pitchFamily="18" charset="0"/>
              </a:rPr>
              <a:t> 14eg o </a:t>
            </a:r>
            <a:r>
              <a:rPr lang="en-GB" sz="1400" dirty="0" err="1">
                <a:latin typeface="Arial" panose="020B0604020202020204" pitchFamily="34" charset="0"/>
                <a:ea typeface="Times New Roman" panose="02020603050405020304" pitchFamily="18" charset="0"/>
              </a:rPr>
              <a:t>Hydref</a:t>
            </a:r>
            <a:r>
              <a:rPr lang="en-GB" sz="1400" dirty="0">
                <a:latin typeface="Arial" panose="020B0604020202020204" pitchFamily="34" charset="0"/>
                <a:ea typeface="Times New Roman" panose="02020603050405020304" pitchFamily="18" charset="0"/>
              </a:rPr>
              <a:t> 2019]</a:t>
            </a:r>
            <a:endParaRPr lang="en-GB" sz="1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027420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Yellow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{78018382-1C0B-5A44-B562-A2DEF6C80F2A}tf10001060</Template>
  <TotalTime>244</TotalTime>
  <Words>632</Words>
  <Application>Microsoft Macintosh PowerPoint</Application>
  <PresentationFormat>Widescreen</PresentationFormat>
  <Paragraphs>67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Times New Roman</vt:lpstr>
      <vt:lpstr>Trebuchet MS</vt:lpstr>
      <vt:lpstr>Wingdings 3</vt:lpstr>
      <vt:lpstr>Facet</vt:lpstr>
      <vt:lpstr>Beth yw fy mwriadau menter am y dyfodol?</vt:lpstr>
      <vt:lpstr>Fy mrif bwriad: </vt:lpstr>
      <vt:lpstr>Pam?</vt:lpstr>
      <vt:lpstr>Pryd byddaf yn sefydlu y clwb a beth sydd angen i mi wneud cyn llaw?</vt:lpstr>
      <vt:lpstr>Sgilliau, cymhwysterau a phrofiadau sydd angen i sefydlu clwb gwaith cartref?</vt:lpstr>
      <vt:lpstr>Sgilliau, cymhwysterau a phrofiadau sydd angen i sefydlu clwb gwaith cartref?</vt:lpstr>
      <vt:lpstr>Sgilliau, cymhwysterau a phrofiadau sydd angen i sefydlu clwb gwaith cartref?</vt:lpstr>
      <vt:lpstr>Sgilliau, cymhwysterau a phrofiadau sydd angen i sefydlu clwb gwaith cartref?</vt:lpstr>
      <vt:lpstr>Rhestr Cyfeirnodi: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Beth yw fy bwriadau menter am y dyfodol?</dc:title>
  <dc:creator>Meleri Thomas</dc:creator>
  <cp:lastModifiedBy>Meleri Thomas</cp:lastModifiedBy>
  <cp:revision>19</cp:revision>
  <dcterms:created xsi:type="dcterms:W3CDTF">2019-10-14T10:38:02Z</dcterms:created>
  <dcterms:modified xsi:type="dcterms:W3CDTF">2019-10-16T22:06:04Z</dcterms:modified>
</cp:coreProperties>
</file>