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7"/>
  </p:handoutMasterIdLst>
  <p:sldIdLst>
    <p:sldId id="256" r:id="rId2"/>
    <p:sldId id="257" r:id="rId3"/>
    <p:sldId id="260" r:id="rId4"/>
    <p:sldId id="277" r:id="rId5"/>
    <p:sldId id="258" r:id="rId6"/>
    <p:sldId id="259" r:id="rId7"/>
    <p:sldId id="263" r:id="rId8"/>
    <p:sldId id="261" r:id="rId9"/>
    <p:sldId id="262" r:id="rId10"/>
    <p:sldId id="264" r:id="rId11"/>
    <p:sldId id="266" r:id="rId12"/>
    <p:sldId id="279" r:id="rId13"/>
    <p:sldId id="280" r:id="rId14"/>
    <p:sldId id="281" r:id="rId15"/>
    <p:sldId id="282" r:id="rId16"/>
    <p:sldId id="265" r:id="rId17"/>
    <p:sldId id="267" r:id="rId18"/>
    <p:sldId id="269" r:id="rId19"/>
    <p:sldId id="278" r:id="rId20"/>
    <p:sldId id="272" r:id="rId21"/>
    <p:sldId id="271" r:id="rId22"/>
    <p:sldId id="270" r:id="rId23"/>
    <p:sldId id="275" r:id="rId24"/>
    <p:sldId id="276" r:id="rId25"/>
    <p:sldId id="274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75" d="100"/>
        <a:sy n="175" d="100"/>
      </p:scale>
      <p:origin x="0" y="353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A71801-CDA9-4684-947B-B39D533217F6}" type="datetimeFigureOut">
              <a:rPr lang="en-GB" smtClean="0"/>
              <a:t>11/12/2014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831859-BCEC-4BB6-932C-6CE4E48A54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2722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12/11/2014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rethanhumanresearch.com/films-from-our-workshops.html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476500" y="1923380"/>
            <a:ext cx="4191000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83368"/>
            <a:ext cx="7772400" cy="1470025"/>
          </a:xfrm>
        </p:spPr>
        <p:txBody>
          <a:bodyPr/>
          <a:lstStyle/>
          <a:p>
            <a:r>
              <a:rPr lang="en-US" dirty="0" smtClean="0"/>
              <a:t>Listening to objects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09446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Today’s class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Research methods overview</a:t>
            </a:r>
          </a:p>
          <a:p>
            <a:r>
              <a:rPr lang="en-US" dirty="0" smtClean="0"/>
              <a:t>What ‘counts’ as data</a:t>
            </a:r>
          </a:p>
          <a:p>
            <a:r>
              <a:rPr lang="en-US" dirty="0" smtClean="0"/>
              <a:t>Boundaries and the researcher’s gaze</a:t>
            </a:r>
          </a:p>
          <a:p>
            <a:r>
              <a:rPr lang="en-US" dirty="0" smtClean="0"/>
              <a:t>Engaging with objects</a:t>
            </a:r>
          </a:p>
          <a:p>
            <a:r>
              <a:rPr lang="en-US" dirty="0" smtClean="0"/>
              <a:t>Material culture/</a:t>
            </a:r>
            <a:r>
              <a:rPr lang="en-US" dirty="0" err="1" smtClean="0"/>
              <a:t>materialities</a:t>
            </a:r>
            <a:endParaRPr lang="en-US" dirty="0" smtClean="0"/>
          </a:p>
          <a:p>
            <a:r>
              <a:rPr lang="en-US" dirty="0" smtClean="0"/>
              <a:t>Listening to objects</a:t>
            </a:r>
            <a:endParaRPr lang="en-US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8200" y="2550636"/>
            <a:ext cx="4038600" cy="26250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03402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 methods overview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91000" cy="4525963"/>
          </a:xfrm>
        </p:spPr>
        <p:txBody>
          <a:bodyPr>
            <a:normAutofit/>
          </a:bodyPr>
          <a:lstStyle/>
          <a:p>
            <a:r>
              <a:rPr lang="en-US" dirty="0"/>
              <a:t>C</a:t>
            </a:r>
            <a:r>
              <a:rPr lang="en-US" dirty="0" smtClean="0"/>
              <a:t>ollecting data</a:t>
            </a:r>
          </a:p>
          <a:p>
            <a:pPr lvl="1"/>
            <a:r>
              <a:rPr lang="en-US" dirty="0" smtClean="0"/>
              <a:t>Different methodologies</a:t>
            </a:r>
          </a:p>
          <a:p>
            <a:pPr lvl="2"/>
            <a:r>
              <a:rPr lang="en-US" dirty="0" smtClean="0"/>
              <a:t>Qualitative/quantitative</a:t>
            </a:r>
          </a:p>
          <a:p>
            <a:pPr lvl="3"/>
            <a:r>
              <a:rPr lang="en-US" dirty="0" smtClean="0"/>
              <a:t>Open, deep immersion, observation</a:t>
            </a:r>
          </a:p>
          <a:p>
            <a:pPr lvl="3"/>
            <a:r>
              <a:rPr lang="en-US" dirty="0" smtClean="0"/>
              <a:t>Surveys, questionnaires</a:t>
            </a:r>
          </a:p>
          <a:p>
            <a:pPr lvl="1"/>
            <a:r>
              <a:rPr lang="en-US" dirty="0" smtClean="0"/>
              <a:t>Ethical concerns</a:t>
            </a:r>
          </a:p>
          <a:p>
            <a:r>
              <a:rPr lang="en-US" dirty="0" err="1" smtClean="0"/>
              <a:t>Analysing</a:t>
            </a:r>
            <a:r>
              <a:rPr lang="en-US" dirty="0" smtClean="0"/>
              <a:t> data</a:t>
            </a:r>
          </a:p>
          <a:p>
            <a:pPr lvl="1"/>
            <a:r>
              <a:rPr lang="en-US" dirty="0" smtClean="0"/>
              <a:t>‘measuring’ – quantitative</a:t>
            </a:r>
          </a:p>
          <a:p>
            <a:pPr lvl="1"/>
            <a:r>
              <a:rPr lang="en-US" dirty="0" smtClean="0"/>
              <a:t>Interpretive – qualitative</a:t>
            </a:r>
          </a:p>
          <a:p>
            <a:pPr lvl="1"/>
            <a:r>
              <a:rPr lang="en-US" dirty="0" smtClean="0"/>
              <a:t>Theoretical framework </a:t>
            </a:r>
          </a:p>
          <a:p>
            <a:endParaRPr lang="en-US" dirty="0"/>
          </a:p>
        </p:txBody>
      </p:sp>
      <p:pic>
        <p:nvPicPr>
          <p:cNvPr id="5" name="Content Placeholder 4" descr="DSCF5637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42427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Theoretical framework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Positions your research within an epistemology </a:t>
            </a:r>
            <a:r>
              <a:rPr lang="en-US" sz="2000" dirty="0" smtClean="0"/>
              <a:t>(a way of  knowing)</a:t>
            </a:r>
          </a:p>
          <a:p>
            <a:r>
              <a:rPr lang="en-US" dirty="0" smtClean="0"/>
              <a:t>This frames your analysis</a:t>
            </a:r>
          </a:p>
          <a:p>
            <a:pPr lvl="1"/>
            <a:r>
              <a:rPr lang="en-US" dirty="0" smtClean="0"/>
              <a:t>Examples: Marxist, Feminist, Positivist </a:t>
            </a:r>
            <a:r>
              <a:rPr lang="en-US" dirty="0" err="1" smtClean="0"/>
              <a:t>etc</a:t>
            </a:r>
            <a:endParaRPr lang="en-US" dirty="0" smtClean="0"/>
          </a:p>
          <a:p>
            <a:r>
              <a:rPr lang="en-US" dirty="0" smtClean="0"/>
              <a:t>Materialism lets the material take the </a:t>
            </a:r>
            <a:r>
              <a:rPr lang="en-US" dirty="0" err="1" smtClean="0"/>
              <a:t>centre</a:t>
            </a:r>
            <a:r>
              <a:rPr lang="en-US" dirty="0" smtClean="0"/>
              <a:t> stage</a:t>
            </a:r>
            <a:endParaRPr lang="en-US" dirty="0"/>
          </a:p>
        </p:txBody>
      </p:sp>
      <p:pic>
        <p:nvPicPr>
          <p:cNvPr id="5" name="Content Placeholder 4" descr="wpid-Framework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60" r="1636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223918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‘counts’ as data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Quantitative research can only use what has been measured, and aims to distance the researcher from what is being explored</a:t>
            </a:r>
          </a:p>
          <a:p>
            <a:r>
              <a:rPr lang="en-US" dirty="0" smtClean="0"/>
              <a:t>Qualitative research draws the researcher and the researched together, acknowledging (inevitable) interplays</a:t>
            </a:r>
            <a:endParaRPr lang="en-US" dirty="0"/>
          </a:p>
        </p:txBody>
      </p:sp>
      <p:pic>
        <p:nvPicPr>
          <p:cNvPr id="5" name="Content Placeholder 4" descr="data-science-statistics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4768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val="3674921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Boundaries and the researcher’s gaze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Both broad methodologies demarcate a ‘field’ for exploration. </a:t>
            </a:r>
          </a:p>
          <a:p>
            <a:r>
              <a:rPr lang="en-US" dirty="0" smtClean="0"/>
              <a:t>Typically this positioning ‘the human’ as the pivot</a:t>
            </a:r>
            <a:endParaRPr lang="en-US" dirty="0"/>
          </a:p>
        </p:txBody>
      </p:sp>
      <p:pic>
        <p:nvPicPr>
          <p:cNvPr id="5" name="Content Placeholder 4" descr="longthwh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5650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has all this got to do with objects…!?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574653" y="4484913"/>
            <a:ext cx="1601336" cy="2173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10461" y="4506685"/>
            <a:ext cx="2031534" cy="2137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625741" y="4502800"/>
            <a:ext cx="2849713" cy="2137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-629081" y="4502800"/>
            <a:ext cx="3192956" cy="21372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6614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Engaging with objects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Traditional methods:</a:t>
            </a:r>
          </a:p>
          <a:p>
            <a:pPr lvl="1"/>
            <a:r>
              <a:rPr lang="en-US" dirty="0" smtClean="0"/>
              <a:t>Measure and record</a:t>
            </a:r>
          </a:p>
          <a:p>
            <a:pPr lvl="1"/>
            <a:r>
              <a:rPr lang="en-US" dirty="0" smtClean="0"/>
              <a:t>Place in context (historical, geographical, political, economic)</a:t>
            </a:r>
          </a:p>
          <a:p>
            <a:pPr lvl="1"/>
            <a:r>
              <a:rPr lang="en-US" dirty="0" smtClean="0"/>
              <a:t>Interpret function (in connection with above)</a:t>
            </a:r>
            <a:endParaRPr lang="en-US" dirty="0"/>
          </a:p>
        </p:txBody>
      </p:sp>
      <p:pic>
        <p:nvPicPr>
          <p:cNvPr id="5" name="Content Placeholder 4" descr="AHoW_100_mosaic_624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171389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Material culture studies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Finds the mind in the object</a:t>
            </a:r>
          </a:p>
          <a:p>
            <a:r>
              <a:rPr lang="en-US" dirty="0" smtClean="0"/>
              <a:t>Objects reflect cultural norms, shifts, traditions</a:t>
            </a:r>
          </a:p>
          <a:p>
            <a:r>
              <a:rPr lang="en-US" dirty="0" smtClean="0"/>
              <a:t>Affords objects the power to hold (embody), and perpetuate, cultural expressions</a:t>
            </a:r>
            <a:endParaRPr lang="en-US" dirty="0"/>
          </a:p>
        </p:txBody>
      </p:sp>
      <p:pic>
        <p:nvPicPr>
          <p:cNvPr id="5" name="Content Placeholder 4" descr="9781847883148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5529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Materialities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45050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Rejects modernist </a:t>
            </a:r>
            <a:r>
              <a:rPr lang="en-US" dirty="0" err="1" smtClean="0"/>
              <a:t>reductionalist</a:t>
            </a:r>
            <a:r>
              <a:rPr lang="en-US" dirty="0" smtClean="0"/>
              <a:t> frameworks</a:t>
            </a:r>
          </a:p>
          <a:p>
            <a:r>
              <a:rPr lang="en-US" dirty="0" err="1" smtClean="0"/>
              <a:t>Recognises</a:t>
            </a:r>
            <a:r>
              <a:rPr lang="en-US" dirty="0" smtClean="0"/>
              <a:t> planetary influences (</a:t>
            </a:r>
            <a:r>
              <a:rPr lang="en-US" dirty="0" err="1" smtClean="0"/>
              <a:t>morethanhumanism</a:t>
            </a:r>
            <a:r>
              <a:rPr lang="en-US" dirty="0" smtClean="0"/>
              <a:t>)</a:t>
            </a:r>
          </a:p>
          <a:p>
            <a:r>
              <a:rPr lang="en-US" dirty="0" smtClean="0"/>
              <a:t>Further </a:t>
            </a:r>
            <a:r>
              <a:rPr lang="en-US" dirty="0" err="1" smtClean="0"/>
              <a:t>decentralises</a:t>
            </a:r>
            <a:r>
              <a:rPr lang="en-US" dirty="0" smtClean="0"/>
              <a:t> the human to show the </a:t>
            </a:r>
            <a:r>
              <a:rPr lang="en-US" i="1" dirty="0" smtClean="0"/>
              <a:t>influence of substances</a:t>
            </a:r>
          </a:p>
          <a:p>
            <a:r>
              <a:rPr lang="en-US" dirty="0" smtClean="0"/>
              <a:t>Claims to give voice to ‘others’</a:t>
            </a:r>
          </a:p>
          <a:p>
            <a:pPr lvl="1"/>
            <a:r>
              <a:rPr lang="en-US" dirty="0" smtClean="0"/>
              <a:t>Non-human animals</a:t>
            </a:r>
          </a:p>
          <a:p>
            <a:pPr lvl="1"/>
            <a:r>
              <a:rPr lang="en-US" dirty="0" smtClean="0"/>
              <a:t>Viruses</a:t>
            </a:r>
          </a:p>
          <a:p>
            <a:pPr lvl="1"/>
            <a:r>
              <a:rPr lang="en-US" dirty="0" smtClean="0"/>
              <a:t>Substances wood/clay/water   </a:t>
            </a:r>
          </a:p>
        </p:txBody>
      </p:sp>
      <p:pic>
        <p:nvPicPr>
          <p:cNvPr id="5" name="Content Placeholder 4" descr="978-0-8223-5625-7_pr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082538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VBCD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This links with the post-human move and the </a:t>
            </a:r>
            <a:r>
              <a:rPr lang="en-US" dirty="0" err="1" smtClean="0"/>
              <a:t>transhuman</a:t>
            </a:r>
            <a:r>
              <a:rPr lang="en-US" dirty="0" smtClean="0"/>
              <a:t> move that both question what ‘human’ is anyway…</a:t>
            </a:r>
            <a:endParaRPr lang="en-US" dirty="0"/>
          </a:p>
        </p:txBody>
      </p:sp>
      <p:pic>
        <p:nvPicPr>
          <p:cNvPr id="5" name="Content Placeholder 4" descr="hellraiser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6106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Transhumanism</a:t>
            </a:r>
            <a:r>
              <a:rPr lang="en-US" dirty="0" smtClean="0"/>
              <a:t> (transitional human)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Result/extension of Enlightenment ideas of humanism</a:t>
            </a:r>
          </a:p>
          <a:p>
            <a:r>
              <a:rPr lang="en-US" dirty="0" smtClean="0"/>
              <a:t>Key idea:</a:t>
            </a:r>
          </a:p>
          <a:p>
            <a:pPr lvl="1"/>
            <a:r>
              <a:rPr lang="en-US" dirty="0" smtClean="0"/>
              <a:t>Science and techno should work to enhance human potential</a:t>
            </a:r>
            <a:endParaRPr lang="en-US" dirty="0"/>
          </a:p>
        </p:txBody>
      </p:sp>
      <p:pic>
        <p:nvPicPr>
          <p:cNvPr id="5" name="Content Placeholder 4" descr="tumblr_kwk3rq5RyP1qzs61eo1_400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19446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Transhumanists</a:t>
            </a:r>
            <a:r>
              <a:rPr lang="en-US" dirty="0" smtClean="0"/>
              <a:t> support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i="1" dirty="0" smtClean="0"/>
              <a:t>liberation</a:t>
            </a:r>
            <a:r>
              <a:rPr lang="en-US" dirty="0" smtClean="0"/>
              <a:t> of humanity from biological restraints and constrictions</a:t>
            </a:r>
          </a:p>
          <a:p>
            <a:r>
              <a:rPr lang="en-US" dirty="0" smtClean="0"/>
              <a:t>So as to alter the essence of what being human means </a:t>
            </a:r>
            <a:r>
              <a:rPr lang="en-US" sz="1800" dirty="0" smtClean="0"/>
              <a:t>(possibly elevating humanity above other modes of life)</a:t>
            </a:r>
            <a:endParaRPr lang="en-US" sz="1800" dirty="0"/>
          </a:p>
        </p:txBody>
      </p:sp>
      <p:pic>
        <p:nvPicPr>
          <p:cNvPr id="5" name="Content Placeholder 4" descr="robot vrouw.webp.jpe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51263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Dethrone the human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Humanism placed human as point of reference from which all emanates</a:t>
            </a:r>
          </a:p>
          <a:p>
            <a:r>
              <a:rPr lang="en-US" dirty="0" smtClean="0"/>
              <a:t>Post human questions human exceptionalism and anthropocentricism</a:t>
            </a:r>
            <a:endParaRPr lang="en-US" dirty="0"/>
          </a:p>
        </p:txBody>
      </p:sp>
      <p:pic>
        <p:nvPicPr>
          <p:cNvPr id="5" name="Content Placeholder 4" descr="notspecial.jpg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7010159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Posthumanism</a:t>
            </a:r>
            <a:r>
              <a:rPr lang="en-US" dirty="0" smtClean="0"/>
              <a:t> explores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what occurs post-human – beyond ‘human’ -  now that human is destabilized.</a:t>
            </a:r>
          </a:p>
          <a:p>
            <a:r>
              <a:rPr lang="en-US" dirty="0" smtClean="0"/>
              <a:t>Acts as a theory to help us understand what the contemporary human </a:t>
            </a:r>
            <a:r>
              <a:rPr lang="en-US" smtClean="0"/>
              <a:t>might </a:t>
            </a:r>
            <a:r>
              <a:rPr lang="en-US" smtClean="0"/>
              <a:t>be.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437626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But how? How does one hear </a:t>
            </a:r>
            <a:br>
              <a:rPr lang="en-US" dirty="0" smtClean="0"/>
            </a:br>
            <a:r>
              <a:rPr lang="en-US" dirty="0" smtClean="0"/>
              <a:t>(or listen to) an object?</a:t>
            </a:r>
            <a:endParaRPr lang="en-US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First we need to find out what constitutes an object…and what is a thing…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8907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Ingold</a:t>
            </a:r>
            <a:r>
              <a:rPr lang="en-US" dirty="0" smtClean="0"/>
              <a:t> - flows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Concerned with flows</a:t>
            </a:r>
          </a:p>
          <a:p>
            <a:r>
              <a:rPr lang="en-US" dirty="0" smtClean="0"/>
              <a:t>Rejects the </a:t>
            </a:r>
            <a:r>
              <a:rPr lang="en-US" dirty="0" err="1" smtClean="0"/>
              <a:t>Hylomorphic</a:t>
            </a:r>
            <a:r>
              <a:rPr lang="en-US" dirty="0" smtClean="0"/>
              <a:t> model where the mind is believed to make an object - the thing</a:t>
            </a:r>
          </a:p>
          <a:p>
            <a:r>
              <a:rPr lang="en-US" dirty="0" smtClean="0"/>
              <a:t>Existence shouldn’t be reduced to objects. It is a series of flows/</a:t>
            </a:r>
            <a:r>
              <a:rPr lang="en-US" dirty="0" err="1" smtClean="0"/>
              <a:t>becomings</a:t>
            </a:r>
            <a:endParaRPr lang="en-US" dirty="0" smtClean="0"/>
          </a:p>
          <a:p>
            <a:r>
              <a:rPr lang="en-US" dirty="0" smtClean="0"/>
              <a:t>World is made of things not objects because objects are inert</a:t>
            </a:r>
          </a:p>
          <a:p>
            <a:r>
              <a:rPr lang="en-US" dirty="0" smtClean="0"/>
              <a:t>We need to find the flows and not the things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52741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Bennett - vibrancy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Work on ‘hording’</a:t>
            </a:r>
          </a:p>
          <a:p>
            <a:r>
              <a:rPr lang="en-US" dirty="0" smtClean="0"/>
              <a:t>Sees things as vibrant; things pull at us</a:t>
            </a:r>
          </a:p>
          <a:p>
            <a:r>
              <a:rPr lang="en-US" dirty="0" smtClean="0"/>
              <a:t>Gives things powers to provoke </a:t>
            </a:r>
            <a:r>
              <a:rPr lang="en-US" dirty="0" err="1" smtClean="0"/>
              <a:t>behaviour</a:t>
            </a:r>
            <a:endParaRPr lang="en-US" dirty="0" smtClean="0"/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182587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Morton’s </a:t>
            </a:r>
            <a:r>
              <a:rPr lang="en-US" i="1" dirty="0" err="1" smtClean="0"/>
              <a:t>hyperobjects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Some things are too big to think with</a:t>
            </a:r>
          </a:p>
          <a:p>
            <a:r>
              <a:rPr lang="en-US" dirty="0" smtClean="0"/>
              <a:t>Logical extension of thinking about ‘big’ things is that they ‘disappear’.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86892" y="1417638"/>
            <a:ext cx="3499907" cy="5249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15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So what’s this all got to do with research methodology?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Acknowledgement of the place of things in the creation of humans ‘</a:t>
            </a:r>
            <a:r>
              <a:rPr lang="en-US" dirty="0" err="1" smtClean="0"/>
              <a:t>humaning</a:t>
            </a:r>
            <a:r>
              <a:rPr lang="en-US" dirty="0" smtClean="0"/>
              <a:t>’ (</a:t>
            </a:r>
            <a:r>
              <a:rPr lang="en-US" dirty="0" err="1" smtClean="0"/>
              <a:t>Ingold</a:t>
            </a:r>
            <a:r>
              <a:rPr lang="en-US" dirty="0" smtClean="0"/>
              <a:t>, 2013) demands a method to approach things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7561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Can a researcher give voice to things…</a:t>
            </a:r>
            <a:endParaRPr lang="en-US" dirty="0"/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How?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1002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Listening to things/objects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How does that item provoke </a:t>
            </a:r>
            <a:r>
              <a:rPr lang="en-US" dirty="0" err="1" smtClean="0"/>
              <a:t>behaviour</a:t>
            </a:r>
            <a:r>
              <a:rPr lang="en-US" dirty="0" smtClean="0"/>
              <a:t> – </a:t>
            </a:r>
            <a:r>
              <a:rPr lang="en-US" sz="2000" dirty="0" smtClean="0"/>
              <a:t>phenomenology</a:t>
            </a:r>
          </a:p>
          <a:p>
            <a:r>
              <a:rPr lang="en-US" dirty="0"/>
              <a:t>Consider the physicality of the engaging properties</a:t>
            </a:r>
          </a:p>
          <a:p>
            <a:r>
              <a:rPr lang="en-US" dirty="0" err="1" smtClean="0"/>
              <a:t>Interdisciplinarity</a:t>
            </a:r>
            <a:r>
              <a:rPr lang="en-US" dirty="0" smtClean="0"/>
              <a:t> – the biology, </a:t>
            </a:r>
            <a:r>
              <a:rPr lang="en-US" dirty="0" err="1" smtClean="0"/>
              <a:t>molecularity</a:t>
            </a:r>
            <a:r>
              <a:rPr lang="en-US" dirty="0" smtClean="0"/>
              <a:t>, physical properties </a:t>
            </a:r>
            <a:r>
              <a:rPr lang="en-US" dirty="0" err="1" smtClean="0"/>
              <a:t>etc</a:t>
            </a:r>
            <a:endParaRPr lang="en-US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414308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Identity, meaning, value </a:t>
            </a:r>
            <a:r>
              <a:rPr lang="en-GB" dirty="0"/>
              <a:t>shifts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27668"/>
            <a:ext cx="4038600" cy="4898496"/>
          </a:xfrm>
        </p:spPr>
        <p:txBody>
          <a:bodyPr/>
          <a:lstStyle/>
          <a:p>
            <a:r>
              <a:rPr lang="en-GB" dirty="0" smtClean="0"/>
              <a:t>Substances </a:t>
            </a:r>
            <a:r>
              <a:rPr lang="en-GB" dirty="0"/>
              <a:t>have life-</a:t>
            </a:r>
            <a:r>
              <a:rPr lang="en-GB" dirty="0" smtClean="0"/>
              <a:t>cycles (</a:t>
            </a:r>
            <a:r>
              <a:rPr lang="en-GB" dirty="0" err="1" smtClean="0"/>
              <a:t>Appadurai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Things </a:t>
            </a:r>
            <a:r>
              <a:rPr lang="en-GB" dirty="0"/>
              <a:t>transform </a:t>
            </a:r>
            <a:r>
              <a:rPr lang="en-GB" dirty="0" smtClean="0"/>
              <a:t>in their careers</a:t>
            </a:r>
          </a:p>
          <a:p>
            <a:endParaRPr lang="en-GB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012" y="3695474"/>
            <a:ext cx="3595309" cy="269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598" y="3429681"/>
            <a:ext cx="2962275" cy="296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109" y="3737806"/>
            <a:ext cx="3538866" cy="265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TR9466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42417" y="1417638"/>
            <a:ext cx="3639403" cy="177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6961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Materialities</a:t>
            </a:r>
            <a:r>
              <a:rPr lang="en-GB" dirty="0" smtClean="0"/>
              <a:t> focuses on the substance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Substances: wood and flesh</a:t>
            </a:r>
            <a:endParaRPr lang="en-GB" dirty="0"/>
          </a:p>
          <a:p>
            <a:r>
              <a:rPr lang="en-GB" dirty="0" smtClean="0"/>
              <a:t>Things </a:t>
            </a:r>
            <a:r>
              <a:rPr lang="en-GB" dirty="0"/>
              <a:t>transform </a:t>
            </a:r>
            <a:r>
              <a:rPr lang="en-GB" dirty="0" smtClean="0"/>
              <a:t>together (flows)</a:t>
            </a:r>
          </a:p>
          <a:p>
            <a:r>
              <a:rPr lang="en-GB" dirty="0" smtClean="0"/>
              <a:t>Wood and bodies in relationship</a:t>
            </a:r>
            <a:endParaRPr lang="en-GB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0012" y="3695474"/>
            <a:ext cx="3595309" cy="26964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598" y="3429681"/>
            <a:ext cx="2962275" cy="296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35109" y="3737806"/>
            <a:ext cx="3538866" cy="265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940516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Discussion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Consider how the physical properties of substances provoke people to behave (in the way they do) around it.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52500" y="1296085"/>
            <a:ext cx="76835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http://</a:t>
            </a:r>
            <a:r>
              <a:rPr lang="en-US" dirty="0" err="1">
                <a:hlinkClick r:id="rId2"/>
              </a:rPr>
              <a:t>www.morethanhumanresearch.com</a:t>
            </a:r>
            <a:r>
              <a:rPr lang="en-US" dirty="0">
                <a:hlinkClick r:id="rId2"/>
              </a:rPr>
              <a:t>/films-from-our-</a:t>
            </a:r>
            <a:r>
              <a:rPr lang="en-US" dirty="0" err="1">
                <a:hlinkClick r:id="rId2"/>
              </a:rPr>
              <a:t>workshops.html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87657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8003</TotalTime>
  <Words>657</Words>
  <Application>Microsoft Office PowerPoint</Application>
  <PresentationFormat>On-screen Show (4:3)</PresentationFormat>
  <Paragraphs>96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 Black </vt:lpstr>
      <vt:lpstr>Listening to objects</vt:lpstr>
      <vt:lpstr>Today’s class</vt:lpstr>
      <vt:lpstr>Research methods overview</vt:lpstr>
      <vt:lpstr>Theoretical framework</vt:lpstr>
      <vt:lpstr>What ‘counts’ as data?</vt:lpstr>
      <vt:lpstr>Boundaries and the researcher’s gaze</vt:lpstr>
      <vt:lpstr>What has all this got to do with objects…!?</vt:lpstr>
      <vt:lpstr>Engaging with objects</vt:lpstr>
      <vt:lpstr>Material culture studies</vt:lpstr>
      <vt:lpstr>Materialities</vt:lpstr>
      <vt:lpstr>VBCD</vt:lpstr>
      <vt:lpstr>Transhumanism (transitional human)</vt:lpstr>
      <vt:lpstr>Transhumanists support</vt:lpstr>
      <vt:lpstr>Dethrone the human</vt:lpstr>
      <vt:lpstr>Posthumanism explores</vt:lpstr>
      <vt:lpstr>But how? How does one hear  (or listen to) an object?</vt:lpstr>
      <vt:lpstr>Ingold - flows  </vt:lpstr>
      <vt:lpstr>Bennett - vibrancy </vt:lpstr>
      <vt:lpstr>Morton’s hyperobjects</vt:lpstr>
      <vt:lpstr>So what’s this all got to do with research methodology?</vt:lpstr>
      <vt:lpstr>Can a researcher give voice to things…</vt:lpstr>
      <vt:lpstr>Listening to things/objects</vt:lpstr>
      <vt:lpstr>Identity, meaning, value shifts </vt:lpstr>
      <vt:lpstr>Materialities focuses on the substance</vt:lpstr>
      <vt:lpstr>Discussion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Listening to objects</dc:title>
  <dc:creator>Luci Attala</dc:creator>
  <cp:lastModifiedBy>Administrator</cp:lastModifiedBy>
  <cp:revision>26</cp:revision>
  <cp:lastPrinted>2014-12-11T09:22:15Z</cp:lastPrinted>
  <dcterms:created xsi:type="dcterms:W3CDTF">2014-11-30T15:40:29Z</dcterms:created>
  <dcterms:modified xsi:type="dcterms:W3CDTF">2014-12-11T09:31:43Z</dcterms:modified>
</cp:coreProperties>
</file>