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1"/>
  </p:sldMasterIdLst>
  <p:notesMasterIdLst>
    <p:notesMasterId r:id="rId11"/>
  </p:notesMasterIdLst>
  <p:sldIdLst>
    <p:sldId id="256" r:id="rId2"/>
    <p:sldId id="257" r:id="rId3"/>
    <p:sldId id="259" r:id="rId4"/>
    <p:sldId id="262" r:id="rId5"/>
    <p:sldId id="258" r:id="rId6"/>
    <p:sldId id="261" r:id="rId7"/>
    <p:sldId id="264"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F20B44-F241-448F-9F1A-AD74B5B50215}" v="2918" dt="2023-10-30T16:35:32.6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snapVertSplitter="1" vertBarState="minimized">
    <p:restoredLeft sz="8568" autoAdjust="0"/>
    <p:restoredTop sz="86449" autoAdjust="0"/>
  </p:normalViewPr>
  <p:slideViewPr>
    <p:cSldViewPr snapToGrid="0">
      <p:cViewPr varScale="1">
        <p:scale>
          <a:sx n="74" d="100"/>
          <a:sy n="74" d="100"/>
        </p:scale>
        <p:origin x="1618" y="91"/>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Davies (2306055)" userId="9e7e9a79-815f-477e-b14d-a39f7c9816d4" providerId="ADAL" clId="{5CF20B44-F241-448F-9F1A-AD74B5B50215}"/>
    <pc:docChg chg="modSld">
      <pc:chgData name="Shannon Davies (2306055)" userId="9e7e9a79-815f-477e-b14d-a39f7c9816d4" providerId="ADAL" clId="{5CF20B44-F241-448F-9F1A-AD74B5B50215}" dt="2023-10-30T16:27:22.755" v="74"/>
      <pc:docMkLst>
        <pc:docMk/>
      </pc:docMkLst>
      <pc:sldChg chg="addSp delSp modSp modTransition modAnim">
        <pc:chgData name="Shannon Davies (2306055)" userId="9e7e9a79-815f-477e-b14d-a39f7c9816d4" providerId="ADAL" clId="{5CF20B44-F241-448F-9F1A-AD74B5B50215}" dt="2023-10-30T15:55:35.201" v="53"/>
        <pc:sldMkLst>
          <pc:docMk/>
          <pc:sldMk cId="109857222" sldId="256"/>
        </pc:sldMkLst>
        <pc:picChg chg="add del mod">
          <ac:chgData name="Shannon Davies (2306055)" userId="9e7e9a79-815f-477e-b14d-a39f7c9816d4" providerId="ADAL" clId="{5CF20B44-F241-448F-9F1A-AD74B5B50215}" dt="2023-10-30T15:01:36.732" v="2"/>
          <ac:picMkLst>
            <pc:docMk/>
            <pc:sldMk cId="109857222" sldId="256"/>
            <ac:picMk id="5" creationId="{4790FB16-7B91-422D-AC7B-ACC85A80DA75}"/>
          </ac:picMkLst>
        </pc:picChg>
        <pc:picChg chg="add del mod">
          <ac:chgData name="Shannon Davies (2306055)" userId="9e7e9a79-815f-477e-b14d-a39f7c9816d4" providerId="ADAL" clId="{5CF20B44-F241-448F-9F1A-AD74B5B50215}" dt="2023-10-30T15:02:28.135" v="4"/>
          <ac:picMkLst>
            <pc:docMk/>
            <pc:sldMk cId="109857222" sldId="256"/>
            <ac:picMk id="6" creationId="{340D15D2-6FD6-4CB1-BA6C-C4F3F2CA2C43}"/>
          </ac:picMkLst>
        </pc:picChg>
        <pc:picChg chg="add del mod">
          <ac:chgData name="Shannon Davies (2306055)" userId="9e7e9a79-815f-477e-b14d-a39f7c9816d4" providerId="ADAL" clId="{5CF20B44-F241-448F-9F1A-AD74B5B50215}" dt="2023-10-30T15:05:12.801" v="13"/>
          <ac:picMkLst>
            <pc:docMk/>
            <pc:sldMk cId="109857222" sldId="256"/>
            <ac:picMk id="7" creationId="{F3FE19AB-F383-43A0-8441-70349254E38E}"/>
          </ac:picMkLst>
        </pc:picChg>
        <pc:picChg chg="add del mod">
          <ac:chgData name="Shannon Davies (2306055)" userId="9e7e9a79-815f-477e-b14d-a39f7c9816d4" providerId="ADAL" clId="{5CF20B44-F241-448F-9F1A-AD74B5B50215}" dt="2023-10-30T15:40:53.670" v="47"/>
          <ac:picMkLst>
            <pc:docMk/>
            <pc:sldMk cId="109857222" sldId="256"/>
            <ac:picMk id="8" creationId="{AB39A729-610B-48F3-8D52-AA5B3CF7433C}"/>
          </ac:picMkLst>
        </pc:picChg>
        <pc:picChg chg="add del mod">
          <ac:chgData name="Shannon Davies (2306055)" userId="9e7e9a79-815f-477e-b14d-a39f7c9816d4" providerId="ADAL" clId="{5CF20B44-F241-448F-9F1A-AD74B5B50215}" dt="2023-10-30T15:55:03.201" v="52"/>
          <ac:picMkLst>
            <pc:docMk/>
            <pc:sldMk cId="109857222" sldId="256"/>
            <ac:picMk id="9" creationId="{42D325D7-2AD6-4557-BDF9-1E9A298FCAF1}"/>
          </ac:picMkLst>
        </pc:picChg>
        <pc:picChg chg="add mod">
          <ac:chgData name="Shannon Davies (2306055)" userId="9e7e9a79-815f-477e-b14d-a39f7c9816d4" providerId="ADAL" clId="{5CF20B44-F241-448F-9F1A-AD74B5B50215}" dt="2023-10-30T15:55:35.201" v="53"/>
          <ac:picMkLst>
            <pc:docMk/>
            <pc:sldMk cId="109857222" sldId="256"/>
            <ac:picMk id="10" creationId="{638B949D-9C78-47EB-82AA-82D55569D042}"/>
          </ac:picMkLst>
        </pc:picChg>
      </pc:sldChg>
      <pc:sldChg chg="addSp delSp modSp modTransition modAnim">
        <pc:chgData name="Shannon Davies (2306055)" userId="9e7e9a79-815f-477e-b14d-a39f7c9816d4" providerId="ADAL" clId="{5CF20B44-F241-448F-9F1A-AD74B5B50215}" dt="2023-10-30T15:58:35.586" v="57"/>
        <pc:sldMkLst>
          <pc:docMk/>
          <pc:sldMk cId="395942169" sldId="257"/>
        </pc:sldMkLst>
        <pc:picChg chg="add del mod">
          <ac:chgData name="Shannon Davies (2306055)" userId="9e7e9a79-815f-477e-b14d-a39f7c9816d4" providerId="ADAL" clId="{5CF20B44-F241-448F-9F1A-AD74B5B50215}" dt="2023-10-30T15:01:31.629" v="1"/>
          <ac:picMkLst>
            <pc:docMk/>
            <pc:sldMk cId="395942169" sldId="257"/>
            <ac:picMk id="5" creationId="{3E920BAC-0F08-4DE4-BE7D-DD33872E2164}"/>
          </ac:picMkLst>
        </pc:picChg>
        <pc:picChg chg="add del mod">
          <ac:chgData name="Shannon Davies (2306055)" userId="9e7e9a79-815f-477e-b14d-a39f7c9816d4" providerId="ADAL" clId="{5CF20B44-F241-448F-9F1A-AD74B5B50215}" dt="2023-10-30T15:03:02.108" v="6"/>
          <ac:picMkLst>
            <pc:docMk/>
            <pc:sldMk cId="395942169" sldId="257"/>
            <ac:picMk id="6" creationId="{D431BFC1-6F48-46C9-B17C-90D90051C250}"/>
          </ac:picMkLst>
        </pc:picChg>
        <pc:picChg chg="add del mod">
          <ac:chgData name="Shannon Davies (2306055)" userId="9e7e9a79-815f-477e-b14d-a39f7c9816d4" providerId="ADAL" clId="{5CF20B44-F241-448F-9F1A-AD74B5B50215}" dt="2023-10-30T15:03:39.606" v="8"/>
          <ac:picMkLst>
            <pc:docMk/>
            <pc:sldMk cId="395942169" sldId="257"/>
            <ac:picMk id="7" creationId="{9CF099B3-EB03-4B2C-9AE0-B205A22549E5}"/>
          </ac:picMkLst>
        </pc:picChg>
        <pc:picChg chg="add del mod">
          <ac:chgData name="Shannon Davies (2306055)" userId="9e7e9a79-815f-477e-b14d-a39f7c9816d4" providerId="ADAL" clId="{5CF20B44-F241-448F-9F1A-AD74B5B50215}" dt="2023-10-30T15:03:59.468" v="10"/>
          <ac:picMkLst>
            <pc:docMk/>
            <pc:sldMk cId="395942169" sldId="257"/>
            <ac:picMk id="8" creationId="{5BD03117-CE74-4C8E-A3E9-D4F6532BC21F}"/>
          </ac:picMkLst>
        </pc:picChg>
        <pc:picChg chg="add del mod">
          <ac:chgData name="Shannon Davies (2306055)" userId="9e7e9a79-815f-477e-b14d-a39f7c9816d4" providerId="ADAL" clId="{5CF20B44-F241-448F-9F1A-AD74B5B50215}" dt="2023-10-30T15:05:03.662" v="12"/>
          <ac:picMkLst>
            <pc:docMk/>
            <pc:sldMk cId="395942169" sldId="257"/>
            <ac:picMk id="9" creationId="{DDFB9245-7548-4A86-BFCE-EA340BE928B6}"/>
          </ac:picMkLst>
        </pc:picChg>
        <pc:picChg chg="add del mod">
          <ac:chgData name="Shannon Davies (2306055)" userId="9e7e9a79-815f-477e-b14d-a39f7c9816d4" providerId="ADAL" clId="{5CF20B44-F241-448F-9F1A-AD74B5B50215}" dt="2023-10-30T15:05:59.212" v="15"/>
          <ac:picMkLst>
            <pc:docMk/>
            <pc:sldMk cId="395942169" sldId="257"/>
            <ac:picMk id="10" creationId="{4E738E5A-434C-4C60-A4CA-AA1CBF26BAA3}"/>
          </ac:picMkLst>
        </pc:picChg>
        <pc:picChg chg="add del mod">
          <ac:chgData name="Shannon Davies (2306055)" userId="9e7e9a79-815f-477e-b14d-a39f7c9816d4" providerId="ADAL" clId="{5CF20B44-F241-448F-9F1A-AD74B5B50215}" dt="2023-10-30T15:09:40.800" v="17"/>
          <ac:picMkLst>
            <pc:docMk/>
            <pc:sldMk cId="395942169" sldId="257"/>
            <ac:picMk id="11" creationId="{D0B66568-6B8F-407C-8595-3AF8091AABA2}"/>
          </ac:picMkLst>
        </pc:picChg>
        <pc:picChg chg="add del mod">
          <ac:chgData name="Shannon Davies (2306055)" userId="9e7e9a79-815f-477e-b14d-a39f7c9816d4" providerId="ADAL" clId="{5CF20B44-F241-448F-9F1A-AD74B5B50215}" dt="2023-10-30T15:10:35.275" v="19"/>
          <ac:picMkLst>
            <pc:docMk/>
            <pc:sldMk cId="395942169" sldId="257"/>
            <ac:picMk id="12" creationId="{D9E63927-F1F7-46F1-A0D8-EEF52D6E2690}"/>
          </ac:picMkLst>
        </pc:picChg>
        <pc:picChg chg="add del mod">
          <ac:chgData name="Shannon Davies (2306055)" userId="9e7e9a79-815f-477e-b14d-a39f7c9816d4" providerId="ADAL" clId="{5CF20B44-F241-448F-9F1A-AD74B5B50215}" dt="2023-10-30T15:11:53.867" v="21"/>
          <ac:picMkLst>
            <pc:docMk/>
            <pc:sldMk cId="395942169" sldId="257"/>
            <ac:picMk id="13" creationId="{35DF836D-83D5-4FD9-BC01-918567615BC9}"/>
          </ac:picMkLst>
        </pc:picChg>
        <pc:picChg chg="add del mod">
          <ac:chgData name="Shannon Davies (2306055)" userId="9e7e9a79-815f-477e-b14d-a39f7c9816d4" providerId="ADAL" clId="{5CF20B44-F241-448F-9F1A-AD74B5B50215}" dt="2023-10-30T15:18:32.227" v="23"/>
          <ac:picMkLst>
            <pc:docMk/>
            <pc:sldMk cId="395942169" sldId="257"/>
            <ac:picMk id="14" creationId="{23D50F56-351E-4873-9542-BD87E5367006}"/>
          </ac:picMkLst>
        </pc:picChg>
        <pc:picChg chg="add del mod">
          <ac:chgData name="Shannon Davies (2306055)" userId="9e7e9a79-815f-477e-b14d-a39f7c9816d4" providerId="ADAL" clId="{5CF20B44-F241-448F-9F1A-AD74B5B50215}" dt="2023-10-30T15:19:10.438" v="24"/>
          <ac:picMkLst>
            <pc:docMk/>
            <pc:sldMk cId="395942169" sldId="257"/>
            <ac:picMk id="15" creationId="{A2B63116-05A0-45A8-A2C0-4BE576590555}"/>
          </ac:picMkLst>
        </pc:picChg>
        <pc:picChg chg="add del mod">
          <ac:chgData name="Shannon Davies (2306055)" userId="9e7e9a79-815f-477e-b14d-a39f7c9816d4" providerId="ADAL" clId="{5CF20B44-F241-448F-9F1A-AD74B5B50215}" dt="2023-10-30T15:20:02.755" v="26"/>
          <ac:picMkLst>
            <pc:docMk/>
            <pc:sldMk cId="395942169" sldId="257"/>
            <ac:picMk id="16" creationId="{81FAAA6C-2A6F-41C9-8C6F-D706F236AAA4}"/>
          </ac:picMkLst>
        </pc:picChg>
        <pc:picChg chg="add del mod">
          <ac:chgData name="Shannon Davies (2306055)" userId="9e7e9a79-815f-477e-b14d-a39f7c9816d4" providerId="ADAL" clId="{5CF20B44-F241-448F-9F1A-AD74B5B50215}" dt="2023-10-30T15:20:41.305" v="28"/>
          <ac:picMkLst>
            <pc:docMk/>
            <pc:sldMk cId="395942169" sldId="257"/>
            <ac:picMk id="17" creationId="{3298B4A8-56D2-4D34-BFA4-9AFE07FE5062}"/>
          </ac:picMkLst>
        </pc:picChg>
        <pc:picChg chg="add del mod">
          <ac:chgData name="Shannon Davies (2306055)" userId="9e7e9a79-815f-477e-b14d-a39f7c9816d4" providerId="ADAL" clId="{5CF20B44-F241-448F-9F1A-AD74B5B50215}" dt="2023-10-30T15:40:53.670" v="47"/>
          <ac:picMkLst>
            <pc:docMk/>
            <pc:sldMk cId="395942169" sldId="257"/>
            <ac:picMk id="18" creationId="{291B4BD7-3398-45D0-B145-14621CFB0A5B}"/>
          </ac:picMkLst>
        </pc:picChg>
        <pc:picChg chg="add del mod">
          <ac:chgData name="Shannon Davies (2306055)" userId="9e7e9a79-815f-477e-b14d-a39f7c9816d4" providerId="ADAL" clId="{5CF20B44-F241-448F-9F1A-AD74B5B50215}" dt="2023-10-30T15:54:34.071" v="49"/>
          <ac:picMkLst>
            <pc:docMk/>
            <pc:sldMk cId="395942169" sldId="257"/>
            <ac:picMk id="19" creationId="{B3E79069-035C-4ACF-9A38-C2A5606B3C22}"/>
          </ac:picMkLst>
        </pc:picChg>
        <pc:picChg chg="add del mod">
          <ac:chgData name="Shannon Davies (2306055)" userId="9e7e9a79-815f-477e-b14d-a39f7c9816d4" providerId="ADAL" clId="{5CF20B44-F241-448F-9F1A-AD74B5B50215}" dt="2023-10-30T15:55:38.295" v="54"/>
          <ac:picMkLst>
            <pc:docMk/>
            <pc:sldMk cId="395942169" sldId="257"/>
            <ac:picMk id="20" creationId="{37BB45EE-A0E4-4494-8BC5-35027B645602}"/>
          </ac:picMkLst>
        </pc:picChg>
        <pc:picChg chg="add del mod">
          <ac:chgData name="Shannon Davies (2306055)" userId="9e7e9a79-815f-477e-b14d-a39f7c9816d4" providerId="ADAL" clId="{5CF20B44-F241-448F-9F1A-AD74B5B50215}" dt="2023-10-30T15:56:54.124" v="56"/>
          <ac:picMkLst>
            <pc:docMk/>
            <pc:sldMk cId="395942169" sldId="257"/>
            <ac:picMk id="21" creationId="{5BC26EAD-CB7D-45EB-9BA1-D08914FC55E0}"/>
          </ac:picMkLst>
        </pc:picChg>
        <pc:picChg chg="add mod">
          <ac:chgData name="Shannon Davies (2306055)" userId="9e7e9a79-815f-477e-b14d-a39f7c9816d4" providerId="ADAL" clId="{5CF20B44-F241-448F-9F1A-AD74B5B50215}" dt="2023-10-30T15:58:35.586" v="57"/>
          <ac:picMkLst>
            <pc:docMk/>
            <pc:sldMk cId="395942169" sldId="257"/>
            <ac:picMk id="22" creationId="{37DAD9E0-3B57-4DEC-A6EB-27E5923C0E5A}"/>
          </ac:picMkLst>
        </pc:picChg>
      </pc:sldChg>
      <pc:sldChg chg="addSp delSp modSp modTransition modAnim">
        <pc:chgData name="Shannon Davies (2306055)" userId="9e7e9a79-815f-477e-b14d-a39f7c9816d4" providerId="ADAL" clId="{5CF20B44-F241-448F-9F1A-AD74B5B50215}" dt="2023-10-30T16:19:31.043" v="69"/>
        <pc:sldMkLst>
          <pc:docMk/>
          <pc:sldMk cId="2694072420" sldId="258"/>
        </pc:sldMkLst>
        <pc:picChg chg="add del mod">
          <ac:chgData name="Shannon Davies (2306055)" userId="9e7e9a79-815f-477e-b14d-a39f7c9816d4" providerId="ADAL" clId="{5CF20B44-F241-448F-9F1A-AD74B5B50215}" dt="2023-10-30T16:16:21.441" v="61"/>
          <ac:picMkLst>
            <pc:docMk/>
            <pc:sldMk cId="2694072420" sldId="258"/>
            <ac:picMk id="3" creationId="{4B2D0D89-96C1-497B-B75C-087E8B6731BB}"/>
          </ac:picMkLst>
        </pc:picChg>
        <pc:picChg chg="add del mod">
          <ac:chgData name="Shannon Davies (2306055)" userId="9e7e9a79-815f-477e-b14d-a39f7c9816d4" providerId="ADAL" clId="{5CF20B44-F241-448F-9F1A-AD74B5B50215}" dt="2023-10-30T16:17:04.065" v="64"/>
          <ac:picMkLst>
            <pc:docMk/>
            <pc:sldMk cId="2694072420" sldId="258"/>
            <ac:picMk id="5" creationId="{2614B6A4-3519-4DEA-B966-634E480EFD38}"/>
          </ac:picMkLst>
        </pc:picChg>
        <pc:picChg chg="add del mod">
          <ac:chgData name="Shannon Davies (2306055)" userId="9e7e9a79-815f-477e-b14d-a39f7c9816d4" providerId="ADAL" clId="{5CF20B44-F241-448F-9F1A-AD74B5B50215}" dt="2023-10-30T16:17:22.605" v="66"/>
          <ac:picMkLst>
            <pc:docMk/>
            <pc:sldMk cId="2694072420" sldId="258"/>
            <ac:picMk id="6" creationId="{0B373321-92D3-4DD0-ACD1-05333BA070B2}"/>
          </ac:picMkLst>
        </pc:picChg>
        <pc:picChg chg="add del mod">
          <ac:chgData name="Shannon Davies (2306055)" userId="9e7e9a79-815f-477e-b14d-a39f7c9816d4" providerId="ADAL" clId="{5CF20B44-F241-448F-9F1A-AD74B5B50215}" dt="2023-10-30T16:18:44.089" v="68"/>
          <ac:picMkLst>
            <pc:docMk/>
            <pc:sldMk cId="2694072420" sldId="258"/>
            <ac:picMk id="7" creationId="{5F905A73-E58F-48B5-A96B-FEFE0ACCC376}"/>
          </ac:picMkLst>
        </pc:picChg>
        <pc:picChg chg="add mod">
          <ac:chgData name="Shannon Davies (2306055)" userId="9e7e9a79-815f-477e-b14d-a39f7c9816d4" providerId="ADAL" clId="{5CF20B44-F241-448F-9F1A-AD74B5B50215}" dt="2023-10-30T16:19:31.043" v="69"/>
          <ac:picMkLst>
            <pc:docMk/>
            <pc:sldMk cId="2694072420" sldId="258"/>
            <ac:picMk id="8" creationId="{2F6C7993-AEB9-42B9-AC74-DA288F4C8BDB}"/>
          </ac:picMkLst>
        </pc:picChg>
      </pc:sldChg>
      <pc:sldChg chg="addSp delSp modSp modTransition modAnim">
        <pc:chgData name="Shannon Davies (2306055)" userId="9e7e9a79-815f-477e-b14d-a39f7c9816d4" providerId="ADAL" clId="{5CF20B44-F241-448F-9F1A-AD74B5B50215}" dt="2023-10-30T16:07:34.066" v="58"/>
        <pc:sldMkLst>
          <pc:docMk/>
          <pc:sldMk cId="612871383" sldId="259"/>
        </pc:sldMkLst>
        <pc:picChg chg="add del mod">
          <ac:chgData name="Shannon Davies (2306055)" userId="9e7e9a79-815f-477e-b14d-a39f7c9816d4" providerId="ADAL" clId="{5CF20B44-F241-448F-9F1A-AD74B5B50215}" dt="2023-10-30T15:24:24.308" v="31"/>
          <ac:picMkLst>
            <pc:docMk/>
            <pc:sldMk cId="612871383" sldId="259"/>
            <ac:picMk id="2" creationId="{3761ECA4-FBC9-40C1-8B4A-9DC61D6494FE}"/>
          </ac:picMkLst>
        </pc:picChg>
        <pc:picChg chg="add del mod">
          <ac:chgData name="Shannon Davies (2306055)" userId="9e7e9a79-815f-477e-b14d-a39f7c9816d4" providerId="ADAL" clId="{5CF20B44-F241-448F-9F1A-AD74B5B50215}" dt="2023-10-30T15:24:54.794" v="33"/>
          <ac:picMkLst>
            <pc:docMk/>
            <pc:sldMk cId="612871383" sldId="259"/>
            <ac:picMk id="4" creationId="{133AA6BE-B8BC-482B-B8CE-39D2EC28F6CB}"/>
          </ac:picMkLst>
        </pc:picChg>
        <pc:picChg chg="add del mod">
          <ac:chgData name="Shannon Davies (2306055)" userId="9e7e9a79-815f-477e-b14d-a39f7c9816d4" providerId="ADAL" clId="{5CF20B44-F241-448F-9F1A-AD74B5B50215}" dt="2023-10-30T15:25:06.217" v="35"/>
          <ac:picMkLst>
            <pc:docMk/>
            <pc:sldMk cId="612871383" sldId="259"/>
            <ac:picMk id="5" creationId="{C8AF6273-53BD-44CC-9EDE-5E78DBECC574}"/>
          </ac:picMkLst>
        </pc:picChg>
        <pc:picChg chg="add del mod">
          <ac:chgData name="Shannon Davies (2306055)" userId="9e7e9a79-815f-477e-b14d-a39f7c9816d4" providerId="ADAL" clId="{5CF20B44-F241-448F-9F1A-AD74B5B50215}" dt="2023-10-30T15:25:38.015" v="37"/>
          <ac:picMkLst>
            <pc:docMk/>
            <pc:sldMk cId="612871383" sldId="259"/>
            <ac:picMk id="6" creationId="{4E434213-BE2B-491C-9ECA-BDB9D23BE558}"/>
          </ac:picMkLst>
        </pc:picChg>
        <pc:picChg chg="add del mod">
          <ac:chgData name="Shannon Davies (2306055)" userId="9e7e9a79-815f-477e-b14d-a39f7c9816d4" providerId="ADAL" clId="{5CF20B44-F241-448F-9F1A-AD74B5B50215}" dt="2023-10-30T15:25:52.532" v="39"/>
          <ac:picMkLst>
            <pc:docMk/>
            <pc:sldMk cId="612871383" sldId="259"/>
            <ac:picMk id="7" creationId="{48602A68-C7E9-43EE-8CCE-7B7405CEE488}"/>
          </ac:picMkLst>
        </pc:picChg>
        <pc:picChg chg="add del mod">
          <ac:chgData name="Shannon Davies (2306055)" userId="9e7e9a79-815f-477e-b14d-a39f7c9816d4" providerId="ADAL" clId="{5CF20B44-F241-448F-9F1A-AD74B5B50215}" dt="2023-10-30T15:30:45.405" v="41"/>
          <ac:picMkLst>
            <pc:docMk/>
            <pc:sldMk cId="612871383" sldId="259"/>
            <ac:picMk id="12" creationId="{EFB4D6C9-77A1-4698-9A9E-78FFFD4AF590}"/>
          </ac:picMkLst>
        </pc:picChg>
        <pc:picChg chg="add del mod">
          <ac:chgData name="Shannon Davies (2306055)" userId="9e7e9a79-815f-477e-b14d-a39f7c9816d4" providerId="ADAL" clId="{5CF20B44-F241-448F-9F1A-AD74B5B50215}" dt="2023-10-30T15:31:50.662" v="42"/>
          <ac:picMkLst>
            <pc:docMk/>
            <pc:sldMk cId="612871383" sldId="259"/>
            <ac:picMk id="13" creationId="{905E5DFA-321C-430C-A9B0-E80FD296B7A9}"/>
          </ac:picMkLst>
        </pc:picChg>
        <pc:picChg chg="add del mod">
          <ac:chgData name="Shannon Davies (2306055)" userId="9e7e9a79-815f-477e-b14d-a39f7c9816d4" providerId="ADAL" clId="{5CF20B44-F241-448F-9F1A-AD74B5B50215}" dt="2023-10-30T15:32:16.784" v="44"/>
          <ac:picMkLst>
            <pc:docMk/>
            <pc:sldMk cId="612871383" sldId="259"/>
            <ac:picMk id="14" creationId="{7FCB3353-C75D-40C2-922D-594E4E67DE8C}"/>
          </ac:picMkLst>
        </pc:picChg>
        <pc:picChg chg="add del mod">
          <ac:chgData name="Shannon Davies (2306055)" userId="9e7e9a79-815f-477e-b14d-a39f7c9816d4" providerId="ADAL" clId="{5CF20B44-F241-448F-9F1A-AD74B5B50215}" dt="2023-10-30T15:40:53.670" v="47"/>
          <ac:picMkLst>
            <pc:docMk/>
            <pc:sldMk cId="612871383" sldId="259"/>
            <ac:picMk id="15" creationId="{44831427-463F-40F3-A66A-40FFA07B73BA}"/>
          </ac:picMkLst>
        </pc:picChg>
        <pc:picChg chg="add del mod">
          <ac:chgData name="Shannon Davies (2306055)" userId="9e7e9a79-815f-477e-b14d-a39f7c9816d4" providerId="ADAL" clId="{5CF20B44-F241-448F-9F1A-AD74B5B50215}" dt="2023-10-30T15:54:55.361" v="51"/>
          <ac:picMkLst>
            <pc:docMk/>
            <pc:sldMk cId="612871383" sldId="259"/>
            <ac:picMk id="16" creationId="{CBF2961C-5664-49F7-A734-5A234441CB90}"/>
          </ac:picMkLst>
        </pc:picChg>
        <pc:picChg chg="add mod">
          <ac:chgData name="Shannon Davies (2306055)" userId="9e7e9a79-815f-477e-b14d-a39f7c9816d4" providerId="ADAL" clId="{5CF20B44-F241-448F-9F1A-AD74B5B50215}" dt="2023-10-30T16:07:34.066" v="58"/>
          <ac:picMkLst>
            <pc:docMk/>
            <pc:sldMk cId="612871383" sldId="259"/>
            <ac:picMk id="17" creationId="{1640728F-89A4-4B38-97A6-689AFFFC26E3}"/>
          </ac:picMkLst>
        </pc:picChg>
      </pc:sldChg>
      <pc:sldChg chg="addSp delSp modSp modTransition modAnim">
        <pc:chgData name="Shannon Davies (2306055)" userId="9e7e9a79-815f-477e-b14d-a39f7c9816d4" providerId="ADAL" clId="{5CF20B44-F241-448F-9F1A-AD74B5B50215}" dt="2023-10-30T16:27:22.755" v="74"/>
        <pc:sldMkLst>
          <pc:docMk/>
          <pc:sldMk cId="3885056128" sldId="261"/>
        </pc:sldMkLst>
        <pc:picChg chg="add del mod">
          <ac:chgData name="Shannon Davies (2306055)" userId="9e7e9a79-815f-477e-b14d-a39f7c9816d4" providerId="ADAL" clId="{5CF20B44-F241-448F-9F1A-AD74B5B50215}" dt="2023-10-30T16:16:52.316" v="63"/>
          <ac:picMkLst>
            <pc:docMk/>
            <pc:sldMk cId="3885056128" sldId="261"/>
            <ac:picMk id="3" creationId="{3829E8DC-BDA7-41C4-9F69-A1C1CC65378A}"/>
          </ac:picMkLst>
        </pc:picChg>
        <pc:picChg chg="add del mod">
          <ac:chgData name="Shannon Davies (2306055)" userId="9e7e9a79-815f-477e-b14d-a39f7c9816d4" providerId="ADAL" clId="{5CF20B44-F241-448F-9F1A-AD74B5B50215}" dt="2023-10-30T16:26:02.076" v="71"/>
          <ac:picMkLst>
            <pc:docMk/>
            <pc:sldMk cId="3885056128" sldId="261"/>
            <ac:picMk id="5" creationId="{C7610488-871F-42D9-AE60-FD8C2AB6C53A}"/>
          </ac:picMkLst>
        </pc:picChg>
        <pc:picChg chg="add del mod">
          <ac:chgData name="Shannon Davies (2306055)" userId="9e7e9a79-815f-477e-b14d-a39f7c9816d4" providerId="ADAL" clId="{5CF20B44-F241-448F-9F1A-AD74B5B50215}" dt="2023-10-30T16:26:22.307" v="73"/>
          <ac:picMkLst>
            <pc:docMk/>
            <pc:sldMk cId="3885056128" sldId="261"/>
            <ac:picMk id="6" creationId="{59EE44A1-5F96-4DEA-990B-DEDBD67412CF}"/>
          </ac:picMkLst>
        </pc:picChg>
        <pc:picChg chg="add mod">
          <ac:chgData name="Shannon Davies (2306055)" userId="9e7e9a79-815f-477e-b14d-a39f7c9816d4" providerId="ADAL" clId="{5CF20B44-F241-448F-9F1A-AD74B5B50215}" dt="2023-10-30T16:27:22.755" v="74"/>
          <ac:picMkLst>
            <pc:docMk/>
            <pc:sldMk cId="3885056128" sldId="261"/>
            <ac:picMk id="8" creationId="{885EB316-51D8-4095-B327-8C35773CA5C6}"/>
          </ac:picMkLst>
        </pc:picChg>
      </pc:sldChg>
      <pc:sldChg chg="addSp delSp modSp modTransition modAnim">
        <pc:chgData name="Shannon Davies (2306055)" userId="9e7e9a79-815f-477e-b14d-a39f7c9816d4" providerId="ADAL" clId="{5CF20B44-F241-448F-9F1A-AD74B5B50215}" dt="2023-10-30T16:12:31.284" v="59"/>
        <pc:sldMkLst>
          <pc:docMk/>
          <pc:sldMk cId="4288323356" sldId="262"/>
        </pc:sldMkLst>
        <pc:picChg chg="add del mod">
          <ac:chgData name="Shannon Davies (2306055)" userId="9e7e9a79-815f-477e-b14d-a39f7c9816d4" providerId="ADAL" clId="{5CF20B44-F241-448F-9F1A-AD74B5B50215}" dt="2023-10-30T15:37:49.542" v="46"/>
          <ac:picMkLst>
            <pc:docMk/>
            <pc:sldMk cId="4288323356" sldId="262"/>
            <ac:picMk id="3" creationId="{EEAB91AF-2828-4748-91BC-33B7AF5A7D79}"/>
          </ac:picMkLst>
        </pc:picChg>
        <pc:picChg chg="add mod">
          <ac:chgData name="Shannon Davies (2306055)" userId="9e7e9a79-815f-477e-b14d-a39f7c9816d4" providerId="ADAL" clId="{5CF20B44-F241-448F-9F1A-AD74B5B50215}" dt="2023-10-30T16:12:31.284" v="59"/>
          <ac:picMkLst>
            <pc:docMk/>
            <pc:sldMk cId="4288323356" sldId="262"/>
            <ac:picMk id="5" creationId="{02DF2066-AA8B-4CE0-81CA-F2ED0B7950B5}"/>
          </ac:picMkLst>
        </pc:picChg>
      </pc:sldChg>
      <pc:sldChg chg="modTransition">
        <pc:chgData name="Shannon Davies (2306055)" userId="9e7e9a79-815f-477e-b14d-a39f7c9816d4" providerId="ADAL" clId="{5CF20B44-F241-448F-9F1A-AD74B5B50215}" dt="2023-10-30T15:40:53.670" v="47"/>
        <pc:sldMkLst>
          <pc:docMk/>
          <pc:sldMk cId="2311512881" sldId="264"/>
        </pc:sldMkLst>
      </pc:sldChg>
      <pc:sldChg chg="modTransition">
        <pc:chgData name="Shannon Davies (2306055)" userId="9e7e9a79-815f-477e-b14d-a39f7c9816d4" providerId="ADAL" clId="{5CF20B44-F241-448F-9F1A-AD74B5B50215}" dt="2023-10-30T15:40:53.670" v="47"/>
        <pc:sldMkLst>
          <pc:docMk/>
          <pc:sldMk cId="3209845197" sldId="265"/>
        </pc:sldMkLst>
      </pc:sldChg>
      <pc:sldChg chg="modTransition">
        <pc:chgData name="Shannon Davies (2306055)" userId="9e7e9a79-815f-477e-b14d-a39f7c9816d4" providerId="ADAL" clId="{5CF20B44-F241-448F-9F1A-AD74B5B50215}" dt="2023-10-30T15:40:53.670" v="47"/>
        <pc:sldMkLst>
          <pc:docMk/>
          <pc:sldMk cId="3691271632"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1854B9-BA94-7A4E-95B7-2E7069194AD5}" type="datetimeFigureOut">
              <a:rPr lang="en-US" smtClean="0"/>
              <a:t>10/30/2023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DA85C4-25CF-C74B-92FB-48F4DEB57F5A}" type="slidenum">
              <a:rPr lang="en-US" smtClean="0"/>
              <a:t>‹#›</a:t>
            </a:fld>
            <a:endParaRPr lang="en-US"/>
          </a:p>
        </p:txBody>
      </p:sp>
    </p:spTree>
    <p:extLst>
      <p:ext uri="{BB962C8B-B14F-4D97-AF65-F5344CB8AC3E}">
        <p14:creationId xmlns:p14="http://schemas.microsoft.com/office/powerpoint/2010/main" val="2658944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DA85C4-25CF-C74B-92FB-48F4DEB57F5A}" type="slidenum">
              <a:rPr lang="en-US" smtClean="0"/>
              <a:t>1</a:t>
            </a:fld>
            <a:endParaRPr lang="en-US"/>
          </a:p>
        </p:txBody>
      </p:sp>
    </p:spTree>
    <p:extLst>
      <p:ext uri="{BB962C8B-B14F-4D97-AF65-F5344CB8AC3E}">
        <p14:creationId xmlns:p14="http://schemas.microsoft.com/office/powerpoint/2010/main" val="2094080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Resilience signifies someone effortlessly bouncing back and recovering from anything negative, using the opportunity to learn and grow instead of seeing the situation poorly. This indicates that maintaining optimism can play a substantial role in resilience. For instance, failing an assignment, viewing the feedback and subsequently not making the same mistakes again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word 'health' is composed of mental and physical health, good mental health is</a:t>
            </a:r>
            <a:r>
              <a:rPr lang="en-GB" sz="1200" b="0" i="0" kern="1200" baseline="0" dirty="0">
                <a:solidFill>
                  <a:schemeClr val="tx1"/>
                </a:solidFill>
                <a:effectLst/>
                <a:latin typeface="+mn-lt"/>
                <a:ea typeface="+mn-ea"/>
                <a:cs typeface="+mn-cs"/>
              </a:rPr>
              <a:t> having a clear mind with no mental illnesses, this impacts interpersonal skills self worth and motivation, physical health is illnesses diseases or </a:t>
            </a:r>
            <a:r>
              <a:rPr lang="en-GB" sz="1200" b="0" i="0" kern="1200" baseline="0" dirty="0" err="1">
                <a:solidFill>
                  <a:schemeClr val="tx1"/>
                </a:solidFill>
                <a:effectLst/>
                <a:latin typeface="+mn-lt"/>
                <a:ea typeface="+mn-ea"/>
                <a:cs typeface="+mn-cs"/>
              </a:rPr>
              <a:t>injurys</a:t>
            </a:r>
            <a:r>
              <a:rPr lang="en-GB" sz="1200" b="0" i="0" kern="1200" baseline="0" dirty="0">
                <a:solidFill>
                  <a:schemeClr val="tx1"/>
                </a:solidFill>
                <a:effectLst/>
                <a:latin typeface="+mn-lt"/>
                <a:ea typeface="+mn-ea"/>
                <a:cs typeface="+mn-cs"/>
              </a:rPr>
              <a:t>, physical heath can also impact mental health and vice versa </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Wellbeing is resilience and health and other factors like feeling positive and seeing the meaning of life these can be good for students as they can impact academic performance and social life </a:t>
            </a:r>
            <a:endParaRPr lang="en-GB" dirty="0"/>
          </a:p>
        </p:txBody>
      </p:sp>
      <p:sp>
        <p:nvSpPr>
          <p:cNvPr id="4" name="Slide Number Placeholder 3"/>
          <p:cNvSpPr>
            <a:spLocks noGrp="1"/>
          </p:cNvSpPr>
          <p:nvPr>
            <p:ph type="sldNum" sz="quarter" idx="5"/>
          </p:nvPr>
        </p:nvSpPr>
        <p:spPr/>
        <p:txBody>
          <a:bodyPr/>
          <a:lstStyle/>
          <a:p>
            <a:fld id="{90DA85C4-25CF-C74B-92FB-48F4DEB57F5A}" type="slidenum">
              <a:rPr lang="en-US" smtClean="0"/>
              <a:t>2</a:t>
            </a:fld>
            <a:endParaRPr lang="en-US"/>
          </a:p>
        </p:txBody>
      </p:sp>
    </p:spTree>
    <p:extLst>
      <p:ext uri="{BB962C8B-B14F-4D97-AF65-F5344CB8AC3E}">
        <p14:creationId xmlns:p14="http://schemas.microsoft.com/office/powerpoint/2010/main" val="2130117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Heaths</a:t>
            </a:r>
            <a:r>
              <a:rPr lang="en-GB" baseline="0" dirty="0"/>
              <a:t> affected by not having enough exercise un healthy eating habits and not looking after yourself these become difficult when adding </a:t>
            </a:r>
            <a:r>
              <a:rPr lang="en-GB" baseline="0" dirty="0" err="1"/>
              <a:t>ecuation</a:t>
            </a:r>
            <a:r>
              <a:rPr lang="en-GB" baseline="0" dirty="0"/>
              <a:t> to the mix due to having to schedule your time accordingly</a:t>
            </a:r>
          </a:p>
          <a:p>
            <a:endParaRPr lang="en-GB" baseline="0" dirty="0"/>
          </a:p>
          <a:p>
            <a:r>
              <a:rPr lang="en-GB" baseline="0" dirty="0"/>
              <a:t>Resilience is affected by childhood trauma, poor support system, unrealistic goals and not knowing how to regulate emotions, these factors can lead to poor mental health. </a:t>
            </a:r>
          </a:p>
          <a:p>
            <a:endParaRPr lang="en-GB" baseline="0" dirty="0"/>
          </a:p>
          <a:p>
            <a:r>
              <a:rPr lang="en-GB" baseline="0" dirty="0"/>
              <a:t>Wellbeing can be affected by difficulties at work home or school, health issues, bereavement, moving away, all these factors affect students because they are usually moving away starting a new education and going through changes</a:t>
            </a:r>
            <a:endParaRPr lang="en-GB" dirty="0"/>
          </a:p>
        </p:txBody>
      </p:sp>
      <p:sp>
        <p:nvSpPr>
          <p:cNvPr id="4" name="Slide Number Placeholder 3"/>
          <p:cNvSpPr>
            <a:spLocks noGrp="1"/>
          </p:cNvSpPr>
          <p:nvPr>
            <p:ph type="sldNum" sz="quarter" idx="5"/>
          </p:nvPr>
        </p:nvSpPr>
        <p:spPr/>
        <p:txBody>
          <a:bodyPr/>
          <a:lstStyle/>
          <a:p>
            <a:fld id="{90DA85C4-25CF-C74B-92FB-48F4DEB57F5A}" type="slidenum">
              <a:rPr lang="en-US" smtClean="0"/>
              <a:t>3</a:t>
            </a:fld>
            <a:endParaRPr lang="en-US"/>
          </a:p>
        </p:txBody>
      </p:sp>
    </p:spTree>
    <p:extLst>
      <p:ext uri="{BB962C8B-B14F-4D97-AF65-F5344CB8AC3E}">
        <p14:creationId xmlns:p14="http://schemas.microsoft.com/office/powerpoint/2010/main" val="2266214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Poor mental health causes student to preform</a:t>
            </a:r>
            <a:r>
              <a:rPr lang="en-GB" baseline="0" dirty="0"/>
              <a:t> worse academically as they lack motivation, poor physical health stops student going to lectures, poor well being can stop students making connections the changes you get from coming to university can making student with poor resilience be stressed and develop worse mental health</a:t>
            </a:r>
            <a:endParaRPr lang="en-GB" dirty="0"/>
          </a:p>
        </p:txBody>
      </p:sp>
      <p:sp>
        <p:nvSpPr>
          <p:cNvPr id="4" name="Slide Number Placeholder 3"/>
          <p:cNvSpPr>
            <a:spLocks noGrp="1"/>
          </p:cNvSpPr>
          <p:nvPr>
            <p:ph type="sldNum" sz="quarter" idx="5"/>
          </p:nvPr>
        </p:nvSpPr>
        <p:spPr/>
        <p:txBody>
          <a:bodyPr/>
          <a:lstStyle/>
          <a:p>
            <a:fld id="{90DA85C4-25CF-C74B-92FB-48F4DEB57F5A}" type="slidenum">
              <a:rPr lang="en-US" smtClean="0"/>
              <a:t>4</a:t>
            </a:fld>
            <a:endParaRPr lang="en-US"/>
          </a:p>
        </p:txBody>
      </p:sp>
    </p:spTree>
    <p:extLst>
      <p:ext uri="{BB962C8B-B14F-4D97-AF65-F5344CB8AC3E}">
        <p14:creationId xmlns:p14="http://schemas.microsoft.com/office/powerpoint/2010/main" val="536419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a:t>
            </a:r>
            <a:r>
              <a:rPr lang="en-US" baseline="0" dirty="0"/>
              <a:t> factors are crucial because 57% of students in England in 2021 declared a mental </a:t>
            </a:r>
            <a:r>
              <a:rPr lang="en-US" baseline="0" dirty="0" err="1"/>
              <a:t>illneses</a:t>
            </a:r>
            <a:r>
              <a:rPr lang="en-US" baseline="0" dirty="0"/>
              <a:t> and a further 27% were diagnosed, this is because most students are 17-24 where most mental health issues start to develop, this is a key age for mental health and they are going through stress which means they are more </a:t>
            </a:r>
            <a:r>
              <a:rPr lang="en-US" baseline="0" dirty="0" err="1"/>
              <a:t>likey</a:t>
            </a:r>
            <a:r>
              <a:rPr lang="en-US" baseline="0" dirty="0"/>
              <a:t> to experience burn out and drop out, these aspect also can affect their employability once they finish their degree.</a:t>
            </a:r>
            <a:endParaRPr lang="en-US" dirty="0"/>
          </a:p>
        </p:txBody>
      </p:sp>
      <p:sp>
        <p:nvSpPr>
          <p:cNvPr id="4" name="Slide Number Placeholder 3"/>
          <p:cNvSpPr>
            <a:spLocks noGrp="1"/>
          </p:cNvSpPr>
          <p:nvPr>
            <p:ph type="sldNum" sz="quarter" idx="5"/>
          </p:nvPr>
        </p:nvSpPr>
        <p:spPr/>
        <p:txBody>
          <a:bodyPr/>
          <a:lstStyle/>
          <a:p>
            <a:fld id="{90DA85C4-25CF-C74B-92FB-48F4DEB57F5A}" type="slidenum">
              <a:rPr lang="en-US" smtClean="0"/>
              <a:t>5</a:t>
            </a:fld>
            <a:endParaRPr lang="en-US"/>
          </a:p>
        </p:txBody>
      </p:sp>
    </p:spTree>
    <p:extLst>
      <p:ext uri="{BB962C8B-B14F-4D97-AF65-F5344CB8AC3E}">
        <p14:creationId xmlns:p14="http://schemas.microsoft.com/office/powerpoint/2010/main" val="2826300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Ways</a:t>
            </a:r>
            <a:r>
              <a:rPr lang="en-GB" baseline="0" dirty="0"/>
              <a:t> to promote good resilience health and wellbeing, physical activity can help because you release </a:t>
            </a:r>
            <a:r>
              <a:rPr lang="en-GB" baseline="0" dirty="0" err="1"/>
              <a:t>beurotransmitters</a:t>
            </a:r>
            <a:r>
              <a:rPr lang="en-GB" baseline="0" dirty="0"/>
              <a:t> that make you happy while exercising, friendship is also beneficial to your mental health well being and resilience because you have someone to talk to and get advice from, this is perfect because doing physical activity with a friend releases a chemical known as oxytocin. Mindset can also be important for example being positive, embracing change </a:t>
            </a:r>
            <a:r>
              <a:rPr lang="en-GB" baseline="0" dirty="0" err="1"/>
              <a:t>ans</a:t>
            </a:r>
            <a:r>
              <a:rPr lang="en-GB" baseline="0" dirty="0"/>
              <a:t> being optimistic. Giving your body what it needs can help this includes sleep water food etc and lastly having a routine to study and do </a:t>
            </a:r>
            <a:r>
              <a:rPr lang="en-GB" baseline="0" dirty="0" err="1"/>
              <a:t>taks</a:t>
            </a:r>
            <a:r>
              <a:rPr lang="en-GB" baseline="0" dirty="0"/>
              <a:t>.</a:t>
            </a:r>
            <a:endParaRPr lang="en-GB" dirty="0"/>
          </a:p>
        </p:txBody>
      </p:sp>
      <p:sp>
        <p:nvSpPr>
          <p:cNvPr id="4" name="Slide Number Placeholder 3"/>
          <p:cNvSpPr>
            <a:spLocks noGrp="1"/>
          </p:cNvSpPr>
          <p:nvPr>
            <p:ph type="sldNum" sz="quarter" idx="5"/>
          </p:nvPr>
        </p:nvSpPr>
        <p:spPr/>
        <p:txBody>
          <a:bodyPr/>
          <a:lstStyle/>
          <a:p>
            <a:fld id="{90DA85C4-25CF-C74B-92FB-48F4DEB57F5A}" type="slidenum">
              <a:rPr lang="en-US" smtClean="0"/>
              <a:t>6</a:t>
            </a:fld>
            <a:endParaRPr lang="en-US"/>
          </a:p>
        </p:txBody>
      </p:sp>
    </p:spTree>
    <p:extLst>
      <p:ext uri="{BB962C8B-B14F-4D97-AF65-F5344CB8AC3E}">
        <p14:creationId xmlns:p14="http://schemas.microsoft.com/office/powerpoint/2010/main" val="24618769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10/30/2023</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939622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10/30/2023</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622385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10/30/2023</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598592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10/30/2023</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86436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10/30/2023</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325169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10/30/2023</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08863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10/30/2023</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76647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10/30/2023</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666346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10/30/2023</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593169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10/30/2023</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715179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10/30/2023</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398571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10/30/2023</a:t>
            </a:fld>
            <a:endParaRPr lang="en-US"/>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179619843"/>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26" r:id="rId6"/>
    <p:sldLayoutId id="2147483722" r:id="rId7"/>
    <p:sldLayoutId id="2147483723" r:id="rId8"/>
    <p:sldLayoutId id="2147483724" r:id="rId9"/>
    <p:sldLayoutId id="2147483725" r:id="rId10"/>
    <p:sldLayoutId id="2147483727"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2.png"/><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notesSlide" Target="../notesSlides/notesSlide3.xml"/><Relationship Id="rId4"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microsoft.com/office/2007/relationships/media" Target="../media/media6.m4a"/><Relationship Id="rId1" Type="http://schemas.openxmlformats.org/officeDocument/2006/relationships/audio" Target="NULL" TargetMode="External"/><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2" Type="http://schemas.openxmlformats.org/officeDocument/2006/relationships/hyperlink" Target="https://assets.publishing.service.gov.uk/media/5a7ba1d6ed915d4147621a24/Narrative__January_2014_.pdf"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betterup.com/blog/effects-of-low-resilience#:~:text=1%20Unrealistic%20plans.%20Setting%20unachievable%20goals%20can%20set,you%E2%80%99re%20more%20likely%20to%20be%20overwhelmed%20when%20challenged" TargetMode="External"/><Relationship Id="rId2" Type="http://schemas.openxmlformats.org/officeDocument/2006/relationships/hyperlink" Target="https://www.axahealth.co.uk/health-information/mental-health/resilience/exercise-and-mental-health-benefits/"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530352" y="555615"/>
            <a:ext cx="4896536" cy="2545094"/>
          </a:xfrm>
        </p:spPr>
        <p:txBody>
          <a:bodyPr>
            <a:normAutofit/>
          </a:bodyPr>
          <a:lstStyle/>
          <a:p>
            <a:r>
              <a:rPr lang="en-US" b="1" dirty="0">
                <a:ea typeface="+mj-lt"/>
                <a:cs typeface="+mj-lt"/>
              </a:rPr>
              <a:t>The importance of resilience, health and wellbeing as a university student</a:t>
            </a:r>
            <a:endParaRPr lang="en-US" dirty="0"/>
          </a:p>
        </p:txBody>
      </p:sp>
      <p:sp>
        <p:nvSpPr>
          <p:cNvPr id="3" name="Subtitle 2"/>
          <p:cNvSpPr>
            <a:spLocks noGrp="1"/>
          </p:cNvSpPr>
          <p:nvPr>
            <p:ph type="subTitle" idx="1"/>
          </p:nvPr>
        </p:nvSpPr>
        <p:spPr>
          <a:xfrm>
            <a:off x="530352" y="3509963"/>
            <a:ext cx="4896536" cy="2722836"/>
          </a:xfrm>
        </p:spPr>
        <p:txBody>
          <a:bodyPr vert="horz" lIns="91440" tIns="45720" rIns="91440" bIns="45720" rtlCol="0">
            <a:normAutofit/>
          </a:bodyPr>
          <a:lstStyle/>
          <a:p>
            <a:r>
              <a:rPr lang="en-US"/>
              <a:t>By Shannon Davies</a:t>
            </a:r>
          </a:p>
          <a:p>
            <a:endParaRPr lang="en-US"/>
          </a:p>
        </p:txBody>
      </p:sp>
      <p:sp>
        <p:nvSpPr>
          <p:cNvPr id="112" name="Freeform: Shape 111">
            <a:extLst>
              <a:ext uri="{FF2B5EF4-FFF2-40B4-BE49-F238E27FC236}">
                <a16:creationId xmlns:a16="http://schemas.microsoft.com/office/drawing/2014/main" id="{8972B65B-8AFA-4B5C-BFC6-E443F3777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3" name="Graphic 78">
            <a:extLst>
              <a:ext uri="{FF2B5EF4-FFF2-40B4-BE49-F238E27FC236}">
                <a16:creationId xmlns:a16="http://schemas.microsoft.com/office/drawing/2014/main" id="{8B32F32D-2578-47BA-A8C8-B9CC3F8A09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4"/>
            <a:ext cx="972241" cy="45718"/>
            <a:chOff x="4886325" y="3371754"/>
            <a:chExt cx="2418492" cy="113728"/>
          </a:xfrm>
          <a:solidFill>
            <a:schemeClr val="accent1"/>
          </a:solidFill>
        </p:grpSpPr>
        <p:sp>
          <p:nvSpPr>
            <p:cNvPr id="93" name="Graphic 78">
              <a:extLst>
                <a:ext uri="{FF2B5EF4-FFF2-40B4-BE49-F238E27FC236}">
                  <a16:creationId xmlns:a16="http://schemas.microsoft.com/office/drawing/2014/main" id="{FE39C5A6-D000-4F68-8942-DD0D6D6F8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4" name="Graphic 78">
              <a:extLst>
                <a:ext uri="{FF2B5EF4-FFF2-40B4-BE49-F238E27FC236}">
                  <a16:creationId xmlns:a16="http://schemas.microsoft.com/office/drawing/2014/main" id="{E89890B6-1232-480B-A1E4-4EE4897F64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95" name="Graphic 78">
                <a:extLst>
                  <a:ext uri="{FF2B5EF4-FFF2-40B4-BE49-F238E27FC236}">
                    <a16:creationId xmlns:a16="http://schemas.microsoft.com/office/drawing/2014/main" id="{AA2A92B4-DD5E-4659-876C-CEF27D8A3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96" name="Graphic 78">
                <a:extLst>
                  <a:ext uri="{FF2B5EF4-FFF2-40B4-BE49-F238E27FC236}">
                    <a16:creationId xmlns:a16="http://schemas.microsoft.com/office/drawing/2014/main" id="{CB3716F9-57FA-4E55-B926-D141DFDE7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97" name="Graphic 78">
                <a:extLst>
                  <a:ext uri="{FF2B5EF4-FFF2-40B4-BE49-F238E27FC236}">
                    <a16:creationId xmlns:a16="http://schemas.microsoft.com/office/drawing/2014/main" id="{6E65CA48-F624-4AAA-B08C-4D030E798B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98" name="Graphic 78">
                <a:extLst>
                  <a:ext uri="{FF2B5EF4-FFF2-40B4-BE49-F238E27FC236}">
                    <a16:creationId xmlns:a16="http://schemas.microsoft.com/office/drawing/2014/main" id="{5AB96607-3A57-4F71-87E5-C0D546FEB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5" name="Picture 44" descr="Blue and pink paint mixture">
            <a:extLst>
              <a:ext uri="{FF2B5EF4-FFF2-40B4-BE49-F238E27FC236}">
                <a16:creationId xmlns:a16="http://schemas.microsoft.com/office/drawing/2014/main" id="{D304CD42-4DA6-B2C9-E483-93777E6CA91D}"/>
              </a:ext>
            </a:extLst>
          </p:cNvPr>
          <p:cNvPicPr>
            <a:picLocks noChangeAspect="1"/>
          </p:cNvPicPr>
          <p:nvPr/>
        </p:nvPicPr>
        <p:blipFill rotWithShape="1">
          <a:blip r:embed="rId5"/>
          <a:srcRect l="15664" r="29155" b="-1"/>
          <a:stretch/>
        </p:blipFill>
        <p:spPr>
          <a:xfrm>
            <a:off x="6466875" y="555615"/>
            <a:ext cx="4693177" cy="5677184"/>
          </a:xfrm>
          <a:prstGeom prst="rect">
            <a:avLst/>
          </a:prstGeom>
        </p:spPr>
      </p:pic>
      <p:sp>
        <p:nvSpPr>
          <p:cNvPr id="114" name="Freeform: Shape 113">
            <a:extLst>
              <a:ext uri="{FF2B5EF4-FFF2-40B4-BE49-F238E27FC236}">
                <a16:creationId xmlns:a16="http://schemas.microsoft.com/office/drawing/2014/main" id="{286E5E1D-FD49-448F-83C8-E06466BE5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5608708"/>
            <a:ext cx="4292956" cy="1249292"/>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5" name="Group 114">
            <a:extLst>
              <a:ext uri="{FF2B5EF4-FFF2-40B4-BE49-F238E27FC236}">
                <a16:creationId xmlns:a16="http://schemas.microsoft.com/office/drawing/2014/main" id="{D82E7BA0-A7BA-4C61-9D6F-5345A54056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6"/>
          </a:solidFill>
        </p:grpSpPr>
        <p:sp>
          <p:nvSpPr>
            <p:cNvPr id="103" name="Freeform: Shape 102">
              <a:extLst>
                <a:ext uri="{FF2B5EF4-FFF2-40B4-BE49-F238E27FC236}">
                  <a16:creationId xmlns:a16="http://schemas.microsoft.com/office/drawing/2014/main" id="{B5369E81-3115-4284-995E-F753EB421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4" name="Freeform: Shape 103">
              <a:extLst>
                <a:ext uri="{FF2B5EF4-FFF2-40B4-BE49-F238E27FC236}">
                  <a16:creationId xmlns:a16="http://schemas.microsoft.com/office/drawing/2014/main" id="{44729589-1C6A-4995-83DB-3C8AC2B8D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5" name="Freeform: Shape 104">
              <a:extLst>
                <a:ext uri="{FF2B5EF4-FFF2-40B4-BE49-F238E27FC236}">
                  <a16:creationId xmlns:a16="http://schemas.microsoft.com/office/drawing/2014/main" id="{7A966D0D-0B99-4534-8150-ECA25F804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6" name="Graphic 12">
              <a:extLst>
                <a:ext uri="{FF2B5EF4-FFF2-40B4-BE49-F238E27FC236}">
                  <a16:creationId xmlns:a16="http://schemas.microsoft.com/office/drawing/2014/main" id="{7DC8EDF8-9492-4A6B-8050-A6B44F11B5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07" name="Graphic 15">
              <a:extLst>
                <a:ext uri="{FF2B5EF4-FFF2-40B4-BE49-F238E27FC236}">
                  <a16:creationId xmlns:a16="http://schemas.microsoft.com/office/drawing/2014/main" id="{13B4EDF3-5414-4F6E-8824-4FDC7BFD5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8" name="Graphic 15">
              <a:extLst>
                <a:ext uri="{FF2B5EF4-FFF2-40B4-BE49-F238E27FC236}">
                  <a16:creationId xmlns:a16="http://schemas.microsoft.com/office/drawing/2014/main" id="{6CE204CE-5738-4712-8E02-CF746C010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D2369023-4235-4E1E-A424-EA0EA83DE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3467626E-A20C-EB23-18F4-E916D8189891}"/>
              </a:ext>
            </a:extLst>
          </p:cNvPr>
          <p:cNvSpPr txBox="1"/>
          <p:nvPr/>
        </p:nvSpPr>
        <p:spPr>
          <a:xfrm>
            <a:off x="5184942" y="2527968"/>
            <a:ext cx="1828800" cy="1828800"/>
          </a:xfrm>
          <a:prstGeom prst="rect">
            <a:avLst/>
          </a:prstGeom>
          <a:noFill/>
        </p:spPr>
        <p:txBody>
          <a:bodyPr wrap="square" rtlCol="0">
            <a:spAutoFit/>
          </a:bodyPr>
          <a:lstStyle/>
          <a:p>
            <a:pPr algn="l"/>
            <a:endParaRPr lang="en-US"/>
          </a:p>
        </p:txBody>
      </p:sp>
      <p:pic>
        <p:nvPicPr>
          <p:cNvPr id="10" name="Audio 9">
            <a:hlinkClick r:id="" action="ppaction://media"/>
            <a:extLst>
              <a:ext uri="{FF2B5EF4-FFF2-40B4-BE49-F238E27FC236}">
                <a16:creationId xmlns:a16="http://schemas.microsoft.com/office/drawing/2014/main" id="{638B949D-9C78-47EB-82AA-82D55569D04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09857222"/>
      </p:ext>
    </p:extLst>
  </p:cSld>
  <p:clrMapOvr>
    <a:masterClrMapping/>
  </p:clrMapOvr>
  <p:transition spd="slow" advTm="535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5135C19F-AF09-3DC9-0995-05AB95B6BCD5}"/>
              </a:ext>
            </a:extLst>
          </p:cNvPr>
          <p:cNvSpPr>
            <a:spLocks noGrp="1"/>
          </p:cNvSpPr>
          <p:nvPr>
            <p:ph type="title"/>
          </p:nvPr>
        </p:nvSpPr>
        <p:spPr>
          <a:xfrm>
            <a:off x="585095" y="906873"/>
            <a:ext cx="5512288" cy="1880555"/>
          </a:xfrm>
        </p:spPr>
        <p:txBody>
          <a:bodyPr anchor="t">
            <a:normAutofit/>
          </a:bodyPr>
          <a:lstStyle/>
          <a:p>
            <a:r>
              <a:rPr lang="en-US" dirty="0"/>
              <a:t>What is resilience, health and wellbeing?</a:t>
            </a:r>
          </a:p>
        </p:txBody>
      </p:sp>
      <p:sp>
        <p:nvSpPr>
          <p:cNvPr id="92" name="Freeform: Shape 91">
            <a:extLst>
              <a:ext uri="{FF2B5EF4-FFF2-40B4-BE49-F238E27FC236}">
                <a16:creationId xmlns:a16="http://schemas.microsoft.com/office/drawing/2014/main" id="{E9BFB270-A887-4B62-B243-50F92509A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94"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11"/>
            <a:ext cx="972241" cy="45718"/>
            <a:chOff x="4886325" y="3371754"/>
            <a:chExt cx="2418492" cy="113728"/>
          </a:xfrm>
          <a:solidFill>
            <a:schemeClr val="accent1"/>
          </a:solidFill>
        </p:grpSpPr>
        <p:sp>
          <p:nvSpPr>
            <p:cNvPr id="95"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6"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97"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98"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99"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00"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34" name="Picture 33" descr="Hands holding heart">
            <a:extLst>
              <a:ext uri="{FF2B5EF4-FFF2-40B4-BE49-F238E27FC236}">
                <a16:creationId xmlns:a16="http://schemas.microsoft.com/office/drawing/2014/main" id="{45427B0E-5283-9019-A33F-C8356B68A29B}"/>
              </a:ext>
            </a:extLst>
          </p:cNvPr>
          <p:cNvPicPr>
            <a:picLocks noChangeAspect="1"/>
          </p:cNvPicPr>
          <p:nvPr/>
        </p:nvPicPr>
        <p:blipFill rotWithShape="1">
          <a:blip r:embed="rId5"/>
          <a:srcRect t="9125" r="2" b="9861"/>
          <a:stretch/>
        </p:blipFill>
        <p:spPr>
          <a:xfrm>
            <a:off x="585095" y="2619736"/>
            <a:ext cx="5512288" cy="2980932"/>
          </a:xfrm>
          <a:prstGeom prst="rect">
            <a:avLst/>
          </a:prstGeom>
        </p:spPr>
      </p:pic>
      <p:sp>
        <p:nvSpPr>
          <p:cNvPr id="3" name="Content Placeholder 2">
            <a:extLst>
              <a:ext uri="{FF2B5EF4-FFF2-40B4-BE49-F238E27FC236}">
                <a16:creationId xmlns:a16="http://schemas.microsoft.com/office/drawing/2014/main" id="{F7BED2F2-782E-DB08-F805-2EBC57CA9DF1}"/>
              </a:ext>
            </a:extLst>
          </p:cNvPr>
          <p:cNvSpPr>
            <a:spLocks noGrp="1"/>
          </p:cNvSpPr>
          <p:nvPr>
            <p:ph idx="1"/>
          </p:nvPr>
        </p:nvSpPr>
        <p:spPr>
          <a:xfrm>
            <a:off x="6329413" y="909569"/>
            <a:ext cx="5277492" cy="5165693"/>
          </a:xfrm>
        </p:spPr>
        <p:txBody>
          <a:bodyPr vert="horz" lIns="91440" tIns="45720" rIns="91440" bIns="45720" rtlCol="0" anchor="t">
            <a:normAutofit lnSpcReduction="10000"/>
          </a:bodyPr>
          <a:lstStyle/>
          <a:p>
            <a:r>
              <a:rPr lang="en-US" sz="1200" dirty="0">
                <a:ea typeface="+mn-lt"/>
                <a:cs typeface="+mn-lt"/>
              </a:rPr>
              <a:t>To gain a broader understanding of the importance, I will start by defining each term. Cosgrove, (2020) states that Resilience signifies someone effortlessly bouncing back and recovering from anything negative, using the opportunity to learn and grow instead of seeing the situation poorly. This indicates that maintaining optimism can play a substantial role in resilience. For instance, failing an assignment, viewing the feedback and subsequently not making the same mistakes again also highlights that resilience can tie into health because if you are constantly seeing issues negatively, this is going to affect your mental health.</a:t>
            </a:r>
            <a:endParaRPr lang="en-US" dirty="0"/>
          </a:p>
          <a:p>
            <a:endParaRPr lang="en-US" sz="1200" dirty="0"/>
          </a:p>
          <a:p>
            <a:r>
              <a:rPr lang="en-US" sz="1200" dirty="0">
                <a:ea typeface="+mn-lt"/>
                <a:cs typeface="+mn-lt"/>
              </a:rPr>
              <a:t>The word 'health' is composed of mental and physical health. (Gupta-Smith, 2022) depicts good mental health as having a clear mind without mental health illnesses. Mental health can impact an individual's interpersonal skills, self-worth and motivation. Conversely, physical health includes illnesses, diseases or any injuries you may have acquired according to </a:t>
            </a:r>
            <a:r>
              <a:rPr lang="en-US" sz="1200" dirty="0" err="1">
                <a:ea typeface="+mn-lt"/>
                <a:cs typeface="+mn-lt"/>
              </a:rPr>
              <a:t>Koipysheva</a:t>
            </a:r>
            <a:r>
              <a:rPr lang="en-US" sz="1200" dirty="0">
                <a:ea typeface="+mn-lt"/>
                <a:cs typeface="+mn-lt"/>
              </a:rPr>
              <a:t> et al., (2018). Physical health can also impact your mental health, and vice versa, because if you're struggling with mental health, you tend to neglect your needs, causing your physical health to deteriorate.</a:t>
            </a:r>
            <a:endParaRPr lang="en-US" sz="1200" dirty="0"/>
          </a:p>
          <a:p>
            <a:endParaRPr lang="en-US" sz="1200" dirty="0"/>
          </a:p>
          <a:p>
            <a:pPr>
              <a:lnSpc>
                <a:spcPct val="100000"/>
              </a:lnSpc>
            </a:pPr>
            <a:r>
              <a:rPr lang="en-US" sz="1200" dirty="0">
                <a:ea typeface="+mn-lt"/>
                <a:cs typeface="+mn-lt"/>
              </a:rPr>
              <a:t>Well-being is the amalgamation of resilience, health and other aspects, Department of Health, (2014) expresses that parts of good well-being are feeling positive, seeing the meaning of life, and reacting to challenges with resilience, which benefits students because feeling positive can positively impact academic performance and social life.</a:t>
            </a:r>
            <a:endParaRPr lang="en-US" dirty="0"/>
          </a:p>
        </p:txBody>
      </p:sp>
      <p:sp>
        <p:nvSpPr>
          <p:cNvPr id="102" name="Freeform: Shape 101">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915833"/>
            <a:ext cx="2438970" cy="942167"/>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4" name="Group 103">
            <a:extLst>
              <a:ext uri="{FF2B5EF4-FFF2-40B4-BE49-F238E27FC236}">
                <a16:creationId xmlns:a16="http://schemas.microsoft.com/office/drawing/2014/main" id="{3B108AF4-088E-4064-B983-46D04AE2E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9771377" y="5278254"/>
            <a:ext cx="623078" cy="1834221"/>
            <a:chOff x="10948005" y="3272152"/>
            <a:chExt cx="623078" cy="1834221"/>
          </a:xfrm>
          <a:solidFill>
            <a:schemeClr val="accent1">
              <a:lumMod val="60000"/>
              <a:lumOff val="40000"/>
            </a:schemeClr>
          </a:solidFill>
        </p:grpSpPr>
        <p:sp>
          <p:nvSpPr>
            <p:cNvPr id="105" name="Freeform: Shape 104">
              <a:extLst>
                <a:ext uri="{FF2B5EF4-FFF2-40B4-BE49-F238E27FC236}">
                  <a16:creationId xmlns:a16="http://schemas.microsoft.com/office/drawing/2014/main" id="{B0072F45-87A5-41AF-8A5F-AA1169606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6" name="Freeform: Shape 105">
              <a:extLst>
                <a:ext uri="{FF2B5EF4-FFF2-40B4-BE49-F238E27FC236}">
                  <a16:creationId xmlns:a16="http://schemas.microsoft.com/office/drawing/2014/main" id="{39543D5C-6314-4A56-96D8-66138F7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7" name="Freeform: Shape 106">
              <a:extLst>
                <a:ext uri="{FF2B5EF4-FFF2-40B4-BE49-F238E27FC236}">
                  <a16:creationId xmlns:a16="http://schemas.microsoft.com/office/drawing/2014/main" id="{43B17B08-2B11-4A2F-9E2C-DE23C7250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8962" y="5013367"/>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8" name="Graphic 12">
              <a:extLst>
                <a:ext uri="{FF2B5EF4-FFF2-40B4-BE49-F238E27FC236}">
                  <a16:creationId xmlns:a16="http://schemas.microsoft.com/office/drawing/2014/main" id="{1C07DBD2-276A-4A72-BF25-6FB2FCD05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09" name="Graphic 15">
              <a:extLst>
                <a:ext uri="{FF2B5EF4-FFF2-40B4-BE49-F238E27FC236}">
                  <a16:creationId xmlns:a16="http://schemas.microsoft.com/office/drawing/2014/main" id="{C354B108-DB71-4484-8743-68C8D5030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574" y="4484929"/>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10" name="Graphic 15">
              <a:extLst>
                <a:ext uri="{FF2B5EF4-FFF2-40B4-BE49-F238E27FC236}">
                  <a16:creationId xmlns:a16="http://schemas.microsoft.com/office/drawing/2014/main" id="{C50B8508-ED23-4F52-B6D0-18C4EFC54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37C296D5-FE18-49F2-BECF-3BBFD7834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98165" y="4772395"/>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4B92AA7E-5E72-081D-F86F-9AB5AFED4CF6}"/>
              </a:ext>
            </a:extLst>
          </p:cNvPr>
          <p:cNvSpPr txBox="1"/>
          <p:nvPr/>
        </p:nvSpPr>
        <p:spPr>
          <a:xfrm>
            <a:off x="2247900" y="60130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22" name="Audio 21">
            <a:hlinkClick r:id="" action="ppaction://media"/>
            <a:extLst>
              <a:ext uri="{FF2B5EF4-FFF2-40B4-BE49-F238E27FC236}">
                <a16:creationId xmlns:a16="http://schemas.microsoft.com/office/drawing/2014/main" id="{37DAD9E0-3B57-4DEC-A6EB-27E5923C0E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95942169"/>
      </p:ext>
    </p:extLst>
  </p:cSld>
  <p:clrMapOvr>
    <a:masterClrMapping/>
  </p:clrMapOvr>
  <mc:AlternateContent xmlns:mc="http://schemas.openxmlformats.org/markup-compatibility/2006">
    <mc:Choice xmlns:p14="http://schemas.microsoft.com/office/powerpoint/2010/main" Requires="p14">
      <p:transition spd="slow" p14:dur="800" advTm="57827">
        <p:circle/>
      </p:transition>
    </mc:Choice>
    <mc:Fallback>
      <p:transition spd="slow" advTm="57827">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EE0554A-D46D-B6F3-E070-2ADB6FED18DD}"/>
              </a:ext>
            </a:extLst>
          </p:cNvPr>
          <p:cNvSpPr>
            <a:spLocks noGrp="1"/>
          </p:cNvSpPr>
          <p:nvPr>
            <p:ph type="title"/>
          </p:nvPr>
        </p:nvSpPr>
        <p:spPr>
          <a:xfrm>
            <a:off x="555399" y="1230573"/>
            <a:ext cx="4315386" cy="1718888"/>
          </a:xfrm>
        </p:spPr>
        <p:txBody>
          <a:bodyPr/>
          <a:lstStyle/>
          <a:p>
            <a:r>
              <a:rPr lang="en-GB" dirty="0"/>
              <a:t>What causes inadequate resilience, health and wellbeing? </a:t>
            </a:r>
            <a:endParaRPr lang="en-US" dirty="0"/>
          </a:p>
        </p:txBody>
      </p:sp>
      <p:pic>
        <p:nvPicPr>
          <p:cNvPr id="11" name="Content Placeholder 10" descr="Person watching empty phone">
            <a:extLst>
              <a:ext uri="{FF2B5EF4-FFF2-40B4-BE49-F238E27FC236}">
                <a16:creationId xmlns:a16="http://schemas.microsoft.com/office/drawing/2014/main" id="{CBF04DD6-997B-0A88-6CE7-DC3A7C6D43A8}"/>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5891991" y="3605065"/>
            <a:ext cx="4728085" cy="2971179"/>
          </a:xfrm>
        </p:spPr>
      </p:pic>
      <p:sp>
        <p:nvSpPr>
          <p:cNvPr id="10" name="Text Placeholder 9">
            <a:extLst>
              <a:ext uri="{FF2B5EF4-FFF2-40B4-BE49-F238E27FC236}">
                <a16:creationId xmlns:a16="http://schemas.microsoft.com/office/drawing/2014/main" id="{86D47113-D41E-5659-532F-AD7BA278CB46}"/>
              </a:ext>
            </a:extLst>
          </p:cNvPr>
          <p:cNvSpPr>
            <a:spLocks noGrp="1"/>
          </p:cNvSpPr>
          <p:nvPr>
            <p:ph type="body" sz="half" idx="2"/>
          </p:nvPr>
        </p:nvSpPr>
        <p:spPr>
          <a:xfrm>
            <a:off x="559257" y="3376184"/>
            <a:ext cx="4302872" cy="3110022"/>
          </a:xfrm>
        </p:spPr>
        <p:txBody>
          <a:bodyPr vert="horz" lIns="91440" tIns="45720" rIns="91440" bIns="45720" rtlCol="0" anchor="t">
            <a:noAutofit/>
          </a:bodyPr>
          <a:lstStyle/>
          <a:p>
            <a:r>
              <a:rPr lang="en-US" sz="1600" dirty="0">
                <a:solidFill>
                  <a:srgbClr val="333333"/>
                </a:solidFill>
                <a:ea typeface="+mn-lt"/>
                <a:cs typeface="+mn-lt"/>
              </a:rPr>
              <a:t>Health:-  Alexander et al,. (2022, p. 22-23) stated that health is affected by insufficient exercise, not having healthy eating habits and looking after themselves, proving you really need to keep on top of looking after your body and providing it with everything it needs, this could become difficult when adding education to the mix due to having less time to yourself and having to schedule your time accordingly.</a:t>
            </a:r>
            <a:endParaRPr lang="en-US" dirty="0"/>
          </a:p>
        </p:txBody>
      </p:sp>
      <p:sp>
        <p:nvSpPr>
          <p:cNvPr id="3" name="Text Placeholder 9">
            <a:extLst>
              <a:ext uri="{FF2B5EF4-FFF2-40B4-BE49-F238E27FC236}">
                <a16:creationId xmlns:a16="http://schemas.microsoft.com/office/drawing/2014/main" id="{F680CA7F-1C9C-CF2D-95CB-06D7DA8046C0}"/>
              </a:ext>
            </a:extLst>
          </p:cNvPr>
          <p:cNvSpPr>
            <a:spLocks noGrp="1"/>
          </p:cNvSpPr>
          <p:nvPr>
            <p:ph type="body" sz="half" idx="2"/>
          </p:nvPr>
        </p:nvSpPr>
        <p:spPr>
          <a:xfrm>
            <a:off x="5215512" y="516429"/>
            <a:ext cx="3363702" cy="2904683"/>
          </a:xfrm>
        </p:spPr>
        <p:txBody>
          <a:bodyPr vert="horz" lIns="91440" tIns="45720" rIns="91440" bIns="45720" rtlCol="0" anchor="t">
            <a:noAutofit/>
          </a:bodyPr>
          <a:lstStyle/>
          <a:p>
            <a:r>
              <a:rPr lang="en-US" sz="1500" dirty="0">
                <a:ea typeface="+mn-lt"/>
                <a:cs typeface="+mn-lt"/>
              </a:rPr>
              <a:t>Resilience:- Perry (2022) documented that resilience can be affected by childhood trauma, having an unsatisfactory support system, setting yourself goals that are unrealistic and not knowing how to regulate your emotions. All these factors cause inadequate resilience, which can begin to affect your mental health and make you less determent.</a:t>
            </a:r>
            <a:endParaRPr lang="en-US" dirty="0"/>
          </a:p>
          <a:p>
            <a:endParaRPr lang="en-US" dirty="0"/>
          </a:p>
          <a:p>
            <a:endParaRPr lang="en-US" sz="1600" dirty="0"/>
          </a:p>
          <a:p>
            <a:endParaRPr lang="en-US" sz="1600" dirty="0"/>
          </a:p>
          <a:p>
            <a:endParaRPr lang="en-US" sz="1600" dirty="0"/>
          </a:p>
          <a:p>
            <a:endParaRPr lang="en-US" dirty="0"/>
          </a:p>
        </p:txBody>
      </p:sp>
      <p:sp>
        <p:nvSpPr>
          <p:cNvPr id="9" name="TextBox 8">
            <a:extLst>
              <a:ext uri="{FF2B5EF4-FFF2-40B4-BE49-F238E27FC236}">
                <a16:creationId xmlns:a16="http://schemas.microsoft.com/office/drawing/2014/main" id="{A25FABDA-2D6D-0DF0-51FB-96CBC70B191A}"/>
              </a:ext>
            </a:extLst>
          </p:cNvPr>
          <p:cNvSpPr txBox="1"/>
          <p:nvPr/>
        </p:nvSpPr>
        <p:spPr>
          <a:xfrm>
            <a:off x="8581293" y="515816"/>
            <a:ext cx="3516922" cy="26314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ea typeface="+mn-lt"/>
                <a:cs typeface="+mn-lt"/>
              </a:rPr>
              <a:t>Well-being:- Many factors can impact an individual's well-being. Difficulties with work, school or their home life, health issues, bereavement, moving away from any relationships you have friends, family or partner Sisson (2023) . These factors apply to students because they are usually moving areas, starting a new education and overall, going through vital changes in their lives.</a:t>
            </a:r>
            <a:endParaRPr lang="en-US" dirty="0"/>
          </a:p>
        </p:txBody>
      </p:sp>
      <p:pic>
        <p:nvPicPr>
          <p:cNvPr id="17" name="Audio 16">
            <a:hlinkClick r:id="" action="ppaction://media"/>
            <a:extLst>
              <a:ext uri="{FF2B5EF4-FFF2-40B4-BE49-F238E27FC236}">
                <a16:creationId xmlns:a16="http://schemas.microsoft.com/office/drawing/2014/main" id="{1640728F-89A4-4B38-97A6-689AFFFC26E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52238" y="6218238"/>
            <a:ext cx="487362" cy="487362"/>
          </a:xfrm>
          <a:prstGeom prst="rect">
            <a:avLst/>
          </a:prstGeom>
        </p:spPr>
      </p:pic>
    </p:spTree>
    <p:custDataLst>
      <p:tags r:id="rId1"/>
    </p:custDataLst>
    <p:extLst>
      <p:ext uri="{BB962C8B-B14F-4D97-AF65-F5344CB8AC3E}">
        <p14:creationId xmlns:p14="http://schemas.microsoft.com/office/powerpoint/2010/main" val="612871383"/>
      </p:ext>
    </p:extLst>
  </p:cSld>
  <p:clrMapOvr>
    <a:masterClrMapping/>
  </p:clrMapOvr>
  <p:transition spd="slow" advTm="38328">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emph" presetSubtype="2" fill="hold" nodeType="clickEffect">
                                  <p:stCondLst>
                                    <p:cond delay="0"/>
                                  </p:stCondLst>
                                  <p:childTnLst>
                                    <p:animClr clrSpc="rgb" dir="cw">
                                      <p:cBhvr>
                                        <p:cTn id="10" dur="2000" fill="hold"/>
                                        <p:tgtEl>
                                          <p:spTgt spid="11"/>
                                        </p:tgtEl>
                                        <p:attrNameLst>
                                          <p:attrName>fillcolor</p:attrName>
                                        </p:attrNameLst>
                                      </p:cBhvr>
                                      <p:to>
                                        <a:schemeClr val="accent2"/>
                                      </p:to>
                                    </p:animClr>
                                    <p:set>
                                      <p:cBhvr>
                                        <p:cTn id="11" dur="2000" fill="hold"/>
                                        <p:tgtEl>
                                          <p:spTgt spid="11"/>
                                        </p:tgtEl>
                                        <p:attrNameLst>
                                          <p:attrName>fill.type</p:attrName>
                                        </p:attrNameLst>
                                      </p:cBhvr>
                                      <p:to>
                                        <p:strVal val="solid"/>
                                      </p:to>
                                    </p:set>
                                    <p:set>
                                      <p:cBhvr>
                                        <p:cTn id="12" dur="2000" fill="hold"/>
                                        <p:tgtEl>
                                          <p:spTgt spid="11"/>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84D96-933D-56A0-BD6A-57E8FA966833}"/>
              </a:ext>
            </a:extLst>
          </p:cNvPr>
          <p:cNvSpPr>
            <a:spLocks noGrp="1"/>
          </p:cNvSpPr>
          <p:nvPr>
            <p:ph type="ctrTitle"/>
          </p:nvPr>
        </p:nvSpPr>
        <p:spPr>
          <a:xfrm>
            <a:off x="530352" y="1593011"/>
            <a:ext cx="7558355" cy="1484479"/>
          </a:xfrm>
        </p:spPr>
        <p:txBody>
          <a:bodyPr>
            <a:normAutofit fontScale="90000"/>
          </a:bodyPr>
          <a:lstStyle/>
          <a:p>
            <a:r>
              <a:rPr lang="en-GB" dirty="0"/>
              <a:t>Ways poor resilience, health and well-being affect students</a:t>
            </a:r>
            <a:endParaRPr lang="en-US" dirty="0"/>
          </a:p>
        </p:txBody>
      </p:sp>
      <p:sp>
        <p:nvSpPr>
          <p:cNvPr id="4" name="Text Placeholder 3">
            <a:extLst>
              <a:ext uri="{FF2B5EF4-FFF2-40B4-BE49-F238E27FC236}">
                <a16:creationId xmlns:a16="http://schemas.microsoft.com/office/drawing/2014/main" id="{D587BA90-0CDB-C2AB-2F11-5800EA70422C}"/>
              </a:ext>
            </a:extLst>
          </p:cNvPr>
          <p:cNvSpPr>
            <a:spLocks noGrp="1"/>
          </p:cNvSpPr>
          <p:nvPr>
            <p:ph type="subTitle" idx="1"/>
          </p:nvPr>
        </p:nvSpPr>
        <p:spPr>
          <a:xfrm>
            <a:off x="530352" y="3353083"/>
            <a:ext cx="9767657" cy="3265465"/>
          </a:xfrm>
        </p:spPr>
        <p:txBody>
          <a:bodyPr vert="horz" lIns="91440" tIns="45720" rIns="91440" bIns="45720" rtlCol="0" anchor="t">
            <a:noAutofit/>
          </a:bodyPr>
          <a:lstStyle/>
          <a:p>
            <a:r>
              <a:rPr lang="en-US" sz="1400" dirty="0">
                <a:solidFill>
                  <a:srgbClr val="0E101A"/>
                </a:solidFill>
                <a:ea typeface="+mn-lt"/>
                <a:cs typeface="+mn-lt"/>
              </a:rPr>
              <a:t> Poor mental health can make individuals perform worse academically, as noted by Andrews &amp; Wilding (2004, quoted in van Agteren, J. </a:t>
            </a:r>
            <a:r>
              <a:rPr lang="en-US" sz="1400" i="1" dirty="0">
                <a:solidFill>
                  <a:srgbClr val="0E101A"/>
                </a:solidFill>
                <a:ea typeface="+mn-lt"/>
                <a:cs typeface="+mn-lt"/>
              </a:rPr>
              <a:t>et al., </a:t>
            </a:r>
            <a:r>
              <a:rPr lang="en-US" sz="1400" dirty="0">
                <a:solidFill>
                  <a:srgbClr val="0E101A"/>
                </a:solidFill>
                <a:ea typeface="+mn-lt"/>
                <a:cs typeface="+mn-lt"/>
              </a:rPr>
              <a:t>2019, p. 2). They may lack motivation to do research or revision, as well as their physical health, sometimes feeling too ill to do work or go to lectures. </a:t>
            </a:r>
            <a:endParaRPr lang="en-US"/>
          </a:p>
          <a:p>
            <a:r>
              <a:rPr lang="en-US" sz="1400" dirty="0">
                <a:solidFill>
                  <a:srgbClr val="0E101A"/>
                </a:solidFill>
                <a:ea typeface="+mn-lt"/>
                <a:cs typeface="+mn-lt"/>
              </a:rPr>
              <a:t>Van Agteren, J. </a:t>
            </a:r>
            <a:r>
              <a:rPr lang="en-US" sz="1400" i="1" dirty="0">
                <a:solidFill>
                  <a:srgbClr val="0E101A"/>
                </a:solidFill>
                <a:ea typeface="+mn-lt"/>
                <a:cs typeface="+mn-lt"/>
              </a:rPr>
              <a:t>et al., (</a:t>
            </a:r>
            <a:r>
              <a:rPr lang="en-US" sz="1400" dirty="0">
                <a:solidFill>
                  <a:srgbClr val="0E101A"/>
                </a:solidFill>
                <a:ea typeface="+mn-lt"/>
                <a:cs typeface="+mn-lt"/>
              </a:rPr>
              <a:t>2019) also state that well-being can be associated with a growing connection to others. Indicating that poor well-being and mental health can cause individuals not to make social connections; this may further damage mental health due to being away from previous relations the student may have had. </a:t>
            </a:r>
            <a:endParaRPr lang="en-US"/>
          </a:p>
          <a:p>
            <a:r>
              <a:rPr lang="en-US" sz="1400" dirty="0">
                <a:solidFill>
                  <a:srgbClr val="0E101A"/>
                </a:solidFill>
                <a:ea typeface="+mn-lt"/>
                <a:cs typeface="+mn-lt"/>
              </a:rPr>
              <a:t> When students start university, there is a drastic amount of change, independence, large amounts of work, getting things done on time, and not having self-belief, therefore fearing failure, Ang et al., 2021). Demonstrating that resilience is significant because a lack of it can make all this very stressful, which can inflict on your mental health. All these aspects are difficult to navigate without resilience.</a:t>
            </a:r>
            <a:endParaRPr lang="en-US" dirty="0"/>
          </a:p>
          <a:p>
            <a:endParaRPr lang="en-US" sz="1400" dirty="0">
              <a:solidFill>
                <a:srgbClr val="0E101A"/>
              </a:solidFill>
            </a:endParaRPr>
          </a:p>
          <a:p>
            <a:endParaRPr lang="en-US" sz="1400" dirty="0"/>
          </a:p>
          <a:p>
            <a:endParaRPr lang="en-US" sz="1300" dirty="0">
              <a:solidFill>
                <a:srgbClr val="1F1F1F"/>
              </a:solidFill>
            </a:endParaRPr>
          </a:p>
          <a:p>
            <a:endParaRPr lang="en-US" dirty="0"/>
          </a:p>
          <a:p>
            <a:endParaRPr lang="en-US" dirty="0"/>
          </a:p>
          <a:p>
            <a:endParaRPr lang="en-US" dirty="0"/>
          </a:p>
        </p:txBody>
      </p:sp>
      <p:pic>
        <p:nvPicPr>
          <p:cNvPr id="6" name="Picture 5" descr="People doing teamwork illustration">
            <a:extLst>
              <a:ext uri="{FF2B5EF4-FFF2-40B4-BE49-F238E27FC236}">
                <a16:creationId xmlns:a16="http://schemas.microsoft.com/office/drawing/2014/main" id="{D62B46EC-539C-5723-6B6F-FE0F46B598F2}"/>
              </a:ext>
            </a:extLst>
          </p:cNvPr>
          <p:cNvPicPr>
            <a:picLocks noChangeAspect="1"/>
          </p:cNvPicPr>
          <p:nvPr/>
        </p:nvPicPr>
        <p:blipFill>
          <a:blip r:embed="rId5"/>
          <a:stretch>
            <a:fillRect/>
          </a:stretch>
        </p:blipFill>
        <p:spPr>
          <a:xfrm>
            <a:off x="8693740" y="430079"/>
            <a:ext cx="3214437" cy="2030959"/>
          </a:xfrm>
          <a:prstGeom prst="rect">
            <a:avLst/>
          </a:prstGeom>
        </p:spPr>
      </p:pic>
      <p:pic>
        <p:nvPicPr>
          <p:cNvPr id="5" name="Audio 4">
            <a:hlinkClick r:id="" action="ppaction://media"/>
            <a:extLst>
              <a:ext uri="{FF2B5EF4-FFF2-40B4-BE49-F238E27FC236}">
                <a16:creationId xmlns:a16="http://schemas.microsoft.com/office/drawing/2014/main" id="{02DF2066-AA8B-4CE0-81CA-F2ED0B7950B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4288323356"/>
      </p:ext>
    </p:extLst>
  </p:cSld>
  <p:clrMapOvr>
    <a:masterClrMapping/>
  </p:clrMapOvr>
  <mc:AlternateContent xmlns:mc="http://schemas.openxmlformats.org/markup-compatibility/2006">
    <mc:Choice xmlns:p14="http://schemas.microsoft.com/office/powerpoint/2010/main" Requires="p14">
      <p:transition spd="med" p14:dur="700" advTm="22542">
        <p:fade/>
      </p:transition>
    </mc:Choice>
    <mc:Fallback>
      <p:transition spd="med" advTm="225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1" name="Rectangle 230">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E0D2E1A8-CF8A-D559-4CDE-BA47452E0910}"/>
              </a:ext>
            </a:extLst>
          </p:cNvPr>
          <p:cNvSpPr>
            <a:spLocks noGrp="1"/>
          </p:cNvSpPr>
          <p:nvPr>
            <p:ph type="title"/>
          </p:nvPr>
        </p:nvSpPr>
        <p:spPr>
          <a:xfrm>
            <a:off x="615519" y="-110606"/>
            <a:ext cx="5447659" cy="2382848"/>
          </a:xfrm>
        </p:spPr>
        <p:txBody>
          <a:bodyPr vert="horz" lIns="91440" tIns="45720" rIns="91440" bIns="45720" rtlCol="0">
            <a:normAutofit/>
          </a:bodyPr>
          <a:lstStyle/>
          <a:p>
            <a:pPr>
              <a:lnSpc>
                <a:spcPct val="90000"/>
              </a:lnSpc>
            </a:pPr>
            <a:r>
              <a:rPr lang="en-US" sz="3300" dirty="0"/>
              <a:t>Why is resilience, health and well-being important for students?</a:t>
            </a:r>
          </a:p>
        </p:txBody>
      </p:sp>
      <p:sp>
        <p:nvSpPr>
          <p:cNvPr id="232" name="Freeform: Shape 23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2"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226524"/>
            <a:ext cx="1061888" cy="401052"/>
            <a:chOff x="4886325" y="2479731"/>
            <a:chExt cx="2641493" cy="997655"/>
          </a:xfrm>
          <a:solidFill>
            <a:schemeClr val="accent1"/>
          </a:solidFill>
        </p:grpSpPr>
        <p:sp>
          <p:nvSpPr>
            <p:cNvPr id="183"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84"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95088" y="2479731"/>
              <a:ext cx="2632730" cy="997655"/>
              <a:chOff x="4895088" y="2479731"/>
              <a:chExt cx="2632730" cy="997655"/>
            </a:xfrm>
            <a:grpFill/>
          </p:grpSpPr>
          <p:sp>
            <p:nvSpPr>
              <p:cNvPr id="185"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6"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33"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8"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09710" y="2479731"/>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34" name="Content Placeholder 174">
            <a:extLst>
              <a:ext uri="{FF2B5EF4-FFF2-40B4-BE49-F238E27FC236}">
                <a16:creationId xmlns:a16="http://schemas.microsoft.com/office/drawing/2014/main" id="{8603A5AF-E505-8E36-ED87-988EC7B6E4EF}"/>
              </a:ext>
            </a:extLst>
          </p:cNvPr>
          <p:cNvSpPr>
            <a:spLocks noGrp="1"/>
          </p:cNvSpPr>
          <p:nvPr>
            <p:ph idx="1"/>
          </p:nvPr>
        </p:nvSpPr>
        <p:spPr>
          <a:xfrm>
            <a:off x="615519" y="2518973"/>
            <a:ext cx="5327700" cy="3740755"/>
          </a:xfrm>
        </p:spPr>
        <p:txBody>
          <a:bodyPr vert="horz" lIns="91440" tIns="45720" rIns="91440" bIns="45720" rtlCol="0" anchor="t">
            <a:normAutofit fontScale="25000" lnSpcReduction="20000"/>
          </a:bodyPr>
          <a:lstStyle/>
          <a:p>
            <a:r>
              <a:rPr lang="en-US" sz="6000" dirty="0">
                <a:solidFill>
                  <a:srgbClr val="252525"/>
                </a:solidFill>
                <a:ea typeface="+mn-lt"/>
                <a:cs typeface="+mn-lt"/>
              </a:rPr>
              <a:t>These factors are crucial Lewis &amp; Bolton (2023) reported that 57% of English students in 2021 declared a mental illness to their university, and a further 27% were diagnosed with one Douwes et al., (2023, p.1-2) discovered that the average age of students is 17–24. These are the most detrimental ages for most psychological problems to start to develop; due to this, students in this age range are likely to experience burnout, perform worse academically, and be more likely to drop out. These psychological problems can last forever, so students must be resilient now. We need to focus on student's health and well-being, so it does not affect their work or employability once they finish their degree. </a:t>
            </a:r>
            <a:endParaRPr lang="en-US" dirty="0"/>
          </a:p>
        </p:txBody>
      </p:sp>
      <p:pic>
        <p:nvPicPr>
          <p:cNvPr id="4" name="Content Placeholder 3" descr="Paper head with rainbow">
            <a:extLst>
              <a:ext uri="{FF2B5EF4-FFF2-40B4-BE49-F238E27FC236}">
                <a16:creationId xmlns:a16="http://schemas.microsoft.com/office/drawing/2014/main" id="{4424A584-8AEE-5BA5-103C-438A4528848D}"/>
              </a:ext>
            </a:extLst>
          </p:cNvPr>
          <p:cNvPicPr>
            <a:picLocks noChangeAspect="1"/>
          </p:cNvPicPr>
          <p:nvPr/>
        </p:nvPicPr>
        <p:blipFill rotWithShape="1">
          <a:blip r:embed="rId5"/>
          <a:srcRect r="-2" b="15488"/>
          <a:stretch/>
        </p:blipFill>
        <p:spPr>
          <a:xfrm>
            <a:off x="6381741" y="598272"/>
            <a:ext cx="4672643" cy="5661456"/>
          </a:xfrm>
          <a:prstGeom prst="rect">
            <a:avLst/>
          </a:prstGeom>
          <a:effectLst/>
        </p:spPr>
      </p:pic>
      <p:sp>
        <p:nvSpPr>
          <p:cNvPr id="190" name="Freeform: Shape 189">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92" name="Group 191">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93" name="Freeform: Shape 192">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94" name="Freeform: Shape 193">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95" name="Freeform: Shape 194">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96"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35"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8"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Audio 7">
            <a:hlinkClick r:id="" action="ppaction://media"/>
            <a:extLst>
              <a:ext uri="{FF2B5EF4-FFF2-40B4-BE49-F238E27FC236}">
                <a16:creationId xmlns:a16="http://schemas.microsoft.com/office/drawing/2014/main" id="{2F6C7993-AEB9-42B9-AC74-DA288F4C8B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694072420"/>
      </p:ext>
    </p:extLst>
  </p:cSld>
  <p:clrMapOvr>
    <a:masterClrMapping/>
  </p:clrMapOvr>
  <mc:AlternateContent xmlns:mc="http://schemas.openxmlformats.org/markup-compatibility/2006">
    <mc:Choice xmlns:p14="http://schemas.microsoft.com/office/powerpoint/2010/main" Requires="p14">
      <p:transition spd="slow" p14:dur="1500" advTm="31705">
        <p:split orient="vert"/>
      </p:transition>
    </mc:Choice>
    <mc:Fallback>
      <p:transition spd="slow" advTm="31705">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F898D-0784-3E17-BE51-79FCDC39FD81}"/>
              </a:ext>
            </a:extLst>
          </p:cNvPr>
          <p:cNvSpPr>
            <a:spLocks noGrp="1"/>
          </p:cNvSpPr>
          <p:nvPr>
            <p:ph type="title"/>
          </p:nvPr>
        </p:nvSpPr>
        <p:spPr>
          <a:xfrm>
            <a:off x="381910" y="587781"/>
            <a:ext cx="4651824" cy="2629982"/>
          </a:xfrm>
        </p:spPr>
        <p:txBody>
          <a:bodyPr/>
          <a:lstStyle/>
          <a:p>
            <a:r>
              <a:rPr lang="en-GB" dirty="0"/>
              <a:t>Ways to promote positive resilience, health and well-being</a:t>
            </a:r>
            <a:endParaRPr lang="en-US" dirty="0"/>
          </a:p>
        </p:txBody>
      </p:sp>
      <p:sp>
        <p:nvSpPr>
          <p:cNvPr id="4" name="Content Placeholder 3">
            <a:extLst>
              <a:ext uri="{FF2B5EF4-FFF2-40B4-BE49-F238E27FC236}">
                <a16:creationId xmlns:a16="http://schemas.microsoft.com/office/drawing/2014/main" id="{CAF249CA-39AB-407E-ED42-439D49E51CBC}"/>
              </a:ext>
            </a:extLst>
          </p:cNvPr>
          <p:cNvSpPr>
            <a:spLocks noGrp="1"/>
          </p:cNvSpPr>
          <p:nvPr>
            <p:ph type="body" sz="half" idx="2"/>
          </p:nvPr>
        </p:nvSpPr>
        <p:spPr>
          <a:xfrm>
            <a:off x="5033734" y="759719"/>
            <a:ext cx="5485692" cy="5519006"/>
          </a:xfrm>
        </p:spPr>
        <p:txBody>
          <a:bodyPr vert="horz" lIns="91440" tIns="45720" rIns="91440" bIns="45720" rtlCol="0" anchor="t">
            <a:normAutofit fontScale="92500"/>
          </a:bodyPr>
          <a:lstStyle/>
          <a:p>
            <a:r>
              <a:rPr lang="en-US" sz="1500" dirty="0">
                <a:solidFill>
                  <a:srgbClr val="252525"/>
                </a:solidFill>
                <a:ea typeface="+mn-lt"/>
                <a:cs typeface="+mn-lt"/>
              </a:rPr>
              <a:t>Physical activity can affect your physical health, but according to </a:t>
            </a:r>
            <a:r>
              <a:rPr lang="en-US" sz="1500" dirty="0" err="1">
                <a:solidFill>
                  <a:srgbClr val="252525"/>
                </a:solidFill>
                <a:ea typeface="+mn-lt"/>
                <a:cs typeface="+mn-lt"/>
              </a:rPr>
              <a:t>Mudge</a:t>
            </a:r>
            <a:r>
              <a:rPr lang="en-US" sz="1500" dirty="0">
                <a:solidFill>
                  <a:srgbClr val="252525"/>
                </a:solidFill>
                <a:ea typeface="+mn-lt"/>
                <a:cs typeface="+mn-lt"/>
              </a:rPr>
              <a:t> (2023), exercise releases dopamine and serotonin, neurotransmitters that make you happy and are known to improve your mood. There is also a chemical called oxytocin, which you release while doing physical activity with others, which is good because Cherry (2022) states friendships are beneficial for your mental well-being and resilience, so exercising together can also be great! She also says having a good social network for sharing advice, talking out your feelings, and overall, having someone to confide in can help drastically. </a:t>
            </a:r>
            <a:br>
              <a:rPr lang="en-US" sz="1500" dirty="0">
                <a:solidFill>
                  <a:srgbClr val="252525"/>
                </a:solidFill>
                <a:ea typeface="+mn-lt"/>
                <a:cs typeface="+mn-lt"/>
              </a:rPr>
            </a:br>
            <a:r>
              <a:rPr lang="en-US" sz="1500" dirty="0">
                <a:solidFill>
                  <a:srgbClr val="252525"/>
                </a:solidFill>
                <a:ea typeface="+mn-lt"/>
                <a:cs typeface="+mn-lt"/>
              </a:rPr>
              <a:t>According to Cherry (2022), embracing change, being optimistic, looking after yourself, and acting on things are all important, illustrating that your mindset is a detrimental factor. Individuals need to see the positive, step back, and see things for what they are. We tend to react worse than needed, stepping back, thinking this is fine, and having a plan will get us further than continuously stressing. Looking after yourself also plays a notable role; neglecting your needs will make your mental and physical health worse. For example, if you are not eating or being active, value your mind and body and treat them accordingly. Earlier in the video, we discussed how the time scales students must complete work make students stressed. A routine where you allocate time to study can help.</a:t>
            </a:r>
            <a:endParaRPr lang="en-US" dirty="0"/>
          </a:p>
          <a:p>
            <a:endParaRPr lang="en-US" sz="1500" dirty="0">
              <a:solidFill>
                <a:srgbClr val="252525"/>
              </a:solidFill>
              <a:latin typeface="Segoe UI"/>
              <a:cs typeface="Segoe UI"/>
            </a:endParaRPr>
          </a:p>
          <a:p>
            <a:endParaRPr lang="en-US" sz="600" dirty="0">
              <a:latin typeface="Segoe UI"/>
              <a:cs typeface="Segoe UI"/>
            </a:endParaRPr>
          </a:p>
          <a:p>
            <a:endParaRPr lang="en-GB" dirty="0"/>
          </a:p>
        </p:txBody>
      </p:sp>
      <p:pic>
        <p:nvPicPr>
          <p:cNvPr id="7" name="Picture 6" descr="Range of moods sticky notes">
            <a:extLst>
              <a:ext uri="{FF2B5EF4-FFF2-40B4-BE49-F238E27FC236}">
                <a16:creationId xmlns:a16="http://schemas.microsoft.com/office/drawing/2014/main" id="{4C9410A6-6F5F-8681-9A14-0E30FE490D8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0352" y="3305849"/>
            <a:ext cx="4009478" cy="2672985"/>
          </a:xfrm>
          <a:prstGeom prst="rect">
            <a:avLst/>
          </a:prstGeom>
        </p:spPr>
      </p:pic>
      <p:pic>
        <p:nvPicPr>
          <p:cNvPr id="8" name="Audio 7">
            <a:hlinkClick r:id="" action="ppaction://media"/>
            <a:extLst>
              <a:ext uri="{FF2B5EF4-FFF2-40B4-BE49-F238E27FC236}">
                <a16:creationId xmlns:a16="http://schemas.microsoft.com/office/drawing/2014/main" id="{885EB316-51D8-4095-B327-8C35773CA5C6}"/>
              </a:ext>
            </a:extLst>
          </p:cNvPr>
          <p:cNvPicPr>
            <a:picLocks noChangeAspect="1"/>
          </p:cNvPicPr>
          <p:nvPr>
            <a:audioFile r:link="rId1"/>
            <p:extLst>
              <p:ext uri="{DAA4B4D4-6D71-4841-9C94-3DE7FCFB9230}">
                <p14:media xmlns:p14="http://schemas.microsoft.com/office/powerpoint/2010/main" r:embed="rId2">
                  <p14:trim end="1700.5034"/>
                </p14:media>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885056128"/>
      </p:ext>
    </p:extLst>
  </p:cSld>
  <p:clrMapOvr>
    <a:masterClrMapping/>
  </p:clrMapOvr>
  <mc:AlternateContent xmlns:mc="http://schemas.openxmlformats.org/markup-compatibility/2006">
    <mc:Choice xmlns:p14="http://schemas.microsoft.com/office/powerpoint/2010/main" Requires="p14">
      <p:transition spd="slow" p14:dur="3400" advTm="45368">
        <p14:reveal/>
      </p:transition>
    </mc:Choice>
    <mc:Fallback>
      <p:transition spd="slow" advTm="453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68C04-C380-524F-6489-C222B493FDA3}"/>
              </a:ext>
            </a:extLst>
          </p:cNvPr>
          <p:cNvSpPr>
            <a:spLocks noGrp="1"/>
          </p:cNvSpPr>
          <p:nvPr>
            <p:ph type="title"/>
          </p:nvPr>
        </p:nvSpPr>
        <p:spPr/>
        <p:txBody>
          <a:bodyPr/>
          <a:lstStyle/>
          <a:p>
            <a:r>
              <a:rPr lang="en-US" dirty="0"/>
              <a:t>References</a:t>
            </a:r>
          </a:p>
        </p:txBody>
      </p:sp>
      <p:sp>
        <p:nvSpPr>
          <p:cNvPr id="3" name="TextBox 2">
            <a:extLst>
              <a:ext uri="{FF2B5EF4-FFF2-40B4-BE49-F238E27FC236}">
                <a16:creationId xmlns:a16="http://schemas.microsoft.com/office/drawing/2014/main" id="{6F297BBF-22F8-7072-81DA-9F8DC512E28F}"/>
              </a:ext>
            </a:extLst>
          </p:cNvPr>
          <p:cNvSpPr txBox="1"/>
          <p:nvPr/>
        </p:nvSpPr>
        <p:spPr>
          <a:xfrm>
            <a:off x="344715" y="2409975"/>
            <a:ext cx="11076817" cy="58631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Segoe UI"/>
                <a:cs typeface="Segoe UI"/>
              </a:rPr>
              <a:t>Alexander, C.J., Tureen, A. and Aloka, P.J. (2022) </a:t>
            </a:r>
            <a:r>
              <a:rPr lang="en-US" sz="1500" i="1" dirty="0">
                <a:latin typeface="Segoe UI"/>
                <a:cs typeface="Segoe UI"/>
              </a:rPr>
              <a:t>‘Barriers to Work Wellness Among Academic Staff in Higher Education Institutions’, in Leadership Wellness and Mental Health Concerns in higher education.</a:t>
            </a:r>
            <a:r>
              <a:rPr lang="en-US" sz="1500" dirty="0">
                <a:latin typeface="Segoe UI"/>
                <a:cs typeface="Segoe UI"/>
              </a:rPr>
              <a:t> Hershey, Pennsylvania: IGI Global, pp. 22–23. </a:t>
            </a:r>
          </a:p>
          <a:p>
            <a:endParaRPr lang="en-US" sz="1500" dirty="0">
              <a:latin typeface="Segoe UI"/>
              <a:cs typeface="Segoe UI"/>
            </a:endParaRPr>
          </a:p>
          <a:p>
            <a:r>
              <a:rPr lang="en-US" sz="1500" dirty="0">
                <a:latin typeface="Segoe UI"/>
                <a:cs typeface="Segoe UI"/>
              </a:rPr>
              <a:t>Ang, W.H. </a:t>
            </a:r>
            <a:r>
              <a:rPr lang="en-US" sz="1500" i="1" dirty="0">
                <a:latin typeface="Segoe UI"/>
                <a:cs typeface="Segoe UI"/>
              </a:rPr>
              <a:t>et al.</a:t>
            </a:r>
            <a:r>
              <a:rPr lang="en-US" sz="1500" dirty="0">
                <a:latin typeface="Segoe UI"/>
                <a:cs typeface="Segoe UI"/>
              </a:rPr>
              <a:t> (2021) ‘</a:t>
            </a:r>
            <a:r>
              <a:rPr lang="en-US" sz="1500" i="1" dirty="0">
                <a:latin typeface="Segoe UI"/>
                <a:cs typeface="Segoe UI"/>
              </a:rPr>
              <a:t>The role of Resilience in Higher Education: A meta-ethnographic analysis of Students’ experiences’, Journal of Professional Nursing, 37(6), </a:t>
            </a:r>
            <a:r>
              <a:rPr lang="en-US" sz="1500" dirty="0">
                <a:latin typeface="Segoe UI"/>
                <a:cs typeface="Segoe UI"/>
              </a:rPr>
              <a:t>pp. 1092–1109. doi:10.1016/j.profnurs.2021.08.010. </a:t>
            </a:r>
          </a:p>
          <a:p>
            <a:endParaRPr lang="en-US" sz="1500" dirty="0">
              <a:latin typeface="Segoe UI"/>
              <a:cs typeface="Segoe UI"/>
            </a:endParaRPr>
          </a:p>
          <a:p>
            <a:r>
              <a:rPr lang="en-GB" sz="1500" dirty="0">
                <a:ea typeface="+mn-lt"/>
                <a:cs typeface="+mn-lt"/>
              </a:rPr>
              <a:t>Cosgrove, J. (2020) </a:t>
            </a:r>
            <a:r>
              <a:rPr lang="en-GB" sz="1500" i="1" dirty="0">
                <a:ea typeface="+mn-lt"/>
                <a:cs typeface="+mn-lt"/>
              </a:rPr>
              <a:t>Maintaining resilience during a pandemic</a:t>
            </a:r>
            <a:r>
              <a:rPr lang="en-GB" sz="1500" dirty="0">
                <a:ea typeface="+mn-lt"/>
                <a:cs typeface="+mn-lt"/>
              </a:rPr>
              <a:t>, </a:t>
            </a:r>
            <a:r>
              <a:rPr lang="en-GB" sz="1500" i="1" dirty="0">
                <a:ea typeface="+mn-lt"/>
                <a:cs typeface="+mn-lt"/>
              </a:rPr>
              <a:t>NHS choices</a:t>
            </a:r>
            <a:r>
              <a:rPr lang="en-GB" sz="1500" dirty="0">
                <a:ea typeface="+mn-lt"/>
                <a:cs typeface="+mn-lt"/>
              </a:rPr>
              <a:t>. Available at: https://www.nhsprofessionals.nhs.uk/en/joining-nhsp/latest-news/detail?Id=maintaining-resilience-during-a-pandemic (Accessed: 19 October 2023). </a:t>
            </a:r>
            <a:endParaRPr lang="en-US" sz="1500">
              <a:ea typeface="+mn-lt"/>
              <a:cs typeface="+mn-lt"/>
            </a:endParaRPr>
          </a:p>
          <a:p>
            <a:endParaRPr lang="en-US" sz="1500" dirty="0">
              <a:latin typeface="Segoe UI"/>
              <a:cs typeface="Segoe UI"/>
            </a:endParaRPr>
          </a:p>
          <a:p>
            <a:r>
              <a:rPr lang="en-GB" sz="1500" dirty="0">
                <a:ea typeface="+mn-lt"/>
                <a:cs typeface="+mn-lt"/>
              </a:rPr>
              <a:t>Department of Health (2014) </a:t>
            </a:r>
            <a:r>
              <a:rPr lang="en-GB" sz="1500" i="1" dirty="0">
                <a:ea typeface="+mn-lt"/>
                <a:cs typeface="+mn-lt"/>
              </a:rPr>
              <a:t>well-being: why it matters to health policy.</a:t>
            </a:r>
            <a:r>
              <a:rPr lang="en-GB" sz="1500" dirty="0">
                <a:ea typeface="+mn-lt"/>
                <a:cs typeface="+mn-lt"/>
              </a:rPr>
              <a:t> Available at: </a:t>
            </a:r>
            <a:r>
              <a:rPr lang="en-GB" sz="1500" dirty="0">
                <a:latin typeface="Segoe UI"/>
                <a:cs typeface="Segoe UI"/>
                <a:hlinkClick r:id="rId2">
                  <a:extLst>
                    <a:ext uri="{A12FA001-AC4F-418D-AE19-62706E023703}">
                      <ahyp:hlinkClr xmlns:ahyp="http://schemas.microsoft.com/office/drawing/2018/hyperlinkcolor" val="tx"/>
                    </a:ext>
                  </a:extLst>
                </a:hlinkClick>
              </a:rPr>
              <a:t>https://assets.publishing.service.gov.uk/media/5a7ba1d6ed915d4147621a24/Narrative__January_2014_.pdf</a:t>
            </a:r>
            <a:r>
              <a:rPr lang="en-GB" sz="1500" dirty="0">
                <a:ea typeface="+mn-lt"/>
                <a:cs typeface="+mn-lt"/>
              </a:rPr>
              <a:t> (Accessed:20 October 2023)</a:t>
            </a:r>
          </a:p>
          <a:p>
            <a:endParaRPr lang="en-GB" sz="1500" dirty="0">
              <a:ea typeface="+mn-lt"/>
              <a:cs typeface="+mn-lt"/>
            </a:endParaRPr>
          </a:p>
          <a:p>
            <a:r>
              <a:rPr lang="en-GB" sz="1500" dirty="0">
                <a:ea typeface="+mn-lt"/>
                <a:cs typeface="+mn-lt"/>
              </a:rPr>
              <a:t>Douwes, R. </a:t>
            </a:r>
            <a:r>
              <a:rPr lang="en-GB" sz="1500" i="1" dirty="0">
                <a:ea typeface="+mn-lt"/>
                <a:cs typeface="+mn-lt"/>
              </a:rPr>
              <a:t>et al.</a:t>
            </a:r>
            <a:r>
              <a:rPr lang="en-GB" sz="1500" dirty="0">
                <a:ea typeface="+mn-lt"/>
                <a:cs typeface="+mn-lt"/>
              </a:rPr>
              <a:t> (2023) </a:t>
            </a:r>
            <a:r>
              <a:rPr lang="en-GB" sz="1500" i="1" dirty="0">
                <a:ea typeface="+mn-lt"/>
                <a:cs typeface="+mn-lt"/>
              </a:rPr>
              <a:t>‘Well-being of students in Higher Education: The importance of a student perspective’</a:t>
            </a:r>
            <a:r>
              <a:rPr lang="en-GB" sz="1500" dirty="0">
                <a:ea typeface="+mn-lt"/>
                <a:cs typeface="+mn-lt"/>
              </a:rPr>
              <a:t>, </a:t>
            </a:r>
            <a:r>
              <a:rPr lang="en-GB" sz="1500" i="1" dirty="0">
                <a:ea typeface="+mn-lt"/>
                <a:cs typeface="+mn-lt"/>
              </a:rPr>
              <a:t>Cogent Education</a:t>
            </a:r>
            <a:r>
              <a:rPr lang="en-GB" sz="1500" dirty="0">
                <a:ea typeface="+mn-lt"/>
                <a:cs typeface="+mn-lt"/>
              </a:rPr>
              <a:t>, 10(1), pg. 1–2. doi:10.1080/2331186x.2023.2190697. </a:t>
            </a:r>
            <a:endParaRPr lang="en-GB" sz="1500" dirty="0"/>
          </a:p>
          <a:p>
            <a:pPr algn="l"/>
            <a:endParaRPr lang="en-GB" sz="1500" dirty="0">
              <a:latin typeface="Avenir Next LT Pro"/>
              <a:cs typeface="Segoe UI"/>
            </a:endParaRPr>
          </a:p>
          <a:p>
            <a:r>
              <a:rPr lang="en-GB" sz="1500" dirty="0">
                <a:ea typeface="+mn-lt"/>
                <a:cs typeface="+mn-lt"/>
              </a:rPr>
              <a:t>Gupta-smith, V. (2022) </a:t>
            </a:r>
            <a:r>
              <a:rPr lang="en-GB" sz="1500" i="1" dirty="0">
                <a:ea typeface="+mn-lt"/>
                <a:cs typeface="+mn-lt"/>
              </a:rPr>
              <a:t>Mental health</a:t>
            </a:r>
            <a:r>
              <a:rPr lang="en-GB" sz="1500" dirty="0">
                <a:ea typeface="+mn-lt"/>
                <a:cs typeface="+mn-lt"/>
              </a:rPr>
              <a:t>, </a:t>
            </a:r>
            <a:r>
              <a:rPr lang="en-GB" sz="1500" i="1" dirty="0">
                <a:ea typeface="+mn-lt"/>
                <a:cs typeface="+mn-lt"/>
              </a:rPr>
              <a:t>World Health Organization</a:t>
            </a:r>
            <a:r>
              <a:rPr lang="en-GB" sz="1500" dirty="0">
                <a:ea typeface="+mn-lt"/>
                <a:cs typeface="+mn-lt"/>
              </a:rPr>
              <a:t>. Available at: https://www.who.int/news-room/fact-sheets/detail/mental-health-strengthening-our-response (Accessed: 19 October 2023). </a:t>
            </a:r>
          </a:p>
          <a:p>
            <a:endParaRPr lang="en-GB" dirty="0">
              <a:latin typeface="Avenir Next LT Pro"/>
              <a:cs typeface="Segoe UI"/>
            </a:endParaRPr>
          </a:p>
          <a:p>
            <a:endParaRPr lang="en-US" dirty="0">
              <a:latin typeface="Segoe UI"/>
              <a:cs typeface="Segoe UI"/>
            </a:endParaRPr>
          </a:p>
          <a:p>
            <a:endParaRPr lang="en-US" dirty="0">
              <a:latin typeface="Segoe UI"/>
              <a:cs typeface="Segoe UI"/>
            </a:endParaRPr>
          </a:p>
          <a:p>
            <a:endParaRPr lang="en-US" dirty="0">
              <a:latin typeface="Segoe UI"/>
              <a:cs typeface="Segoe UI"/>
            </a:endParaRPr>
          </a:p>
          <a:p>
            <a:endParaRPr lang="en-US" dirty="0"/>
          </a:p>
        </p:txBody>
      </p:sp>
    </p:spTree>
    <p:extLst>
      <p:ext uri="{BB962C8B-B14F-4D97-AF65-F5344CB8AC3E}">
        <p14:creationId xmlns:p14="http://schemas.microsoft.com/office/powerpoint/2010/main" val="231151288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69EFC-58B5-2C1D-FB97-6A5B6C75FFA6}"/>
              </a:ext>
            </a:extLst>
          </p:cNvPr>
          <p:cNvSpPr>
            <a:spLocks noGrp="1"/>
          </p:cNvSpPr>
          <p:nvPr>
            <p:ph type="title"/>
          </p:nvPr>
        </p:nvSpPr>
        <p:spPr/>
        <p:txBody>
          <a:bodyPr/>
          <a:lstStyle/>
          <a:p>
            <a:r>
              <a:rPr lang="en-US" dirty="0"/>
              <a:t>References</a:t>
            </a:r>
          </a:p>
        </p:txBody>
      </p:sp>
      <p:sp>
        <p:nvSpPr>
          <p:cNvPr id="3" name="TextBox 2">
            <a:extLst>
              <a:ext uri="{FF2B5EF4-FFF2-40B4-BE49-F238E27FC236}">
                <a16:creationId xmlns:a16="http://schemas.microsoft.com/office/drawing/2014/main" id="{38859FC9-9058-D16A-DAC6-945FD65C0EA8}"/>
              </a:ext>
            </a:extLst>
          </p:cNvPr>
          <p:cNvSpPr txBox="1"/>
          <p:nvPr/>
        </p:nvSpPr>
        <p:spPr>
          <a:xfrm>
            <a:off x="390071" y="2482547"/>
            <a:ext cx="10671022" cy="65094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500" baseline="0" err="1">
                <a:latin typeface="Avenir Next LT Pro"/>
              </a:rPr>
              <a:t>Koipysheva</a:t>
            </a:r>
            <a:r>
              <a:rPr lang="en-US" sz="1500" baseline="0" dirty="0">
                <a:latin typeface="Avenir Next LT Pro"/>
              </a:rPr>
              <a:t>, E.A, Lebedinsky, V.Y. and </a:t>
            </a:r>
            <a:r>
              <a:rPr lang="en-US" sz="1500" baseline="0" err="1">
                <a:latin typeface="Avenir Next LT Pro"/>
              </a:rPr>
              <a:t>Koipysheva</a:t>
            </a:r>
            <a:r>
              <a:rPr lang="en-US" sz="1500" baseline="0" dirty="0">
                <a:latin typeface="Avenir Next LT Pro"/>
              </a:rPr>
              <a:t>, M.A. (2018) ‘PHYSICAL HEALTH (DEFINITION, SEMANTIC CONTENT,  STUDY PROSPECTS)’, in </a:t>
            </a:r>
            <a:r>
              <a:rPr lang="en-US" sz="1500" i="1" baseline="0" dirty="0">
                <a:latin typeface="Avenir Next LT Pro"/>
              </a:rPr>
              <a:t>The European Proceedings of Social &amp; </a:t>
            </a:r>
            <a:r>
              <a:rPr lang="en-US" sz="1500" i="1" baseline="0" err="1">
                <a:latin typeface="Avenir Next LT Pro"/>
              </a:rPr>
              <a:t>Behavioural</a:t>
            </a:r>
            <a:r>
              <a:rPr lang="en-US" sz="1500" i="1" baseline="0" dirty="0">
                <a:latin typeface="Avenir Next LT Pro"/>
              </a:rPr>
              <a:t> Sciences</a:t>
            </a:r>
            <a:r>
              <a:rPr lang="en-US" sz="1500" baseline="0" dirty="0">
                <a:latin typeface="Avenir Next LT Pro"/>
              </a:rPr>
              <a:t>. Future Academy. Available at: https://www.researchgate.net/publication/329723362_Physical_Health_Definition_Semantic_Content_Study_Prospects (Accessed: 20 October 2023). </a:t>
            </a:r>
            <a:r>
              <a:rPr lang="en-US" sz="1500" dirty="0">
                <a:latin typeface="Avenir Next LT Pro"/>
                <a:ea typeface="Avenir Next LT Pro"/>
                <a:cs typeface="Avenir Next LT Pro"/>
              </a:rPr>
              <a:t>​</a:t>
            </a:r>
          </a:p>
          <a:p>
            <a:endParaRPr lang="en-US" sz="1500" dirty="0"/>
          </a:p>
          <a:p>
            <a:r>
              <a:rPr lang="en-GB" sz="1500" dirty="0">
                <a:ea typeface="+mn-lt"/>
                <a:cs typeface="+mn-lt"/>
              </a:rPr>
              <a:t>Lewis, J. and Bolton, P. (2023) </a:t>
            </a:r>
            <a:r>
              <a:rPr lang="en-GB" sz="1500" i="1" dirty="0">
                <a:ea typeface="+mn-lt"/>
                <a:cs typeface="+mn-lt"/>
              </a:rPr>
              <a:t>Student Mental Health in England: Statistics, policy, and guidance...</a:t>
            </a:r>
            <a:r>
              <a:rPr lang="en-GB" sz="1500" dirty="0">
                <a:ea typeface="+mn-lt"/>
                <a:cs typeface="+mn-lt"/>
              </a:rPr>
              <a:t>, Uk Parliament . Available at: https://commonslibrary.parliament.uk/research-briefings/cbp-8593/ (Accessed: 20 October 2023).</a:t>
            </a:r>
            <a:endParaRPr lang="en-US" sz="1500" dirty="0"/>
          </a:p>
          <a:p>
            <a:endParaRPr lang="en-US" sz="1500" dirty="0"/>
          </a:p>
          <a:p>
            <a:r>
              <a:rPr lang="en-US" sz="1500" err="1">
                <a:ea typeface="+mn-lt"/>
                <a:cs typeface="+mn-lt"/>
              </a:rPr>
              <a:t>Mudge</a:t>
            </a:r>
            <a:r>
              <a:rPr lang="en-US" sz="1500" dirty="0">
                <a:ea typeface="+mn-lt"/>
                <a:cs typeface="+mn-lt"/>
              </a:rPr>
              <a:t>, E. (2023) </a:t>
            </a:r>
            <a:r>
              <a:rPr lang="en-US" sz="1500" i="1" dirty="0">
                <a:ea typeface="+mn-lt"/>
                <a:cs typeface="+mn-lt"/>
              </a:rPr>
              <a:t>The link between exercise and mental wellbeing - boost your mood and confidence</a:t>
            </a:r>
            <a:r>
              <a:rPr lang="en-US" sz="1500" dirty="0">
                <a:ea typeface="+mn-lt"/>
                <a:cs typeface="+mn-lt"/>
              </a:rPr>
              <a:t>, </a:t>
            </a:r>
            <a:r>
              <a:rPr lang="en-US" sz="1500" i="1" dirty="0">
                <a:ea typeface="+mn-lt"/>
                <a:cs typeface="+mn-lt"/>
              </a:rPr>
              <a:t>AXA Health</a:t>
            </a:r>
            <a:r>
              <a:rPr lang="en-US" sz="1500" dirty="0">
                <a:ea typeface="+mn-lt"/>
                <a:cs typeface="+mn-lt"/>
              </a:rPr>
              <a:t>. Available at: </a:t>
            </a:r>
            <a:r>
              <a:rPr lang="en-US" sz="1500" dirty="0">
                <a:solidFill>
                  <a:srgbClr val="D75681"/>
                </a:solidFill>
                <a:latin typeface="Avenir Next LT Pro"/>
                <a:cs typeface="Segoe UI"/>
                <a:hlinkClick r:id="rId2"/>
              </a:rPr>
              <a:t>https://www.axahealth.co.uk/health-information/mental-health/resilience/exercise-and-mental-health-benefits/</a:t>
            </a:r>
            <a:r>
              <a:rPr lang="en-US" sz="1500" dirty="0">
                <a:ea typeface="+mn-lt"/>
                <a:cs typeface="+mn-lt"/>
              </a:rPr>
              <a:t> (Accessed: 29 October 2023).</a:t>
            </a:r>
            <a:endParaRPr lang="en-US" sz="1500" dirty="0"/>
          </a:p>
          <a:p>
            <a:endParaRPr lang="en-US" sz="1500" dirty="0"/>
          </a:p>
          <a:p>
            <a:r>
              <a:rPr lang="en-US" sz="1500" dirty="0">
                <a:latin typeface="Avenir Next LT Pro"/>
                <a:cs typeface="Segoe UI"/>
              </a:rPr>
              <a:t>Perry, E. (2022) </a:t>
            </a:r>
            <a:r>
              <a:rPr lang="en-US" sz="1500" i="1" dirty="0">
                <a:latin typeface="Avenir Next LT Pro"/>
                <a:cs typeface="Segoe UI"/>
              </a:rPr>
              <a:t>The effects of low resilience: Hardship and the mind-body connection</a:t>
            </a:r>
            <a:r>
              <a:rPr lang="en-US" sz="1500" dirty="0">
                <a:latin typeface="Avenir Next LT Pro"/>
                <a:cs typeface="Segoe UI"/>
              </a:rPr>
              <a:t>, </a:t>
            </a:r>
            <a:r>
              <a:rPr lang="en-US" sz="1500" i="1" err="1">
                <a:latin typeface="Avenir Next LT Pro"/>
                <a:cs typeface="Segoe UI"/>
              </a:rPr>
              <a:t>BetterUp</a:t>
            </a:r>
            <a:r>
              <a:rPr lang="en-US" sz="1500" dirty="0">
                <a:latin typeface="Avenir Next LT Pro"/>
                <a:cs typeface="Segoe UI"/>
              </a:rPr>
              <a:t>. Available at: </a:t>
            </a:r>
            <a:r>
              <a:rPr lang="en-US" sz="1500" dirty="0">
                <a:latin typeface="Avenir Next LT Pro"/>
                <a:cs typeface="Segoe UI"/>
                <a:hlinkClick r:id="rId3"/>
              </a:rPr>
              <a:t>https://www.betterup.com/blog/effects-of-low-resilience#:~:text=1%20Unrealistic%20plans.%20Setting%20unachievable%20goals%20can%20set,you%E2%80%99re%20more%20likely%20to%20be%20overwhelmed%20when%20challenged</a:t>
            </a:r>
            <a:r>
              <a:rPr lang="en-US" sz="1500" dirty="0">
                <a:latin typeface="Avenir Next LT Pro"/>
                <a:cs typeface="Segoe UI"/>
              </a:rPr>
              <a:t>. (Accessed: 27 October 2023). </a:t>
            </a:r>
          </a:p>
          <a:p>
            <a:endParaRPr lang="en-US" dirty="0">
              <a:latin typeface="Segoe UI"/>
              <a:cs typeface="Segoe UI"/>
            </a:endParaRPr>
          </a:p>
          <a:p>
            <a:endParaRPr lang="en-US" dirty="0">
              <a:latin typeface="Segoe UI"/>
              <a:cs typeface="Segoe UI"/>
            </a:endParaRPr>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20984519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69EFC-58B5-2C1D-FB97-6A5B6C75FFA6}"/>
              </a:ext>
            </a:extLst>
          </p:cNvPr>
          <p:cNvSpPr>
            <a:spLocks noGrp="1"/>
          </p:cNvSpPr>
          <p:nvPr>
            <p:ph type="title"/>
          </p:nvPr>
        </p:nvSpPr>
        <p:spPr/>
        <p:txBody>
          <a:bodyPr/>
          <a:lstStyle/>
          <a:p>
            <a:r>
              <a:rPr lang="en-US"/>
              <a:t>References</a:t>
            </a:r>
          </a:p>
        </p:txBody>
      </p:sp>
      <p:sp>
        <p:nvSpPr>
          <p:cNvPr id="3" name="TextBox 2">
            <a:extLst>
              <a:ext uri="{FF2B5EF4-FFF2-40B4-BE49-F238E27FC236}">
                <a16:creationId xmlns:a16="http://schemas.microsoft.com/office/drawing/2014/main" id="{38859FC9-9058-D16A-DAC6-945FD65C0EA8}"/>
              </a:ext>
            </a:extLst>
          </p:cNvPr>
          <p:cNvSpPr txBox="1"/>
          <p:nvPr/>
        </p:nvSpPr>
        <p:spPr>
          <a:xfrm>
            <a:off x="390071" y="2482547"/>
            <a:ext cx="1067102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Sisson, B. (2023) </a:t>
            </a:r>
            <a:r>
              <a:rPr lang="en-US" i="1" dirty="0">
                <a:ea typeface="+mn-lt"/>
                <a:cs typeface="+mn-lt"/>
              </a:rPr>
              <a:t>Emotional wellness and well-being: What is it, causes, how to improve</a:t>
            </a:r>
            <a:r>
              <a:rPr lang="en-US" dirty="0">
                <a:ea typeface="+mn-lt"/>
                <a:cs typeface="+mn-lt"/>
              </a:rPr>
              <a:t>, </a:t>
            </a:r>
            <a:r>
              <a:rPr lang="en-US" i="1" dirty="0">
                <a:ea typeface="+mn-lt"/>
                <a:cs typeface="+mn-lt"/>
              </a:rPr>
              <a:t>Medical News Today</a:t>
            </a:r>
            <a:r>
              <a:rPr lang="en-US" dirty="0">
                <a:ea typeface="+mn-lt"/>
                <a:cs typeface="+mn-lt"/>
              </a:rPr>
              <a:t>. Available at: https://www.medicalnewstoday.com/articles/emotional-wellbeing#influencing-factors (Accessed: 28 October 2023). </a:t>
            </a:r>
          </a:p>
          <a:p>
            <a:pPr algn="l"/>
            <a:endParaRPr lang="en-US" dirty="0">
              <a:latin typeface="Avenir Next LT Pro"/>
              <a:cs typeface="Segoe UI"/>
            </a:endParaRPr>
          </a:p>
          <a:p>
            <a:r>
              <a:rPr lang="en-US" dirty="0">
                <a:solidFill>
                  <a:srgbClr val="3A3A3A"/>
                </a:solidFill>
                <a:ea typeface="+mn-lt"/>
                <a:cs typeface="+mn-lt"/>
              </a:rPr>
              <a:t>Van Agteren, J. </a:t>
            </a:r>
            <a:r>
              <a:rPr lang="en-US" i="1" dirty="0">
                <a:solidFill>
                  <a:srgbClr val="3A3A3A"/>
                </a:solidFill>
                <a:ea typeface="+mn-lt"/>
                <a:cs typeface="+mn-lt"/>
              </a:rPr>
              <a:t>et al.</a:t>
            </a:r>
            <a:r>
              <a:rPr lang="en-US" dirty="0">
                <a:solidFill>
                  <a:srgbClr val="3A3A3A"/>
                </a:solidFill>
                <a:ea typeface="+mn-lt"/>
                <a:cs typeface="+mn-lt"/>
              </a:rPr>
              <a:t> (2019) ‘</a:t>
            </a:r>
            <a:r>
              <a:rPr lang="en-US" i="1" dirty="0">
                <a:solidFill>
                  <a:srgbClr val="3A3A3A"/>
                </a:solidFill>
                <a:ea typeface="+mn-lt"/>
                <a:cs typeface="+mn-lt"/>
              </a:rPr>
              <a:t>Make it Measurable : Assessing Psychological Distress, Wellbeing and Resilience at Scale in Higher Education’,</a:t>
            </a:r>
            <a:r>
              <a:rPr lang="en-US" dirty="0">
                <a:solidFill>
                  <a:srgbClr val="3A3A3A"/>
                </a:solidFill>
                <a:ea typeface="+mn-lt"/>
                <a:cs typeface="+mn-lt"/>
              </a:rPr>
              <a:t> </a:t>
            </a:r>
            <a:r>
              <a:rPr lang="en-US" i="1" dirty="0">
                <a:solidFill>
                  <a:srgbClr val="3A3A3A"/>
                </a:solidFill>
                <a:ea typeface="+mn-lt"/>
                <a:cs typeface="+mn-lt"/>
              </a:rPr>
              <a:t>Student success</a:t>
            </a:r>
            <a:r>
              <a:rPr lang="en-US" dirty="0">
                <a:solidFill>
                  <a:srgbClr val="3A3A3A"/>
                </a:solidFill>
                <a:ea typeface="+mn-lt"/>
                <a:cs typeface="+mn-lt"/>
              </a:rPr>
              <a:t>, 10(3), pp. 1–13. Available at: https://doi.org/10.5204/ssj.v10i3.1411</a:t>
            </a:r>
            <a:endParaRPr lang="en-US" dirty="0"/>
          </a:p>
          <a:p>
            <a:endParaRPr lang="en-US" dirty="0">
              <a:latin typeface="Segoe UI"/>
              <a:cs typeface="Segoe UI"/>
            </a:endParaRPr>
          </a:p>
          <a:p>
            <a:endParaRPr lang="en-US" dirty="0">
              <a:latin typeface="Segoe UI"/>
              <a:cs typeface="Segoe UI"/>
            </a:endParaRPr>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691271632"/>
      </p:ext>
    </p:extLst>
  </p:cSld>
  <p:clrMapOvr>
    <a:masterClrMapping/>
  </p:clrMapOvr>
  <p:transition spd="slow">
    <p:randomBar dir="vert"/>
  </p:transition>
</p:sld>
</file>

<file path=ppt/tags/tag1.xml><?xml version="1.0" encoding="utf-8"?>
<p:tagLst xmlns:a="http://schemas.openxmlformats.org/drawingml/2006/main" xmlns:r="http://schemas.openxmlformats.org/officeDocument/2006/relationships" xmlns:p="http://schemas.openxmlformats.org/presentationml/2006/main">
  <p:tag name="TIMING" val="|67"/>
</p:tagLst>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2268</Words>
  <Application>Microsoft Office PowerPoint</Application>
  <PresentationFormat>Widescreen</PresentationFormat>
  <Paragraphs>88</Paragraphs>
  <Slides>9</Slides>
  <Notes>6</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Avenir Next LT Pro</vt:lpstr>
      <vt:lpstr>Avenir Next LT Pro Light</vt:lpstr>
      <vt:lpstr>Calibri</vt:lpstr>
      <vt:lpstr>Georgia Pro Semibold</vt:lpstr>
      <vt:lpstr>Segoe UI</vt:lpstr>
      <vt:lpstr>RocaVTI</vt:lpstr>
      <vt:lpstr>The importance of resilience, health and wellbeing as a university student</vt:lpstr>
      <vt:lpstr>What is resilience, health and wellbeing?</vt:lpstr>
      <vt:lpstr>What causes inadequate resilience, health and wellbeing? </vt:lpstr>
      <vt:lpstr>Ways poor resilience, health and well-being affect students</vt:lpstr>
      <vt:lpstr>Why is resilience, health and well-being important for students?</vt:lpstr>
      <vt:lpstr>Ways to promote positive resilience, health and well-being</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Shannon Leigh Davies</dc:creator>
  <cp:lastModifiedBy>Shannon Davies (2306055)</cp:lastModifiedBy>
  <cp:revision>714</cp:revision>
  <dcterms:created xsi:type="dcterms:W3CDTF">2023-10-19T19:25:50Z</dcterms:created>
  <dcterms:modified xsi:type="dcterms:W3CDTF">2023-10-30T16:35:41Z</dcterms:modified>
</cp:coreProperties>
</file>