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4" r:id="rId2"/>
    <p:sldId id="256" r:id="rId3"/>
    <p:sldId id="257" r:id="rId4"/>
    <p:sldId id="258" r:id="rId5"/>
    <p:sldId id="260" r:id="rId6"/>
    <p:sldId id="263" r:id="rId7"/>
    <p:sldId id="261" r:id="rId8"/>
    <p:sldId id="262" r:id="rId9"/>
    <p:sldId id="25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88" autoAdjust="0"/>
    <p:restoredTop sz="80287" autoAdjust="0"/>
  </p:normalViewPr>
  <p:slideViewPr>
    <p:cSldViewPr>
      <p:cViewPr>
        <p:scale>
          <a:sx n="100" d="100"/>
          <a:sy n="100" d="100"/>
        </p:scale>
        <p:origin x="-516" y="17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6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5702FD-8A41-4D8A-90FC-7720239AB1C1}" type="datetimeFigureOut">
              <a:rPr lang="en-US" smtClean="0"/>
              <a:pPr/>
              <a:t>4/30/2019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CCABF0-9257-4B4E-B7A1-CC6CEE6499E5}"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Food &amp; Beverage Department comprises of</a:t>
            </a:r>
            <a:r>
              <a:rPr lang="en-US" baseline="0" dirty="0" smtClean="0"/>
              <a:t> 6 outlets namely: The SALT Bakery, The Restaurant, The Pool Bar, The Beach Bar, The Roof Top Bar and In Room Dining.</a:t>
            </a:r>
          </a:p>
          <a:p>
            <a:r>
              <a:rPr lang="en-US" baseline="0" dirty="0" smtClean="0"/>
              <a:t>The actual total manning for the Food &amp; Beverage Department is 30 team members.</a:t>
            </a:r>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The aim of the research will be to  determine how satisfied team members have been with the company since the opening of this new hotel with a unique concept.</a:t>
            </a:r>
          </a:p>
          <a:p>
            <a:r>
              <a:rPr lang="en-US" baseline="0" dirty="0" smtClean="0"/>
              <a:t>To understand why and when team members have been frustrated with the management while studying their </a:t>
            </a:r>
            <a:r>
              <a:rPr lang="en-US" baseline="0" dirty="0" err="1" smtClean="0"/>
              <a:t>behaviour</a:t>
            </a:r>
            <a:r>
              <a:rPr lang="en-US" baseline="0" dirty="0" smtClean="0"/>
              <a:t> and performance and make use of research instruments to determine suitable retention strategies through which we can enhance team member management for the Food &amp; Beverage Department at SALT Of </a:t>
            </a:r>
            <a:r>
              <a:rPr lang="en-US" baseline="0" dirty="0" err="1" smtClean="0"/>
              <a:t>Palmar</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A survey using 0-5 </a:t>
            </a:r>
            <a:r>
              <a:rPr lang="en-US" sz="1200" kern="1200" dirty="0" err="1" smtClean="0">
                <a:solidFill>
                  <a:schemeClr val="tx1"/>
                </a:solidFill>
                <a:latin typeface="+mn-lt"/>
                <a:ea typeface="+mn-ea"/>
                <a:cs typeface="+mn-cs"/>
              </a:rPr>
              <a:t>Likert</a:t>
            </a:r>
            <a:r>
              <a:rPr lang="en-US" sz="1200" kern="1200" dirty="0" smtClean="0">
                <a:solidFill>
                  <a:schemeClr val="tx1"/>
                </a:solidFill>
                <a:latin typeface="+mn-lt"/>
                <a:ea typeface="+mn-ea"/>
                <a:cs typeface="+mn-cs"/>
              </a:rPr>
              <a:t> scale questionnaire will</a:t>
            </a:r>
            <a:r>
              <a:rPr lang="en-US" sz="1200" kern="1200" baseline="0" dirty="0" smtClean="0">
                <a:solidFill>
                  <a:schemeClr val="tx1"/>
                </a:solidFill>
                <a:latin typeface="+mn-lt"/>
                <a:ea typeface="+mn-ea"/>
                <a:cs typeface="+mn-cs"/>
              </a:rPr>
              <a:t> be </a:t>
            </a:r>
            <a:r>
              <a:rPr lang="en-US" sz="1200" kern="1200" dirty="0" smtClean="0">
                <a:solidFill>
                  <a:schemeClr val="tx1"/>
                </a:solidFill>
                <a:latin typeface="+mn-lt"/>
                <a:ea typeface="+mn-ea"/>
                <a:cs typeface="+mn-cs"/>
              </a:rPr>
              <a:t>conducted with the</a:t>
            </a:r>
            <a:r>
              <a:rPr lang="en-US" sz="1200" kern="1200" baseline="0" dirty="0" smtClean="0">
                <a:solidFill>
                  <a:schemeClr val="tx1"/>
                </a:solidFill>
                <a:latin typeface="+mn-lt"/>
                <a:ea typeface="+mn-ea"/>
                <a:cs typeface="+mn-cs"/>
              </a:rPr>
              <a:t> team members from the Food &amp; Beverage Department</a:t>
            </a:r>
            <a:r>
              <a:rPr lang="en-US" sz="1200" kern="1200" dirty="0" smtClean="0">
                <a:solidFill>
                  <a:schemeClr val="tx1"/>
                </a:solidFill>
                <a:latin typeface="+mn-lt"/>
                <a:ea typeface="+mn-ea"/>
                <a:cs typeface="+mn-cs"/>
              </a:rPr>
              <a:t>. </a:t>
            </a:r>
          </a:p>
          <a:p>
            <a:r>
              <a:rPr lang="en-US" baseline="0" dirty="0" smtClean="0"/>
              <a:t>Observation will be carried out for a period of 3 days whereby team members </a:t>
            </a:r>
            <a:r>
              <a:rPr lang="en-US" baseline="0" dirty="0" err="1" smtClean="0"/>
              <a:t>behaviour</a:t>
            </a:r>
            <a:r>
              <a:rPr lang="en-US" baseline="0" dirty="0" smtClean="0"/>
              <a:t> and performance will be observed</a:t>
            </a:r>
          </a:p>
          <a:p>
            <a:r>
              <a:rPr lang="en-US" baseline="0" dirty="0" smtClean="0"/>
              <a:t>Interview will be carried out with 5 out of 30 team members</a:t>
            </a:r>
          </a:p>
          <a:p>
            <a:r>
              <a:rPr lang="en-US" baseline="0" dirty="0" smtClean="0"/>
              <a:t>Hierarchal wise 5 team members fro different F&amp;B Outlets will be interviewed.</a:t>
            </a:r>
          </a:p>
        </p:txBody>
      </p:sp>
      <p:sp>
        <p:nvSpPr>
          <p:cNvPr id="4" name="Slide Number Placeholder 3"/>
          <p:cNvSpPr>
            <a:spLocks noGrp="1"/>
          </p:cNvSpPr>
          <p:nvPr>
            <p:ph type="sldNum" sz="quarter" idx="10"/>
          </p:nvPr>
        </p:nvSpPr>
        <p:spPr/>
        <p:txBody>
          <a:bodyPr/>
          <a:lstStyle/>
          <a:p>
            <a:fld id="{81CCABF0-9257-4B4E-B7A1-CC6CEE6499E5}"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Out of 30,</a:t>
            </a:r>
            <a:r>
              <a:rPr lang="en-US" sz="1200" kern="1200" baseline="0" dirty="0" smtClean="0">
                <a:solidFill>
                  <a:schemeClr val="tx1"/>
                </a:solidFill>
                <a:latin typeface="+mn-lt"/>
                <a:ea typeface="+mn-ea"/>
                <a:cs typeface="+mn-cs"/>
              </a:rPr>
              <a:t> t</a:t>
            </a:r>
            <a:r>
              <a:rPr lang="en-US" sz="1200" kern="1200" dirty="0" smtClean="0">
                <a:solidFill>
                  <a:schemeClr val="tx1"/>
                </a:solidFill>
                <a:latin typeface="+mn-lt"/>
                <a:ea typeface="+mn-ea"/>
                <a:cs typeface="+mn-cs"/>
              </a:rPr>
              <a:t>here were 25 team</a:t>
            </a:r>
            <a:r>
              <a:rPr lang="en-US" sz="1200" kern="1200" baseline="0" dirty="0" smtClean="0">
                <a:solidFill>
                  <a:schemeClr val="tx1"/>
                </a:solidFill>
                <a:latin typeface="+mn-lt"/>
                <a:ea typeface="+mn-ea"/>
                <a:cs typeface="+mn-cs"/>
              </a:rPr>
              <a:t> members</a:t>
            </a:r>
            <a:r>
              <a:rPr lang="en-US" sz="1200" kern="1200" dirty="0" smtClean="0">
                <a:solidFill>
                  <a:schemeClr val="tx1"/>
                </a:solidFill>
                <a:latin typeface="+mn-lt"/>
                <a:ea typeface="+mn-ea"/>
                <a:cs typeface="+mn-cs"/>
              </a:rPr>
              <a:t> who responded to the survey</a:t>
            </a:r>
          </a:p>
          <a:p>
            <a:r>
              <a:rPr lang="en-US" sz="1200" kern="1200" dirty="0" smtClean="0">
                <a:solidFill>
                  <a:schemeClr val="tx1"/>
                </a:solidFill>
                <a:latin typeface="+mn-lt"/>
                <a:ea typeface="+mn-ea"/>
                <a:cs typeface="+mn-cs"/>
              </a:rPr>
              <a:t>96%</a:t>
            </a:r>
            <a:r>
              <a:rPr lang="en-US" sz="1200" kern="1200" baseline="0" dirty="0" smtClean="0">
                <a:solidFill>
                  <a:schemeClr val="tx1"/>
                </a:solidFill>
                <a:latin typeface="+mn-lt"/>
                <a:ea typeface="+mn-ea"/>
                <a:cs typeface="+mn-cs"/>
              </a:rPr>
              <a:t> stated that they are satisfied with their jobs which is a very good figure</a:t>
            </a:r>
          </a:p>
          <a:p>
            <a:r>
              <a:rPr lang="en-US" sz="1200" kern="1200" baseline="0" dirty="0" smtClean="0">
                <a:solidFill>
                  <a:schemeClr val="tx1"/>
                </a:solidFill>
                <a:latin typeface="+mn-lt"/>
                <a:ea typeface="+mn-ea"/>
                <a:cs typeface="+mn-cs"/>
              </a:rPr>
              <a:t>68% are between 24-34 years old that is the majority are </a:t>
            </a:r>
            <a:r>
              <a:rPr lang="en-US" sz="1200" kern="1200" baseline="0" dirty="0" err="1" smtClean="0">
                <a:solidFill>
                  <a:schemeClr val="tx1"/>
                </a:solidFill>
                <a:latin typeface="+mn-lt"/>
                <a:ea typeface="+mn-ea"/>
                <a:cs typeface="+mn-cs"/>
              </a:rPr>
              <a:t>millenials</a:t>
            </a:r>
            <a:r>
              <a:rPr lang="en-US" sz="1200" kern="1200" baseline="0" dirty="0" smtClean="0">
                <a:solidFill>
                  <a:schemeClr val="tx1"/>
                </a:solidFill>
                <a:latin typeface="+mn-lt"/>
                <a:ea typeface="+mn-ea"/>
                <a:cs typeface="+mn-cs"/>
              </a:rPr>
              <a:t> and this support the study objectives that is to retain </a:t>
            </a:r>
            <a:r>
              <a:rPr lang="en-US" sz="1200" kern="1200" baseline="0" dirty="0" err="1" smtClean="0">
                <a:solidFill>
                  <a:schemeClr val="tx1"/>
                </a:solidFill>
                <a:latin typeface="+mn-lt"/>
                <a:ea typeface="+mn-ea"/>
                <a:cs typeface="+mn-cs"/>
              </a:rPr>
              <a:t>millenials</a:t>
            </a: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latin typeface="+mn-lt"/>
                <a:ea typeface="+mn-ea"/>
                <a:cs typeface="+mn-cs"/>
              </a:rPr>
              <a:t>However, </a:t>
            </a:r>
            <a:r>
              <a:rPr lang="en-US" dirty="0" smtClean="0">
                <a:latin typeface="Baskerville Old Face" pitchFamily="18" charset="0"/>
              </a:rPr>
              <a:t>24% Team members stated they will leave the company as soon as they get a better opportunity and</a:t>
            </a:r>
            <a:r>
              <a:rPr lang="en-US" baseline="0" dirty="0" smtClean="0">
                <a:latin typeface="Baskerville Old Face" pitchFamily="18" charset="0"/>
              </a:rPr>
              <a:t> this might affect the smooth running of operations and to go in depth regarding this response their </a:t>
            </a:r>
            <a:r>
              <a:rPr lang="en-US" baseline="0" dirty="0" err="1" smtClean="0">
                <a:latin typeface="Baskerville Old Face" pitchFamily="18" charset="0"/>
              </a:rPr>
              <a:t>behaviour</a:t>
            </a:r>
            <a:r>
              <a:rPr lang="en-US" baseline="0" dirty="0" smtClean="0">
                <a:latin typeface="Baskerville Old Face" pitchFamily="18" charset="0"/>
              </a:rPr>
              <a:t> and performance will be observed.</a:t>
            </a:r>
            <a:endParaRPr lang="en-US" dirty="0" smtClean="0"/>
          </a:p>
          <a:p>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It has been noted that most of the team members working in The Restaurant deliver the best of themselves but because of the low manning very often they have to work extra hours during which some team members’ energy level is quite low and the weariness can be easily noticed from their facial expression which can create a negative impression ‘vis-à-vis’ guests who stay over more than a week. They might develop the wrong perception that the employees are being exploited or are being wrongly manipulated without knowing that the team members are being remunerated or refunded accordingly for the extra hours worked. </a:t>
            </a:r>
          </a:p>
          <a:p>
            <a:r>
              <a:rPr lang="en-US" sz="1200" kern="1200" dirty="0" smtClean="0">
                <a:solidFill>
                  <a:schemeClr val="tx1"/>
                </a:solidFill>
                <a:latin typeface="+mn-lt"/>
                <a:ea typeface="+mn-ea"/>
                <a:cs typeface="+mn-cs"/>
              </a:rPr>
              <a:t>It has been agreed with the Human Resources Department to recruit additional team members for the Food &amp; Beverage department namely The Restaurant, Pool Bar, Beach Bar, The Roof Top Bar and The SALT Bakery.</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It has been noticed that there is </a:t>
            </a:r>
            <a:r>
              <a:rPr lang="en-GB"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a lack of cooperation within the department whereby Bar team members never give them a helping hand when it comes to busy service hours. Also when it comes to replacing a colleague who is on medical or any other special leave, team members are somewhat reluctant to do so and this might affect the smooth running</a:t>
            </a:r>
            <a:r>
              <a:rPr lang="en-US" sz="1200" kern="1200" baseline="0" dirty="0" smtClean="0">
                <a:solidFill>
                  <a:schemeClr val="tx1"/>
                </a:solidFill>
                <a:latin typeface="+mn-lt"/>
                <a:ea typeface="+mn-ea"/>
                <a:cs typeface="+mn-cs"/>
              </a:rPr>
              <a:t> of operations</a:t>
            </a:r>
            <a:r>
              <a:rPr lang="en-US" sz="1200" kern="1200" dirty="0" smtClean="0">
                <a:solidFill>
                  <a:schemeClr val="tx1"/>
                </a:solidFill>
                <a:latin typeface="+mn-lt"/>
                <a:ea typeface="+mn-ea"/>
                <a:cs typeface="+mn-cs"/>
              </a:rPr>
              <a:t> as the brand standards that have been set needs a lot of attention to details and proper supervision.</a:t>
            </a:r>
          </a:p>
          <a:p>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Following interview which was done the Restaurant team member </a:t>
            </a:r>
            <a:r>
              <a:rPr lang="en-US" sz="1200" dirty="0" smtClean="0">
                <a:latin typeface="Baskerville Old Face" panose="02020602080505020303" pitchFamily="18" charset="0"/>
              </a:rPr>
              <a:t>said she will leave the company as soon as she will get another opportunity because of the low manning due to which she feels very tired. Another team member </a:t>
            </a:r>
            <a:r>
              <a:rPr lang="en-US" sz="1200" kern="1200" dirty="0" smtClean="0">
                <a:solidFill>
                  <a:schemeClr val="tx1"/>
                </a:solidFill>
                <a:latin typeface="+mn-lt"/>
                <a:ea typeface="+mn-ea"/>
                <a:cs typeface="+mn-cs"/>
              </a:rPr>
              <a:t>stated that he is satisfied with his salary but however he has to do lots of extra hours and this affects his personal life balance as he gets to spend very minimum time with his family and friends.</a:t>
            </a:r>
          </a:p>
          <a:p>
            <a:r>
              <a:rPr lang="en-US" sz="1200" kern="1200" dirty="0" smtClean="0">
                <a:solidFill>
                  <a:schemeClr val="tx1"/>
                </a:solidFill>
                <a:latin typeface="+mn-lt"/>
                <a:ea typeface="+mn-ea"/>
                <a:cs typeface="+mn-cs"/>
              </a:rPr>
              <a:t>Restaurant team members said that Bar team members never give them a helping hand when it comes to busy service hours whereby Restaurant team members are encountering difficulties in ensuring prompt service while Bar team members are more relaxed which justifies their frustration.</a:t>
            </a:r>
          </a:p>
          <a:p>
            <a:r>
              <a:rPr lang="en-US" sz="1200" kern="1200" dirty="0" smtClean="0">
                <a:solidFill>
                  <a:schemeClr val="tx1"/>
                </a:solidFill>
                <a:latin typeface="+mn-lt"/>
                <a:ea typeface="+mn-ea"/>
                <a:cs typeface="+mn-cs"/>
              </a:rPr>
              <a:t>The Bar  team member at the Pool Bar said he does not get any support from the Bartenders and they never want to take any responsibility. They rely on him all the time to get the tasks done and most of the time he is challenged by the team members namely the Bartenders who do not always obey to his instructions. The</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In Room Dining team member said he is happy with his job and would not hesitate to give a helping hand either in The Restaurant or at The SALT Bakery</a:t>
            </a:r>
            <a:r>
              <a:rPr lang="en-US" sz="1200" kern="1200" baseline="0" dirty="0" smtClean="0">
                <a:solidFill>
                  <a:schemeClr val="tx1"/>
                </a:solidFill>
                <a:latin typeface="+mn-lt"/>
                <a:ea typeface="+mn-ea"/>
                <a:cs typeface="+mn-cs"/>
              </a:rPr>
              <a:t> whenever required.</a:t>
            </a:r>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This study enabled the researcher to identify team members’ needs and to determine suitable retention strategies for trained and skilled team members and create a positive working environment between Generation X and </a:t>
            </a:r>
            <a:r>
              <a:rPr lang="en-US" sz="1200" kern="1200" dirty="0" err="1" smtClean="0">
                <a:solidFill>
                  <a:schemeClr val="tx1"/>
                </a:solidFill>
                <a:latin typeface="+mn-lt"/>
                <a:ea typeface="+mn-ea"/>
                <a:cs typeface="+mn-cs"/>
              </a:rPr>
              <a:t>Millenials</a:t>
            </a:r>
            <a:r>
              <a:rPr lang="en-US" sz="1200" kern="1200" dirty="0" smtClean="0">
                <a:solidFill>
                  <a:schemeClr val="tx1"/>
                </a:solidFill>
                <a:latin typeface="+mn-lt"/>
                <a:ea typeface="+mn-ea"/>
                <a:cs typeface="+mn-cs"/>
              </a:rPr>
              <a:t>. The</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Restaurant team member said she will leave the company as soon as she will get another opportunity because of the low manning due to which she feels very tired and she said she already went for an interview at another hotel where she had applied for a higher job position and she was awaiting a reply from the interviewer. Upon considering these facts the Human Resources department enquired if she was interested to apply for the same post at SALT of Palmar to which she agreed</a:t>
            </a:r>
            <a:r>
              <a:rPr lang="en-US" sz="1200" kern="1200" dirty="0" smtClean="0">
                <a:solidFill>
                  <a:schemeClr val="tx1"/>
                </a:solidFill>
                <a:latin typeface="+mn-lt"/>
                <a:ea typeface="+mn-ea"/>
                <a:cs typeface="+mn-cs"/>
              </a:rPr>
              <a:t>. The team members who are likely to leave the company will be briefed about the facilities offered to the team members at SALT </a:t>
            </a:r>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For the team</a:t>
            </a:r>
            <a:r>
              <a:rPr lang="en-US" sz="1200" kern="1200" baseline="0" dirty="0" smtClean="0">
                <a:solidFill>
                  <a:schemeClr val="tx1"/>
                </a:solidFill>
                <a:latin typeface="+mn-lt"/>
                <a:ea typeface="+mn-ea"/>
                <a:cs typeface="+mn-cs"/>
              </a:rPr>
              <a:t> member who said his personal life is affected, i</a:t>
            </a:r>
            <a:r>
              <a:rPr lang="en-US" sz="1200" kern="1200" dirty="0" smtClean="0">
                <a:solidFill>
                  <a:schemeClr val="tx1"/>
                </a:solidFill>
                <a:latin typeface="+mn-lt"/>
                <a:ea typeface="+mn-ea"/>
                <a:cs typeface="+mn-cs"/>
              </a:rPr>
              <a:t>t was proposed to the latter during the interview to refund him a day off for every 8 extra hours worked and he agreed to that.</a:t>
            </a:r>
          </a:p>
          <a:p>
            <a:r>
              <a:rPr lang="en-US" sz="1200" kern="1200" dirty="0" smtClean="0">
                <a:solidFill>
                  <a:schemeClr val="tx1"/>
                </a:solidFill>
                <a:latin typeface="+mn-lt"/>
                <a:ea typeface="+mn-ea"/>
                <a:cs typeface="+mn-cs"/>
              </a:rPr>
              <a:t>Activity based training sessions will be conducted whereby all Food &amp;  Beverage outlets team members will be merged together which will result in them getting to know themselves better and develop the positive working attitude.</a:t>
            </a:r>
          </a:p>
          <a:p>
            <a:r>
              <a:rPr lang="en-US" sz="1200" kern="1200" dirty="0" smtClean="0">
                <a:solidFill>
                  <a:schemeClr val="tx1"/>
                </a:solidFill>
                <a:latin typeface="+mn-lt"/>
                <a:ea typeface="+mn-ea"/>
                <a:cs typeface="+mn-cs"/>
              </a:rPr>
              <a:t>Following</a:t>
            </a:r>
            <a:r>
              <a:rPr lang="en-US" sz="1200" kern="1200" baseline="0" dirty="0" smtClean="0">
                <a:solidFill>
                  <a:schemeClr val="tx1"/>
                </a:solidFill>
                <a:latin typeface="+mn-lt"/>
                <a:ea typeface="+mn-ea"/>
                <a:cs typeface="+mn-cs"/>
              </a:rPr>
              <a:t> the Bar team member </a:t>
            </a:r>
            <a:r>
              <a:rPr lang="en-US" sz="1200" kern="1200" dirty="0" smtClean="0">
                <a:solidFill>
                  <a:schemeClr val="tx1"/>
                </a:solidFill>
                <a:latin typeface="+mn-lt"/>
                <a:ea typeface="+mn-ea"/>
                <a:cs typeface="+mn-cs"/>
              </a:rPr>
              <a:t>comments that were</a:t>
            </a:r>
            <a:r>
              <a:rPr lang="en-US" sz="1200" kern="1200" baseline="0" dirty="0" smtClean="0">
                <a:solidFill>
                  <a:schemeClr val="tx1"/>
                </a:solidFill>
                <a:latin typeface="+mn-lt"/>
                <a:ea typeface="+mn-ea"/>
                <a:cs typeface="+mn-cs"/>
              </a:rPr>
              <a:t> reported</a:t>
            </a:r>
            <a:r>
              <a:rPr lang="en-US" sz="1200" kern="1200" dirty="0" smtClean="0">
                <a:solidFill>
                  <a:schemeClr val="tx1"/>
                </a:solidFill>
                <a:latin typeface="+mn-lt"/>
                <a:ea typeface="+mn-ea"/>
                <a:cs typeface="+mn-cs"/>
              </a:rPr>
              <a:t> to the Human Resources department, it was agreed with the Restaurant Manager and Assistant Restaurant Manager to oversee the Bar operations and extend support to the Bar team members whenever required</a:t>
            </a:r>
            <a:r>
              <a:rPr lang="en-US" sz="1200" kern="1200" baseline="0" dirty="0" smtClean="0">
                <a:solidFill>
                  <a:schemeClr val="tx1"/>
                </a:solidFill>
                <a:latin typeface="+mn-lt"/>
                <a:ea typeface="+mn-ea"/>
                <a:cs typeface="+mn-cs"/>
              </a:rPr>
              <a:t> and ensure that Bartenders take engagement of their tasks and responsibilities accordingly.</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CCABF0-9257-4B4E-B7A1-CC6CEE6499E5}"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research</a:t>
            </a:r>
            <a:r>
              <a:rPr lang="en-US" baseline="0" dirty="0" smtClean="0"/>
              <a:t> has helped me to get a better overview of retention strategies for the Food &amp; Beverage Department.</a:t>
            </a:r>
          </a:p>
          <a:p>
            <a:r>
              <a:rPr lang="en-US" baseline="0" dirty="0" smtClean="0"/>
              <a:t>With the support of the Human Resources Department I have been able to plan and develop retention strategies for the Food &amp; Beverage Department.</a:t>
            </a:r>
          </a:p>
          <a:p>
            <a:r>
              <a:rPr lang="en-US" baseline="0" dirty="0" smtClean="0"/>
              <a:t>Also, I have improved my leadership skills through which the team members can rely on me as a leader and voice out their views while ensuring strict confidentiality.</a:t>
            </a:r>
          </a:p>
          <a:p>
            <a:r>
              <a:rPr lang="en-US" baseline="0" dirty="0" smtClean="0"/>
              <a:t>I was not too familiar with Microsoft PowerPoint presentation and through this project I have been able to improve my presentation skills as well as developing </a:t>
            </a:r>
            <a:r>
              <a:rPr lang="en-US" baseline="0" smtClean="0"/>
              <a:t>a PowerPoint presentation on my own.</a:t>
            </a:r>
            <a:endParaRPr lang="en-US" baseline="0" dirty="0" smtClean="0"/>
          </a:p>
        </p:txBody>
      </p:sp>
      <p:sp>
        <p:nvSpPr>
          <p:cNvPr id="4" name="Slide Number Placeholder 3"/>
          <p:cNvSpPr>
            <a:spLocks noGrp="1"/>
          </p:cNvSpPr>
          <p:nvPr>
            <p:ph type="sldNum" sz="quarter" idx="10"/>
          </p:nvPr>
        </p:nvSpPr>
        <p:spPr/>
        <p:txBody>
          <a:bodyPr/>
          <a:lstStyle/>
          <a:p>
            <a:fld id="{81CCABF0-9257-4B4E-B7A1-CC6CEE6499E5}"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46D69D97-EE9A-4D71-A6F3-DC6F8E9C62F5}" type="datetimeFigureOut">
              <a:rPr lang="en-US" smtClean="0"/>
              <a:pPr/>
              <a:t>4/30/2019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0834837-C9FE-4630-9DDD-A7B7C50A479A}"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46D69D97-EE9A-4D71-A6F3-DC6F8E9C62F5}" type="datetimeFigureOut">
              <a:rPr lang="en-US" smtClean="0"/>
              <a:pPr/>
              <a:t>4/30/2019</a:t>
            </a:fld>
            <a:endParaRPr lang="en-US"/>
          </a:p>
        </p:txBody>
      </p:sp>
      <p:sp>
        <p:nvSpPr>
          <p:cNvPr id="9" name="Slide Number Placeholder 8"/>
          <p:cNvSpPr>
            <a:spLocks noGrp="1"/>
          </p:cNvSpPr>
          <p:nvPr>
            <p:ph type="sldNum" sz="quarter" idx="15"/>
          </p:nvPr>
        </p:nvSpPr>
        <p:spPr/>
        <p:txBody>
          <a:bodyPr rtlCol="0"/>
          <a:lstStyle/>
          <a:p>
            <a:fld id="{80834837-C9FE-4630-9DDD-A7B7C50A479A}"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46D69D97-EE9A-4D71-A6F3-DC6F8E9C62F5}" type="datetimeFigureOut">
              <a:rPr lang="en-US" smtClean="0"/>
              <a:pPr/>
              <a:t>4/30/2019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0834837-C9FE-4630-9DDD-A7B7C50A479A}"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6D69D97-EE9A-4D71-A6F3-DC6F8E9C62F5}" type="datetimeFigureOut">
              <a:rPr lang="en-US" smtClean="0"/>
              <a:pPr/>
              <a:t>4/30/2019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834837-C9FE-4630-9DDD-A7B7C50A479A}"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46D69D97-EE9A-4D71-A6F3-DC6F8E9C62F5}" type="datetimeFigureOut">
              <a:rPr lang="en-US" smtClean="0"/>
              <a:pPr/>
              <a:t>4/30/2019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834837-C9FE-4630-9DDD-A7B7C50A479A}"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46D69D97-EE9A-4D71-A6F3-DC6F8E9C62F5}" type="datetimeFigureOut">
              <a:rPr lang="en-US" smtClean="0"/>
              <a:pPr/>
              <a:t>4/30/2019</a:t>
            </a:fld>
            <a:endParaRPr lang="en-US"/>
          </a:p>
        </p:txBody>
      </p:sp>
      <p:sp>
        <p:nvSpPr>
          <p:cNvPr id="7" name="Slide Number Placeholder 6"/>
          <p:cNvSpPr>
            <a:spLocks noGrp="1"/>
          </p:cNvSpPr>
          <p:nvPr>
            <p:ph type="sldNum" sz="quarter" idx="11"/>
          </p:nvPr>
        </p:nvSpPr>
        <p:spPr/>
        <p:txBody>
          <a:bodyPr rtlCol="0"/>
          <a:lstStyle/>
          <a:p>
            <a:fld id="{80834837-C9FE-4630-9DDD-A7B7C50A479A}"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D69D97-EE9A-4D71-A6F3-DC6F8E9C62F5}" type="datetimeFigureOut">
              <a:rPr lang="en-US" smtClean="0"/>
              <a:pPr/>
              <a:t>4/30/2019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834837-C9FE-4630-9DDD-A7B7C50A479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6D69D97-EE9A-4D71-A6F3-DC6F8E9C62F5}" type="datetimeFigureOut">
              <a:rPr lang="en-US" smtClean="0"/>
              <a:pPr/>
              <a:t>4/30/2019</a:t>
            </a:fld>
            <a:endParaRPr lang="en-US"/>
          </a:p>
        </p:txBody>
      </p:sp>
      <p:sp>
        <p:nvSpPr>
          <p:cNvPr id="22" name="Slide Number Placeholder 21"/>
          <p:cNvSpPr>
            <a:spLocks noGrp="1"/>
          </p:cNvSpPr>
          <p:nvPr>
            <p:ph type="sldNum" sz="quarter" idx="15"/>
          </p:nvPr>
        </p:nvSpPr>
        <p:spPr/>
        <p:txBody>
          <a:bodyPr rtlCol="0"/>
          <a:lstStyle/>
          <a:p>
            <a:fld id="{80834837-C9FE-4630-9DDD-A7B7C50A479A}"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6D69D97-EE9A-4D71-A6F3-DC6F8E9C62F5}" type="datetimeFigureOut">
              <a:rPr lang="en-US" smtClean="0"/>
              <a:pPr/>
              <a:t>4/30/2019</a:t>
            </a:fld>
            <a:endParaRPr lang="en-US"/>
          </a:p>
        </p:txBody>
      </p:sp>
      <p:sp>
        <p:nvSpPr>
          <p:cNvPr id="18" name="Slide Number Placeholder 17"/>
          <p:cNvSpPr>
            <a:spLocks noGrp="1"/>
          </p:cNvSpPr>
          <p:nvPr>
            <p:ph type="sldNum" sz="quarter" idx="11"/>
          </p:nvPr>
        </p:nvSpPr>
        <p:spPr/>
        <p:txBody>
          <a:bodyPr rtlCol="0"/>
          <a:lstStyle/>
          <a:p>
            <a:fld id="{80834837-C9FE-4630-9DDD-A7B7C50A479A}"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D69D97-EE9A-4D71-A6F3-DC6F8E9C62F5}" type="datetimeFigureOut">
              <a:rPr lang="en-US" smtClean="0"/>
              <a:pPr/>
              <a:t>4/30/2019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834837-C9FE-4630-9DDD-A7B7C50A479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D69D97-EE9A-4D71-A6F3-DC6F8E9C62F5}" type="datetimeFigureOut">
              <a:rPr lang="en-US" smtClean="0"/>
              <a:pPr/>
              <a:t>4/30/2019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834837-C9FE-4630-9DDD-A7B7C50A479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6D69D97-EE9A-4D71-A6F3-DC6F8E9C62F5}" type="datetimeFigureOut">
              <a:rPr lang="en-US" smtClean="0"/>
              <a:pPr/>
              <a:t>4/30/2019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0834837-C9FE-4630-9DDD-A7B7C50A479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Project presentation</a:t>
            </a:r>
            <a:endParaRPr lang="en-US" b="1" dirty="0"/>
          </a:p>
        </p:txBody>
      </p:sp>
      <p:sp>
        <p:nvSpPr>
          <p:cNvPr id="3" name="Content Placeholder 2"/>
          <p:cNvSpPr>
            <a:spLocks noGrp="1"/>
          </p:cNvSpPr>
          <p:nvPr>
            <p:ph sz="quarter" idx="1"/>
          </p:nvPr>
        </p:nvSpPr>
        <p:spPr>
          <a:solidFill>
            <a:schemeClr val="tx2">
              <a:lumMod val="40000"/>
              <a:lumOff val="60000"/>
            </a:schemeClr>
          </a:solidFill>
        </p:spPr>
        <p:txBody>
          <a:bodyPr/>
          <a:lstStyle/>
          <a:p>
            <a:pPr>
              <a:buNone/>
            </a:pPr>
            <a:r>
              <a:rPr lang="en-US" sz="2800" b="1" dirty="0" smtClean="0"/>
              <a:t>By: </a:t>
            </a:r>
            <a:r>
              <a:rPr lang="en-US" sz="2800" b="1" dirty="0" err="1" smtClean="0"/>
              <a:t>Vish</a:t>
            </a:r>
            <a:r>
              <a:rPr lang="en-US" sz="2800" b="1" dirty="0" smtClean="0"/>
              <a:t> </a:t>
            </a:r>
            <a:r>
              <a:rPr lang="en-US" sz="2800" b="1" dirty="0" err="1" smtClean="0"/>
              <a:t>Venkatasami</a:t>
            </a:r>
            <a:endParaRPr lang="en-US" sz="2800" b="1" dirty="0" smtClean="0"/>
          </a:p>
          <a:p>
            <a:pPr>
              <a:buNone/>
            </a:pPr>
            <a:endParaRPr lang="en-US" sz="2800" dirty="0" smtClean="0"/>
          </a:p>
          <a:p>
            <a:pPr>
              <a:buNone/>
            </a:pPr>
            <a:r>
              <a:rPr lang="en-US" sz="2800" b="1" dirty="0" smtClean="0"/>
              <a:t>Student Number: 1715881</a:t>
            </a:r>
          </a:p>
          <a:p>
            <a:pPr>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latin typeface="Baskerville Old Face" pitchFamily="18" charset="0"/>
              </a:rPr>
              <a:t>Retention Strategies for </a:t>
            </a:r>
            <a:r>
              <a:rPr lang="en-US" dirty="0" err="1" smtClean="0">
                <a:latin typeface="Baskerville Old Face" pitchFamily="18" charset="0"/>
              </a:rPr>
              <a:t>millenials</a:t>
            </a:r>
            <a:r>
              <a:rPr lang="en-US" dirty="0" smtClean="0">
                <a:latin typeface="Baskerville Old Face" pitchFamily="18" charset="0"/>
              </a:rPr>
              <a:t> in the Food &amp; Beverage Department at</a:t>
            </a:r>
            <a:endParaRPr lang="en-US" dirty="0">
              <a:latin typeface="Baskerville Old Face" pitchFamily="18" charset="0"/>
            </a:endParaRPr>
          </a:p>
        </p:txBody>
      </p:sp>
      <p:sp>
        <p:nvSpPr>
          <p:cNvPr id="3" name="Subtitle 2"/>
          <p:cNvSpPr>
            <a:spLocks noGrp="1"/>
          </p:cNvSpPr>
          <p:nvPr>
            <p:ph type="subTitle" idx="1"/>
          </p:nvPr>
        </p:nvSpPr>
        <p:spPr/>
        <p:txBody>
          <a:bodyPr>
            <a:normAutofit/>
          </a:bodyPr>
          <a:lstStyle/>
          <a:p>
            <a:r>
              <a:rPr lang="en-US" sz="4400" dirty="0">
                <a:solidFill>
                  <a:schemeClr val="tx1"/>
                </a:solidFill>
                <a:latin typeface="Baskerville Old Face" pitchFamily="18" charset="0"/>
                <a:ea typeface="+mj-ea"/>
                <a:cs typeface="+mj-cs"/>
              </a:rPr>
              <a:t>SALT Of </a:t>
            </a:r>
            <a:r>
              <a:rPr lang="en-US" sz="4400" dirty="0" err="1">
                <a:solidFill>
                  <a:schemeClr val="tx1"/>
                </a:solidFill>
                <a:latin typeface="Baskerville Old Face" pitchFamily="18" charset="0"/>
                <a:ea typeface="+mj-ea"/>
                <a:cs typeface="+mj-cs"/>
              </a:rPr>
              <a:t>Palmar</a:t>
            </a:r>
            <a:endParaRPr lang="en-US" sz="4400" dirty="0">
              <a:solidFill>
                <a:schemeClr val="tx1"/>
              </a:solidFill>
              <a:latin typeface="Baskerville Old Face" pitchFamily="18" charset="0"/>
              <a:ea typeface="+mj-ea"/>
              <a:cs typeface="+mj-cs"/>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Baskerville Old Face" pitchFamily="18" charset="0"/>
              </a:rPr>
              <a:t>AIMS &amp; OBJECTIVES</a:t>
            </a:r>
            <a:endParaRPr lang="en-US" dirty="0">
              <a:latin typeface="Baskerville Old Face" pitchFamily="18" charset="0"/>
            </a:endParaRPr>
          </a:p>
        </p:txBody>
      </p:sp>
      <p:sp>
        <p:nvSpPr>
          <p:cNvPr id="3" name="Content Placeholder 2"/>
          <p:cNvSpPr>
            <a:spLocks noGrp="1"/>
          </p:cNvSpPr>
          <p:nvPr>
            <p:ph sz="quarter" idx="1"/>
          </p:nvPr>
        </p:nvSpPr>
        <p:spPr/>
        <p:txBody>
          <a:bodyPr/>
          <a:lstStyle/>
          <a:p>
            <a:r>
              <a:rPr lang="en-US" dirty="0" smtClean="0">
                <a:latin typeface="Baskerville Old Face" pitchFamily="18" charset="0"/>
              </a:rPr>
              <a:t>To determine Team member satisfaction</a:t>
            </a:r>
          </a:p>
          <a:p>
            <a:r>
              <a:rPr lang="en-US" dirty="0" smtClean="0">
                <a:latin typeface="Baskerville Old Face" pitchFamily="18" charset="0"/>
              </a:rPr>
              <a:t>To understand Team member frustration</a:t>
            </a:r>
          </a:p>
          <a:p>
            <a:r>
              <a:rPr lang="en-US" dirty="0" smtClean="0">
                <a:latin typeface="Baskerville Old Face" pitchFamily="18" charset="0"/>
              </a:rPr>
              <a:t>To Study the </a:t>
            </a:r>
            <a:r>
              <a:rPr lang="en-US" dirty="0" err="1" smtClean="0">
                <a:latin typeface="Baskerville Old Face" pitchFamily="18" charset="0"/>
              </a:rPr>
              <a:t>behaviour</a:t>
            </a:r>
            <a:r>
              <a:rPr lang="en-US" dirty="0">
                <a:latin typeface="Baskerville Old Face" pitchFamily="18" charset="0"/>
              </a:rPr>
              <a:t> </a:t>
            </a:r>
            <a:r>
              <a:rPr lang="en-US" dirty="0" smtClean="0">
                <a:latin typeface="Baskerville Old Face" pitchFamily="18" charset="0"/>
              </a:rPr>
              <a:t>and performance of </a:t>
            </a:r>
            <a:r>
              <a:rPr lang="en-US" dirty="0" err="1" smtClean="0">
                <a:latin typeface="Baskerville Old Face" pitchFamily="18" charset="0"/>
              </a:rPr>
              <a:t>millenials</a:t>
            </a:r>
            <a:r>
              <a:rPr lang="en-US" dirty="0" smtClean="0">
                <a:latin typeface="Baskerville Old Face" pitchFamily="18" charset="0"/>
              </a:rPr>
              <a:t> at the workplace </a:t>
            </a:r>
          </a:p>
          <a:p>
            <a:r>
              <a:rPr lang="en-US" dirty="0" smtClean="0">
                <a:latin typeface="Baskerville Old Face" pitchFamily="18" charset="0"/>
              </a:rPr>
              <a:t>To determine suitable retention strategies</a:t>
            </a:r>
            <a:endParaRPr lang="en-US" dirty="0">
              <a:latin typeface="Baskerville Old Face" pitchFamily="18" charset="0"/>
            </a:endParaRPr>
          </a:p>
          <a:p>
            <a:r>
              <a:rPr lang="en-US" dirty="0" smtClean="0">
                <a:latin typeface="Baskerville Old Face" pitchFamily="18" charset="0"/>
              </a:rPr>
              <a:t>To enhance Team member Management</a:t>
            </a: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Baskerville Old Face" pitchFamily="18" charset="0"/>
              </a:rPr>
              <a:t>METHODOLOGY</a:t>
            </a:r>
            <a:endParaRPr lang="en-US" dirty="0">
              <a:latin typeface="Baskerville Old Face" pitchFamily="18" charset="0"/>
            </a:endParaRPr>
          </a:p>
        </p:txBody>
      </p:sp>
      <p:sp>
        <p:nvSpPr>
          <p:cNvPr id="3" name="Content Placeholder 2"/>
          <p:cNvSpPr>
            <a:spLocks noGrp="1"/>
          </p:cNvSpPr>
          <p:nvPr>
            <p:ph sz="quarter" idx="1"/>
          </p:nvPr>
        </p:nvSpPr>
        <p:spPr/>
        <p:txBody>
          <a:bodyPr/>
          <a:lstStyle/>
          <a:p>
            <a:pPr>
              <a:buNone/>
            </a:pPr>
            <a:r>
              <a:rPr lang="en-US" dirty="0" smtClean="0">
                <a:latin typeface="Baskerville Old Face" pitchFamily="18" charset="0"/>
              </a:rPr>
              <a:t>Quantitative </a:t>
            </a:r>
          </a:p>
          <a:p>
            <a:pPr>
              <a:buNone/>
            </a:pPr>
            <a:endParaRPr lang="en-US" dirty="0" smtClean="0">
              <a:latin typeface="Baskerville Old Face" pitchFamily="18" charset="0"/>
            </a:endParaRPr>
          </a:p>
          <a:p>
            <a:r>
              <a:rPr lang="en-US" dirty="0">
                <a:latin typeface="Baskerville Old Face" pitchFamily="18" charset="0"/>
              </a:rPr>
              <a:t>0</a:t>
            </a:r>
            <a:r>
              <a:rPr lang="en-US" dirty="0" smtClean="0">
                <a:latin typeface="Baskerville Old Face" pitchFamily="18" charset="0"/>
              </a:rPr>
              <a:t>-5 Likert Scale Questionnaire – Using this method to conduct survey with 30 Team Members</a:t>
            </a:r>
          </a:p>
          <a:p>
            <a:pPr>
              <a:buNone/>
            </a:pPr>
            <a:endParaRPr lang="en-US" dirty="0" smtClean="0">
              <a:latin typeface="Baskerville Old Face" pitchFamily="18" charset="0"/>
            </a:endParaRPr>
          </a:p>
          <a:p>
            <a:r>
              <a:rPr lang="en-US" dirty="0" smtClean="0">
                <a:latin typeface="Baskerville Old Face" pitchFamily="18" charset="0"/>
              </a:rPr>
              <a:t>Observation of the F&amp;B department to understand general performance and </a:t>
            </a:r>
            <a:r>
              <a:rPr lang="en-US" dirty="0" err="1" smtClean="0">
                <a:latin typeface="Baskerville Old Face" pitchFamily="18" charset="0"/>
              </a:rPr>
              <a:t>behaviours</a:t>
            </a:r>
            <a:endParaRPr lang="en-US" dirty="0" smtClean="0">
              <a:latin typeface="Baskerville Old Face" pitchFamily="18" charset="0"/>
            </a:endParaRPr>
          </a:p>
          <a:p>
            <a:pPr>
              <a:buNone/>
            </a:pPr>
            <a:endParaRPr lang="en-US" dirty="0" smtClean="0">
              <a:latin typeface="Baskerville Old Face" pitchFamily="18" charset="0"/>
            </a:endParaRPr>
          </a:p>
          <a:p>
            <a:r>
              <a:rPr lang="en-US" dirty="0" smtClean="0">
                <a:latin typeface="Baskerville Old Face" pitchFamily="18" charset="0"/>
              </a:rPr>
              <a:t>One to one interview with 5 selected Team Members ranging from different levels of positions.</a:t>
            </a:r>
          </a:p>
          <a:p>
            <a:pPr algn="ctr">
              <a:buNone/>
            </a:pPr>
            <a:endParaRPr lang="en-US" dirty="0"/>
          </a:p>
          <a:p>
            <a:pPr algn="ctr">
              <a:buNone/>
            </a:pP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Baskerville Old Face" pitchFamily="18" charset="0"/>
              </a:rPr>
              <a:t>FINDINGS</a:t>
            </a:r>
            <a:br>
              <a:rPr lang="en-US" dirty="0" smtClean="0">
                <a:latin typeface="Baskerville Old Face" pitchFamily="18" charset="0"/>
              </a:rPr>
            </a:br>
            <a:endParaRPr lang="en-US" dirty="0">
              <a:latin typeface="Baskerville Old Face" pitchFamily="18" charset="0"/>
            </a:endParaRPr>
          </a:p>
        </p:txBody>
      </p:sp>
      <p:sp>
        <p:nvSpPr>
          <p:cNvPr id="3" name="Content Placeholder 2"/>
          <p:cNvSpPr>
            <a:spLocks noGrp="1"/>
          </p:cNvSpPr>
          <p:nvPr>
            <p:ph sz="quarter" idx="1"/>
          </p:nvPr>
        </p:nvSpPr>
        <p:spPr/>
        <p:txBody>
          <a:bodyPr/>
          <a:lstStyle/>
          <a:p>
            <a:pPr algn="ctr">
              <a:buNone/>
            </a:pPr>
            <a:r>
              <a:rPr lang="en-US" u="sng" dirty="0" smtClean="0">
                <a:latin typeface="Baskerville Old Face" pitchFamily="18" charset="0"/>
              </a:rPr>
              <a:t>0-5 </a:t>
            </a:r>
            <a:r>
              <a:rPr lang="en-US" u="sng" dirty="0" err="1" smtClean="0">
                <a:latin typeface="Baskerville Old Face" pitchFamily="18" charset="0"/>
              </a:rPr>
              <a:t>Likert</a:t>
            </a:r>
            <a:r>
              <a:rPr lang="en-US" u="sng" dirty="0" smtClean="0">
                <a:latin typeface="Baskerville Old Face" pitchFamily="18" charset="0"/>
              </a:rPr>
              <a:t> Scale Questionnaire</a:t>
            </a:r>
          </a:p>
          <a:p>
            <a:r>
              <a:rPr lang="en-US" dirty="0" smtClean="0">
                <a:latin typeface="Baskerville Old Face" pitchFamily="18" charset="0"/>
              </a:rPr>
              <a:t>25 Team members responded to the survey</a:t>
            </a:r>
          </a:p>
          <a:p>
            <a:r>
              <a:rPr lang="en-US" dirty="0" smtClean="0">
                <a:latin typeface="Baskerville Old Face" pitchFamily="18" charset="0"/>
              </a:rPr>
              <a:t>96% are satisfied with their jobs</a:t>
            </a:r>
          </a:p>
          <a:p>
            <a:r>
              <a:rPr lang="en-US" dirty="0" smtClean="0">
                <a:latin typeface="Baskerville Old Face" pitchFamily="18" charset="0"/>
              </a:rPr>
              <a:t>68% Team members are between  24-34 years old </a:t>
            </a:r>
            <a:r>
              <a:rPr lang="en-US" dirty="0" smtClean="0"/>
              <a:t>that </a:t>
            </a:r>
            <a:r>
              <a:rPr lang="en-US" dirty="0"/>
              <a:t>is the majority are </a:t>
            </a:r>
            <a:r>
              <a:rPr lang="en-US" dirty="0" smtClean="0"/>
              <a:t>millennials (This support the study objectives that is retaining millennials)</a:t>
            </a:r>
            <a:r>
              <a:rPr lang="en-US" dirty="0" smtClean="0">
                <a:latin typeface="Baskerville Old Face" pitchFamily="18" charset="0"/>
              </a:rPr>
              <a:t>.</a:t>
            </a:r>
          </a:p>
          <a:p>
            <a:r>
              <a:rPr lang="en-US" dirty="0" smtClean="0">
                <a:latin typeface="Baskerville Old Face" pitchFamily="18" charset="0"/>
              </a:rPr>
              <a:t>24% Team members stated they will leave the company as soon as they get a better opportunity.</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Baskerville Old Face" pitchFamily="18" charset="0"/>
              </a:rPr>
              <a:t>FINDINGS</a:t>
            </a:r>
            <a:endParaRPr lang="en-US" dirty="0">
              <a:latin typeface="Baskerville Old Face" pitchFamily="18" charset="0"/>
            </a:endParaRPr>
          </a:p>
        </p:txBody>
      </p:sp>
      <p:sp>
        <p:nvSpPr>
          <p:cNvPr id="3" name="Content Placeholder 2"/>
          <p:cNvSpPr>
            <a:spLocks noGrp="1"/>
          </p:cNvSpPr>
          <p:nvPr>
            <p:ph sz="quarter" idx="1"/>
          </p:nvPr>
        </p:nvSpPr>
        <p:spPr/>
        <p:txBody>
          <a:bodyPr/>
          <a:lstStyle/>
          <a:p>
            <a:pPr algn="ctr">
              <a:buNone/>
            </a:pPr>
            <a:r>
              <a:rPr lang="en-US" u="sng" dirty="0" smtClean="0">
                <a:latin typeface="Baskerville Old Face" pitchFamily="18" charset="0"/>
              </a:rPr>
              <a:t>Observation</a:t>
            </a:r>
          </a:p>
          <a:p>
            <a:pPr marL="457200" indent="-457200">
              <a:buFont typeface="+mj-lt"/>
              <a:buAutoNum type="arabicPeriod"/>
            </a:pPr>
            <a:r>
              <a:rPr lang="en-US" dirty="0" smtClean="0">
                <a:latin typeface="Baskerville Old Face" pitchFamily="18" charset="0"/>
              </a:rPr>
              <a:t>Most team members deliver the best of themselves.</a:t>
            </a:r>
            <a:endParaRPr lang="en-US" dirty="0">
              <a:latin typeface="Baskerville Old Face" pitchFamily="18" charset="0"/>
            </a:endParaRPr>
          </a:p>
          <a:p>
            <a:pPr marL="457200" indent="-457200">
              <a:buFont typeface="+mj-lt"/>
              <a:buAutoNum type="arabicPeriod"/>
            </a:pPr>
            <a:r>
              <a:rPr lang="en-US" dirty="0" smtClean="0">
                <a:latin typeface="Baskerville Old Face" pitchFamily="18" charset="0"/>
              </a:rPr>
              <a:t>Lack of cooperation between Bar team members towards Restaurant team members during busy meal period.</a:t>
            </a:r>
          </a:p>
          <a:p>
            <a:pPr marL="457200" indent="-457200">
              <a:buFont typeface="+mj-lt"/>
              <a:buAutoNum type="arabicPeriod"/>
            </a:pPr>
            <a:r>
              <a:rPr lang="en-US" dirty="0" smtClean="0">
                <a:latin typeface="Baskerville Old Face" pitchFamily="18" charset="0"/>
              </a:rPr>
              <a:t>Many non-residents come for lunch and dinner to experience the Food &amp; Beverage offering.</a:t>
            </a:r>
          </a:p>
          <a:p>
            <a:pPr marL="457200" indent="-457200">
              <a:buFont typeface="+mj-lt"/>
              <a:buAutoNum type="arabicPeriod"/>
            </a:pPr>
            <a:r>
              <a:rPr lang="en-US" dirty="0" smtClean="0">
                <a:latin typeface="Baskerville Old Face" pitchFamily="18" charset="0"/>
              </a:rPr>
              <a:t>Need proper supervision with regards to the Brand standards that have been set.</a:t>
            </a:r>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Baskerville Old Face" pitchFamily="18" charset="0"/>
              </a:rPr>
              <a:t>FINDINGS</a:t>
            </a:r>
            <a:endParaRPr lang="en-US" dirty="0">
              <a:latin typeface="Baskerville Old Face" pitchFamily="18" charset="0"/>
            </a:endParaRPr>
          </a:p>
        </p:txBody>
      </p:sp>
      <p:sp>
        <p:nvSpPr>
          <p:cNvPr id="3" name="Content Placeholder 2"/>
          <p:cNvSpPr>
            <a:spLocks noGrp="1"/>
          </p:cNvSpPr>
          <p:nvPr>
            <p:ph sz="quarter" idx="1"/>
          </p:nvPr>
        </p:nvSpPr>
        <p:spPr>
          <a:xfrm>
            <a:off x="457200" y="1295400"/>
            <a:ext cx="7467600" cy="5486400"/>
          </a:xfrm>
        </p:spPr>
        <p:txBody>
          <a:bodyPr>
            <a:noAutofit/>
          </a:bodyPr>
          <a:lstStyle/>
          <a:p>
            <a:pPr algn="ctr">
              <a:buNone/>
            </a:pPr>
            <a:r>
              <a:rPr lang="en-US" sz="1800" dirty="0" smtClean="0">
                <a:latin typeface="Baskerville Old Face" panose="02020602080505020303" pitchFamily="18" charset="0"/>
              </a:rPr>
              <a:t>Interview</a:t>
            </a:r>
          </a:p>
          <a:p>
            <a:pPr>
              <a:buNone/>
            </a:pPr>
            <a:r>
              <a:rPr lang="en-US" sz="1800" dirty="0" smtClean="0">
                <a:latin typeface="Baskerville Old Face" panose="02020602080505020303" pitchFamily="18" charset="0"/>
              </a:rPr>
              <a:t>Following face-to-face interview that was conducted the comments below were noted:</a:t>
            </a:r>
          </a:p>
          <a:p>
            <a:pPr>
              <a:lnSpc>
                <a:spcPct val="120000"/>
              </a:lnSpc>
            </a:pPr>
            <a:r>
              <a:rPr lang="en-US" sz="1800" dirty="0" smtClean="0">
                <a:latin typeface="Baskerville Old Face" panose="02020602080505020303" pitchFamily="18" charset="0"/>
              </a:rPr>
              <a:t>The Restaurant team member said she will leave the company as soon as she will get another opportunity because of the low manning due to which she feels very tired. Another team member stated </a:t>
            </a:r>
            <a:r>
              <a:rPr lang="en-US" sz="1800" dirty="0">
                <a:latin typeface="Baskerville Old Face" panose="02020602080505020303" pitchFamily="18" charset="0"/>
              </a:rPr>
              <a:t>that </a:t>
            </a:r>
            <a:r>
              <a:rPr lang="en-US" sz="1800" dirty="0" smtClean="0">
                <a:latin typeface="Baskerville Old Face" panose="02020602080505020303" pitchFamily="18" charset="0"/>
              </a:rPr>
              <a:t>he </a:t>
            </a:r>
            <a:r>
              <a:rPr lang="en-US" sz="1800" dirty="0">
                <a:latin typeface="Baskerville Old Face" panose="02020602080505020303" pitchFamily="18" charset="0"/>
              </a:rPr>
              <a:t>has to do lots of extra hours and this affects his personal life balance as he gets to spend very minimum time with his family and friends.</a:t>
            </a:r>
          </a:p>
          <a:p>
            <a:pPr>
              <a:lnSpc>
                <a:spcPct val="120000"/>
              </a:lnSpc>
            </a:pPr>
            <a:r>
              <a:rPr lang="en-US" sz="1800" dirty="0" smtClean="0">
                <a:latin typeface="Baskerville Old Face" panose="02020602080505020303" pitchFamily="18" charset="0"/>
              </a:rPr>
              <a:t>Restaurant </a:t>
            </a:r>
            <a:r>
              <a:rPr lang="en-US" sz="1800" dirty="0">
                <a:latin typeface="Baskerville Old Face" panose="02020602080505020303" pitchFamily="18" charset="0"/>
              </a:rPr>
              <a:t>team members </a:t>
            </a:r>
            <a:r>
              <a:rPr lang="en-US" sz="1800" dirty="0" smtClean="0">
                <a:latin typeface="Baskerville Old Face" panose="02020602080505020303" pitchFamily="18" charset="0"/>
              </a:rPr>
              <a:t>also said </a:t>
            </a:r>
            <a:r>
              <a:rPr lang="en-US" sz="1800" dirty="0">
                <a:latin typeface="Baskerville Old Face" panose="02020602080505020303" pitchFamily="18" charset="0"/>
              </a:rPr>
              <a:t>that Bar team members never give them a helping hand when it comes to busy service hours </a:t>
            </a:r>
            <a:r>
              <a:rPr lang="en-US" sz="1800" dirty="0" smtClean="0">
                <a:latin typeface="Baskerville Old Face" panose="02020602080505020303" pitchFamily="18" charset="0"/>
              </a:rPr>
              <a:t>which </a:t>
            </a:r>
            <a:r>
              <a:rPr lang="en-US" sz="1800" dirty="0">
                <a:latin typeface="Baskerville Old Face" panose="02020602080505020303" pitchFamily="18" charset="0"/>
              </a:rPr>
              <a:t>justifies their frustration</a:t>
            </a:r>
            <a:r>
              <a:rPr lang="en-US" sz="1800" dirty="0" smtClean="0">
                <a:latin typeface="Baskerville Old Face" panose="02020602080505020303" pitchFamily="18" charset="0"/>
              </a:rPr>
              <a:t>.</a:t>
            </a:r>
          </a:p>
          <a:p>
            <a:pPr>
              <a:lnSpc>
                <a:spcPct val="120000"/>
              </a:lnSpc>
            </a:pPr>
            <a:r>
              <a:rPr lang="en-US" sz="1800" dirty="0" smtClean="0">
                <a:latin typeface="Baskerville Old Face" panose="02020602080505020303" pitchFamily="18" charset="0"/>
              </a:rPr>
              <a:t>The Bar team member at </a:t>
            </a:r>
            <a:r>
              <a:rPr lang="en-US" sz="1800" dirty="0">
                <a:latin typeface="Baskerville Old Face" panose="02020602080505020303" pitchFamily="18" charset="0"/>
              </a:rPr>
              <a:t>the Pool Bar said he does not get any support from the Bartenders and they never want to take any responsibility. </a:t>
            </a:r>
            <a:endParaRPr lang="en-US" sz="1800" dirty="0" smtClean="0">
              <a:latin typeface="Baskerville Old Face" panose="02020602080505020303" pitchFamily="18" charset="0"/>
            </a:endParaRPr>
          </a:p>
          <a:p>
            <a:pPr>
              <a:lnSpc>
                <a:spcPct val="120000"/>
              </a:lnSpc>
            </a:pPr>
            <a:r>
              <a:rPr lang="en-US" sz="1800" dirty="0" smtClean="0">
                <a:latin typeface="Baskerville Old Face" panose="02020602080505020303" pitchFamily="18" charset="0"/>
              </a:rPr>
              <a:t>The In </a:t>
            </a:r>
            <a:r>
              <a:rPr lang="en-US" sz="1800" dirty="0">
                <a:latin typeface="Baskerville Old Face" panose="02020602080505020303" pitchFamily="18" charset="0"/>
              </a:rPr>
              <a:t>Room </a:t>
            </a:r>
            <a:r>
              <a:rPr lang="en-US" sz="1800" dirty="0" smtClean="0">
                <a:latin typeface="Baskerville Old Face" panose="02020602080505020303" pitchFamily="18" charset="0"/>
              </a:rPr>
              <a:t>Dining team member said </a:t>
            </a:r>
            <a:r>
              <a:rPr lang="en-US" sz="1800" dirty="0">
                <a:latin typeface="Baskerville Old Face" panose="02020602080505020303" pitchFamily="18" charset="0"/>
              </a:rPr>
              <a:t>he is happy with his job and would not hesitate to give a helping hand either in The Restaurant or at The SALT Bakery whenever required.</a:t>
            </a:r>
          </a:p>
          <a:p>
            <a:pPr>
              <a:buNone/>
            </a:pPr>
            <a:endParaRPr lang="en-US" sz="1800" u="sng"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Baskerville Old Face" pitchFamily="18" charset="0"/>
              </a:rPr>
              <a:t>Conclusion &amp; Recommendations</a:t>
            </a:r>
            <a:r>
              <a:rPr lang="en-US" dirty="0" smtClean="0">
                <a:latin typeface="Baskerville Old Face" pitchFamily="18" charset="0"/>
              </a:rPr>
              <a:t/>
            </a:r>
            <a:br>
              <a:rPr lang="en-US" dirty="0" smtClean="0">
                <a:latin typeface="Baskerville Old Face" pitchFamily="18" charset="0"/>
              </a:rPr>
            </a:br>
            <a:endParaRPr lang="en-US" dirty="0">
              <a:latin typeface="Baskerville Old Face" pitchFamily="18" charset="0"/>
            </a:endParaRPr>
          </a:p>
        </p:txBody>
      </p:sp>
      <p:sp>
        <p:nvSpPr>
          <p:cNvPr id="3" name="Content Placeholder 2"/>
          <p:cNvSpPr>
            <a:spLocks noGrp="1"/>
          </p:cNvSpPr>
          <p:nvPr>
            <p:ph sz="quarter" idx="1"/>
          </p:nvPr>
        </p:nvSpPr>
        <p:spPr>
          <a:xfrm>
            <a:off x="446314" y="914400"/>
            <a:ext cx="7467600" cy="5715000"/>
          </a:xfrm>
        </p:spPr>
        <p:txBody>
          <a:bodyPr>
            <a:normAutofit/>
          </a:bodyPr>
          <a:lstStyle/>
          <a:p>
            <a:pPr>
              <a:lnSpc>
                <a:spcPct val="110000"/>
              </a:lnSpc>
            </a:pPr>
            <a:r>
              <a:rPr lang="en-US" sz="1600" dirty="0" smtClean="0">
                <a:latin typeface="Baskerville Old Face" pitchFamily="18" charset="0"/>
              </a:rPr>
              <a:t>Identify team members’ needs and to determine suitable retention strategies for trained and skilled team members</a:t>
            </a:r>
          </a:p>
          <a:p>
            <a:pPr>
              <a:lnSpc>
                <a:spcPct val="110000"/>
              </a:lnSpc>
            </a:pPr>
            <a:r>
              <a:rPr lang="en-US" sz="1600" dirty="0" smtClean="0">
                <a:latin typeface="Baskerville Old Face" pitchFamily="18" charset="0"/>
              </a:rPr>
              <a:t>Company Fringe benefits</a:t>
            </a:r>
          </a:p>
          <a:p>
            <a:pPr>
              <a:lnSpc>
                <a:spcPct val="110000"/>
              </a:lnSpc>
              <a:buNone/>
            </a:pPr>
            <a:endParaRPr lang="en-US" sz="1600" dirty="0" smtClean="0">
              <a:latin typeface="Baskerville Old Face" pitchFamily="18" charset="0"/>
            </a:endParaRPr>
          </a:p>
          <a:p>
            <a:pPr>
              <a:lnSpc>
                <a:spcPct val="110000"/>
              </a:lnSpc>
            </a:pPr>
            <a:r>
              <a:rPr lang="en-US" sz="1600" dirty="0" smtClean="0">
                <a:latin typeface="Baskerville Old Face" pitchFamily="18" charset="0"/>
              </a:rPr>
              <a:t>Promotion </a:t>
            </a:r>
            <a:r>
              <a:rPr lang="en-US" sz="1600" dirty="0" smtClean="0">
                <a:latin typeface="Baskerville Old Face" pitchFamily="18" charset="0"/>
              </a:rPr>
              <a:t>plan for team members who are willing to grow </a:t>
            </a:r>
          </a:p>
          <a:p>
            <a:pPr>
              <a:lnSpc>
                <a:spcPct val="110000"/>
              </a:lnSpc>
              <a:buNone/>
            </a:pPr>
            <a:endParaRPr lang="en-US" sz="1600" dirty="0" smtClean="0">
              <a:latin typeface="Baskerville Old Face" pitchFamily="18" charset="0"/>
            </a:endParaRPr>
          </a:p>
          <a:p>
            <a:pPr>
              <a:lnSpc>
                <a:spcPct val="110000"/>
              </a:lnSpc>
            </a:pPr>
            <a:r>
              <a:rPr lang="en-US" sz="1600" dirty="0" smtClean="0">
                <a:latin typeface="Baskerville Old Face" pitchFamily="18" charset="0"/>
              </a:rPr>
              <a:t>Refund day-off option for team members who are working extra hours</a:t>
            </a:r>
          </a:p>
          <a:p>
            <a:pPr>
              <a:lnSpc>
                <a:spcPct val="110000"/>
              </a:lnSpc>
              <a:buNone/>
            </a:pPr>
            <a:endParaRPr lang="en-US" sz="1600" dirty="0" smtClean="0">
              <a:latin typeface="Baskerville Old Face" pitchFamily="18" charset="0"/>
            </a:endParaRPr>
          </a:p>
          <a:p>
            <a:pPr>
              <a:lnSpc>
                <a:spcPct val="110000"/>
              </a:lnSpc>
            </a:pPr>
            <a:r>
              <a:rPr lang="en-US" sz="1600" dirty="0" smtClean="0">
                <a:latin typeface="Baskerville Old Face" pitchFamily="18" charset="0"/>
              </a:rPr>
              <a:t>Activity Based training sessions whereby Restaurant and Bar team members can merge together while at the same time shuffling the age group  </a:t>
            </a:r>
            <a:r>
              <a:rPr lang="en-US" sz="1600" dirty="0">
                <a:latin typeface="Baskerville Old Face" pitchFamily="18" charset="0"/>
              </a:rPr>
              <a:t>which will result in them getting to know themselves better and develop the positive working attitude.</a:t>
            </a:r>
          </a:p>
          <a:p>
            <a:pPr>
              <a:lnSpc>
                <a:spcPct val="110000"/>
              </a:lnSpc>
              <a:buNone/>
            </a:pPr>
            <a:endParaRPr lang="en-US" sz="1600" dirty="0" smtClean="0">
              <a:latin typeface="Baskerville Old Face" pitchFamily="18" charset="0"/>
            </a:endParaRPr>
          </a:p>
          <a:p>
            <a:pPr>
              <a:lnSpc>
                <a:spcPct val="110000"/>
              </a:lnSpc>
            </a:pPr>
            <a:r>
              <a:rPr lang="en-US" sz="1600" dirty="0" smtClean="0">
                <a:latin typeface="Baskerville Old Face" pitchFamily="18" charset="0"/>
              </a:rPr>
              <a:t>Restaurant Manager &amp; Asst. Restaurant Manager to oversee Bar Operations to extend support to the Head Bartender.</a:t>
            </a:r>
          </a:p>
          <a:p>
            <a:endParaRPr lang="en-US" dirty="0" smtClean="0">
              <a:latin typeface="Baskerville Old Face" pitchFamily="18" charset="0"/>
            </a:endParaRPr>
          </a:p>
          <a:p>
            <a:endParaRPr lang="en-US" dirty="0" smtClean="0">
              <a:latin typeface="Baskerville Old Face" pitchFamily="18" charset="0"/>
            </a:endParaRPr>
          </a:p>
          <a:p>
            <a:endParaRPr lang="en-US" dirty="0"/>
          </a:p>
        </p:txBody>
      </p:sp>
      <p:sp>
        <p:nvSpPr>
          <p:cNvPr id="4" name="Title 1"/>
          <p:cNvSpPr txBox="1">
            <a:spLocks/>
          </p:cNvSpPr>
          <p:nvPr/>
        </p:nvSpPr>
        <p:spPr>
          <a:xfrm>
            <a:off x="446314" y="3048000"/>
            <a:ext cx="4191000" cy="457200"/>
          </a:xfrm>
          <a:prstGeom prst="rect">
            <a:avLst/>
          </a:prstGeom>
        </p:spPr>
        <p:txBody>
          <a:bodyPr vert="horz" anchor="b">
            <a:normAutofit fontScale="92500" lnSpcReduction="20000"/>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endParaRPr lang="en-US" dirty="0">
              <a:latin typeface="Baskerville Old Face" pitchFamily="18" charset="0"/>
            </a:endParaRPr>
          </a:p>
        </p:txBody>
      </p:sp>
      <p:sp>
        <p:nvSpPr>
          <p:cNvPr id="5" name="TextBox 4"/>
          <p:cNvSpPr txBox="1"/>
          <p:nvPr/>
        </p:nvSpPr>
        <p:spPr>
          <a:xfrm>
            <a:off x="4953000" y="381000"/>
            <a:ext cx="4724400" cy="369332"/>
          </a:xfrm>
          <a:prstGeom prst="rect">
            <a:avLst/>
          </a:prstGeom>
          <a:noFill/>
        </p:spPr>
        <p:txBody>
          <a:bodyPr wrap="square" rtlCol="0">
            <a:spAutoFit/>
          </a:bodyPr>
          <a:lstStyle/>
          <a:p>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Baskerville Old Face" pitchFamily="18" charset="0"/>
              </a:rPr>
              <a:t>PERSONAL LEARNING &amp; OUTCOMES</a:t>
            </a:r>
          </a:p>
        </p:txBody>
      </p:sp>
      <p:sp>
        <p:nvSpPr>
          <p:cNvPr id="3" name="Content Placeholder 2"/>
          <p:cNvSpPr>
            <a:spLocks noGrp="1"/>
          </p:cNvSpPr>
          <p:nvPr>
            <p:ph sz="quarter" idx="1"/>
          </p:nvPr>
        </p:nvSpPr>
        <p:spPr/>
        <p:txBody>
          <a:bodyPr/>
          <a:lstStyle/>
          <a:p>
            <a:pPr lvl="0"/>
            <a:r>
              <a:rPr lang="en-GB" dirty="0" smtClean="0"/>
              <a:t>To get a better overview of retention strategies</a:t>
            </a:r>
          </a:p>
          <a:p>
            <a:pPr lvl="0">
              <a:buNone/>
            </a:pPr>
            <a:endParaRPr lang="en-US" dirty="0" smtClean="0"/>
          </a:p>
          <a:p>
            <a:pPr lvl="0"/>
            <a:r>
              <a:rPr lang="en-GB" dirty="0" smtClean="0"/>
              <a:t>Plan and develop retention strategies for the Food &amp; Beverage department with the support of the Human Resources Department</a:t>
            </a:r>
          </a:p>
          <a:p>
            <a:pPr lvl="0"/>
            <a:endParaRPr lang="en-GB" dirty="0" smtClean="0"/>
          </a:p>
          <a:p>
            <a:pPr lvl="0"/>
            <a:r>
              <a:rPr lang="en-GB" dirty="0" smtClean="0"/>
              <a:t>Leadership skills</a:t>
            </a:r>
          </a:p>
          <a:p>
            <a:pPr lvl="0"/>
            <a:endParaRPr lang="en-GB" dirty="0" smtClean="0"/>
          </a:p>
          <a:p>
            <a:pPr lvl="0"/>
            <a:r>
              <a:rPr lang="en-GB" dirty="0" smtClean="0"/>
              <a:t>Improve Presentation skills</a:t>
            </a:r>
            <a:endParaRPr lang="en-US" dirty="0" smtClean="0"/>
          </a:p>
          <a:p>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441</TotalTime>
  <Words>1586</Words>
  <Application>Microsoft Office PowerPoint</Application>
  <PresentationFormat>On-screen Show (4:3)</PresentationFormat>
  <Paragraphs>94</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Oriel</vt:lpstr>
      <vt:lpstr>Project presentation</vt:lpstr>
      <vt:lpstr>Retention Strategies for millenials in the Food &amp; Beverage Department at</vt:lpstr>
      <vt:lpstr>AIMS &amp; OBJECTIVES</vt:lpstr>
      <vt:lpstr>METHODOLOGY</vt:lpstr>
      <vt:lpstr>FINDINGS </vt:lpstr>
      <vt:lpstr>FINDINGS</vt:lpstr>
      <vt:lpstr>FINDINGS</vt:lpstr>
      <vt:lpstr>Conclusion &amp; Recommendations </vt:lpstr>
      <vt:lpstr>PERSONAL LEARNING &amp; OUTCOMES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Retention Strategies for millenials in the Food &amp; Beverage Department at</dc:title>
  <dc:creator>Admin</dc:creator>
  <cp:lastModifiedBy>Admin</cp:lastModifiedBy>
  <cp:revision>97</cp:revision>
  <dcterms:created xsi:type="dcterms:W3CDTF">2019-04-03T10:51:36Z</dcterms:created>
  <dcterms:modified xsi:type="dcterms:W3CDTF">2019-04-30T07:14:40Z</dcterms:modified>
</cp:coreProperties>
</file>