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1"/>
    <p:sldMasterId id="2147483982" r:id="rId2"/>
    <p:sldMasterId id="2147483687" r:id="rId3"/>
    <p:sldMasterId id="2147484006" r:id="rId4"/>
    <p:sldMasterId id="2147483648" r:id="rId5"/>
  </p:sldMasterIdLst>
  <p:notesMasterIdLst>
    <p:notesMasterId r:id="rId64"/>
  </p:notesMasterIdLst>
  <p:sldIdLst>
    <p:sldId id="256" r:id="rId6"/>
    <p:sldId id="303" r:id="rId7"/>
    <p:sldId id="428" r:id="rId8"/>
    <p:sldId id="304" r:id="rId9"/>
    <p:sldId id="259" r:id="rId10"/>
    <p:sldId id="429" r:id="rId11"/>
    <p:sldId id="280" r:id="rId12"/>
    <p:sldId id="258" r:id="rId13"/>
    <p:sldId id="430" r:id="rId14"/>
    <p:sldId id="260" r:id="rId15"/>
    <p:sldId id="431" r:id="rId16"/>
    <p:sldId id="432" r:id="rId17"/>
    <p:sldId id="433" r:id="rId18"/>
    <p:sldId id="434" r:id="rId19"/>
    <p:sldId id="436" r:id="rId20"/>
    <p:sldId id="435" r:id="rId21"/>
    <p:sldId id="437" r:id="rId22"/>
    <p:sldId id="335" r:id="rId23"/>
    <p:sldId id="334" r:id="rId24"/>
    <p:sldId id="439" r:id="rId25"/>
    <p:sldId id="440" r:id="rId26"/>
    <p:sldId id="441" r:id="rId27"/>
    <p:sldId id="326" r:id="rId28"/>
    <p:sldId id="312" r:id="rId29"/>
    <p:sldId id="311" r:id="rId30"/>
    <p:sldId id="316" r:id="rId31"/>
    <p:sldId id="309" r:id="rId32"/>
    <p:sldId id="308" r:id="rId33"/>
    <p:sldId id="317" r:id="rId34"/>
    <p:sldId id="314" r:id="rId35"/>
    <p:sldId id="313" r:id="rId36"/>
    <p:sldId id="310" r:id="rId37"/>
    <p:sldId id="341" r:id="rId38"/>
    <p:sldId id="307" r:id="rId39"/>
    <p:sldId id="318" r:id="rId40"/>
    <p:sldId id="438" r:id="rId41"/>
    <p:sldId id="261" r:id="rId42"/>
    <p:sldId id="262" r:id="rId43"/>
    <p:sldId id="342" r:id="rId44"/>
    <p:sldId id="329" r:id="rId45"/>
    <p:sldId id="331" r:id="rId46"/>
    <p:sldId id="332" r:id="rId47"/>
    <p:sldId id="333" r:id="rId48"/>
    <p:sldId id="442" r:id="rId49"/>
    <p:sldId id="319" r:id="rId50"/>
    <p:sldId id="300" r:id="rId51"/>
    <p:sldId id="320" r:id="rId52"/>
    <p:sldId id="322" r:id="rId53"/>
    <p:sldId id="323" r:id="rId54"/>
    <p:sldId id="324" r:id="rId55"/>
    <p:sldId id="297" r:id="rId56"/>
    <p:sldId id="298" r:id="rId57"/>
    <p:sldId id="299" r:id="rId58"/>
    <p:sldId id="337" r:id="rId59"/>
    <p:sldId id="339" r:id="rId60"/>
    <p:sldId id="340" r:id="rId61"/>
    <p:sldId id="338" r:id="rId62"/>
    <p:sldId id="32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EB6889-A7DA-5078-650D-AF311A112ED0}" v="300" dt="2024-10-25T11:24:24.7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03FA3ADD-2994-42FF-A962-E3C037466B99}"/>
    <pc:docChg chg="undo custSel addSld delSld modSld sldOrd">
      <pc:chgData name="Jane Davies" userId="ece06c1e-1fe5-4526-9740-3b5872e790df" providerId="ADAL" clId="{03FA3ADD-2994-42FF-A962-E3C037466B99}" dt="2024-10-23T12:10:20.797" v="2155" actId="47"/>
      <pc:docMkLst>
        <pc:docMk/>
      </pc:docMkLst>
      <pc:sldChg chg="modSp mod">
        <pc:chgData name="Jane Davies" userId="ece06c1e-1fe5-4526-9740-3b5872e790df" providerId="ADAL" clId="{03FA3ADD-2994-42FF-A962-E3C037466B99}" dt="2024-10-23T11:49:20.042" v="2154" actId="20577"/>
        <pc:sldMkLst>
          <pc:docMk/>
          <pc:sldMk cId="124477944" sldId="261"/>
        </pc:sldMkLst>
        <pc:spChg chg="mod">
          <ac:chgData name="Jane Davies" userId="ece06c1e-1fe5-4526-9740-3b5872e790df" providerId="ADAL" clId="{03FA3ADD-2994-42FF-A962-E3C037466B99}" dt="2024-10-23T11:49:20.042" v="2154" actId="20577"/>
          <ac:spMkLst>
            <pc:docMk/>
            <pc:sldMk cId="124477944" sldId="261"/>
            <ac:spMk id="3" creationId="{AB1ABED9-C876-0B91-02CD-756643F448B6}"/>
          </ac:spMkLst>
        </pc:spChg>
      </pc:sldChg>
      <pc:sldChg chg="modSp mod">
        <pc:chgData name="Jane Davies" userId="ece06c1e-1fe5-4526-9740-3b5872e790df" providerId="ADAL" clId="{03FA3ADD-2994-42FF-A962-E3C037466B99}" dt="2024-10-23T11:45:25.944" v="2017" actId="1076"/>
        <pc:sldMkLst>
          <pc:docMk/>
          <pc:sldMk cId="3414422194" sldId="326"/>
        </pc:sldMkLst>
        <pc:spChg chg="mod">
          <ac:chgData name="Jane Davies" userId="ece06c1e-1fe5-4526-9740-3b5872e790df" providerId="ADAL" clId="{03FA3ADD-2994-42FF-A962-E3C037466B99}" dt="2024-10-23T11:45:25.944" v="2017" actId="1076"/>
          <ac:spMkLst>
            <pc:docMk/>
            <pc:sldMk cId="3414422194" sldId="326"/>
            <ac:spMk id="3" creationId="{00000000-0000-0000-0000-000000000000}"/>
          </ac:spMkLst>
        </pc:spChg>
      </pc:sldChg>
      <pc:sldChg chg="del">
        <pc:chgData name="Jane Davies" userId="ece06c1e-1fe5-4526-9740-3b5872e790df" providerId="ADAL" clId="{03FA3ADD-2994-42FF-A962-E3C037466B99}" dt="2024-10-23T12:10:20.797" v="2155" actId="47"/>
        <pc:sldMkLst>
          <pc:docMk/>
          <pc:sldMk cId="2148281403" sldId="328"/>
        </pc:sldMkLst>
      </pc:sldChg>
      <pc:sldChg chg="ord">
        <pc:chgData name="Jane Davies" userId="ece06c1e-1fe5-4526-9740-3b5872e790df" providerId="ADAL" clId="{03FA3ADD-2994-42FF-A962-E3C037466B99}" dt="2024-10-23T11:46:30.812" v="2022"/>
        <pc:sldMkLst>
          <pc:docMk/>
          <pc:sldMk cId="3523910296" sldId="341"/>
        </pc:sldMkLst>
      </pc:sldChg>
      <pc:sldChg chg="modSp mod">
        <pc:chgData name="Jane Davies" userId="ece06c1e-1fe5-4526-9740-3b5872e790df" providerId="ADAL" clId="{03FA3ADD-2994-42FF-A962-E3C037466B99}" dt="2024-10-23T11:37:03.859" v="1361"/>
        <pc:sldMkLst>
          <pc:docMk/>
          <pc:sldMk cId="2561306755" sldId="435"/>
        </pc:sldMkLst>
        <pc:spChg chg="mod">
          <ac:chgData name="Jane Davies" userId="ece06c1e-1fe5-4526-9740-3b5872e790df" providerId="ADAL" clId="{03FA3ADD-2994-42FF-A962-E3C037466B99}" dt="2024-10-23T11:37:03.859" v="1361"/>
          <ac:spMkLst>
            <pc:docMk/>
            <pc:sldMk cId="2561306755" sldId="435"/>
            <ac:spMk id="3" creationId="{2C9D675D-BE07-42AF-564F-5BFD006AF034}"/>
          </ac:spMkLst>
        </pc:spChg>
      </pc:sldChg>
      <pc:sldChg chg="addSp modSp mod setBg">
        <pc:chgData name="Jane Davies" userId="ece06c1e-1fe5-4526-9740-3b5872e790df" providerId="ADAL" clId="{03FA3ADD-2994-42FF-A962-E3C037466B99}" dt="2024-10-23T11:07:11.924" v="136" actId="26606"/>
        <pc:sldMkLst>
          <pc:docMk/>
          <pc:sldMk cId="2392019903" sldId="436"/>
        </pc:sldMkLst>
        <pc:spChg chg="mod">
          <ac:chgData name="Jane Davies" userId="ece06c1e-1fe5-4526-9740-3b5872e790df" providerId="ADAL" clId="{03FA3ADD-2994-42FF-A962-E3C037466B99}" dt="2024-10-23T11:07:11.924" v="136" actId="26606"/>
          <ac:spMkLst>
            <pc:docMk/>
            <pc:sldMk cId="2392019903" sldId="436"/>
            <ac:spMk id="2" creationId="{19EB1E52-F5B2-4E47-0025-F27CEC57BF11}"/>
          </ac:spMkLst>
        </pc:spChg>
        <pc:spChg chg="mod">
          <ac:chgData name="Jane Davies" userId="ece06c1e-1fe5-4526-9740-3b5872e790df" providerId="ADAL" clId="{03FA3ADD-2994-42FF-A962-E3C037466B99}" dt="2024-10-23T11:07:11.924" v="136" actId="26606"/>
          <ac:spMkLst>
            <pc:docMk/>
            <pc:sldMk cId="2392019903" sldId="436"/>
            <ac:spMk id="3" creationId="{D727F482-6D50-1327-49FC-9C5CA91B6B77}"/>
          </ac:spMkLst>
        </pc:spChg>
        <pc:spChg chg="add">
          <ac:chgData name="Jane Davies" userId="ece06c1e-1fe5-4526-9740-3b5872e790df" providerId="ADAL" clId="{03FA3ADD-2994-42FF-A962-E3C037466B99}" dt="2024-10-23T11:07:11.924" v="136" actId="26606"/>
          <ac:spMkLst>
            <pc:docMk/>
            <pc:sldMk cId="2392019903" sldId="436"/>
            <ac:spMk id="8" creationId="{907EF6B7-1338-4443-8C46-6A318D952DFD}"/>
          </ac:spMkLst>
        </pc:spChg>
        <pc:spChg chg="add">
          <ac:chgData name="Jane Davies" userId="ece06c1e-1fe5-4526-9740-3b5872e790df" providerId="ADAL" clId="{03FA3ADD-2994-42FF-A962-E3C037466B99}" dt="2024-10-23T11:07:11.924" v="136" actId="26606"/>
          <ac:spMkLst>
            <pc:docMk/>
            <pc:sldMk cId="2392019903" sldId="436"/>
            <ac:spMk id="10" creationId="{DAAE4CDD-124C-4DCF-9584-B6033B545DD5}"/>
          </ac:spMkLst>
        </pc:spChg>
        <pc:spChg chg="add">
          <ac:chgData name="Jane Davies" userId="ece06c1e-1fe5-4526-9740-3b5872e790df" providerId="ADAL" clId="{03FA3ADD-2994-42FF-A962-E3C037466B99}" dt="2024-10-23T11:07:11.924" v="136" actId="26606"/>
          <ac:spMkLst>
            <pc:docMk/>
            <pc:sldMk cId="2392019903" sldId="436"/>
            <ac:spMk id="12" creationId="{081E4A58-353D-44AE-B2FC-2A74E2E400F7}"/>
          </ac:spMkLst>
        </pc:spChg>
      </pc:sldChg>
      <pc:sldChg chg="addSp delSp modSp mod">
        <pc:chgData name="Jane Davies" userId="ece06c1e-1fe5-4526-9740-3b5872e790df" providerId="ADAL" clId="{03FA3ADD-2994-42FF-A962-E3C037466B99}" dt="2024-10-23T11:07:16.394" v="137" actId="26606"/>
        <pc:sldMkLst>
          <pc:docMk/>
          <pc:sldMk cId="1763825580" sldId="437"/>
        </pc:sldMkLst>
        <pc:spChg chg="mod">
          <ac:chgData name="Jane Davies" userId="ece06c1e-1fe5-4526-9740-3b5872e790df" providerId="ADAL" clId="{03FA3ADD-2994-42FF-A962-E3C037466B99}" dt="2024-10-23T11:07:16.394" v="137" actId="26606"/>
          <ac:spMkLst>
            <pc:docMk/>
            <pc:sldMk cId="1763825580" sldId="437"/>
            <ac:spMk id="2" creationId="{BD835425-8D4A-671D-35DB-48E07AD1F273}"/>
          </ac:spMkLst>
        </pc:spChg>
        <pc:spChg chg="mod">
          <ac:chgData name="Jane Davies" userId="ece06c1e-1fe5-4526-9740-3b5872e790df" providerId="ADAL" clId="{03FA3ADD-2994-42FF-A962-E3C037466B99}" dt="2024-10-23T11:07:16.394" v="137" actId="26606"/>
          <ac:spMkLst>
            <pc:docMk/>
            <pc:sldMk cId="1763825580" sldId="437"/>
            <ac:spMk id="3" creationId="{4D4FFCD7-157C-6546-1106-87AF41643888}"/>
          </ac:spMkLst>
        </pc:spChg>
        <pc:spChg chg="del">
          <ac:chgData name="Jane Davies" userId="ece06c1e-1fe5-4526-9740-3b5872e790df" providerId="ADAL" clId="{03FA3ADD-2994-42FF-A962-E3C037466B99}" dt="2024-10-23T11:07:16.394" v="137" actId="26606"/>
          <ac:spMkLst>
            <pc:docMk/>
            <pc:sldMk cId="1763825580" sldId="437"/>
            <ac:spMk id="8" creationId="{1BB867FF-FC45-48F7-8104-F89BE54909F1}"/>
          </ac:spMkLst>
        </pc:spChg>
        <pc:spChg chg="del">
          <ac:chgData name="Jane Davies" userId="ece06c1e-1fe5-4526-9740-3b5872e790df" providerId="ADAL" clId="{03FA3ADD-2994-42FF-A962-E3C037466B99}" dt="2024-10-23T11:07:16.394" v="137" actId="26606"/>
          <ac:spMkLst>
            <pc:docMk/>
            <pc:sldMk cId="1763825580" sldId="437"/>
            <ac:spMk id="10" creationId="{8BB56887-D0D5-4F0C-9E19-7247EB83C8B7}"/>
          </ac:spMkLst>
        </pc:spChg>
        <pc:spChg chg="del">
          <ac:chgData name="Jane Davies" userId="ece06c1e-1fe5-4526-9740-3b5872e790df" providerId="ADAL" clId="{03FA3ADD-2994-42FF-A962-E3C037466B99}" dt="2024-10-23T11:07:16.394" v="137" actId="26606"/>
          <ac:spMkLst>
            <pc:docMk/>
            <pc:sldMk cId="1763825580" sldId="437"/>
            <ac:spMk id="12" creationId="{081E4A58-353D-44AE-B2FC-2A74E2E400F7}"/>
          </ac:spMkLst>
        </pc:spChg>
        <pc:spChg chg="add">
          <ac:chgData name="Jane Davies" userId="ece06c1e-1fe5-4526-9740-3b5872e790df" providerId="ADAL" clId="{03FA3ADD-2994-42FF-A962-E3C037466B99}" dt="2024-10-23T11:07:16.394" v="137" actId="26606"/>
          <ac:spMkLst>
            <pc:docMk/>
            <pc:sldMk cId="1763825580" sldId="437"/>
            <ac:spMk id="17" creationId="{907EF6B7-1338-4443-8C46-6A318D952DFD}"/>
          </ac:spMkLst>
        </pc:spChg>
        <pc:spChg chg="add">
          <ac:chgData name="Jane Davies" userId="ece06c1e-1fe5-4526-9740-3b5872e790df" providerId="ADAL" clId="{03FA3ADD-2994-42FF-A962-E3C037466B99}" dt="2024-10-23T11:07:16.394" v="137" actId="26606"/>
          <ac:spMkLst>
            <pc:docMk/>
            <pc:sldMk cId="1763825580" sldId="437"/>
            <ac:spMk id="19" creationId="{DAAE4CDD-124C-4DCF-9584-B6033B545DD5}"/>
          </ac:spMkLst>
        </pc:spChg>
        <pc:spChg chg="add">
          <ac:chgData name="Jane Davies" userId="ece06c1e-1fe5-4526-9740-3b5872e790df" providerId="ADAL" clId="{03FA3ADD-2994-42FF-A962-E3C037466B99}" dt="2024-10-23T11:07:16.394" v="137" actId="26606"/>
          <ac:spMkLst>
            <pc:docMk/>
            <pc:sldMk cId="1763825580" sldId="437"/>
            <ac:spMk id="21" creationId="{081E4A58-353D-44AE-B2FC-2A74E2E400F7}"/>
          </ac:spMkLst>
        </pc:spChg>
      </pc:sldChg>
      <pc:sldChg chg="addSp delSp modSp new mod ord setBg">
        <pc:chgData name="Jane Davies" userId="ece06c1e-1fe5-4526-9740-3b5872e790df" providerId="ADAL" clId="{03FA3ADD-2994-42FF-A962-E3C037466B99}" dt="2024-10-23T11:47:30.730" v="2047" actId="26606"/>
        <pc:sldMkLst>
          <pc:docMk/>
          <pc:sldMk cId="101455081" sldId="438"/>
        </pc:sldMkLst>
        <pc:spChg chg="mod">
          <ac:chgData name="Jane Davies" userId="ece06c1e-1fe5-4526-9740-3b5872e790df" providerId="ADAL" clId="{03FA3ADD-2994-42FF-A962-E3C037466B99}" dt="2024-10-23T11:47:30.730" v="2047" actId="26606"/>
          <ac:spMkLst>
            <pc:docMk/>
            <pc:sldMk cId="101455081" sldId="438"/>
            <ac:spMk id="2" creationId="{7E77CF25-940A-EEBA-9CB5-64483A09298A}"/>
          </ac:spMkLst>
        </pc:spChg>
        <pc:spChg chg="del mod">
          <ac:chgData name="Jane Davies" userId="ece06c1e-1fe5-4526-9740-3b5872e790df" providerId="ADAL" clId="{03FA3ADD-2994-42FF-A962-E3C037466B99}" dt="2024-10-23T11:47:30.730" v="2047" actId="26606"/>
          <ac:spMkLst>
            <pc:docMk/>
            <pc:sldMk cId="101455081" sldId="438"/>
            <ac:spMk id="3" creationId="{7A2022BF-D172-D129-DADB-242C076C8D97}"/>
          </ac:spMkLst>
        </pc:spChg>
        <pc:spChg chg="add">
          <ac:chgData name="Jane Davies" userId="ece06c1e-1fe5-4526-9740-3b5872e790df" providerId="ADAL" clId="{03FA3ADD-2994-42FF-A962-E3C037466B99}" dt="2024-10-23T11:47:30.730" v="2047" actId="26606"/>
          <ac:spMkLst>
            <pc:docMk/>
            <pc:sldMk cId="101455081" sldId="438"/>
            <ac:spMk id="9" creationId="{9DBC8166-481C-4473-95F5-9A5B9073B7F1}"/>
          </ac:spMkLst>
        </pc:spChg>
        <pc:spChg chg="add">
          <ac:chgData name="Jane Davies" userId="ece06c1e-1fe5-4526-9740-3b5872e790df" providerId="ADAL" clId="{03FA3ADD-2994-42FF-A962-E3C037466B99}" dt="2024-10-23T11:47:30.730" v="2047" actId="26606"/>
          <ac:spMkLst>
            <pc:docMk/>
            <pc:sldMk cId="101455081" sldId="438"/>
            <ac:spMk id="11" creationId="{A5A5CE6E-90AF-4D43-A014-1F9EC83EB93D}"/>
          </ac:spMkLst>
        </pc:spChg>
        <pc:graphicFrameChg chg="add">
          <ac:chgData name="Jane Davies" userId="ece06c1e-1fe5-4526-9740-3b5872e790df" providerId="ADAL" clId="{03FA3ADD-2994-42FF-A962-E3C037466B99}" dt="2024-10-23T11:47:30.730" v="2047" actId="26606"/>
          <ac:graphicFrameMkLst>
            <pc:docMk/>
            <pc:sldMk cId="101455081" sldId="438"/>
            <ac:graphicFrameMk id="5" creationId="{E9E5B88F-63DE-50F8-C9D8-57B602191610}"/>
          </ac:graphicFrameMkLst>
        </pc:graphicFrameChg>
      </pc:sldChg>
      <pc:sldChg chg="addSp modSp new mod setBg">
        <pc:chgData name="Jane Davies" userId="ece06c1e-1fe5-4526-9740-3b5872e790df" providerId="ADAL" clId="{03FA3ADD-2994-42FF-A962-E3C037466B99}" dt="2024-10-23T11:19:48.405" v="987" actId="26606"/>
        <pc:sldMkLst>
          <pc:docMk/>
          <pc:sldMk cId="240032842" sldId="439"/>
        </pc:sldMkLst>
        <pc:spChg chg="mod">
          <ac:chgData name="Jane Davies" userId="ece06c1e-1fe5-4526-9740-3b5872e790df" providerId="ADAL" clId="{03FA3ADD-2994-42FF-A962-E3C037466B99}" dt="2024-10-23T11:19:48.405" v="987" actId="26606"/>
          <ac:spMkLst>
            <pc:docMk/>
            <pc:sldMk cId="240032842" sldId="439"/>
            <ac:spMk id="2" creationId="{FF63956D-DAB4-B38F-A1CA-2FB8128CE4E6}"/>
          </ac:spMkLst>
        </pc:spChg>
        <pc:spChg chg="mod">
          <ac:chgData name="Jane Davies" userId="ece06c1e-1fe5-4526-9740-3b5872e790df" providerId="ADAL" clId="{03FA3ADD-2994-42FF-A962-E3C037466B99}" dt="2024-10-23T11:19:48.405" v="987" actId="26606"/>
          <ac:spMkLst>
            <pc:docMk/>
            <pc:sldMk cId="240032842" sldId="439"/>
            <ac:spMk id="3" creationId="{8DB3D223-5081-4CB9-12BE-73DCEE10C082}"/>
          </ac:spMkLst>
        </pc:spChg>
        <pc:spChg chg="add">
          <ac:chgData name="Jane Davies" userId="ece06c1e-1fe5-4526-9740-3b5872e790df" providerId="ADAL" clId="{03FA3ADD-2994-42FF-A962-E3C037466B99}" dt="2024-10-23T11:19:48.405" v="987" actId="26606"/>
          <ac:spMkLst>
            <pc:docMk/>
            <pc:sldMk cId="240032842" sldId="439"/>
            <ac:spMk id="8" creationId="{1BB867FF-FC45-48F7-8104-F89BE54909F1}"/>
          </ac:spMkLst>
        </pc:spChg>
        <pc:spChg chg="add">
          <ac:chgData name="Jane Davies" userId="ece06c1e-1fe5-4526-9740-3b5872e790df" providerId="ADAL" clId="{03FA3ADD-2994-42FF-A962-E3C037466B99}" dt="2024-10-23T11:19:48.405" v="987" actId="26606"/>
          <ac:spMkLst>
            <pc:docMk/>
            <pc:sldMk cId="240032842" sldId="439"/>
            <ac:spMk id="10" creationId="{8BB56887-D0D5-4F0C-9E19-7247EB83C8B7}"/>
          </ac:spMkLst>
        </pc:spChg>
        <pc:spChg chg="add">
          <ac:chgData name="Jane Davies" userId="ece06c1e-1fe5-4526-9740-3b5872e790df" providerId="ADAL" clId="{03FA3ADD-2994-42FF-A962-E3C037466B99}" dt="2024-10-23T11:19:48.405" v="987" actId="26606"/>
          <ac:spMkLst>
            <pc:docMk/>
            <pc:sldMk cId="240032842" sldId="439"/>
            <ac:spMk id="12" creationId="{081E4A58-353D-44AE-B2FC-2A74E2E400F7}"/>
          </ac:spMkLst>
        </pc:spChg>
      </pc:sldChg>
      <pc:sldChg chg="addSp modSp new mod setBg modNotesTx">
        <pc:chgData name="Jane Davies" userId="ece06c1e-1fe5-4526-9740-3b5872e790df" providerId="ADAL" clId="{03FA3ADD-2994-42FF-A962-E3C037466B99}" dt="2024-10-23T11:20:04.603" v="991" actId="255"/>
        <pc:sldMkLst>
          <pc:docMk/>
          <pc:sldMk cId="1826214441" sldId="440"/>
        </pc:sldMkLst>
        <pc:spChg chg="mod">
          <ac:chgData name="Jane Davies" userId="ece06c1e-1fe5-4526-9740-3b5872e790df" providerId="ADAL" clId="{03FA3ADD-2994-42FF-A962-E3C037466B99}" dt="2024-10-23T11:19:55.388" v="989" actId="14100"/>
          <ac:spMkLst>
            <pc:docMk/>
            <pc:sldMk cId="1826214441" sldId="440"/>
            <ac:spMk id="2" creationId="{FD66F277-2B69-F2B4-C100-266A809A3160}"/>
          </ac:spMkLst>
        </pc:spChg>
        <pc:spChg chg="mod">
          <ac:chgData name="Jane Davies" userId="ece06c1e-1fe5-4526-9740-3b5872e790df" providerId="ADAL" clId="{03FA3ADD-2994-42FF-A962-E3C037466B99}" dt="2024-10-23T11:20:04.603" v="991" actId="255"/>
          <ac:spMkLst>
            <pc:docMk/>
            <pc:sldMk cId="1826214441" sldId="440"/>
            <ac:spMk id="3" creationId="{7E2CD24E-946E-17A5-DD87-25B8EE958CFF}"/>
          </ac:spMkLst>
        </pc:spChg>
        <pc:spChg chg="add">
          <ac:chgData name="Jane Davies" userId="ece06c1e-1fe5-4526-9740-3b5872e790df" providerId="ADAL" clId="{03FA3ADD-2994-42FF-A962-E3C037466B99}" dt="2024-10-23T11:19:52.007" v="988" actId="26606"/>
          <ac:spMkLst>
            <pc:docMk/>
            <pc:sldMk cId="1826214441" sldId="440"/>
            <ac:spMk id="8" creationId="{1BB867FF-FC45-48F7-8104-F89BE54909F1}"/>
          </ac:spMkLst>
        </pc:spChg>
        <pc:spChg chg="add">
          <ac:chgData name="Jane Davies" userId="ece06c1e-1fe5-4526-9740-3b5872e790df" providerId="ADAL" clId="{03FA3ADD-2994-42FF-A962-E3C037466B99}" dt="2024-10-23T11:19:52.007" v="988" actId="26606"/>
          <ac:spMkLst>
            <pc:docMk/>
            <pc:sldMk cId="1826214441" sldId="440"/>
            <ac:spMk id="10" creationId="{8BB56887-D0D5-4F0C-9E19-7247EB83C8B7}"/>
          </ac:spMkLst>
        </pc:spChg>
        <pc:spChg chg="add">
          <ac:chgData name="Jane Davies" userId="ece06c1e-1fe5-4526-9740-3b5872e790df" providerId="ADAL" clId="{03FA3ADD-2994-42FF-A962-E3C037466B99}" dt="2024-10-23T11:19:52.007" v="988" actId="26606"/>
          <ac:spMkLst>
            <pc:docMk/>
            <pc:sldMk cId="1826214441" sldId="440"/>
            <ac:spMk id="12" creationId="{081E4A58-353D-44AE-B2FC-2A74E2E400F7}"/>
          </ac:spMkLst>
        </pc:spChg>
      </pc:sldChg>
      <pc:sldChg chg="modSp new mod">
        <pc:chgData name="Jane Davies" userId="ece06c1e-1fe5-4526-9740-3b5872e790df" providerId="ADAL" clId="{03FA3ADD-2994-42FF-A962-E3C037466B99}" dt="2024-10-23T11:45:31.188" v="2018" actId="33524"/>
        <pc:sldMkLst>
          <pc:docMk/>
          <pc:sldMk cId="1922389163" sldId="441"/>
        </pc:sldMkLst>
        <pc:spChg chg="mod">
          <ac:chgData name="Jane Davies" userId="ece06c1e-1fe5-4526-9740-3b5872e790df" providerId="ADAL" clId="{03FA3ADD-2994-42FF-A962-E3C037466B99}" dt="2024-10-23T11:41:31.617" v="1549" actId="20577"/>
          <ac:spMkLst>
            <pc:docMk/>
            <pc:sldMk cId="1922389163" sldId="441"/>
            <ac:spMk id="2" creationId="{E9F4A3EE-0098-DB9E-C306-B2EFB184D1A0}"/>
          </ac:spMkLst>
        </pc:spChg>
        <pc:spChg chg="mod">
          <ac:chgData name="Jane Davies" userId="ece06c1e-1fe5-4526-9740-3b5872e790df" providerId="ADAL" clId="{03FA3ADD-2994-42FF-A962-E3C037466B99}" dt="2024-10-23T11:45:31.188" v="2018" actId="33524"/>
          <ac:spMkLst>
            <pc:docMk/>
            <pc:sldMk cId="1922389163" sldId="441"/>
            <ac:spMk id="3" creationId="{E3CB04D4-58FE-D1AB-AB2D-16C9F338AD0B}"/>
          </ac:spMkLst>
        </pc:spChg>
      </pc:sldChg>
    </pc:docChg>
  </pc:docChgLst>
  <pc:docChgLst>
    <pc:chgData name="Jane Davies" userId="S::j.davies2@uwtsd.ac.uk::ece06c1e-1fe5-4526-9740-3b5872e790df" providerId="AD" clId="Web-{5EEB6889-A7DA-5078-650D-AF311A112ED0}"/>
    <pc:docChg chg="addSld delSld modSld">
      <pc:chgData name="Jane Davies" userId="S::j.davies2@uwtsd.ac.uk::ece06c1e-1fe5-4526-9740-3b5872e790df" providerId="AD" clId="Web-{5EEB6889-A7DA-5078-650D-AF311A112ED0}" dt="2024-10-25T11:24:24.743" v="301"/>
      <pc:docMkLst>
        <pc:docMk/>
      </pc:docMkLst>
      <pc:sldChg chg="addSp modSp mod setBg">
        <pc:chgData name="Jane Davies" userId="S::j.davies2@uwtsd.ac.uk::ece06c1e-1fe5-4526-9740-3b5872e790df" providerId="AD" clId="Web-{5EEB6889-A7DA-5078-650D-AF311A112ED0}" dt="2024-10-25T11:13:47.311" v="126" actId="20577"/>
        <pc:sldMkLst>
          <pc:docMk/>
          <pc:sldMk cId="1680661626" sldId="310"/>
        </pc:sldMkLst>
        <pc:spChg chg="mod">
          <ac:chgData name="Jane Davies" userId="S::j.davies2@uwtsd.ac.uk::ece06c1e-1fe5-4526-9740-3b5872e790df" providerId="AD" clId="Web-{5EEB6889-A7DA-5078-650D-AF311A112ED0}" dt="2024-10-25T11:13:25.106" v="124"/>
          <ac:spMkLst>
            <pc:docMk/>
            <pc:sldMk cId="1680661626" sldId="310"/>
            <ac:spMk id="2" creationId="{00000000-0000-0000-0000-000000000000}"/>
          </ac:spMkLst>
        </pc:spChg>
        <pc:spChg chg="mod ord">
          <ac:chgData name="Jane Davies" userId="S::j.davies2@uwtsd.ac.uk::ece06c1e-1fe5-4526-9740-3b5872e790df" providerId="AD" clId="Web-{5EEB6889-A7DA-5078-650D-AF311A112ED0}" dt="2024-10-25T11:13:47.311" v="126" actId="20577"/>
          <ac:spMkLst>
            <pc:docMk/>
            <pc:sldMk cId="1680661626" sldId="310"/>
            <ac:spMk id="3" creationId="{00000000-0000-0000-0000-000000000000}"/>
          </ac:spMkLst>
        </pc:spChg>
        <pc:spChg chg="add">
          <ac:chgData name="Jane Davies" userId="S::j.davies2@uwtsd.ac.uk::ece06c1e-1fe5-4526-9740-3b5872e790df" providerId="AD" clId="Web-{5EEB6889-A7DA-5078-650D-AF311A112ED0}" dt="2024-10-25T11:13:25.106" v="124"/>
          <ac:spMkLst>
            <pc:docMk/>
            <pc:sldMk cId="1680661626" sldId="310"/>
            <ac:spMk id="12" creationId="{861AF017-741B-4CC0-B7C2-C9B94E5B81FF}"/>
          </ac:spMkLst>
        </pc:spChg>
        <pc:spChg chg="add">
          <ac:chgData name="Jane Davies" userId="S::j.davies2@uwtsd.ac.uk::ece06c1e-1fe5-4526-9740-3b5872e790df" providerId="AD" clId="Web-{5EEB6889-A7DA-5078-650D-AF311A112ED0}" dt="2024-10-25T11:13:25.106" v="124"/>
          <ac:spMkLst>
            <pc:docMk/>
            <pc:sldMk cId="1680661626" sldId="310"/>
            <ac:spMk id="18" creationId="{5FC9E5C3-B8DC-4532-8C1F-4D5331C64C08}"/>
          </ac:spMkLst>
        </pc:spChg>
        <pc:grpChg chg="add">
          <ac:chgData name="Jane Davies" userId="S::j.davies2@uwtsd.ac.uk::ece06c1e-1fe5-4526-9740-3b5872e790df" providerId="AD" clId="Web-{5EEB6889-A7DA-5078-650D-AF311A112ED0}" dt="2024-10-25T11:13:25.106" v="124"/>
          <ac:grpSpMkLst>
            <pc:docMk/>
            <pc:sldMk cId="1680661626" sldId="310"/>
            <ac:grpSpMk id="14" creationId="{D2A542E6-1924-4FE2-89D1-3CB19468C1F6}"/>
          </ac:grpSpMkLst>
        </pc:grpChg>
        <pc:picChg chg="mod">
          <ac:chgData name="Jane Davies" userId="S::j.davies2@uwtsd.ac.uk::ece06c1e-1fe5-4526-9740-3b5872e790df" providerId="AD" clId="Web-{5EEB6889-A7DA-5078-650D-AF311A112ED0}" dt="2024-10-25T11:13:25.106" v="124"/>
          <ac:picMkLst>
            <pc:docMk/>
            <pc:sldMk cId="1680661626" sldId="310"/>
            <ac:picMk id="5" creationId="{00000000-0000-0000-0000-000000000000}"/>
          </ac:picMkLst>
        </pc:picChg>
        <pc:picChg chg="mod">
          <ac:chgData name="Jane Davies" userId="S::j.davies2@uwtsd.ac.uk::ece06c1e-1fe5-4526-9740-3b5872e790df" providerId="AD" clId="Web-{5EEB6889-A7DA-5078-650D-AF311A112ED0}" dt="2024-10-25T11:13:25.106" v="124"/>
          <ac:picMkLst>
            <pc:docMk/>
            <pc:sldMk cId="1680661626" sldId="310"/>
            <ac:picMk id="7" creationId="{00000000-0000-0000-0000-000000000000}"/>
          </ac:picMkLst>
        </pc:picChg>
      </pc:sldChg>
      <pc:sldChg chg="del">
        <pc:chgData name="Jane Davies" userId="S::j.davies2@uwtsd.ac.uk::ece06c1e-1fe5-4526-9740-3b5872e790df" providerId="AD" clId="Web-{5EEB6889-A7DA-5078-650D-AF311A112ED0}" dt="2024-10-25T11:16:50.166" v="127"/>
        <pc:sldMkLst>
          <pc:docMk/>
          <pc:sldMk cId="2882314954" sldId="330"/>
        </pc:sldMkLst>
      </pc:sldChg>
      <pc:sldChg chg="del">
        <pc:chgData name="Jane Davies" userId="S::j.davies2@uwtsd.ac.uk::ece06c1e-1fe5-4526-9740-3b5872e790df" providerId="AD" clId="Web-{5EEB6889-A7DA-5078-650D-AF311A112ED0}" dt="2024-10-25T11:24:24.743" v="301"/>
        <pc:sldMkLst>
          <pc:docMk/>
          <pc:sldMk cId="6622909" sldId="343"/>
        </pc:sldMkLst>
      </pc:sldChg>
      <pc:sldChg chg="addSp delSp modSp modNotes">
        <pc:chgData name="Jane Davies" userId="S::j.davies2@uwtsd.ac.uk::ece06c1e-1fe5-4526-9740-3b5872e790df" providerId="AD" clId="Web-{5EEB6889-A7DA-5078-650D-AF311A112ED0}" dt="2024-10-25T11:08:58.792" v="123" actId="20577"/>
        <pc:sldMkLst>
          <pc:docMk/>
          <pc:sldMk cId="240032842" sldId="439"/>
        </pc:sldMkLst>
        <pc:spChg chg="mod">
          <ac:chgData name="Jane Davies" userId="S::j.davies2@uwtsd.ac.uk::ece06c1e-1fe5-4526-9740-3b5872e790df" providerId="AD" clId="Web-{5EEB6889-A7DA-5078-650D-AF311A112ED0}" dt="2024-10-25T11:08:58.792" v="123" actId="20577"/>
          <ac:spMkLst>
            <pc:docMk/>
            <pc:sldMk cId="240032842" sldId="439"/>
            <ac:spMk id="3" creationId="{8DB3D223-5081-4CB9-12BE-73DCEE10C082}"/>
          </ac:spMkLst>
        </pc:spChg>
        <pc:graphicFrameChg chg="add del mod">
          <ac:chgData name="Jane Davies" userId="S::j.davies2@uwtsd.ac.uk::ece06c1e-1fe5-4526-9740-3b5872e790df" providerId="AD" clId="Web-{5EEB6889-A7DA-5078-650D-AF311A112ED0}" dt="2024-10-25T11:05:07.668" v="2"/>
          <ac:graphicFrameMkLst>
            <pc:docMk/>
            <pc:sldMk cId="240032842" sldId="439"/>
            <ac:graphicFrameMk id="5" creationId="{34530BDF-2AA4-1DDE-0F48-A90BC39C596B}"/>
          </ac:graphicFrameMkLst>
        </pc:graphicFrameChg>
      </pc:sldChg>
      <pc:sldChg chg="modSp new">
        <pc:chgData name="Jane Davies" userId="S::j.davies2@uwtsd.ac.uk::ece06c1e-1fe5-4526-9740-3b5872e790df" providerId="AD" clId="Web-{5EEB6889-A7DA-5078-650D-AF311A112ED0}" dt="2024-10-25T11:23:41.740" v="300" actId="20577"/>
        <pc:sldMkLst>
          <pc:docMk/>
          <pc:sldMk cId="2488604105" sldId="442"/>
        </pc:sldMkLst>
        <pc:spChg chg="mod">
          <ac:chgData name="Jane Davies" userId="S::j.davies2@uwtsd.ac.uk::ece06c1e-1fe5-4526-9740-3b5872e790df" providerId="AD" clId="Web-{5EEB6889-A7DA-5078-650D-AF311A112ED0}" dt="2024-10-25T11:23:08.925" v="235" actId="20577"/>
          <ac:spMkLst>
            <pc:docMk/>
            <pc:sldMk cId="2488604105" sldId="442"/>
            <ac:spMk id="2" creationId="{D02D868C-87AA-AFFD-BCF1-2E0A323744BC}"/>
          </ac:spMkLst>
        </pc:spChg>
        <pc:spChg chg="mod">
          <ac:chgData name="Jane Davies" userId="S::j.davies2@uwtsd.ac.uk::ece06c1e-1fe5-4526-9740-3b5872e790df" providerId="AD" clId="Web-{5EEB6889-A7DA-5078-650D-AF311A112ED0}" dt="2024-10-25T11:23:41.740" v="300" actId="20577"/>
          <ac:spMkLst>
            <pc:docMk/>
            <pc:sldMk cId="2488604105" sldId="442"/>
            <ac:spMk id="3" creationId="{77B8761F-6CD7-19AF-AA06-85CADC38A4F5}"/>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D49650-8098-4C03-A526-DD514526A5C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231BDC6-8EF5-46E2-9104-BD1FACEEB90F}">
      <dgm:prSet/>
      <dgm:spPr/>
      <dgm:t>
        <a:bodyPr/>
        <a:lstStyle/>
        <a:p>
          <a:r>
            <a:rPr lang="en-US"/>
            <a:t>To recognise the role of different agencies and their duties to safeguard children</a:t>
          </a:r>
        </a:p>
      </dgm:t>
    </dgm:pt>
    <dgm:pt modelId="{D87F3565-0C0A-410B-8859-465281D43102}" type="parTrans" cxnId="{9576628C-08E4-4FDA-A0C5-0BC860BC0A50}">
      <dgm:prSet/>
      <dgm:spPr/>
      <dgm:t>
        <a:bodyPr/>
        <a:lstStyle/>
        <a:p>
          <a:endParaRPr lang="en-US"/>
        </a:p>
      </dgm:t>
    </dgm:pt>
    <dgm:pt modelId="{6A3E5F6C-DAD4-4FCB-830A-8F406B8900BA}" type="sibTrans" cxnId="{9576628C-08E4-4FDA-A0C5-0BC860BC0A50}">
      <dgm:prSet/>
      <dgm:spPr/>
      <dgm:t>
        <a:bodyPr/>
        <a:lstStyle/>
        <a:p>
          <a:endParaRPr lang="en-US"/>
        </a:p>
      </dgm:t>
    </dgm:pt>
    <dgm:pt modelId="{6F385512-2EF1-42BC-852E-3DABCE6D5D05}">
      <dgm:prSet/>
      <dgm:spPr/>
      <dgm:t>
        <a:bodyPr/>
        <a:lstStyle/>
        <a:p>
          <a:r>
            <a:rPr lang="en-US"/>
            <a:t>To acknowledge the mistakes that have happened with authorities, who have failed to protect them</a:t>
          </a:r>
        </a:p>
      </dgm:t>
    </dgm:pt>
    <dgm:pt modelId="{B0A7B419-829C-4629-AFD7-46891663C76F}" type="parTrans" cxnId="{43FC892F-10B7-407E-9F52-5E630DCA415F}">
      <dgm:prSet/>
      <dgm:spPr/>
      <dgm:t>
        <a:bodyPr/>
        <a:lstStyle/>
        <a:p>
          <a:endParaRPr lang="en-US"/>
        </a:p>
      </dgm:t>
    </dgm:pt>
    <dgm:pt modelId="{FEAC438D-4FBE-4A3E-A06C-D89C3EDF462B}" type="sibTrans" cxnId="{43FC892F-10B7-407E-9F52-5E630DCA415F}">
      <dgm:prSet/>
      <dgm:spPr/>
      <dgm:t>
        <a:bodyPr/>
        <a:lstStyle/>
        <a:p>
          <a:endParaRPr lang="en-US"/>
        </a:p>
      </dgm:t>
    </dgm:pt>
    <dgm:pt modelId="{387D3C04-D9FE-F04C-B1E4-A811A3E2D4C5}" type="pres">
      <dgm:prSet presAssocID="{B1D49650-8098-4C03-A526-DD514526A5C3}" presName="hierChild1" presStyleCnt="0">
        <dgm:presLayoutVars>
          <dgm:chPref val="1"/>
          <dgm:dir/>
          <dgm:animOne val="branch"/>
          <dgm:animLvl val="lvl"/>
          <dgm:resizeHandles/>
        </dgm:presLayoutVars>
      </dgm:prSet>
      <dgm:spPr/>
    </dgm:pt>
    <dgm:pt modelId="{538ADE52-08A6-894D-B60E-CC403A5CE00A}" type="pres">
      <dgm:prSet presAssocID="{B231BDC6-8EF5-46E2-9104-BD1FACEEB90F}" presName="hierRoot1" presStyleCnt="0"/>
      <dgm:spPr/>
    </dgm:pt>
    <dgm:pt modelId="{EA3EDC4E-8451-5B4F-B35C-BBD77B8AFC58}" type="pres">
      <dgm:prSet presAssocID="{B231BDC6-8EF5-46E2-9104-BD1FACEEB90F}" presName="composite" presStyleCnt="0"/>
      <dgm:spPr/>
    </dgm:pt>
    <dgm:pt modelId="{44B817DA-DEA9-2D42-917C-FBB7BD627677}" type="pres">
      <dgm:prSet presAssocID="{B231BDC6-8EF5-46E2-9104-BD1FACEEB90F}" presName="background" presStyleLbl="node0" presStyleIdx="0" presStyleCnt="2"/>
      <dgm:spPr/>
    </dgm:pt>
    <dgm:pt modelId="{ADB7D7B6-8B08-D544-A100-047E5D040379}" type="pres">
      <dgm:prSet presAssocID="{B231BDC6-8EF5-46E2-9104-BD1FACEEB90F}" presName="text" presStyleLbl="fgAcc0" presStyleIdx="0" presStyleCnt="2">
        <dgm:presLayoutVars>
          <dgm:chPref val="3"/>
        </dgm:presLayoutVars>
      </dgm:prSet>
      <dgm:spPr/>
    </dgm:pt>
    <dgm:pt modelId="{B54C369D-6409-2845-8CBE-6A95EF60C956}" type="pres">
      <dgm:prSet presAssocID="{B231BDC6-8EF5-46E2-9104-BD1FACEEB90F}" presName="hierChild2" presStyleCnt="0"/>
      <dgm:spPr/>
    </dgm:pt>
    <dgm:pt modelId="{B583C0B3-1F6B-0A40-B6D6-F886A87742B9}" type="pres">
      <dgm:prSet presAssocID="{6F385512-2EF1-42BC-852E-3DABCE6D5D05}" presName="hierRoot1" presStyleCnt="0"/>
      <dgm:spPr/>
    </dgm:pt>
    <dgm:pt modelId="{8FCE9064-DECE-284F-8249-4DB4B088DBC1}" type="pres">
      <dgm:prSet presAssocID="{6F385512-2EF1-42BC-852E-3DABCE6D5D05}" presName="composite" presStyleCnt="0"/>
      <dgm:spPr/>
    </dgm:pt>
    <dgm:pt modelId="{9D34C226-6C71-FB41-92A2-796E58E1EF9E}" type="pres">
      <dgm:prSet presAssocID="{6F385512-2EF1-42BC-852E-3DABCE6D5D05}" presName="background" presStyleLbl="node0" presStyleIdx="1" presStyleCnt="2"/>
      <dgm:spPr/>
    </dgm:pt>
    <dgm:pt modelId="{06F1A124-E741-9C43-903E-323B8BB566D7}" type="pres">
      <dgm:prSet presAssocID="{6F385512-2EF1-42BC-852E-3DABCE6D5D05}" presName="text" presStyleLbl="fgAcc0" presStyleIdx="1" presStyleCnt="2">
        <dgm:presLayoutVars>
          <dgm:chPref val="3"/>
        </dgm:presLayoutVars>
      </dgm:prSet>
      <dgm:spPr/>
    </dgm:pt>
    <dgm:pt modelId="{CA1E4C8F-7D8D-F048-85CD-5C048906E385}" type="pres">
      <dgm:prSet presAssocID="{6F385512-2EF1-42BC-852E-3DABCE6D5D05}" presName="hierChild2" presStyleCnt="0"/>
      <dgm:spPr/>
    </dgm:pt>
  </dgm:ptLst>
  <dgm:cxnLst>
    <dgm:cxn modelId="{B0640F0B-F02A-9C41-8018-A2873E44978C}" type="presOf" srcId="{B231BDC6-8EF5-46E2-9104-BD1FACEEB90F}" destId="{ADB7D7B6-8B08-D544-A100-047E5D040379}" srcOrd="0" destOrd="0" presId="urn:microsoft.com/office/officeart/2005/8/layout/hierarchy1"/>
    <dgm:cxn modelId="{43FC892F-10B7-407E-9F52-5E630DCA415F}" srcId="{B1D49650-8098-4C03-A526-DD514526A5C3}" destId="{6F385512-2EF1-42BC-852E-3DABCE6D5D05}" srcOrd="1" destOrd="0" parTransId="{B0A7B419-829C-4629-AFD7-46891663C76F}" sibTransId="{FEAC438D-4FBE-4A3E-A06C-D89C3EDF462B}"/>
    <dgm:cxn modelId="{B07A1844-E76E-B544-A300-AFFC49898094}" type="presOf" srcId="{B1D49650-8098-4C03-A526-DD514526A5C3}" destId="{387D3C04-D9FE-F04C-B1E4-A811A3E2D4C5}" srcOrd="0" destOrd="0" presId="urn:microsoft.com/office/officeart/2005/8/layout/hierarchy1"/>
    <dgm:cxn modelId="{9576628C-08E4-4FDA-A0C5-0BC860BC0A50}" srcId="{B1D49650-8098-4C03-A526-DD514526A5C3}" destId="{B231BDC6-8EF5-46E2-9104-BD1FACEEB90F}" srcOrd="0" destOrd="0" parTransId="{D87F3565-0C0A-410B-8859-465281D43102}" sibTransId="{6A3E5F6C-DAD4-4FCB-830A-8F406B8900BA}"/>
    <dgm:cxn modelId="{1F40A9FA-F548-E741-A6F6-68E1C0410492}" type="presOf" srcId="{6F385512-2EF1-42BC-852E-3DABCE6D5D05}" destId="{06F1A124-E741-9C43-903E-323B8BB566D7}" srcOrd="0" destOrd="0" presId="urn:microsoft.com/office/officeart/2005/8/layout/hierarchy1"/>
    <dgm:cxn modelId="{3DB87DC4-C24B-964D-B39F-E3AC9A6B356E}" type="presParOf" srcId="{387D3C04-D9FE-F04C-B1E4-A811A3E2D4C5}" destId="{538ADE52-08A6-894D-B60E-CC403A5CE00A}" srcOrd="0" destOrd="0" presId="urn:microsoft.com/office/officeart/2005/8/layout/hierarchy1"/>
    <dgm:cxn modelId="{9E3EA004-A87F-334E-A5A1-8922078DC9EF}" type="presParOf" srcId="{538ADE52-08A6-894D-B60E-CC403A5CE00A}" destId="{EA3EDC4E-8451-5B4F-B35C-BBD77B8AFC58}" srcOrd="0" destOrd="0" presId="urn:microsoft.com/office/officeart/2005/8/layout/hierarchy1"/>
    <dgm:cxn modelId="{B2C8617B-CAB3-F146-8A7E-E6CA894658E2}" type="presParOf" srcId="{EA3EDC4E-8451-5B4F-B35C-BBD77B8AFC58}" destId="{44B817DA-DEA9-2D42-917C-FBB7BD627677}" srcOrd="0" destOrd="0" presId="urn:microsoft.com/office/officeart/2005/8/layout/hierarchy1"/>
    <dgm:cxn modelId="{18A10993-D269-2240-B843-DE916F37A9B0}" type="presParOf" srcId="{EA3EDC4E-8451-5B4F-B35C-BBD77B8AFC58}" destId="{ADB7D7B6-8B08-D544-A100-047E5D040379}" srcOrd="1" destOrd="0" presId="urn:microsoft.com/office/officeart/2005/8/layout/hierarchy1"/>
    <dgm:cxn modelId="{8AD72C75-25DB-B843-A89F-0DAFD5081F12}" type="presParOf" srcId="{538ADE52-08A6-894D-B60E-CC403A5CE00A}" destId="{B54C369D-6409-2845-8CBE-6A95EF60C956}" srcOrd="1" destOrd="0" presId="urn:microsoft.com/office/officeart/2005/8/layout/hierarchy1"/>
    <dgm:cxn modelId="{AAB4A41D-9E40-B24E-A1E8-E9E8FAD0B4FB}" type="presParOf" srcId="{387D3C04-D9FE-F04C-B1E4-A811A3E2D4C5}" destId="{B583C0B3-1F6B-0A40-B6D6-F886A87742B9}" srcOrd="1" destOrd="0" presId="urn:microsoft.com/office/officeart/2005/8/layout/hierarchy1"/>
    <dgm:cxn modelId="{7A29F794-1A30-0B47-8DB9-D5E55532F8EF}" type="presParOf" srcId="{B583C0B3-1F6B-0A40-B6D6-F886A87742B9}" destId="{8FCE9064-DECE-284F-8249-4DB4B088DBC1}" srcOrd="0" destOrd="0" presId="urn:microsoft.com/office/officeart/2005/8/layout/hierarchy1"/>
    <dgm:cxn modelId="{72CDD3D9-3FCD-9448-AF7F-3D426B32424B}" type="presParOf" srcId="{8FCE9064-DECE-284F-8249-4DB4B088DBC1}" destId="{9D34C226-6C71-FB41-92A2-796E58E1EF9E}" srcOrd="0" destOrd="0" presId="urn:microsoft.com/office/officeart/2005/8/layout/hierarchy1"/>
    <dgm:cxn modelId="{227A9F7E-B2E5-FF4A-B0DA-2780187464E7}" type="presParOf" srcId="{8FCE9064-DECE-284F-8249-4DB4B088DBC1}" destId="{06F1A124-E741-9C43-903E-323B8BB566D7}" srcOrd="1" destOrd="0" presId="urn:microsoft.com/office/officeart/2005/8/layout/hierarchy1"/>
    <dgm:cxn modelId="{D4388D3A-1AAC-754C-BB0A-7B74D7B35E33}" type="presParOf" srcId="{B583C0B3-1F6B-0A40-B6D6-F886A87742B9}" destId="{CA1E4C8F-7D8D-F048-85CD-5C048906E3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5DE3D7-97BA-45ED-911E-06AC189DD143}"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965474B-A468-42DB-A74A-8023832E2900}">
      <dgm:prSet/>
      <dgm:spPr/>
      <dgm:t>
        <a:bodyPr/>
        <a:lstStyle/>
        <a:p>
          <a:r>
            <a:rPr lang="en-GB"/>
            <a:t>Forcing or enticing a child to be involved in sexual activity</a:t>
          </a:r>
          <a:endParaRPr lang="en-US"/>
        </a:p>
      </dgm:t>
    </dgm:pt>
    <dgm:pt modelId="{D2F2060B-CE77-419F-9E57-D8F288265A4D}" type="parTrans" cxnId="{3DDB95C3-FAC9-4E64-938F-51AD219AA502}">
      <dgm:prSet/>
      <dgm:spPr/>
      <dgm:t>
        <a:bodyPr/>
        <a:lstStyle/>
        <a:p>
          <a:endParaRPr lang="en-US"/>
        </a:p>
      </dgm:t>
    </dgm:pt>
    <dgm:pt modelId="{F75CCD8D-CAA1-4E6C-8F2A-ABC3B26197F1}" type="sibTrans" cxnId="{3DDB95C3-FAC9-4E64-938F-51AD219AA502}">
      <dgm:prSet/>
      <dgm:spPr/>
      <dgm:t>
        <a:bodyPr/>
        <a:lstStyle/>
        <a:p>
          <a:endParaRPr lang="en-US"/>
        </a:p>
      </dgm:t>
    </dgm:pt>
    <dgm:pt modelId="{851F443D-8A66-4E25-8565-3EA219E58247}">
      <dgm:prSet/>
      <dgm:spPr/>
      <dgm:t>
        <a:bodyPr/>
        <a:lstStyle/>
        <a:p>
          <a:r>
            <a:rPr lang="en-GB"/>
            <a:t>Penetrative </a:t>
          </a:r>
          <a:endParaRPr lang="en-US"/>
        </a:p>
      </dgm:t>
    </dgm:pt>
    <dgm:pt modelId="{FFF04451-189A-4FC5-A6DA-631C2C256A90}" type="parTrans" cxnId="{A40E3CF8-6AFD-4B4B-890F-031844569DD6}">
      <dgm:prSet/>
      <dgm:spPr/>
      <dgm:t>
        <a:bodyPr/>
        <a:lstStyle/>
        <a:p>
          <a:endParaRPr lang="en-US"/>
        </a:p>
      </dgm:t>
    </dgm:pt>
    <dgm:pt modelId="{AA1DCA4F-2EE5-41D2-8C52-E67C1235E6A7}" type="sibTrans" cxnId="{A40E3CF8-6AFD-4B4B-890F-031844569DD6}">
      <dgm:prSet/>
      <dgm:spPr/>
      <dgm:t>
        <a:bodyPr/>
        <a:lstStyle/>
        <a:p>
          <a:endParaRPr lang="en-US"/>
        </a:p>
      </dgm:t>
    </dgm:pt>
    <dgm:pt modelId="{5FFB0870-033F-43A5-81EB-8FED8C7BF21A}">
      <dgm:prSet/>
      <dgm:spPr/>
      <dgm:t>
        <a:bodyPr/>
        <a:lstStyle/>
        <a:p>
          <a:r>
            <a:rPr lang="en-GB"/>
            <a:t>Non-penetrative </a:t>
          </a:r>
          <a:endParaRPr lang="en-US"/>
        </a:p>
      </dgm:t>
    </dgm:pt>
    <dgm:pt modelId="{81DC9D93-1380-41C0-9B0D-3D58974B9157}" type="parTrans" cxnId="{8AADE99D-F11C-4877-A8C0-9516BA02D672}">
      <dgm:prSet/>
      <dgm:spPr/>
      <dgm:t>
        <a:bodyPr/>
        <a:lstStyle/>
        <a:p>
          <a:endParaRPr lang="en-US"/>
        </a:p>
      </dgm:t>
    </dgm:pt>
    <dgm:pt modelId="{2E8628FC-08E7-48C6-B2C3-438531EBAAE9}" type="sibTrans" cxnId="{8AADE99D-F11C-4877-A8C0-9516BA02D672}">
      <dgm:prSet/>
      <dgm:spPr/>
      <dgm:t>
        <a:bodyPr/>
        <a:lstStyle/>
        <a:p>
          <a:endParaRPr lang="en-US"/>
        </a:p>
      </dgm:t>
    </dgm:pt>
    <dgm:pt modelId="{41ACCAE9-BEF0-4E41-A93E-7C2ABFA5B18C}">
      <dgm:prSet/>
      <dgm:spPr/>
      <dgm:t>
        <a:bodyPr/>
        <a:lstStyle/>
        <a:p>
          <a:r>
            <a:rPr lang="en-GB"/>
            <a:t>Non-contact crime – creating sexual images or watching video’s </a:t>
          </a:r>
          <a:endParaRPr lang="en-US"/>
        </a:p>
      </dgm:t>
    </dgm:pt>
    <dgm:pt modelId="{09F149AD-A7E8-40E6-9631-E168D9EAE1DB}" type="parTrans" cxnId="{2A85895E-6D3D-4E80-B4C6-2D9C989B6591}">
      <dgm:prSet/>
      <dgm:spPr/>
      <dgm:t>
        <a:bodyPr/>
        <a:lstStyle/>
        <a:p>
          <a:endParaRPr lang="en-US"/>
        </a:p>
      </dgm:t>
    </dgm:pt>
    <dgm:pt modelId="{55FBBCED-0C3D-446A-A9DC-B1689EFF2D0A}" type="sibTrans" cxnId="{2A85895E-6D3D-4E80-B4C6-2D9C989B6591}">
      <dgm:prSet/>
      <dgm:spPr/>
      <dgm:t>
        <a:bodyPr/>
        <a:lstStyle/>
        <a:p>
          <a:endParaRPr lang="en-US"/>
        </a:p>
      </dgm:t>
    </dgm:pt>
    <dgm:pt modelId="{1CA6E093-AE8D-48FC-87B1-7176725FE863}">
      <dgm:prSet/>
      <dgm:spPr/>
      <dgm:t>
        <a:bodyPr/>
        <a:lstStyle/>
        <a:p>
          <a:r>
            <a:rPr lang="en-GB"/>
            <a:t>Grooming </a:t>
          </a:r>
          <a:endParaRPr lang="en-US"/>
        </a:p>
      </dgm:t>
    </dgm:pt>
    <dgm:pt modelId="{B4CB4A82-037C-4FCF-9137-B026B0C53A92}" type="parTrans" cxnId="{F10234FB-1B95-4137-A2FE-2D60EC2A7E8C}">
      <dgm:prSet/>
      <dgm:spPr/>
      <dgm:t>
        <a:bodyPr/>
        <a:lstStyle/>
        <a:p>
          <a:endParaRPr lang="en-US"/>
        </a:p>
      </dgm:t>
    </dgm:pt>
    <dgm:pt modelId="{16C9F2C2-5415-4C0A-805B-D67C5A076685}" type="sibTrans" cxnId="{F10234FB-1B95-4137-A2FE-2D60EC2A7E8C}">
      <dgm:prSet/>
      <dgm:spPr/>
      <dgm:t>
        <a:bodyPr/>
        <a:lstStyle/>
        <a:p>
          <a:endParaRPr lang="en-US"/>
        </a:p>
      </dgm:t>
    </dgm:pt>
    <dgm:pt modelId="{D06E3998-6798-4F2F-B6FF-6C8F20D56C3A}" type="pres">
      <dgm:prSet presAssocID="{6E5DE3D7-97BA-45ED-911E-06AC189DD143}" presName="vert0" presStyleCnt="0">
        <dgm:presLayoutVars>
          <dgm:dir/>
          <dgm:animOne val="branch"/>
          <dgm:animLvl val="lvl"/>
        </dgm:presLayoutVars>
      </dgm:prSet>
      <dgm:spPr/>
    </dgm:pt>
    <dgm:pt modelId="{B9D7DA0E-DE08-475A-BF6F-B9D868996A52}" type="pres">
      <dgm:prSet presAssocID="{6965474B-A468-42DB-A74A-8023832E2900}" presName="thickLine" presStyleLbl="alignNode1" presStyleIdx="0" presStyleCnt="5"/>
      <dgm:spPr/>
    </dgm:pt>
    <dgm:pt modelId="{8D5C9E90-198E-4543-8534-96DBB1F14D4F}" type="pres">
      <dgm:prSet presAssocID="{6965474B-A468-42DB-A74A-8023832E2900}" presName="horz1" presStyleCnt="0"/>
      <dgm:spPr/>
    </dgm:pt>
    <dgm:pt modelId="{37A50E57-D788-4510-B846-697D8D818A45}" type="pres">
      <dgm:prSet presAssocID="{6965474B-A468-42DB-A74A-8023832E2900}" presName="tx1" presStyleLbl="revTx" presStyleIdx="0" presStyleCnt="5"/>
      <dgm:spPr/>
    </dgm:pt>
    <dgm:pt modelId="{9B288147-B436-4A9E-8C36-DE1390221207}" type="pres">
      <dgm:prSet presAssocID="{6965474B-A468-42DB-A74A-8023832E2900}" presName="vert1" presStyleCnt="0"/>
      <dgm:spPr/>
    </dgm:pt>
    <dgm:pt modelId="{1EF4E350-C39F-4E1C-86F1-543EBF3CDDD0}" type="pres">
      <dgm:prSet presAssocID="{851F443D-8A66-4E25-8565-3EA219E58247}" presName="thickLine" presStyleLbl="alignNode1" presStyleIdx="1" presStyleCnt="5"/>
      <dgm:spPr/>
    </dgm:pt>
    <dgm:pt modelId="{20FE1B33-459E-457B-A36A-DA3B1030D255}" type="pres">
      <dgm:prSet presAssocID="{851F443D-8A66-4E25-8565-3EA219E58247}" presName="horz1" presStyleCnt="0"/>
      <dgm:spPr/>
    </dgm:pt>
    <dgm:pt modelId="{11E5DB65-96EF-4007-9A0A-B8D66FDACF25}" type="pres">
      <dgm:prSet presAssocID="{851F443D-8A66-4E25-8565-3EA219E58247}" presName="tx1" presStyleLbl="revTx" presStyleIdx="1" presStyleCnt="5"/>
      <dgm:spPr/>
    </dgm:pt>
    <dgm:pt modelId="{28BE820C-2699-43F7-B407-242E8596FFA5}" type="pres">
      <dgm:prSet presAssocID="{851F443D-8A66-4E25-8565-3EA219E58247}" presName="vert1" presStyleCnt="0"/>
      <dgm:spPr/>
    </dgm:pt>
    <dgm:pt modelId="{88B9BE15-CB2F-46D0-A737-6BA5E36D9AE1}" type="pres">
      <dgm:prSet presAssocID="{5FFB0870-033F-43A5-81EB-8FED8C7BF21A}" presName="thickLine" presStyleLbl="alignNode1" presStyleIdx="2" presStyleCnt="5"/>
      <dgm:spPr/>
    </dgm:pt>
    <dgm:pt modelId="{96E1BEFA-92C6-4E22-B468-DDAD419AD21A}" type="pres">
      <dgm:prSet presAssocID="{5FFB0870-033F-43A5-81EB-8FED8C7BF21A}" presName="horz1" presStyleCnt="0"/>
      <dgm:spPr/>
    </dgm:pt>
    <dgm:pt modelId="{09A38D1D-E165-40C8-AC65-9F98F7E359AB}" type="pres">
      <dgm:prSet presAssocID="{5FFB0870-033F-43A5-81EB-8FED8C7BF21A}" presName="tx1" presStyleLbl="revTx" presStyleIdx="2" presStyleCnt="5"/>
      <dgm:spPr/>
    </dgm:pt>
    <dgm:pt modelId="{A9EFD322-7656-436E-A553-04EC6628F77C}" type="pres">
      <dgm:prSet presAssocID="{5FFB0870-033F-43A5-81EB-8FED8C7BF21A}" presName="vert1" presStyleCnt="0"/>
      <dgm:spPr/>
    </dgm:pt>
    <dgm:pt modelId="{D2092DFE-BC5E-4145-BD4E-C81F5926839B}" type="pres">
      <dgm:prSet presAssocID="{41ACCAE9-BEF0-4E41-A93E-7C2ABFA5B18C}" presName="thickLine" presStyleLbl="alignNode1" presStyleIdx="3" presStyleCnt="5"/>
      <dgm:spPr/>
    </dgm:pt>
    <dgm:pt modelId="{47D8B4BB-F45B-47C1-A282-535F8E3F4BDE}" type="pres">
      <dgm:prSet presAssocID="{41ACCAE9-BEF0-4E41-A93E-7C2ABFA5B18C}" presName="horz1" presStyleCnt="0"/>
      <dgm:spPr/>
    </dgm:pt>
    <dgm:pt modelId="{18A037E3-D74F-44A5-B44D-1345EC9BF5C4}" type="pres">
      <dgm:prSet presAssocID="{41ACCAE9-BEF0-4E41-A93E-7C2ABFA5B18C}" presName="tx1" presStyleLbl="revTx" presStyleIdx="3" presStyleCnt="5"/>
      <dgm:spPr/>
    </dgm:pt>
    <dgm:pt modelId="{C3D10C9A-B51B-4110-B5AF-BBB08DD5AF57}" type="pres">
      <dgm:prSet presAssocID="{41ACCAE9-BEF0-4E41-A93E-7C2ABFA5B18C}" presName="vert1" presStyleCnt="0"/>
      <dgm:spPr/>
    </dgm:pt>
    <dgm:pt modelId="{668CC975-1B6A-4EF9-B53B-7E1C188A833C}" type="pres">
      <dgm:prSet presAssocID="{1CA6E093-AE8D-48FC-87B1-7176725FE863}" presName="thickLine" presStyleLbl="alignNode1" presStyleIdx="4" presStyleCnt="5"/>
      <dgm:spPr/>
    </dgm:pt>
    <dgm:pt modelId="{8DDB019D-708A-40F0-8413-7C422DCB9C80}" type="pres">
      <dgm:prSet presAssocID="{1CA6E093-AE8D-48FC-87B1-7176725FE863}" presName="horz1" presStyleCnt="0"/>
      <dgm:spPr/>
    </dgm:pt>
    <dgm:pt modelId="{F4423D02-FDF3-4432-8412-BEA56D94A649}" type="pres">
      <dgm:prSet presAssocID="{1CA6E093-AE8D-48FC-87B1-7176725FE863}" presName="tx1" presStyleLbl="revTx" presStyleIdx="4" presStyleCnt="5"/>
      <dgm:spPr/>
    </dgm:pt>
    <dgm:pt modelId="{F41ECC39-DCD2-40F2-91CD-F2CA23F73EFD}" type="pres">
      <dgm:prSet presAssocID="{1CA6E093-AE8D-48FC-87B1-7176725FE863}" presName="vert1" presStyleCnt="0"/>
      <dgm:spPr/>
    </dgm:pt>
  </dgm:ptLst>
  <dgm:cxnLst>
    <dgm:cxn modelId="{1B75873A-EC76-427C-80F9-0BABE9C66362}" type="presOf" srcId="{6965474B-A468-42DB-A74A-8023832E2900}" destId="{37A50E57-D788-4510-B846-697D8D818A45}" srcOrd="0" destOrd="0" presId="urn:microsoft.com/office/officeart/2008/layout/LinedList"/>
    <dgm:cxn modelId="{C9E1793F-506C-4A7A-B0BA-FA7ABDE9FDBE}" type="presOf" srcId="{5FFB0870-033F-43A5-81EB-8FED8C7BF21A}" destId="{09A38D1D-E165-40C8-AC65-9F98F7E359AB}" srcOrd="0" destOrd="0" presId="urn:microsoft.com/office/officeart/2008/layout/LinedList"/>
    <dgm:cxn modelId="{7E1E555C-A1EF-4817-8DC8-C8558B4E367F}" type="presOf" srcId="{41ACCAE9-BEF0-4E41-A93E-7C2ABFA5B18C}" destId="{18A037E3-D74F-44A5-B44D-1345EC9BF5C4}" srcOrd="0" destOrd="0" presId="urn:microsoft.com/office/officeart/2008/layout/LinedList"/>
    <dgm:cxn modelId="{2A85895E-6D3D-4E80-B4C6-2D9C989B6591}" srcId="{6E5DE3D7-97BA-45ED-911E-06AC189DD143}" destId="{41ACCAE9-BEF0-4E41-A93E-7C2ABFA5B18C}" srcOrd="3" destOrd="0" parTransId="{09F149AD-A7E8-40E6-9631-E168D9EAE1DB}" sibTransId="{55FBBCED-0C3D-446A-A9DC-B1689EFF2D0A}"/>
    <dgm:cxn modelId="{8AADE99D-F11C-4877-A8C0-9516BA02D672}" srcId="{6E5DE3D7-97BA-45ED-911E-06AC189DD143}" destId="{5FFB0870-033F-43A5-81EB-8FED8C7BF21A}" srcOrd="2" destOrd="0" parTransId="{81DC9D93-1380-41C0-9B0D-3D58974B9157}" sibTransId="{2E8628FC-08E7-48C6-B2C3-438531EBAAE9}"/>
    <dgm:cxn modelId="{F8583DA4-C7ED-4F4E-95B3-E486A99F78C2}" type="presOf" srcId="{1CA6E093-AE8D-48FC-87B1-7176725FE863}" destId="{F4423D02-FDF3-4432-8412-BEA56D94A649}" srcOrd="0" destOrd="0" presId="urn:microsoft.com/office/officeart/2008/layout/LinedList"/>
    <dgm:cxn modelId="{79B958A5-AA5E-4C0F-A839-CEA0FF788EB9}" type="presOf" srcId="{6E5DE3D7-97BA-45ED-911E-06AC189DD143}" destId="{D06E3998-6798-4F2F-B6FF-6C8F20D56C3A}" srcOrd="0" destOrd="0" presId="urn:microsoft.com/office/officeart/2008/layout/LinedList"/>
    <dgm:cxn modelId="{3DDB95C3-FAC9-4E64-938F-51AD219AA502}" srcId="{6E5DE3D7-97BA-45ED-911E-06AC189DD143}" destId="{6965474B-A468-42DB-A74A-8023832E2900}" srcOrd="0" destOrd="0" parTransId="{D2F2060B-CE77-419F-9E57-D8F288265A4D}" sibTransId="{F75CCD8D-CAA1-4E6C-8F2A-ABC3B26197F1}"/>
    <dgm:cxn modelId="{DEEEB6E8-2858-4699-BADF-C57B8070FB73}" type="presOf" srcId="{851F443D-8A66-4E25-8565-3EA219E58247}" destId="{11E5DB65-96EF-4007-9A0A-B8D66FDACF25}" srcOrd="0" destOrd="0" presId="urn:microsoft.com/office/officeart/2008/layout/LinedList"/>
    <dgm:cxn modelId="{A40E3CF8-6AFD-4B4B-890F-031844569DD6}" srcId="{6E5DE3D7-97BA-45ED-911E-06AC189DD143}" destId="{851F443D-8A66-4E25-8565-3EA219E58247}" srcOrd="1" destOrd="0" parTransId="{FFF04451-189A-4FC5-A6DA-631C2C256A90}" sibTransId="{AA1DCA4F-2EE5-41D2-8C52-E67C1235E6A7}"/>
    <dgm:cxn modelId="{F10234FB-1B95-4137-A2FE-2D60EC2A7E8C}" srcId="{6E5DE3D7-97BA-45ED-911E-06AC189DD143}" destId="{1CA6E093-AE8D-48FC-87B1-7176725FE863}" srcOrd="4" destOrd="0" parTransId="{B4CB4A82-037C-4FCF-9137-B026B0C53A92}" sibTransId="{16C9F2C2-5415-4C0A-805B-D67C5A076685}"/>
    <dgm:cxn modelId="{A60C88AC-A680-461C-B5D4-2935B8C7E96A}" type="presParOf" srcId="{D06E3998-6798-4F2F-B6FF-6C8F20D56C3A}" destId="{B9D7DA0E-DE08-475A-BF6F-B9D868996A52}" srcOrd="0" destOrd="0" presId="urn:microsoft.com/office/officeart/2008/layout/LinedList"/>
    <dgm:cxn modelId="{81118800-A9EA-4BA4-9B18-596611923DEC}" type="presParOf" srcId="{D06E3998-6798-4F2F-B6FF-6C8F20D56C3A}" destId="{8D5C9E90-198E-4543-8534-96DBB1F14D4F}" srcOrd="1" destOrd="0" presId="urn:microsoft.com/office/officeart/2008/layout/LinedList"/>
    <dgm:cxn modelId="{4AFFB26D-EA23-4630-AB96-D56CE06EB0D4}" type="presParOf" srcId="{8D5C9E90-198E-4543-8534-96DBB1F14D4F}" destId="{37A50E57-D788-4510-B846-697D8D818A45}" srcOrd="0" destOrd="0" presId="urn:microsoft.com/office/officeart/2008/layout/LinedList"/>
    <dgm:cxn modelId="{0B5B42B2-F1E6-48E8-9B80-D564B452C02F}" type="presParOf" srcId="{8D5C9E90-198E-4543-8534-96DBB1F14D4F}" destId="{9B288147-B436-4A9E-8C36-DE1390221207}" srcOrd="1" destOrd="0" presId="urn:microsoft.com/office/officeart/2008/layout/LinedList"/>
    <dgm:cxn modelId="{FDE2F2A0-CAC4-4C1D-BBEC-2A4DC54F0879}" type="presParOf" srcId="{D06E3998-6798-4F2F-B6FF-6C8F20D56C3A}" destId="{1EF4E350-C39F-4E1C-86F1-543EBF3CDDD0}" srcOrd="2" destOrd="0" presId="urn:microsoft.com/office/officeart/2008/layout/LinedList"/>
    <dgm:cxn modelId="{E9D3A864-AA13-4619-A97D-DF9E1C2239A0}" type="presParOf" srcId="{D06E3998-6798-4F2F-B6FF-6C8F20D56C3A}" destId="{20FE1B33-459E-457B-A36A-DA3B1030D255}" srcOrd="3" destOrd="0" presId="urn:microsoft.com/office/officeart/2008/layout/LinedList"/>
    <dgm:cxn modelId="{AE547A4E-934A-4584-9DC6-9B26BF3C65F2}" type="presParOf" srcId="{20FE1B33-459E-457B-A36A-DA3B1030D255}" destId="{11E5DB65-96EF-4007-9A0A-B8D66FDACF25}" srcOrd="0" destOrd="0" presId="urn:microsoft.com/office/officeart/2008/layout/LinedList"/>
    <dgm:cxn modelId="{979B8E70-F3B4-47F3-BE36-A18739223B1A}" type="presParOf" srcId="{20FE1B33-459E-457B-A36A-DA3B1030D255}" destId="{28BE820C-2699-43F7-B407-242E8596FFA5}" srcOrd="1" destOrd="0" presId="urn:microsoft.com/office/officeart/2008/layout/LinedList"/>
    <dgm:cxn modelId="{0A70A77F-E693-4BB7-A2B2-69FE04A8E738}" type="presParOf" srcId="{D06E3998-6798-4F2F-B6FF-6C8F20D56C3A}" destId="{88B9BE15-CB2F-46D0-A737-6BA5E36D9AE1}" srcOrd="4" destOrd="0" presId="urn:microsoft.com/office/officeart/2008/layout/LinedList"/>
    <dgm:cxn modelId="{2AE77E12-5FD8-4C17-84D8-E4E1C897F65F}" type="presParOf" srcId="{D06E3998-6798-4F2F-B6FF-6C8F20D56C3A}" destId="{96E1BEFA-92C6-4E22-B468-DDAD419AD21A}" srcOrd="5" destOrd="0" presId="urn:microsoft.com/office/officeart/2008/layout/LinedList"/>
    <dgm:cxn modelId="{E4491617-1FC7-4BE6-A490-E80141F9FB6E}" type="presParOf" srcId="{96E1BEFA-92C6-4E22-B468-DDAD419AD21A}" destId="{09A38D1D-E165-40C8-AC65-9F98F7E359AB}" srcOrd="0" destOrd="0" presId="urn:microsoft.com/office/officeart/2008/layout/LinedList"/>
    <dgm:cxn modelId="{843743E4-6D2E-4DF8-A3CD-ABB4C202FA98}" type="presParOf" srcId="{96E1BEFA-92C6-4E22-B468-DDAD419AD21A}" destId="{A9EFD322-7656-436E-A553-04EC6628F77C}" srcOrd="1" destOrd="0" presId="urn:microsoft.com/office/officeart/2008/layout/LinedList"/>
    <dgm:cxn modelId="{AC652888-E13B-411C-BC83-12C143142488}" type="presParOf" srcId="{D06E3998-6798-4F2F-B6FF-6C8F20D56C3A}" destId="{D2092DFE-BC5E-4145-BD4E-C81F5926839B}" srcOrd="6" destOrd="0" presId="urn:microsoft.com/office/officeart/2008/layout/LinedList"/>
    <dgm:cxn modelId="{E7F5E0CA-8D64-4C31-898B-6BC783DFF33F}" type="presParOf" srcId="{D06E3998-6798-4F2F-B6FF-6C8F20D56C3A}" destId="{47D8B4BB-F45B-47C1-A282-535F8E3F4BDE}" srcOrd="7" destOrd="0" presId="urn:microsoft.com/office/officeart/2008/layout/LinedList"/>
    <dgm:cxn modelId="{7B6D5489-93BA-4138-9C6F-A079F9C720D1}" type="presParOf" srcId="{47D8B4BB-F45B-47C1-A282-535F8E3F4BDE}" destId="{18A037E3-D74F-44A5-B44D-1345EC9BF5C4}" srcOrd="0" destOrd="0" presId="urn:microsoft.com/office/officeart/2008/layout/LinedList"/>
    <dgm:cxn modelId="{15FAF566-BCDC-400F-A36A-A36CF671B320}" type="presParOf" srcId="{47D8B4BB-F45B-47C1-A282-535F8E3F4BDE}" destId="{C3D10C9A-B51B-4110-B5AF-BBB08DD5AF57}" srcOrd="1" destOrd="0" presId="urn:microsoft.com/office/officeart/2008/layout/LinedList"/>
    <dgm:cxn modelId="{AE1840CA-9AC7-4005-BC39-B29047C404FF}" type="presParOf" srcId="{D06E3998-6798-4F2F-B6FF-6C8F20D56C3A}" destId="{668CC975-1B6A-4EF9-B53B-7E1C188A833C}" srcOrd="8" destOrd="0" presId="urn:microsoft.com/office/officeart/2008/layout/LinedList"/>
    <dgm:cxn modelId="{70E815E4-6C61-4E96-B0D2-32F4CCFA2BAA}" type="presParOf" srcId="{D06E3998-6798-4F2F-B6FF-6C8F20D56C3A}" destId="{8DDB019D-708A-40F0-8413-7C422DCB9C80}" srcOrd="9" destOrd="0" presId="urn:microsoft.com/office/officeart/2008/layout/LinedList"/>
    <dgm:cxn modelId="{58DF728E-CBA8-4B4E-BAD2-9D221DB2251A}" type="presParOf" srcId="{8DDB019D-708A-40F0-8413-7C422DCB9C80}" destId="{F4423D02-FDF3-4432-8412-BEA56D94A649}" srcOrd="0" destOrd="0" presId="urn:microsoft.com/office/officeart/2008/layout/LinedList"/>
    <dgm:cxn modelId="{EAD5CA51-B895-4762-A2D6-BE860EE8A5B7}" type="presParOf" srcId="{8DDB019D-708A-40F0-8413-7C422DCB9C80}" destId="{F41ECC39-DCD2-40F2-91CD-F2CA23F73E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D2F332-F28E-4174-AB65-80FC64005D8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BD153FF-F4B6-4282-88DB-47828A65EDA1}">
      <dgm:prSet/>
      <dgm:spPr/>
      <dgm:t>
        <a:bodyPr/>
        <a:lstStyle/>
        <a:p>
          <a:r>
            <a:rPr lang="en-GB"/>
            <a:t>Abuse and behaviours over a long period of time which impacts on child development</a:t>
          </a:r>
          <a:endParaRPr lang="en-US"/>
        </a:p>
      </dgm:t>
    </dgm:pt>
    <dgm:pt modelId="{5E1D2E5D-C704-49A7-81B7-4CC1BB7CED95}" type="parTrans" cxnId="{23724C90-E086-4E76-8299-5398FE789BA9}">
      <dgm:prSet/>
      <dgm:spPr/>
      <dgm:t>
        <a:bodyPr/>
        <a:lstStyle/>
        <a:p>
          <a:endParaRPr lang="en-US"/>
        </a:p>
      </dgm:t>
    </dgm:pt>
    <dgm:pt modelId="{AAD0F20B-0362-4F7E-AF5B-BF45E09FAADE}" type="sibTrans" cxnId="{23724C90-E086-4E76-8299-5398FE789BA9}">
      <dgm:prSet/>
      <dgm:spPr/>
      <dgm:t>
        <a:bodyPr/>
        <a:lstStyle/>
        <a:p>
          <a:endParaRPr lang="en-US"/>
        </a:p>
      </dgm:t>
    </dgm:pt>
    <dgm:pt modelId="{17908680-066E-4179-B0C9-495F1ED84916}">
      <dgm:prSet/>
      <dgm:spPr/>
      <dgm:t>
        <a:bodyPr/>
        <a:lstStyle/>
        <a:p>
          <a:r>
            <a:rPr lang="en-GB"/>
            <a:t>Physically or emotional</a:t>
          </a:r>
          <a:endParaRPr lang="en-US"/>
        </a:p>
      </dgm:t>
    </dgm:pt>
    <dgm:pt modelId="{1D08BD81-423D-457F-B34A-8892F36AE12D}" type="parTrans" cxnId="{6BF3B618-E1C2-45CD-8980-37DB0F476211}">
      <dgm:prSet/>
      <dgm:spPr/>
      <dgm:t>
        <a:bodyPr/>
        <a:lstStyle/>
        <a:p>
          <a:endParaRPr lang="en-US"/>
        </a:p>
      </dgm:t>
    </dgm:pt>
    <dgm:pt modelId="{CA2C7F06-5953-4447-8A74-775B2AD9DCAE}" type="sibTrans" cxnId="{6BF3B618-E1C2-45CD-8980-37DB0F476211}">
      <dgm:prSet/>
      <dgm:spPr/>
      <dgm:t>
        <a:bodyPr/>
        <a:lstStyle/>
        <a:p>
          <a:endParaRPr lang="en-US"/>
        </a:p>
      </dgm:t>
    </dgm:pt>
    <dgm:pt modelId="{A4751718-2337-4118-B942-2E24B543B862}">
      <dgm:prSet/>
      <dgm:spPr/>
      <dgm:t>
        <a:bodyPr/>
        <a:lstStyle/>
        <a:p>
          <a:r>
            <a:rPr lang="en-GB"/>
            <a:t>Harsh parenting techniques, putting children down, no voice, limited child environment, bullying</a:t>
          </a:r>
          <a:endParaRPr lang="en-US"/>
        </a:p>
      </dgm:t>
    </dgm:pt>
    <dgm:pt modelId="{4319272A-B246-401D-8364-E83E1CF9EA5B}" type="parTrans" cxnId="{F5BE6399-E336-4153-9FC2-27A7A6DFD2F4}">
      <dgm:prSet/>
      <dgm:spPr/>
      <dgm:t>
        <a:bodyPr/>
        <a:lstStyle/>
        <a:p>
          <a:endParaRPr lang="en-US"/>
        </a:p>
      </dgm:t>
    </dgm:pt>
    <dgm:pt modelId="{F67277F6-BEAE-40E0-9968-C5DA63255315}" type="sibTrans" cxnId="{F5BE6399-E336-4153-9FC2-27A7A6DFD2F4}">
      <dgm:prSet/>
      <dgm:spPr/>
      <dgm:t>
        <a:bodyPr/>
        <a:lstStyle/>
        <a:p>
          <a:endParaRPr lang="en-US"/>
        </a:p>
      </dgm:t>
    </dgm:pt>
    <dgm:pt modelId="{638A9567-368D-4B0C-ADA1-9465F40105CB}" type="pres">
      <dgm:prSet presAssocID="{43D2F332-F28E-4174-AB65-80FC64005D8D}" presName="vert0" presStyleCnt="0">
        <dgm:presLayoutVars>
          <dgm:dir/>
          <dgm:animOne val="branch"/>
          <dgm:animLvl val="lvl"/>
        </dgm:presLayoutVars>
      </dgm:prSet>
      <dgm:spPr/>
    </dgm:pt>
    <dgm:pt modelId="{7977F8D8-6B5F-499C-A0AA-EDFC91E56C1E}" type="pres">
      <dgm:prSet presAssocID="{EBD153FF-F4B6-4282-88DB-47828A65EDA1}" presName="thickLine" presStyleLbl="alignNode1" presStyleIdx="0" presStyleCnt="3"/>
      <dgm:spPr/>
    </dgm:pt>
    <dgm:pt modelId="{781FB16C-14AA-4835-98F9-C206A5B607DE}" type="pres">
      <dgm:prSet presAssocID="{EBD153FF-F4B6-4282-88DB-47828A65EDA1}" presName="horz1" presStyleCnt="0"/>
      <dgm:spPr/>
    </dgm:pt>
    <dgm:pt modelId="{BB78C938-256D-4D42-907D-E2E72CC45073}" type="pres">
      <dgm:prSet presAssocID="{EBD153FF-F4B6-4282-88DB-47828A65EDA1}" presName="tx1" presStyleLbl="revTx" presStyleIdx="0" presStyleCnt="3"/>
      <dgm:spPr/>
    </dgm:pt>
    <dgm:pt modelId="{E35DB3C7-FBEC-4619-903A-F393DEA8C687}" type="pres">
      <dgm:prSet presAssocID="{EBD153FF-F4B6-4282-88DB-47828A65EDA1}" presName="vert1" presStyleCnt="0"/>
      <dgm:spPr/>
    </dgm:pt>
    <dgm:pt modelId="{FB4823B5-9A66-4012-B023-D9AF06193DA7}" type="pres">
      <dgm:prSet presAssocID="{17908680-066E-4179-B0C9-495F1ED84916}" presName="thickLine" presStyleLbl="alignNode1" presStyleIdx="1" presStyleCnt="3"/>
      <dgm:spPr/>
    </dgm:pt>
    <dgm:pt modelId="{88D04C00-DD03-4D3E-9A05-1AB055F8F457}" type="pres">
      <dgm:prSet presAssocID="{17908680-066E-4179-B0C9-495F1ED84916}" presName="horz1" presStyleCnt="0"/>
      <dgm:spPr/>
    </dgm:pt>
    <dgm:pt modelId="{D1EAAB35-F58F-4AC2-B5CF-2E583D79E57B}" type="pres">
      <dgm:prSet presAssocID="{17908680-066E-4179-B0C9-495F1ED84916}" presName="tx1" presStyleLbl="revTx" presStyleIdx="1" presStyleCnt="3"/>
      <dgm:spPr/>
    </dgm:pt>
    <dgm:pt modelId="{054A04F4-09B6-45AF-BBB6-9218353DA5F2}" type="pres">
      <dgm:prSet presAssocID="{17908680-066E-4179-B0C9-495F1ED84916}" presName="vert1" presStyleCnt="0"/>
      <dgm:spPr/>
    </dgm:pt>
    <dgm:pt modelId="{B2C5D2BD-693F-48D3-9E57-5AF1A23BEF79}" type="pres">
      <dgm:prSet presAssocID="{A4751718-2337-4118-B942-2E24B543B862}" presName="thickLine" presStyleLbl="alignNode1" presStyleIdx="2" presStyleCnt="3"/>
      <dgm:spPr/>
    </dgm:pt>
    <dgm:pt modelId="{A40E68D7-56F3-499F-A38B-53EE0313F848}" type="pres">
      <dgm:prSet presAssocID="{A4751718-2337-4118-B942-2E24B543B862}" presName="horz1" presStyleCnt="0"/>
      <dgm:spPr/>
    </dgm:pt>
    <dgm:pt modelId="{56DC6964-1DFC-455F-BEDA-434282AF0516}" type="pres">
      <dgm:prSet presAssocID="{A4751718-2337-4118-B942-2E24B543B862}" presName="tx1" presStyleLbl="revTx" presStyleIdx="2" presStyleCnt="3"/>
      <dgm:spPr/>
    </dgm:pt>
    <dgm:pt modelId="{06205D98-8638-42FA-B59B-361AF45E8ABC}" type="pres">
      <dgm:prSet presAssocID="{A4751718-2337-4118-B942-2E24B543B862}" presName="vert1" presStyleCnt="0"/>
      <dgm:spPr/>
    </dgm:pt>
  </dgm:ptLst>
  <dgm:cxnLst>
    <dgm:cxn modelId="{6BF3B618-E1C2-45CD-8980-37DB0F476211}" srcId="{43D2F332-F28E-4174-AB65-80FC64005D8D}" destId="{17908680-066E-4179-B0C9-495F1ED84916}" srcOrd="1" destOrd="0" parTransId="{1D08BD81-423D-457F-B34A-8892F36AE12D}" sibTransId="{CA2C7F06-5953-4447-8A74-775B2AD9DCAE}"/>
    <dgm:cxn modelId="{F5027C77-249F-4143-9218-E1763C78EACC}" type="presOf" srcId="{43D2F332-F28E-4174-AB65-80FC64005D8D}" destId="{638A9567-368D-4B0C-ADA1-9465F40105CB}" srcOrd="0" destOrd="0" presId="urn:microsoft.com/office/officeart/2008/layout/LinedList"/>
    <dgm:cxn modelId="{2FF3675A-A906-4F7F-AE3C-FA9545D9BC99}" type="presOf" srcId="{A4751718-2337-4118-B942-2E24B543B862}" destId="{56DC6964-1DFC-455F-BEDA-434282AF0516}" srcOrd="0" destOrd="0" presId="urn:microsoft.com/office/officeart/2008/layout/LinedList"/>
    <dgm:cxn modelId="{EE3C535A-4695-4342-943F-DEB6312ABF48}" type="presOf" srcId="{EBD153FF-F4B6-4282-88DB-47828A65EDA1}" destId="{BB78C938-256D-4D42-907D-E2E72CC45073}" srcOrd="0" destOrd="0" presId="urn:microsoft.com/office/officeart/2008/layout/LinedList"/>
    <dgm:cxn modelId="{23724C90-E086-4E76-8299-5398FE789BA9}" srcId="{43D2F332-F28E-4174-AB65-80FC64005D8D}" destId="{EBD153FF-F4B6-4282-88DB-47828A65EDA1}" srcOrd="0" destOrd="0" parTransId="{5E1D2E5D-C704-49A7-81B7-4CC1BB7CED95}" sibTransId="{AAD0F20B-0362-4F7E-AF5B-BF45E09FAADE}"/>
    <dgm:cxn modelId="{98322F95-36D3-4435-BFA6-03A9207AC869}" type="presOf" srcId="{17908680-066E-4179-B0C9-495F1ED84916}" destId="{D1EAAB35-F58F-4AC2-B5CF-2E583D79E57B}" srcOrd="0" destOrd="0" presId="urn:microsoft.com/office/officeart/2008/layout/LinedList"/>
    <dgm:cxn modelId="{F5BE6399-E336-4153-9FC2-27A7A6DFD2F4}" srcId="{43D2F332-F28E-4174-AB65-80FC64005D8D}" destId="{A4751718-2337-4118-B942-2E24B543B862}" srcOrd="2" destOrd="0" parTransId="{4319272A-B246-401D-8364-E83E1CF9EA5B}" sibTransId="{F67277F6-BEAE-40E0-9968-C5DA63255315}"/>
    <dgm:cxn modelId="{CF701940-F26B-44D6-9662-4C06027EB49D}" type="presParOf" srcId="{638A9567-368D-4B0C-ADA1-9465F40105CB}" destId="{7977F8D8-6B5F-499C-A0AA-EDFC91E56C1E}" srcOrd="0" destOrd="0" presId="urn:microsoft.com/office/officeart/2008/layout/LinedList"/>
    <dgm:cxn modelId="{4932269A-3A5C-4737-B99C-05AFFD1DF28C}" type="presParOf" srcId="{638A9567-368D-4B0C-ADA1-9465F40105CB}" destId="{781FB16C-14AA-4835-98F9-C206A5B607DE}" srcOrd="1" destOrd="0" presId="urn:microsoft.com/office/officeart/2008/layout/LinedList"/>
    <dgm:cxn modelId="{7F84F55C-5EDD-4527-9C97-13DBD30E2D04}" type="presParOf" srcId="{781FB16C-14AA-4835-98F9-C206A5B607DE}" destId="{BB78C938-256D-4D42-907D-E2E72CC45073}" srcOrd="0" destOrd="0" presId="urn:microsoft.com/office/officeart/2008/layout/LinedList"/>
    <dgm:cxn modelId="{6822D8BC-E572-4093-9DF6-22CE62A9EE57}" type="presParOf" srcId="{781FB16C-14AA-4835-98F9-C206A5B607DE}" destId="{E35DB3C7-FBEC-4619-903A-F393DEA8C687}" srcOrd="1" destOrd="0" presId="urn:microsoft.com/office/officeart/2008/layout/LinedList"/>
    <dgm:cxn modelId="{1315D31F-CD3C-45DB-8931-F74E7A54E647}" type="presParOf" srcId="{638A9567-368D-4B0C-ADA1-9465F40105CB}" destId="{FB4823B5-9A66-4012-B023-D9AF06193DA7}" srcOrd="2" destOrd="0" presId="urn:microsoft.com/office/officeart/2008/layout/LinedList"/>
    <dgm:cxn modelId="{408F6082-1DF9-4CB0-AE17-42B07C2E2651}" type="presParOf" srcId="{638A9567-368D-4B0C-ADA1-9465F40105CB}" destId="{88D04C00-DD03-4D3E-9A05-1AB055F8F457}" srcOrd="3" destOrd="0" presId="urn:microsoft.com/office/officeart/2008/layout/LinedList"/>
    <dgm:cxn modelId="{36FCFFE6-B0FF-4DA7-8E87-D5CD00387A75}" type="presParOf" srcId="{88D04C00-DD03-4D3E-9A05-1AB055F8F457}" destId="{D1EAAB35-F58F-4AC2-B5CF-2E583D79E57B}" srcOrd="0" destOrd="0" presId="urn:microsoft.com/office/officeart/2008/layout/LinedList"/>
    <dgm:cxn modelId="{4350A85A-9ABE-47E5-A42F-3BC8F21BDFBC}" type="presParOf" srcId="{88D04C00-DD03-4D3E-9A05-1AB055F8F457}" destId="{054A04F4-09B6-45AF-BBB6-9218353DA5F2}" srcOrd="1" destOrd="0" presId="urn:microsoft.com/office/officeart/2008/layout/LinedList"/>
    <dgm:cxn modelId="{4C35AC74-D5C9-4506-9366-E391F46DC786}" type="presParOf" srcId="{638A9567-368D-4B0C-ADA1-9465F40105CB}" destId="{B2C5D2BD-693F-48D3-9E57-5AF1A23BEF79}" srcOrd="4" destOrd="0" presId="urn:microsoft.com/office/officeart/2008/layout/LinedList"/>
    <dgm:cxn modelId="{E6C8C79B-5130-4A67-8A9B-42C366682F51}" type="presParOf" srcId="{638A9567-368D-4B0C-ADA1-9465F40105CB}" destId="{A40E68D7-56F3-499F-A38B-53EE0313F848}" srcOrd="5" destOrd="0" presId="urn:microsoft.com/office/officeart/2008/layout/LinedList"/>
    <dgm:cxn modelId="{C2617461-410A-473E-9B20-FD1C4B58CC78}" type="presParOf" srcId="{A40E68D7-56F3-499F-A38B-53EE0313F848}" destId="{56DC6964-1DFC-455F-BEDA-434282AF0516}" srcOrd="0" destOrd="0" presId="urn:microsoft.com/office/officeart/2008/layout/LinedList"/>
    <dgm:cxn modelId="{394393D8-1B63-4E3B-9C5A-AE5B2B19B8F7}" type="presParOf" srcId="{A40E68D7-56F3-499F-A38B-53EE0313F848}" destId="{06205D98-8638-42FA-B59B-361AF45E8A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DA9F24-859D-4D62-916B-0AB958C1B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9E3AC1-D1AC-4392-91EF-85D6B9A180E9}">
      <dgm:prSet/>
      <dgm:spPr/>
      <dgm:t>
        <a:bodyPr/>
        <a:lstStyle/>
        <a:p>
          <a:r>
            <a:rPr lang="en-GB"/>
            <a:t>Showed that although policies in place there were still children being failed</a:t>
          </a:r>
          <a:endParaRPr lang="en-US"/>
        </a:p>
      </dgm:t>
    </dgm:pt>
    <dgm:pt modelId="{6FA0239E-50EC-4957-ABD2-8561436EA2AF}" type="parTrans" cxnId="{7F12B7E2-2F15-4B6F-9421-456922DD90C8}">
      <dgm:prSet/>
      <dgm:spPr/>
      <dgm:t>
        <a:bodyPr/>
        <a:lstStyle/>
        <a:p>
          <a:endParaRPr lang="en-US"/>
        </a:p>
      </dgm:t>
    </dgm:pt>
    <dgm:pt modelId="{FAC04293-FD7D-4F23-B445-16EBC9FBFB7A}" type="sibTrans" cxnId="{7F12B7E2-2F15-4B6F-9421-456922DD90C8}">
      <dgm:prSet/>
      <dgm:spPr/>
      <dgm:t>
        <a:bodyPr/>
        <a:lstStyle/>
        <a:p>
          <a:endParaRPr lang="en-US"/>
        </a:p>
      </dgm:t>
    </dgm:pt>
    <dgm:pt modelId="{B7B14BCE-4B22-44BA-9610-2BD76673F10E}">
      <dgm:prSet/>
      <dgm:spPr/>
      <dgm:t>
        <a:bodyPr/>
        <a:lstStyle/>
        <a:p>
          <a:r>
            <a:rPr lang="en-GB"/>
            <a:t>After Baby P children protection procedures not being properly addressed</a:t>
          </a:r>
          <a:endParaRPr lang="en-US"/>
        </a:p>
      </dgm:t>
    </dgm:pt>
    <dgm:pt modelId="{0AE6D5B8-9670-493D-979D-8A2A9C7C783F}" type="parTrans" cxnId="{92C80E9D-4588-439B-AC4B-7D37D5179BAE}">
      <dgm:prSet/>
      <dgm:spPr/>
      <dgm:t>
        <a:bodyPr/>
        <a:lstStyle/>
        <a:p>
          <a:endParaRPr lang="en-US"/>
        </a:p>
      </dgm:t>
    </dgm:pt>
    <dgm:pt modelId="{25E77EF3-B31D-4360-931D-EE93568C2865}" type="sibTrans" cxnId="{92C80E9D-4588-439B-AC4B-7D37D5179BAE}">
      <dgm:prSet/>
      <dgm:spPr/>
      <dgm:t>
        <a:bodyPr/>
        <a:lstStyle/>
        <a:p>
          <a:endParaRPr lang="en-US"/>
        </a:p>
      </dgm:t>
    </dgm:pt>
    <dgm:pt modelId="{13B0F1BD-D683-4201-9F07-7C43FB630AA3}">
      <dgm:prSet/>
      <dgm:spPr/>
      <dgm:t>
        <a:bodyPr/>
        <a:lstStyle/>
        <a:p>
          <a:r>
            <a:rPr lang="en-GB"/>
            <a:t>Lord Laming report 2009 = lack of appropriate action between services</a:t>
          </a:r>
          <a:endParaRPr lang="en-US"/>
        </a:p>
      </dgm:t>
    </dgm:pt>
    <dgm:pt modelId="{598ED4F0-94AE-4795-A0FF-C63CF6A8EDB2}" type="parTrans" cxnId="{12905AF1-7A2A-46BF-BEFE-B32CC03A065A}">
      <dgm:prSet/>
      <dgm:spPr/>
      <dgm:t>
        <a:bodyPr/>
        <a:lstStyle/>
        <a:p>
          <a:endParaRPr lang="en-US"/>
        </a:p>
      </dgm:t>
    </dgm:pt>
    <dgm:pt modelId="{FFD0D6D5-6ED4-405E-8080-5582F0644AA0}" type="sibTrans" cxnId="{12905AF1-7A2A-46BF-BEFE-B32CC03A065A}">
      <dgm:prSet/>
      <dgm:spPr/>
      <dgm:t>
        <a:bodyPr/>
        <a:lstStyle/>
        <a:p>
          <a:endParaRPr lang="en-US"/>
        </a:p>
      </dgm:t>
    </dgm:pt>
    <dgm:pt modelId="{33110C5C-DEAD-45B9-93E8-D5219674C185}">
      <dgm:prSet/>
      <dgm:spPr/>
      <dgm:t>
        <a:bodyPr/>
        <a:lstStyle/>
        <a:p>
          <a:r>
            <a:rPr lang="en-GB"/>
            <a:t>However:</a:t>
          </a:r>
          <a:endParaRPr lang="en-US"/>
        </a:p>
      </dgm:t>
    </dgm:pt>
    <dgm:pt modelId="{590DF719-7550-40BA-87E8-AAD37D58154B}" type="parTrans" cxnId="{D385B6DF-487E-49EF-A907-DE5B8550143B}">
      <dgm:prSet/>
      <dgm:spPr/>
      <dgm:t>
        <a:bodyPr/>
        <a:lstStyle/>
        <a:p>
          <a:endParaRPr lang="en-US"/>
        </a:p>
      </dgm:t>
    </dgm:pt>
    <dgm:pt modelId="{38D10467-0BE6-4841-8192-92DA057986B7}" type="sibTrans" cxnId="{D385B6DF-487E-49EF-A907-DE5B8550143B}">
      <dgm:prSet/>
      <dgm:spPr/>
      <dgm:t>
        <a:bodyPr/>
        <a:lstStyle/>
        <a:p>
          <a:endParaRPr lang="en-US"/>
        </a:p>
      </dgm:t>
    </dgm:pt>
    <dgm:pt modelId="{BB6F9920-B5E7-489A-97E5-73945A0492FB}" type="pres">
      <dgm:prSet presAssocID="{3CDA9F24-859D-4D62-916B-0AB958C1B739}" presName="linear" presStyleCnt="0">
        <dgm:presLayoutVars>
          <dgm:animLvl val="lvl"/>
          <dgm:resizeHandles val="exact"/>
        </dgm:presLayoutVars>
      </dgm:prSet>
      <dgm:spPr/>
    </dgm:pt>
    <dgm:pt modelId="{86016F9E-B3CF-4358-BCC6-1C3594D41DEA}" type="pres">
      <dgm:prSet presAssocID="{289E3AC1-D1AC-4392-91EF-85D6B9A180E9}" presName="parentText" presStyleLbl="node1" presStyleIdx="0" presStyleCnt="4">
        <dgm:presLayoutVars>
          <dgm:chMax val="0"/>
          <dgm:bulletEnabled val="1"/>
        </dgm:presLayoutVars>
      </dgm:prSet>
      <dgm:spPr/>
    </dgm:pt>
    <dgm:pt modelId="{5C96ECBB-39C2-4C8A-815B-59F49C2D73AA}" type="pres">
      <dgm:prSet presAssocID="{FAC04293-FD7D-4F23-B445-16EBC9FBFB7A}" presName="spacer" presStyleCnt="0"/>
      <dgm:spPr/>
    </dgm:pt>
    <dgm:pt modelId="{02964846-9044-492D-82A2-8C4A75F4B1B9}" type="pres">
      <dgm:prSet presAssocID="{B7B14BCE-4B22-44BA-9610-2BD76673F10E}" presName="parentText" presStyleLbl="node1" presStyleIdx="1" presStyleCnt="4">
        <dgm:presLayoutVars>
          <dgm:chMax val="0"/>
          <dgm:bulletEnabled val="1"/>
        </dgm:presLayoutVars>
      </dgm:prSet>
      <dgm:spPr/>
    </dgm:pt>
    <dgm:pt modelId="{F258D1DB-F03B-4471-8195-17A57DBA227F}" type="pres">
      <dgm:prSet presAssocID="{25E77EF3-B31D-4360-931D-EE93568C2865}" presName="spacer" presStyleCnt="0"/>
      <dgm:spPr/>
    </dgm:pt>
    <dgm:pt modelId="{F4EFBEAF-4DF4-4952-B288-C673577E1436}" type="pres">
      <dgm:prSet presAssocID="{13B0F1BD-D683-4201-9F07-7C43FB630AA3}" presName="parentText" presStyleLbl="node1" presStyleIdx="2" presStyleCnt="4">
        <dgm:presLayoutVars>
          <dgm:chMax val="0"/>
          <dgm:bulletEnabled val="1"/>
        </dgm:presLayoutVars>
      </dgm:prSet>
      <dgm:spPr/>
    </dgm:pt>
    <dgm:pt modelId="{DFBFF85D-0090-4B47-AF5D-0695B976248F}" type="pres">
      <dgm:prSet presAssocID="{FFD0D6D5-6ED4-405E-8080-5582F0644AA0}" presName="spacer" presStyleCnt="0"/>
      <dgm:spPr/>
    </dgm:pt>
    <dgm:pt modelId="{DDF7B901-60B0-4BB4-9F85-1FADFB36E62A}" type="pres">
      <dgm:prSet presAssocID="{33110C5C-DEAD-45B9-93E8-D5219674C185}" presName="parentText" presStyleLbl="node1" presStyleIdx="3" presStyleCnt="4">
        <dgm:presLayoutVars>
          <dgm:chMax val="0"/>
          <dgm:bulletEnabled val="1"/>
        </dgm:presLayoutVars>
      </dgm:prSet>
      <dgm:spPr/>
    </dgm:pt>
  </dgm:ptLst>
  <dgm:cxnLst>
    <dgm:cxn modelId="{B147FC1D-22C4-45B2-970F-1A96C2BF2A51}" type="presOf" srcId="{3CDA9F24-859D-4D62-916B-0AB958C1B739}" destId="{BB6F9920-B5E7-489A-97E5-73945A0492FB}" srcOrd="0" destOrd="0" presId="urn:microsoft.com/office/officeart/2005/8/layout/vList2"/>
    <dgm:cxn modelId="{92C80E9D-4588-439B-AC4B-7D37D5179BAE}" srcId="{3CDA9F24-859D-4D62-916B-0AB958C1B739}" destId="{B7B14BCE-4B22-44BA-9610-2BD76673F10E}" srcOrd="1" destOrd="0" parTransId="{0AE6D5B8-9670-493D-979D-8A2A9C7C783F}" sibTransId="{25E77EF3-B31D-4360-931D-EE93568C2865}"/>
    <dgm:cxn modelId="{5BED6DA0-922A-4F04-91B4-54DD20F6799F}" type="presOf" srcId="{B7B14BCE-4B22-44BA-9610-2BD76673F10E}" destId="{02964846-9044-492D-82A2-8C4A75F4B1B9}" srcOrd="0" destOrd="0" presId="urn:microsoft.com/office/officeart/2005/8/layout/vList2"/>
    <dgm:cxn modelId="{69DE35A7-5126-4990-AF8E-6841213CA948}" type="presOf" srcId="{289E3AC1-D1AC-4392-91EF-85D6B9A180E9}" destId="{86016F9E-B3CF-4358-BCC6-1C3594D41DEA}" srcOrd="0" destOrd="0" presId="urn:microsoft.com/office/officeart/2005/8/layout/vList2"/>
    <dgm:cxn modelId="{C663E7C0-A858-43A8-983C-31E0F7368DD3}" type="presOf" srcId="{13B0F1BD-D683-4201-9F07-7C43FB630AA3}" destId="{F4EFBEAF-4DF4-4952-B288-C673577E1436}" srcOrd="0" destOrd="0" presId="urn:microsoft.com/office/officeart/2005/8/layout/vList2"/>
    <dgm:cxn modelId="{D385B6DF-487E-49EF-A907-DE5B8550143B}" srcId="{3CDA9F24-859D-4D62-916B-0AB958C1B739}" destId="{33110C5C-DEAD-45B9-93E8-D5219674C185}" srcOrd="3" destOrd="0" parTransId="{590DF719-7550-40BA-87E8-AAD37D58154B}" sibTransId="{38D10467-0BE6-4841-8192-92DA057986B7}"/>
    <dgm:cxn modelId="{7F12B7E2-2F15-4B6F-9421-456922DD90C8}" srcId="{3CDA9F24-859D-4D62-916B-0AB958C1B739}" destId="{289E3AC1-D1AC-4392-91EF-85D6B9A180E9}" srcOrd="0" destOrd="0" parTransId="{6FA0239E-50EC-4957-ABD2-8561436EA2AF}" sibTransId="{FAC04293-FD7D-4F23-B445-16EBC9FBFB7A}"/>
    <dgm:cxn modelId="{12905AF1-7A2A-46BF-BEFE-B32CC03A065A}" srcId="{3CDA9F24-859D-4D62-916B-0AB958C1B739}" destId="{13B0F1BD-D683-4201-9F07-7C43FB630AA3}" srcOrd="2" destOrd="0" parTransId="{598ED4F0-94AE-4795-A0FF-C63CF6A8EDB2}" sibTransId="{FFD0D6D5-6ED4-405E-8080-5582F0644AA0}"/>
    <dgm:cxn modelId="{F68EDFF1-67C5-42FE-9A5E-353C5D4FCC21}" type="presOf" srcId="{33110C5C-DEAD-45B9-93E8-D5219674C185}" destId="{DDF7B901-60B0-4BB4-9F85-1FADFB36E62A}" srcOrd="0" destOrd="0" presId="urn:microsoft.com/office/officeart/2005/8/layout/vList2"/>
    <dgm:cxn modelId="{85810011-8454-4658-B0D1-ABDADEF5FFA8}" type="presParOf" srcId="{BB6F9920-B5E7-489A-97E5-73945A0492FB}" destId="{86016F9E-B3CF-4358-BCC6-1C3594D41DEA}" srcOrd="0" destOrd="0" presId="urn:microsoft.com/office/officeart/2005/8/layout/vList2"/>
    <dgm:cxn modelId="{3C61C49F-7058-4878-ABAF-97EFAB95C5E6}" type="presParOf" srcId="{BB6F9920-B5E7-489A-97E5-73945A0492FB}" destId="{5C96ECBB-39C2-4C8A-815B-59F49C2D73AA}" srcOrd="1" destOrd="0" presId="urn:microsoft.com/office/officeart/2005/8/layout/vList2"/>
    <dgm:cxn modelId="{1C246957-9988-44DA-96B3-33FFD4A385B1}" type="presParOf" srcId="{BB6F9920-B5E7-489A-97E5-73945A0492FB}" destId="{02964846-9044-492D-82A2-8C4A75F4B1B9}" srcOrd="2" destOrd="0" presId="urn:microsoft.com/office/officeart/2005/8/layout/vList2"/>
    <dgm:cxn modelId="{18BF2461-B250-4D52-83A5-5669AFABCCC7}" type="presParOf" srcId="{BB6F9920-B5E7-489A-97E5-73945A0492FB}" destId="{F258D1DB-F03B-4471-8195-17A57DBA227F}" srcOrd="3" destOrd="0" presId="urn:microsoft.com/office/officeart/2005/8/layout/vList2"/>
    <dgm:cxn modelId="{2BC5060A-41FA-4B1A-80DE-30DD326E7375}" type="presParOf" srcId="{BB6F9920-B5E7-489A-97E5-73945A0492FB}" destId="{F4EFBEAF-4DF4-4952-B288-C673577E1436}" srcOrd="4" destOrd="0" presId="urn:microsoft.com/office/officeart/2005/8/layout/vList2"/>
    <dgm:cxn modelId="{966AA987-F6E1-4738-BB5A-A9B720A45E08}" type="presParOf" srcId="{BB6F9920-B5E7-489A-97E5-73945A0492FB}" destId="{DFBFF85D-0090-4B47-AF5D-0695B976248F}" srcOrd="5" destOrd="0" presId="urn:microsoft.com/office/officeart/2005/8/layout/vList2"/>
    <dgm:cxn modelId="{2D3B68CF-8FB1-4E4E-9AC4-600AD235BB95}" type="presParOf" srcId="{BB6F9920-B5E7-489A-97E5-73945A0492FB}" destId="{DDF7B901-60B0-4BB4-9F85-1FADFB36E6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132117-AC74-4C44-89B4-88AD9819E45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B9C40B-DD1C-435D-BA5D-D89C5140CC3E}">
      <dgm:prSet/>
      <dgm:spPr/>
      <dgm:t>
        <a:bodyPr/>
        <a:lstStyle/>
        <a:p>
          <a:r>
            <a:rPr lang="en-GB"/>
            <a:t>Police not necessary the primary investigators</a:t>
          </a:r>
          <a:endParaRPr lang="en-US"/>
        </a:p>
      </dgm:t>
    </dgm:pt>
    <dgm:pt modelId="{9364614C-FBD8-41F7-80AF-969DC0BC19CF}" type="parTrans" cxnId="{408CFAA4-1509-4E29-B36A-04F3E5005F49}">
      <dgm:prSet/>
      <dgm:spPr/>
      <dgm:t>
        <a:bodyPr/>
        <a:lstStyle/>
        <a:p>
          <a:endParaRPr lang="en-US"/>
        </a:p>
      </dgm:t>
    </dgm:pt>
    <dgm:pt modelId="{55CA1D7D-D747-494C-9E6C-A065A7F8433A}" type="sibTrans" cxnId="{408CFAA4-1509-4E29-B36A-04F3E5005F49}">
      <dgm:prSet/>
      <dgm:spPr/>
      <dgm:t>
        <a:bodyPr/>
        <a:lstStyle/>
        <a:p>
          <a:endParaRPr lang="en-US"/>
        </a:p>
      </dgm:t>
    </dgm:pt>
    <dgm:pt modelId="{B01480B7-61C5-4BAC-8164-B10AD0AA1604}">
      <dgm:prSet/>
      <dgm:spPr/>
      <dgm:t>
        <a:bodyPr/>
        <a:lstStyle/>
        <a:p>
          <a:r>
            <a:rPr lang="en-GB"/>
            <a:t>Safeguarding practices set out by Department of Education (NSPPC)</a:t>
          </a:r>
          <a:endParaRPr lang="en-US"/>
        </a:p>
      </dgm:t>
    </dgm:pt>
    <dgm:pt modelId="{3F3B0417-81CA-410D-9985-5B8921CA6378}" type="parTrans" cxnId="{1B848550-3A41-47EF-A3A0-5497D3F3D782}">
      <dgm:prSet/>
      <dgm:spPr/>
      <dgm:t>
        <a:bodyPr/>
        <a:lstStyle/>
        <a:p>
          <a:endParaRPr lang="en-US"/>
        </a:p>
      </dgm:t>
    </dgm:pt>
    <dgm:pt modelId="{2BDBF5D5-E5D1-4F3D-A97A-FA971A5D3CD0}" type="sibTrans" cxnId="{1B848550-3A41-47EF-A3A0-5497D3F3D782}">
      <dgm:prSet/>
      <dgm:spPr/>
      <dgm:t>
        <a:bodyPr/>
        <a:lstStyle/>
        <a:p>
          <a:endParaRPr lang="en-US"/>
        </a:p>
      </dgm:t>
    </dgm:pt>
    <dgm:pt modelId="{A8481198-E2B0-49D5-AE76-0EC107D862B2}">
      <dgm:prSet/>
      <dgm:spPr/>
      <dgm:t>
        <a:bodyPr/>
        <a:lstStyle/>
        <a:p>
          <a:r>
            <a:rPr lang="en-GB"/>
            <a:t>Many child abuse cases are not reported directly to police</a:t>
          </a:r>
          <a:endParaRPr lang="en-US"/>
        </a:p>
      </dgm:t>
    </dgm:pt>
    <dgm:pt modelId="{ECA6357A-1156-43E8-9352-DB4916B26595}" type="parTrans" cxnId="{4C72B8DF-B9FC-4B8F-A8B8-263D4BADF3A7}">
      <dgm:prSet/>
      <dgm:spPr/>
      <dgm:t>
        <a:bodyPr/>
        <a:lstStyle/>
        <a:p>
          <a:endParaRPr lang="en-US"/>
        </a:p>
      </dgm:t>
    </dgm:pt>
    <dgm:pt modelId="{7FED6701-67D5-4EAE-8F5E-3BB7F94C7566}" type="sibTrans" cxnId="{4C72B8DF-B9FC-4B8F-A8B8-263D4BADF3A7}">
      <dgm:prSet/>
      <dgm:spPr/>
      <dgm:t>
        <a:bodyPr/>
        <a:lstStyle/>
        <a:p>
          <a:endParaRPr lang="en-US"/>
        </a:p>
      </dgm:t>
    </dgm:pt>
    <dgm:pt modelId="{1CE5C70C-0C8C-4984-A02A-8455A7B6333F}">
      <dgm:prSet/>
      <dgm:spPr/>
      <dgm:t>
        <a:bodyPr/>
        <a:lstStyle/>
        <a:p>
          <a:r>
            <a:rPr lang="en-GB"/>
            <a:t>Referrals to schools, GP’s, social workers, after school clubs</a:t>
          </a:r>
          <a:endParaRPr lang="en-US"/>
        </a:p>
      </dgm:t>
    </dgm:pt>
    <dgm:pt modelId="{0BA9FE2B-9F7C-42F2-BF7F-8ADA5CF9DE12}" type="parTrans" cxnId="{E44D6277-C75D-4169-990B-575221140A91}">
      <dgm:prSet/>
      <dgm:spPr/>
      <dgm:t>
        <a:bodyPr/>
        <a:lstStyle/>
        <a:p>
          <a:endParaRPr lang="en-US"/>
        </a:p>
      </dgm:t>
    </dgm:pt>
    <dgm:pt modelId="{EB39B1BA-08C6-4C26-988F-CD052D4D4F9C}" type="sibTrans" cxnId="{E44D6277-C75D-4169-990B-575221140A91}">
      <dgm:prSet/>
      <dgm:spPr/>
      <dgm:t>
        <a:bodyPr/>
        <a:lstStyle/>
        <a:p>
          <a:endParaRPr lang="en-US"/>
        </a:p>
      </dgm:t>
    </dgm:pt>
    <dgm:pt modelId="{7DE36338-2616-4321-9781-A2AB17CDFAF8}">
      <dgm:prSet/>
      <dgm:spPr/>
      <dgm:t>
        <a:bodyPr/>
        <a:lstStyle/>
        <a:p>
          <a:r>
            <a:rPr lang="en-GB"/>
            <a:t>Report within 24 hours</a:t>
          </a:r>
          <a:endParaRPr lang="en-US"/>
        </a:p>
      </dgm:t>
    </dgm:pt>
    <dgm:pt modelId="{9ED5BDDE-BBCC-466B-A5DA-B4FD0487AF50}" type="parTrans" cxnId="{2897F73D-441D-492C-A906-E9FB716F0BCD}">
      <dgm:prSet/>
      <dgm:spPr/>
      <dgm:t>
        <a:bodyPr/>
        <a:lstStyle/>
        <a:p>
          <a:endParaRPr lang="en-US"/>
        </a:p>
      </dgm:t>
    </dgm:pt>
    <dgm:pt modelId="{CD8A3890-62F5-4D5F-9531-F0BCDD0DE447}" type="sibTrans" cxnId="{2897F73D-441D-492C-A906-E9FB716F0BCD}">
      <dgm:prSet/>
      <dgm:spPr/>
      <dgm:t>
        <a:bodyPr/>
        <a:lstStyle/>
        <a:p>
          <a:endParaRPr lang="en-US"/>
        </a:p>
      </dgm:t>
    </dgm:pt>
    <dgm:pt modelId="{4FEA2A9B-5627-4358-8278-2B892A3A5F7C}" type="pres">
      <dgm:prSet presAssocID="{73132117-AC74-4C44-89B4-88AD9819E45F}" presName="vert0" presStyleCnt="0">
        <dgm:presLayoutVars>
          <dgm:dir/>
          <dgm:animOne val="branch"/>
          <dgm:animLvl val="lvl"/>
        </dgm:presLayoutVars>
      </dgm:prSet>
      <dgm:spPr/>
    </dgm:pt>
    <dgm:pt modelId="{4A74B6F8-BEFB-4F36-98F4-337FA4FD8318}" type="pres">
      <dgm:prSet presAssocID="{DDB9C40B-DD1C-435D-BA5D-D89C5140CC3E}" presName="thickLine" presStyleLbl="alignNode1" presStyleIdx="0" presStyleCnt="5"/>
      <dgm:spPr/>
    </dgm:pt>
    <dgm:pt modelId="{B2E9D80F-263D-4BEB-BF92-E80A2E8C0F9E}" type="pres">
      <dgm:prSet presAssocID="{DDB9C40B-DD1C-435D-BA5D-D89C5140CC3E}" presName="horz1" presStyleCnt="0"/>
      <dgm:spPr/>
    </dgm:pt>
    <dgm:pt modelId="{4B4E2B01-6BF1-4D37-BDBE-4FD7CDBA27B6}" type="pres">
      <dgm:prSet presAssocID="{DDB9C40B-DD1C-435D-BA5D-D89C5140CC3E}" presName="tx1" presStyleLbl="revTx" presStyleIdx="0" presStyleCnt="5"/>
      <dgm:spPr/>
    </dgm:pt>
    <dgm:pt modelId="{6F5F3692-949E-4EC6-B449-0E1C219EE40F}" type="pres">
      <dgm:prSet presAssocID="{DDB9C40B-DD1C-435D-BA5D-D89C5140CC3E}" presName="vert1" presStyleCnt="0"/>
      <dgm:spPr/>
    </dgm:pt>
    <dgm:pt modelId="{312D4849-E435-4BEA-8CCE-EC9DBF719F45}" type="pres">
      <dgm:prSet presAssocID="{B01480B7-61C5-4BAC-8164-B10AD0AA1604}" presName="thickLine" presStyleLbl="alignNode1" presStyleIdx="1" presStyleCnt="5"/>
      <dgm:spPr/>
    </dgm:pt>
    <dgm:pt modelId="{6EE20F42-1B15-4BEF-9B53-8238F4E1E943}" type="pres">
      <dgm:prSet presAssocID="{B01480B7-61C5-4BAC-8164-B10AD0AA1604}" presName="horz1" presStyleCnt="0"/>
      <dgm:spPr/>
    </dgm:pt>
    <dgm:pt modelId="{7766E459-0AD4-45BD-AFE4-3F9C73F48B38}" type="pres">
      <dgm:prSet presAssocID="{B01480B7-61C5-4BAC-8164-B10AD0AA1604}" presName="tx1" presStyleLbl="revTx" presStyleIdx="1" presStyleCnt="5"/>
      <dgm:spPr/>
    </dgm:pt>
    <dgm:pt modelId="{DD4F99E1-0699-4CF1-BF59-5831E6D3CDF7}" type="pres">
      <dgm:prSet presAssocID="{B01480B7-61C5-4BAC-8164-B10AD0AA1604}" presName="vert1" presStyleCnt="0"/>
      <dgm:spPr/>
    </dgm:pt>
    <dgm:pt modelId="{4BEC5C99-CB4B-47EB-83E1-369B2706B374}" type="pres">
      <dgm:prSet presAssocID="{A8481198-E2B0-49D5-AE76-0EC107D862B2}" presName="thickLine" presStyleLbl="alignNode1" presStyleIdx="2" presStyleCnt="5"/>
      <dgm:spPr/>
    </dgm:pt>
    <dgm:pt modelId="{764B52C1-F045-43CF-AA6B-A581FE284B65}" type="pres">
      <dgm:prSet presAssocID="{A8481198-E2B0-49D5-AE76-0EC107D862B2}" presName="horz1" presStyleCnt="0"/>
      <dgm:spPr/>
    </dgm:pt>
    <dgm:pt modelId="{CFC1087E-82DE-42BB-8BC1-90CCE210C2DD}" type="pres">
      <dgm:prSet presAssocID="{A8481198-E2B0-49D5-AE76-0EC107D862B2}" presName="tx1" presStyleLbl="revTx" presStyleIdx="2" presStyleCnt="5"/>
      <dgm:spPr/>
    </dgm:pt>
    <dgm:pt modelId="{EFA3DCC2-90F1-468C-B830-45F8FAF9A739}" type="pres">
      <dgm:prSet presAssocID="{A8481198-E2B0-49D5-AE76-0EC107D862B2}" presName="vert1" presStyleCnt="0"/>
      <dgm:spPr/>
    </dgm:pt>
    <dgm:pt modelId="{8F7E22B6-7CEA-4E2C-A186-BC6F9F47810B}" type="pres">
      <dgm:prSet presAssocID="{1CE5C70C-0C8C-4984-A02A-8455A7B6333F}" presName="thickLine" presStyleLbl="alignNode1" presStyleIdx="3" presStyleCnt="5"/>
      <dgm:spPr/>
    </dgm:pt>
    <dgm:pt modelId="{DC9FD239-5574-4F93-BCA3-3A19E25F30AB}" type="pres">
      <dgm:prSet presAssocID="{1CE5C70C-0C8C-4984-A02A-8455A7B6333F}" presName="horz1" presStyleCnt="0"/>
      <dgm:spPr/>
    </dgm:pt>
    <dgm:pt modelId="{50FB634B-6269-4D78-8579-938E5AE75E91}" type="pres">
      <dgm:prSet presAssocID="{1CE5C70C-0C8C-4984-A02A-8455A7B6333F}" presName="tx1" presStyleLbl="revTx" presStyleIdx="3" presStyleCnt="5"/>
      <dgm:spPr/>
    </dgm:pt>
    <dgm:pt modelId="{F49C40F9-005D-4896-981C-665E1A2FCBEB}" type="pres">
      <dgm:prSet presAssocID="{1CE5C70C-0C8C-4984-A02A-8455A7B6333F}" presName="vert1" presStyleCnt="0"/>
      <dgm:spPr/>
    </dgm:pt>
    <dgm:pt modelId="{8F611A71-CD6A-4E0E-A850-CBF1E47BF3AE}" type="pres">
      <dgm:prSet presAssocID="{7DE36338-2616-4321-9781-A2AB17CDFAF8}" presName="thickLine" presStyleLbl="alignNode1" presStyleIdx="4" presStyleCnt="5"/>
      <dgm:spPr/>
    </dgm:pt>
    <dgm:pt modelId="{A23D0599-F994-4445-9771-DBB9EF3CD7CC}" type="pres">
      <dgm:prSet presAssocID="{7DE36338-2616-4321-9781-A2AB17CDFAF8}" presName="horz1" presStyleCnt="0"/>
      <dgm:spPr/>
    </dgm:pt>
    <dgm:pt modelId="{429EE8F4-1B14-4603-993A-15D8340DF66C}" type="pres">
      <dgm:prSet presAssocID="{7DE36338-2616-4321-9781-A2AB17CDFAF8}" presName="tx1" presStyleLbl="revTx" presStyleIdx="4" presStyleCnt="5"/>
      <dgm:spPr/>
    </dgm:pt>
    <dgm:pt modelId="{F82E7B71-E7D6-4D3F-B437-CA13A4B68961}" type="pres">
      <dgm:prSet presAssocID="{7DE36338-2616-4321-9781-A2AB17CDFAF8}" presName="vert1" presStyleCnt="0"/>
      <dgm:spPr/>
    </dgm:pt>
  </dgm:ptLst>
  <dgm:cxnLst>
    <dgm:cxn modelId="{2897F73D-441D-492C-A906-E9FB716F0BCD}" srcId="{73132117-AC74-4C44-89B4-88AD9819E45F}" destId="{7DE36338-2616-4321-9781-A2AB17CDFAF8}" srcOrd="4" destOrd="0" parTransId="{9ED5BDDE-BBCC-466B-A5DA-B4FD0487AF50}" sibTransId="{CD8A3890-62F5-4D5F-9531-F0BCDD0DE447}"/>
    <dgm:cxn modelId="{42A9F53F-BCBD-4BB7-8BD8-F2B70607D0A2}" type="presOf" srcId="{B01480B7-61C5-4BAC-8164-B10AD0AA1604}" destId="{7766E459-0AD4-45BD-AFE4-3F9C73F48B38}" srcOrd="0" destOrd="0" presId="urn:microsoft.com/office/officeart/2008/layout/LinedList"/>
    <dgm:cxn modelId="{1B848550-3A41-47EF-A3A0-5497D3F3D782}" srcId="{73132117-AC74-4C44-89B4-88AD9819E45F}" destId="{B01480B7-61C5-4BAC-8164-B10AD0AA1604}" srcOrd="1" destOrd="0" parTransId="{3F3B0417-81CA-410D-9985-5B8921CA6378}" sibTransId="{2BDBF5D5-E5D1-4F3D-A97A-FA971A5D3CD0}"/>
    <dgm:cxn modelId="{E44D6277-C75D-4169-990B-575221140A91}" srcId="{73132117-AC74-4C44-89B4-88AD9819E45F}" destId="{1CE5C70C-0C8C-4984-A02A-8455A7B6333F}" srcOrd="3" destOrd="0" parTransId="{0BA9FE2B-9F7C-42F2-BF7F-8ADA5CF9DE12}" sibTransId="{EB39B1BA-08C6-4C26-988F-CD052D4D4F9C}"/>
    <dgm:cxn modelId="{408CFAA4-1509-4E29-B36A-04F3E5005F49}" srcId="{73132117-AC74-4C44-89B4-88AD9819E45F}" destId="{DDB9C40B-DD1C-435D-BA5D-D89C5140CC3E}" srcOrd="0" destOrd="0" parTransId="{9364614C-FBD8-41F7-80AF-969DC0BC19CF}" sibTransId="{55CA1D7D-D747-494C-9E6C-A065A7F8433A}"/>
    <dgm:cxn modelId="{941229AD-CA42-418C-9E4C-C3C706C17038}" type="presOf" srcId="{A8481198-E2B0-49D5-AE76-0EC107D862B2}" destId="{CFC1087E-82DE-42BB-8BC1-90CCE210C2DD}" srcOrd="0" destOrd="0" presId="urn:microsoft.com/office/officeart/2008/layout/LinedList"/>
    <dgm:cxn modelId="{026894AE-7B59-4B4B-A318-5D5135ECF6E3}" type="presOf" srcId="{DDB9C40B-DD1C-435D-BA5D-D89C5140CC3E}" destId="{4B4E2B01-6BF1-4D37-BDBE-4FD7CDBA27B6}" srcOrd="0" destOrd="0" presId="urn:microsoft.com/office/officeart/2008/layout/LinedList"/>
    <dgm:cxn modelId="{4C72B8DF-B9FC-4B8F-A8B8-263D4BADF3A7}" srcId="{73132117-AC74-4C44-89B4-88AD9819E45F}" destId="{A8481198-E2B0-49D5-AE76-0EC107D862B2}" srcOrd="2" destOrd="0" parTransId="{ECA6357A-1156-43E8-9352-DB4916B26595}" sibTransId="{7FED6701-67D5-4EAE-8F5E-3BB7F94C7566}"/>
    <dgm:cxn modelId="{7BA408EE-3FAF-48C8-B781-8F4CD1CDBA2B}" type="presOf" srcId="{1CE5C70C-0C8C-4984-A02A-8455A7B6333F}" destId="{50FB634B-6269-4D78-8579-938E5AE75E91}" srcOrd="0" destOrd="0" presId="urn:microsoft.com/office/officeart/2008/layout/LinedList"/>
    <dgm:cxn modelId="{1BEA97FD-E87D-45D4-8855-E86150EFFF69}" type="presOf" srcId="{7DE36338-2616-4321-9781-A2AB17CDFAF8}" destId="{429EE8F4-1B14-4603-993A-15D8340DF66C}" srcOrd="0" destOrd="0" presId="urn:microsoft.com/office/officeart/2008/layout/LinedList"/>
    <dgm:cxn modelId="{8B7DD1FD-7E39-4ADB-825F-3D3C86082978}" type="presOf" srcId="{73132117-AC74-4C44-89B4-88AD9819E45F}" destId="{4FEA2A9B-5627-4358-8278-2B892A3A5F7C}" srcOrd="0" destOrd="0" presId="urn:microsoft.com/office/officeart/2008/layout/LinedList"/>
    <dgm:cxn modelId="{E4E020EF-605E-47E3-80CC-DF2E4CE782C9}" type="presParOf" srcId="{4FEA2A9B-5627-4358-8278-2B892A3A5F7C}" destId="{4A74B6F8-BEFB-4F36-98F4-337FA4FD8318}" srcOrd="0" destOrd="0" presId="urn:microsoft.com/office/officeart/2008/layout/LinedList"/>
    <dgm:cxn modelId="{3AC7CB69-74FE-4691-A045-8EB2CD124064}" type="presParOf" srcId="{4FEA2A9B-5627-4358-8278-2B892A3A5F7C}" destId="{B2E9D80F-263D-4BEB-BF92-E80A2E8C0F9E}" srcOrd="1" destOrd="0" presId="urn:microsoft.com/office/officeart/2008/layout/LinedList"/>
    <dgm:cxn modelId="{7106BAE2-6C97-40D6-A753-55CB8FE7D2AD}" type="presParOf" srcId="{B2E9D80F-263D-4BEB-BF92-E80A2E8C0F9E}" destId="{4B4E2B01-6BF1-4D37-BDBE-4FD7CDBA27B6}" srcOrd="0" destOrd="0" presId="urn:microsoft.com/office/officeart/2008/layout/LinedList"/>
    <dgm:cxn modelId="{50D6AAC6-575B-441E-B6E1-1204184F8CF4}" type="presParOf" srcId="{B2E9D80F-263D-4BEB-BF92-E80A2E8C0F9E}" destId="{6F5F3692-949E-4EC6-B449-0E1C219EE40F}" srcOrd="1" destOrd="0" presId="urn:microsoft.com/office/officeart/2008/layout/LinedList"/>
    <dgm:cxn modelId="{E2949B07-72F4-4D7C-B778-B87E8D56B50B}" type="presParOf" srcId="{4FEA2A9B-5627-4358-8278-2B892A3A5F7C}" destId="{312D4849-E435-4BEA-8CCE-EC9DBF719F45}" srcOrd="2" destOrd="0" presId="urn:microsoft.com/office/officeart/2008/layout/LinedList"/>
    <dgm:cxn modelId="{B5B74056-D455-4FE2-BF48-C96AC8C63FAE}" type="presParOf" srcId="{4FEA2A9B-5627-4358-8278-2B892A3A5F7C}" destId="{6EE20F42-1B15-4BEF-9B53-8238F4E1E943}" srcOrd="3" destOrd="0" presId="urn:microsoft.com/office/officeart/2008/layout/LinedList"/>
    <dgm:cxn modelId="{60381C3D-1FA9-49CD-8F52-ECF5A29F77DB}" type="presParOf" srcId="{6EE20F42-1B15-4BEF-9B53-8238F4E1E943}" destId="{7766E459-0AD4-45BD-AFE4-3F9C73F48B38}" srcOrd="0" destOrd="0" presId="urn:microsoft.com/office/officeart/2008/layout/LinedList"/>
    <dgm:cxn modelId="{AD29F6F3-98E2-4D3F-8205-8229C23FF294}" type="presParOf" srcId="{6EE20F42-1B15-4BEF-9B53-8238F4E1E943}" destId="{DD4F99E1-0699-4CF1-BF59-5831E6D3CDF7}" srcOrd="1" destOrd="0" presId="urn:microsoft.com/office/officeart/2008/layout/LinedList"/>
    <dgm:cxn modelId="{E2CDFC4E-76D5-4ABB-876A-8084E7F42737}" type="presParOf" srcId="{4FEA2A9B-5627-4358-8278-2B892A3A5F7C}" destId="{4BEC5C99-CB4B-47EB-83E1-369B2706B374}" srcOrd="4" destOrd="0" presId="urn:microsoft.com/office/officeart/2008/layout/LinedList"/>
    <dgm:cxn modelId="{5C25E69C-D6E4-4935-A5E2-942AB8A40788}" type="presParOf" srcId="{4FEA2A9B-5627-4358-8278-2B892A3A5F7C}" destId="{764B52C1-F045-43CF-AA6B-A581FE284B65}" srcOrd="5" destOrd="0" presId="urn:microsoft.com/office/officeart/2008/layout/LinedList"/>
    <dgm:cxn modelId="{42C22F5A-F366-4578-B64A-AF693C345799}" type="presParOf" srcId="{764B52C1-F045-43CF-AA6B-A581FE284B65}" destId="{CFC1087E-82DE-42BB-8BC1-90CCE210C2DD}" srcOrd="0" destOrd="0" presId="urn:microsoft.com/office/officeart/2008/layout/LinedList"/>
    <dgm:cxn modelId="{B7EE8A0E-3DFE-48B6-86CC-E9860299EB03}" type="presParOf" srcId="{764B52C1-F045-43CF-AA6B-A581FE284B65}" destId="{EFA3DCC2-90F1-468C-B830-45F8FAF9A739}" srcOrd="1" destOrd="0" presId="urn:microsoft.com/office/officeart/2008/layout/LinedList"/>
    <dgm:cxn modelId="{CFA05077-D9DF-4DEA-8565-8F769C4BCE24}" type="presParOf" srcId="{4FEA2A9B-5627-4358-8278-2B892A3A5F7C}" destId="{8F7E22B6-7CEA-4E2C-A186-BC6F9F47810B}" srcOrd="6" destOrd="0" presId="urn:microsoft.com/office/officeart/2008/layout/LinedList"/>
    <dgm:cxn modelId="{20B93DE7-CE5E-4E1E-BF94-2FDF2A188BE1}" type="presParOf" srcId="{4FEA2A9B-5627-4358-8278-2B892A3A5F7C}" destId="{DC9FD239-5574-4F93-BCA3-3A19E25F30AB}" srcOrd="7" destOrd="0" presId="urn:microsoft.com/office/officeart/2008/layout/LinedList"/>
    <dgm:cxn modelId="{62258CB4-C16F-4257-9418-8AAB68E87325}" type="presParOf" srcId="{DC9FD239-5574-4F93-BCA3-3A19E25F30AB}" destId="{50FB634B-6269-4D78-8579-938E5AE75E91}" srcOrd="0" destOrd="0" presId="urn:microsoft.com/office/officeart/2008/layout/LinedList"/>
    <dgm:cxn modelId="{63A0FBE5-FA5A-4B83-B8A5-68962A3A8F28}" type="presParOf" srcId="{DC9FD239-5574-4F93-BCA3-3A19E25F30AB}" destId="{F49C40F9-005D-4896-981C-665E1A2FCBEB}" srcOrd="1" destOrd="0" presId="urn:microsoft.com/office/officeart/2008/layout/LinedList"/>
    <dgm:cxn modelId="{0BF3B81C-F1CD-41C9-AD93-8D7D149A8E6A}" type="presParOf" srcId="{4FEA2A9B-5627-4358-8278-2B892A3A5F7C}" destId="{8F611A71-CD6A-4E0E-A850-CBF1E47BF3AE}" srcOrd="8" destOrd="0" presId="urn:microsoft.com/office/officeart/2008/layout/LinedList"/>
    <dgm:cxn modelId="{E447445D-1CE5-468C-AB38-D814A01FCBC8}" type="presParOf" srcId="{4FEA2A9B-5627-4358-8278-2B892A3A5F7C}" destId="{A23D0599-F994-4445-9771-DBB9EF3CD7CC}" srcOrd="9" destOrd="0" presId="urn:microsoft.com/office/officeart/2008/layout/LinedList"/>
    <dgm:cxn modelId="{13C7362C-0712-4818-A272-9D19B424DF9B}" type="presParOf" srcId="{A23D0599-F994-4445-9771-DBB9EF3CD7CC}" destId="{429EE8F4-1B14-4603-993A-15D8340DF66C}" srcOrd="0" destOrd="0" presId="urn:microsoft.com/office/officeart/2008/layout/LinedList"/>
    <dgm:cxn modelId="{64A0EF1B-EBAF-4743-976F-9378A4B25BEE}" type="presParOf" srcId="{A23D0599-F994-4445-9771-DBB9EF3CD7CC}" destId="{F82E7B71-E7D6-4D3F-B437-CA13A4B689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26542A-2B09-418E-840A-B7CBC3AA67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58172E-14BB-4535-964B-2CA5D7BE1A11}">
      <dgm:prSet/>
      <dgm:spPr/>
      <dgm:t>
        <a:bodyPr/>
        <a:lstStyle/>
        <a:p>
          <a:r>
            <a:rPr lang="en-GB">
              <a:solidFill>
                <a:schemeClr val="tx1"/>
              </a:solidFill>
            </a:rPr>
            <a:t>30 August 2002 Education dept. stressed: "We do not advise that people should be allowed to work unchecked if they are supervised.”</a:t>
          </a:r>
          <a:endParaRPr lang="en-US">
            <a:solidFill>
              <a:schemeClr val="tx1"/>
            </a:solidFill>
          </a:endParaRPr>
        </a:p>
      </dgm:t>
    </dgm:pt>
    <dgm:pt modelId="{985DEF6C-02CD-47A1-A8B2-5089C7F33186}" type="parTrans" cxnId="{4241F2E7-0AEC-41A3-BA08-889F5B3011E8}">
      <dgm:prSet/>
      <dgm:spPr/>
      <dgm:t>
        <a:bodyPr/>
        <a:lstStyle/>
        <a:p>
          <a:endParaRPr lang="en-US"/>
        </a:p>
      </dgm:t>
    </dgm:pt>
    <dgm:pt modelId="{84C6398D-9A50-4B5D-B8C3-3F89D7D119BA}" type="sibTrans" cxnId="{4241F2E7-0AEC-41A3-BA08-889F5B3011E8}">
      <dgm:prSet/>
      <dgm:spPr/>
      <dgm:t>
        <a:bodyPr/>
        <a:lstStyle/>
        <a:p>
          <a:endParaRPr lang="en-US"/>
        </a:p>
      </dgm:t>
    </dgm:pt>
    <dgm:pt modelId="{377D548B-E8D4-4722-926D-BBD274CCCEDA}">
      <dgm:prSet/>
      <dgm:spPr/>
      <dgm:t>
        <a:bodyPr/>
        <a:lstStyle/>
        <a:p>
          <a:r>
            <a:rPr lang="en-GB">
              <a:solidFill>
                <a:schemeClr val="tx1"/>
              </a:solidFill>
            </a:rPr>
            <a:t>4 September: Third U-turn due to the volume of CRB’s waiting. Schools had to turn children away due to not enough staff. Union meetings were held.</a:t>
          </a:r>
          <a:endParaRPr lang="en-US">
            <a:solidFill>
              <a:schemeClr val="tx1"/>
            </a:solidFill>
          </a:endParaRPr>
        </a:p>
      </dgm:t>
    </dgm:pt>
    <dgm:pt modelId="{5E619368-9CCD-4E0A-ACD0-B7D7376E3047}" type="parTrans" cxnId="{EE83EA7B-8BEF-48FD-9949-AB2CBE3383C8}">
      <dgm:prSet/>
      <dgm:spPr/>
      <dgm:t>
        <a:bodyPr/>
        <a:lstStyle/>
        <a:p>
          <a:endParaRPr lang="en-US"/>
        </a:p>
      </dgm:t>
    </dgm:pt>
    <dgm:pt modelId="{446A406E-C718-4348-9581-AD3D7A5D0B04}" type="sibTrans" cxnId="{EE83EA7B-8BEF-48FD-9949-AB2CBE3383C8}">
      <dgm:prSet/>
      <dgm:spPr/>
      <dgm:t>
        <a:bodyPr/>
        <a:lstStyle/>
        <a:p>
          <a:endParaRPr lang="en-US"/>
        </a:p>
      </dgm:t>
    </dgm:pt>
    <dgm:pt modelId="{712CA254-7E23-432E-B10D-49BA824CBA6E}">
      <dgm:prSet/>
      <dgm:spPr/>
      <dgm:t>
        <a:bodyPr/>
        <a:lstStyle/>
        <a:p>
          <a:r>
            <a:rPr lang="en-GB">
              <a:solidFill>
                <a:schemeClr val="tx1"/>
              </a:solidFill>
            </a:rPr>
            <a:t>The Education Secretary, Estelle Morris - "I have therefore decided to allow teachers, teaching assistants and other  to work in schools at the head teachers' discretion after receiving List 99 checks. </a:t>
          </a:r>
          <a:endParaRPr lang="en-US">
            <a:solidFill>
              <a:schemeClr val="tx1"/>
            </a:solidFill>
          </a:endParaRPr>
        </a:p>
      </dgm:t>
    </dgm:pt>
    <dgm:pt modelId="{88FA319E-A65C-43C5-BCC7-9679275BE202}" type="parTrans" cxnId="{B1A8B6AD-E7B9-4A15-A24A-54DC4152DFD8}">
      <dgm:prSet/>
      <dgm:spPr/>
      <dgm:t>
        <a:bodyPr/>
        <a:lstStyle/>
        <a:p>
          <a:endParaRPr lang="en-US"/>
        </a:p>
      </dgm:t>
    </dgm:pt>
    <dgm:pt modelId="{22EE311B-D49D-4761-8D51-BA4486A2F8F9}" type="sibTrans" cxnId="{B1A8B6AD-E7B9-4A15-A24A-54DC4152DFD8}">
      <dgm:prSet/>
      <dgm:spPr/>
      <dgm:t>
        <a:bodyPr/>
        <a:lstStyle/>
        <a:p>
          <a:endParaRPr lang="en-US"/>
        </a:p>
      </dgm:t>
    </dgm:pt>
    <dgm:pt modelId="{AB0A3E84-15A0-4E0D-9656-01D4F6269370}" type="pres">
      <dgm:prSet presAssocID="{3826542A-2B09-418E-840A-B7CBC3AA67B1}" presName="root" presStyleCnt="0">
        <dgm:presLayoutVars>
          <dgm:dir/>
          <dgm:resizeHandles val="exact"/>
        </dgm:presLayoutVars>
      </dgm:prSet>
      <dgm:spPr/>
    </dgm:pt>
    <dgm:pt modelId="{450F82D2-4864-4A4B-B642-0F1837A63175}" type="pres">
      <dgm:prSet presAssocID="{8458172E-14BB-4535-964B-2CA5D7BE1A11}" presName="compNode" presStyleCnt="0"/>
      <dgm:spPr/>
    </dgm:pt>
    <dgm:pt modelId="{FCDDE8FD-639A-44C8-A247-3B15F8366331}" type="pres">
      <dgm:prSet presAssocID="{8458172E-14BB-4535-964B-2CA5D7BE1A11}" presName="bgRect" presStyleLbl="bgShp" presStyleIdx="0" presStyleCnt="3"/>
      <dgm:spPr/>
    </dgm:pt>
    <dgm:pt modelId="{1F8F3F5C-DB58-4AEA-8475-48581AD3FC24}" type="pres">
      <dgm:prSet presAssocID="{8458172E-14BB-4535-964B-2CA5D7BE1A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61C622-065A-4DB6-962A-6205EA3F9F58}" type="pres">
      <dgm:prSet presAssocID="{8458172E-14BB-4535-964B-2CA5D7BE1A11}" presName="spaceRect" presStyleCnt="0"/>
      <dgm:spPr/>
    </dgm:pt>
    <dgm:pt modelId="{37675A2C-916C-4542-9B51-8725FFB7635D}" type="pres">
      <dgm:prSet presAssocID="{8458172E-14BB-4535-964B-2CA5D7BE1A11}" presName="parTx" presStyleLbl="revTx" presStyleIdx="0" presStyleCnt="3">
        <dgm:presLayoutVars>
          <dgm:chMax val="0"/>
          <dgm:chPref val="0"/>
        </dgm:presLayoutVars>
      </dgm:prSet>
      <dgm:spPr/>
    </dgm:pt>
    <dgm:pt modelId="{2581C0F3-338B-4A4F-9285-C3662512EE24}" type="pres">
      <dgm:prSet presAssocID="{84C6398D-9A50-4B5D-B8C3-3F89D7D119BA}" presName="sibTrans" presStyleCnt="0"/>
      <dgm:spPr/>
    </dgm:pt>
    <dgm:pt modelId="{E65562D8-0FB9-4338-A70B-895E1AEA8275}" type="pres">
      <dgm:prSet presAssocID="{377D548B-E8D4-4722-926D-BBD274CCCEDA}" presName="compNode" presStyleCnt="0"/>
      <dgm:spPr/>
    </dgm:pt>
    <dgm:pt modelId="{D72FF4A0-E5DC-4AA2-A19B-337D2D509798}" type="pres">
      <dgm:prSet presAssocID="{377D548B-E8D4-4722-926D-BBD274CCCEDA}" presName="bgRect" presStyleLbl="bgShp" presStyleIdx="1" presStyleCnt="3"/>
      <dgm:spPr/>
    </dgm:pt>
    <dgm:pt modelId="{5CA23689-FC30-4932-BF86-2384A0A182DC}" type="pres">
      <dgm:prSet presAssocID="{377D548B-E8D4-4722-926D-BBD274CCC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7D98309-8410-4E7C-BF8D-6E6068C92C2F}" type="pres">
      <dgm:prSet presAssocID="{377D548B-E8D4-4722-926D-BBD274CCCEDA}" presName="spaceRect" presStyleCnt="0"/>
      <dgm:spPr/>
    </dgm:pt>
    <dgm:pt modelId="{AEAE60F0-B96B-4BA3-AE65-B6B84D6F711C}" type="pres">
      <dgm:prSet presAssocID="{377D548B-E8D4-4722-926D-BBD274CCCEDA}" presName="parTx" presStyleLbl="revTx" presStyleIdx="1" presStyleCnt="3">
        <dgm:presLayoutVars>
          <dgm:chMax val="0"/>
          <dgm:chPref val="0"/>
        </dgm:presLayoutVars>
      </dgm:prSet>
      <dgm:spPr/>
    </dgm:pt>
    <dgm:pt modelId="{9ADEE70B-53A1-4F7F-86DD-0BFDFB63C84F}" type="pres">
      <dgm:prSet presAssocID="{446A406E-C718-4348-9581-AD3D7A5D0B04}" presName="sibTrans" presStyleCnt="0"/>
      <dgm:spPr/>
    </dgm:pt>
    <dgm:pt modelId="{1D9CE538-823D-418A-A025-2B107466710E}" type="pres">
      <dgm:prSet presAssocID="{712CA254-7E23-432E-B10D-49BA824CBA6E}" presName="compNode" presStyleCnt="0"/>
      <dgm:spPr/>
    </dgm:pt>
    <dgm:pt modelId="{DCA55024-2BA8-44ED-A887-9DC62731ED4D}" type="pres">
      <dgm:prSet presAssocID="{712CA254-7E23-432E-B10D-49BA824CBA6E}" presName="bgRect" presStyleLbl="bgShp" presStyleIdx="2" presStyleCnt="3"/>
      <dgm:spPr/>
    </dgm:pt>
    <dgm:pt modelId="{6A5DEB67-6889-4BAB-9337-3A7038EF97E5}" type="pres">
      <dgm:prSet presAssocID="{712CA254-7E23-432E-B10D-49BA824CBA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s clef"/>
        </a:ext>
      </dgm:extLst>
    </dgm:pt>
    <dgm:pt modelId="{0C2649F4-4EC2-495A-A48F-A0BF93828FE7}" type="pres">
      <dgm:prSet presAssocID="{712CA254-7E23-432E-B10D-49BA824CBA6E}" presName="spaceRect" presStyleCnt="0"/>
      <dgm:spPr/>
    </dgm:pt>
    <dgm:pt modelId="{F3541B50-8B9D-43F6-A28C-5E32A6C73960}" type="pres">
      <dgm:prSet presAssocID="{712CA254-7E23-432E-B10D-49BA824CBA6E}" presName="parTx" presStyleLbl="revTx" presStyleIdx="2" presStyleCnt="3">
        <dgm:presLayoutVars>
          <dgm:chMax val="0"/>
          <dgm:chPref val="0"/>
        </dgm:presLayoutVars>
      </dgm:prSet>
      <dgm:spPr/>
    </dgm:pt>
  </dgm:ptLst>
  <dgm:cxnLst>
    <dgm:cxn modelId="{15F65729-8285-4B94-A9A5-BE58FB6E72D7}" type="presOf" srcId="{8458172E-14BB-4535-964B-2CA5D7BE1A11}" destId="{37675A2C-916C-4542-9B51-8725FFB7635D}" srcOrd="0" destOrd="0" presId="urn:microsoft.com/office/officeart/2018/2/layout/IconVerticalSolidList"/>
    <dgm:cxn modelId="{28A9432C-A20D-4BC9-AD12-33F9FBD9605E}" type="presOf" srcId="{712CA254-7E23-432E-B10D-49BA824CBA6E}" destId="{F3541B50-8B9D-43F6-A28C-5E32A6C73960}" srcOrd="0" destOrd="0" presId="urn:microsoft.com/office/officeart/2018/2/layout/IconVerticalSolidList"/>
    <dgm:cxn modelId="{43C1DE5A-4130-406D-9119-7840F6E8BEC2}" type="presOf" srcId="{3826542A-2B09-418E-840A-B7CBC3AA67B1}" destId="{AB0A3E84-15A0-4E0D-9656-01D4F6269370}" srcOrd="0" destOrd="0" presId="urn:microsoft.com/office/officeart/2018/2/layout/IconVerticalSolidList"/>
    <dgm:cxn modelId="{EE83EA7B-8BEF-48FD-9949-AB2CBE3383C8}" srcId="{3826542A-2B09-418E-840A-B7CBC3AA67B1}" destId="{377D548B-E8D4-4722-926D-BBD274CCCEDA}" srcOrd="1" destOrd="0" parTransId="{5E619368-9CCD-4E0A-ACD0-B7D7376E3047}" sibTransId="{446A406E-C718-4348-9581-AD3D7A5D0B04}"/>
    <dgm:cxn modelId="{B1A8B6AD-E7B9-4A15-A24A-54DC4152DFD8}" srcId="{3826542A-2B09-418E-840A-B7CBC3AA67B1}" destId="{712CA254-7E23-432E-B10D-49BA824CBA6E}" srcOrd="2" destOrd="0" parTransId="{88FA319E-A65C-43C5-BCC7-9679275BE202}" sibTransId="{22EE311B-D49D-4761-8D51-BA4486A2F8F9}"/>
    <dgm:cxn modelId="{4AFF0ADE-75A2-447E-92DE-B36A713B3951}" type="presOf" srcId="{377D548B-E8D4-4722-926D-BBD274CCCEDA}" destId="{AEAE60F0-B96B-4BA3-AE65-B6B84D6F711C}" srcOrd="0" destOrd="0" presId="urn:microsoft.com/office/officeart/2018/2/layout/IconVerticalSolidList"/>
    <dgm:cxn modelId="{4241F2E7-0AEC-41A3-BA08-889F5B3011E8}" srcId="{3826542A-2B09-418E-840A-B7CBC3AA67B1}" destId="{8458172E-14BB-4535-964B-2CA5D7BE1A11}" srcOrd="0" destOrd="0" parTransId="{985DEF6C-02CD-47A1-A8B2-5089C7F33186}" sibTransId="{84C6398D-9A50-4B5D-B8C3-3F89D7D119BA}"/>
    <dgm:cxn modelId="{F0EAF4B8-CDAF-487A-8585-545F59785A93}" type="presParOf" srcId="{AB0A3E84-15A0-4E0D-9656-01D4F6269370}" destId="{450F82D2-4864-4A4B-B642-0F1837A63175}" srcOrd="0" destOrd="0" presId="urn:microsoft.com/office/officeart/2018/2/layout/IconVerticalSolidList"/>
    <dgm:cxn modelId="{6C7FB6A1-E2C8-49F1-9876-5570B449FFF5}" type="presParOf" srcId="{450F82D2-4864-4A4B-B642-0F1837A63175}" destId="{FCDDE8FD-639A-44C8-A247-3B15F8366331}" srcOrd="0" destOrd="0" presId="urn:microsoft.com/office/officeart/2018/2/layout/IconVerticalSolidList"/>
    <dgm:cxn modelId="{BB2D7F0B-5E95-489A-8C01-59515311353E}" type="presParOf" srcId="{450F82D2-4864-4A4B-B642-0F1837A63175}" destId="{1F8F3F5C-DB58-4AEA-8475-48581AD3FC24}" srcOrd="1" destOrd="0" presId="urn:microsoft.com/office/officeart/2018/2/layout/IconVerticalSolidList"/>
    <dgm:cxn modelId="{71C3B86D-F199-4C2B-8BD5-B867ABF7A4D9}" type="presParOf" srcId="{450F82D2-4864-4A4B-B642-0F1837A63175}" destId="{5361C622-065A-4DB6-962A-6205EA3F9F58}" srcOrd="2" destOrd="0" presId="urn:microsoft.com/office/officeart/2018/2/layout/IconVerticalSolidList"/>
    <dgm:cxn modelId="{66456B8A-6BD1-4E76-89C5-6AC872D01556}" type="presParOf" srcId="{450F82D2-4864-4A4B-B642-0F1837A63175}" destId="{37675A2C-916C-4542-9B51-8725FFB7635D}" srcOrd="3" destOrd="0" presId="urn:microsoft.com/office/officeart/2018/2/layout/IconVerticalSolidList"/>
    <dgm:cxn modelId="{B8385D36-158F-48DE-A2EE-992AB2D2B07F}" type="presParOf" srcId="{AB0A3E84-15A0-4E0D-9656-01D4F6269370}" destId="{2581C0F3-338B-4A4F-9285-C3662512EE24}" srcOrd="1" destOrd="0" presId="urn:microsoft.com/office/officeart/2018/2/layout/IconVerticalSolidList"/>
    <dgm:cxn modelId="{48B322C9-0D54-4C01-8A08-45730E399FAF}" type="presParOf" srcId="{AB0A3E84-15A0-4E0D-9656-01D4F6269370}" destId="{E65562D8-0FB9-4338-A70B-895E1AEA8275}" srcOrd="2" destOrd="0" presId="urn:microsoft.com/office/officeart/2018/2/layout/IconVerticalSolidList"/>
    <dgm:cxn modelId="{C6B29416-7D11-43CA-AFC7-F80BEBCE7B51}" type="presParOf" srcId="{E65562D8-0FB9-4338-A70B-895E1AEA8275}" destId="{D72FF4A0-E5DC-4AA2-A19B-337D2D509798}" srcOrd="0" destOrd="0" presId="urn:microsoft.com/office/officeart/2018/2/layout/IconVerticalSolidList"/>
    <dgm:cxn modelId="{2C0B4174-4BB8-4734-9B44-76338D11BF93}" type="presParOf" srcId="{E65562D8-0FB9-4338-A70B-895E1AEA8275}" destId="{5CA23689-FC30-4932-BF86-2384A0A182DC}" srcOrd="1" destOrd="0" presId="urn:microsoft.com/office/officeart/2018/2/layout/IconVerticalSolidList"/>
    <dgm:cxn modelId="{B580DB41-1B0A-4FD2-B23F-8FF1DF7445BF}" type="presParOf" srcId="{E65562D8-0FB9-4338-A70B-895E1AEA8275}" destId="{47D98309-8410-4E7C-BF8D-6E6068C92C2F}" srcOrd="2" destOrd="0" presId="urn:microsoft.com/office/officeart/2018/2/layout/IconVerticalSolidList"/>
    <dgm:cxn modelId="{A606F8A9-5699-451E-A7F4-DAA6D4C16930}" type="presParOf" srcId="{E65562D8-0FB9-4338-A70B-895E1AEA8275}" destId="{AEAE60F0-B96B-4BA3-AE65-B6B84D6F711C}" srcOrd="3" destOrd="0" presId="urn:microsoft.com/office/officeart/2018/2/layout/IconVerticalSolidList"/>
    <dgm:cxn modelId="{DA99FEE0-885A-4AB0-800A-A1BCD8FB4840}" type="presParOf" srcId="{AB0A3E84-15A0-4E0D-9656-01D4F6269370}" destId="{9ADEE70B-53A1-4F7F-86DD-0BFDFB63C84F}" srcOrd="3" destOrd="0" presId="urn:microsoft.com/office/officeart/2018/2/layout/IconVerticalSolidList"/>
    <dgm:cxn modelId="{F6ED4590-1DE2-4440-AEF5-B2347601C3F7}" type="presParOf" srcId="{AB0A3E84-15A0-4E0D-9656-01D4F6269370}" destId="{1D9CE538-823D-418A-A025-2B107466710E}" srcOrd="4" destOrd="0" presId="urn:microsoft.com/office/officeart/2018/2/layout/IconVerticalSolidList"/>
    <dgm:cxn modelId="{D578F838-AEB3-42D1-B0BA-991DA6D19652}" type="presParOf" srcId="{1D9CE538-823D-418A-A025-2B107466710E}" destId="{DCA55024-2BA8-44ED-A887-9DC62731ED4D}" srcOrd="0" destOrd="0" presId="urn:microsoft.com/office/officeart/2018/2/layout/IconVerticalSolidList"/>
    <dgm:cxn modelId="{35425DE2-E9D7-462E-902B-EE96EAF61AB2}" type="presParOf" srcId="{1D9CE538-823D-418A-A025-2B107466710E}" destId="{6A5DEB67-6889-4BAB-9337-3A7038EF97E5}" srcOrd="1" destOrd="0" presId="urn:microsoft.com/office/officeart/2018/2/layout/IconVerticalSolidList"/>
    <dgm:cxn modelId="{DE504869-AFDA-4674-B8FE-83D35C8D8DF3}" type="presParOf" srcId="{1D9CE538-823D-418A-A025-2B107466710E}" destId="{0C2649F4-4EC2-495A-A48F-A0BF93828FE7}" srcOrd="2" destOrd="0" presId="urn:microsoft.com/office/officeart/2018/2/layout/IconVerticalSolidList"/>
    <dgm:cxn modelId="{83389632-50E9-444B-9161-7B5BEFE91236}" type="presParOf" srcId="{1D9CE538-823D-418A-A025-2B107466710E}" destId="{F3541B50-8B9D-43F6-A28C-5E32A6C73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817DA-DEA9-2D42-917C-FBB7BD62767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7D7B6-8B08-D544-A100-047E5D04037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To recognise the role of different agencies and their duties to safeguard children</a:t>
          </a:r>
        </a:p>
      </dsp:txBody>
      <dsp:txXfrm>
        <a:off x="696297" y="538547"/>
        <a:ext cx="4171627" cy="2590157"/>
      </dsp:txXfrm>
    </dsp:sp>
    <dsp:sp modelId="{9D34C226-6C71-FB41-92A2-796E58E1EF9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1A124-E741-9C43-903E-323B8BB566D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To acknowledge the mistakes that have happened with authorities, who have failed to protect them</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7DA0E-DE08-475A-BF6F-B9D868996A52}">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50E57-D788-4510-B846-697D8D818A45}">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Forcing or enticing a child to be involved in sexual activity</a:t>
          </a:r>
          <a:endParaRPr lang="en-US" sz="3100" kern="1200"/>
        </a:p>
      </dsp:txBody>
      <dsp:txXfrm>
        <a:off x="0" y="675"/>
        <a:ext cx="6291714" cy="1105876"/>
      </dsp:txXfrm>
    </dsp:sp>
    <dsp:sp modelId="{1EF4E350-C39F-4E1C-86F1-543EBF3CDDD0}">
      <dsp:nvSpPr>
        <dsp:cNvPr id="0" name=""/>
        <dsp:cNvSpPr/>
      </dsp:nvSpPr>
      <dsp:spPr>
        <a:xfrm>
          <a:off x="0" y="1106552"/>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5DB65-96EF-4007-9A0A-B8D66FDACF25}">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Penetrative </a:t>
          </a:r>
          <a:endParaRPr lang="en-US" sz="3100" kern="1200"/>
        </a:p>
      </dsp:txBody>
      <dsp:txXfrm>
        <a:off x="0" y="1106552"/>
        <a:ext cx="6291714" cy="1105876"/>
      </dsp:txXfrm>
    </dsp:sp>
    <dsp:sp modelId="{88B9BE15-CB2F-46D0-A737-6BA5E36D9AE1}">
      <dsp:nvSpPr>
        <dsp:cNvPr id="0" name=""/>
        <dsp:cNvSpPr/>
      </dsp:nvSpPr>
      <dsp:spPr>
        <a:xfrm>
          <a:off x="0" y="2212429"/>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A38D1D-E165-40C8-AC65-9F98F7E359AB}">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Non-penetrative </a:t>
          </a:r>
          <a:endParaRPr lang="en-US" sz="3100" kern="1200"/>
        </a:p>
      </dsp:txBody>
      <dsp:txXfrm>
        <a:off x="0" y="2212429"/>
        <a:ext cx="6291714" cy="1105876"/>
      </dsp:txXfrm>
    </dsp:sp>
    <dsp:sp modelId="{D2092DFE-BC5E-4145-BD4E-C81F5926839B}">
      <dsp:nvSpPr>
        <dsp:cNvPr id="0" name=""/>
        <dsp:cNvSpPr/>
      </dsp:nvSpPr>
      <dsp:spPr>
        <a:xfrm>
          <a:off x="0" y="331830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037E3-D74F-44A5-B44D-1345EC9BF5C4}">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Non-contact crime – creating sexual images or watching video’s </a:t>
          </a:r>
          <a:endParaRPr lang="en-US" sz="3100" kern="1200"/>
        </a:p>
      </dsp:txBody>
      <dsp:txXfrm>
        <a:off x="0" y="3318305"/>
        <a:ext cx="6291714" cy="1105876"/>
      </dsp:txXfrm>
    </dsp:sp>
    <dsp:sp modelId="{668CC975-1B6A-4EF9-B53B-7E1C188A833C}">
      <dsp:nvSpPr>
        <dsp:cNvPr id="0" name=""/>
        <dsp:cNvSpPr/>
      </dsp:nvSpPr>
      <dsp:spPr>
        <a:xfrm>
          <a:off x="0" y="4424182"/>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23D02-FDF3-4432-8412-BEA56D94A649}">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Grooming </a:t>
          </a:r>
          <a:endParaRPr lang="en-US" sz="3100" kern="1200"/>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7F8D8-6B5F-499C-A0AA-EDFC91E56C1E}">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78C938-256D-4D42-907D-E2E72CC45073}">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Abuse and behaviours over a long period of time which impacts on child development</a:t>
          </a:r>
          <a:endParaRPr lang="en-US" sz="3300" kern="1200"/>
        </a:p>
      </dsp:txBody>
      <dsp:txXfrm>
        <a:off x="0" y="2700"/>
        <a:ext cx="6291714" cy="1841777"/>
      </dsp:txXfrm>
    </dsp:sp>
    <dsp:sp modelId="{FB4823B5-9A66-4012-B023-D9AF06193DA7}">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AAB35-F58F-4AC2-B5CF-2E583D79E57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Physically or emotional</a:t>
          </a:r>
          <a:endParaRPr lang="en-US" sz="3300" kern="1200"/>
        </a:p>
      </dsp:txBody>
      <dsp:txXfrm>
        <a:off x="0" y="1844478"/>
        <a:ext cx="6291714" cy="1841777"/>
      </dsp:txXfrm>
    </dsp:sp>
    <dsp:sp modelId="{B2C5D2BD-693F-48D3-9E57-5AF1A23BEF79}">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C6964-1DFC-455F-BEDA-434282AF0516}">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Harsh parenting techniques, putting children down, no voice, limited child environment, bullying</a:t>
          </a:r>
          <a:endParaRPr lang="en-US" sz="3300" kern="1200"/>
        </a:p>
      </dsp:txBody>
      <dsp:txXfrm>
        <a:off x="0" y="3686256"/>
        <a:ext cx="6291714" cy="18417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16F9E-B3CF-4358-BCC6-1C3594D41DEA}">
      <dsp:nvSpPr>
        <dsp:cNvPr id="0" name=""/>
        <dsp:cNvSpPr/>
      </dsp:nvSpPr>
      <dsp:spPr>
        <a:xfrm>
          <a:off x="0" y="487583"/>
          <a:ext cx="626364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Showed that although policies in place there were still children being failed</a:t>
          </a:r>
          <a:endParaRPr lang="en-US" sz="2700" kern="1200"/>
        </a:p>
      </dsp:txBody>
      <dsp:txXfrm>
        <a:off x="52431" y="540014"/>
        <a:ext cx="6158778" cy="969198"/>
      </dsp:txXfrm>
    </dsp:sp>
    <dsp:sp modelId="{02964846-9044-492D-82A2-8C4A75F4B1B9}">
      <dsp:nvSpPr>
        <dsp:cNvPr id="0" name=""/>
        <dsp:cNvSpPr/>
      </dsp:nvSpPr>
      <dsp:spPr>
        <a:xfrm>
          <a:off x="0" y="1639404"/>
          <a:ext cx="6263640" cy="107406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After Baby P children protection procedures not being properly addressed</a:t>
          </a:r>
          <a:endParaRPr lang="en-US" sz="2700" kern="1200"/>
        </a:p>
      </dsp:txBody>
      <dsp:txXfrm>
        <a:off x="52431" y="1691835"/>
        <a:ext cx="6158778" cy="969198"/>
      </dsp:txXfrm>
    </dsp:sp>
    <dsp:sp modelId="{F4EFBEAF-4DF4-4952-B288-C673577E1436}">
      <dsp:nvSpPr>
        <dsp:cNvPr id="0" name=""/>
        <dsp:cNvSpPr/>
      </dsp:nvSpPr>
      <dsp:spPr>
        <a:xfrm>
          <a:off x="0" y="2791223"/>
          <a:ext cx="6263640" cy="107406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Lord Laming report 2009 = lack of appropriate action between services</a:t>
          </a:r>
          <a:endParaRPr lang="en-US" sz="2700" kern="1200"/>
        </a:p>
      </dsp:txBody>
      <dsp:txXfrm>
        <a:off x="52431" y="2843654"/>
        <a:ext cx="6158778" cy="969198"/>
      </dsp:txXfrm>
    </dsp:sp>
    <dsp:sp modelId="{DDF7B901-60B0-4BB4-9F85-1FADFB36E62A}">
      <dsp:nvSpPr>
        <dsp:cNvPr id="0" name=""/>
        <dsp:cNvSpPr/>
      </dsp:nvSpPr>
      <dsp:spPr>
        <a:xfrm>
          <a:off x="0" y="3943044"/>
          <a:ext cx="6263640" cy="107406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However:</a:t>
          </a:r>
          <a:endParaRPr lang="en-US" sz="2700" kern="1200"/>
        </a:p>
      </dsp:txBody>
      <dsp:txXfrm>
        <a:off x="52431" y="3995475"/>
        <a:ext cx="6158778" cy="969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4B6F8-BEFB-4F36-98F4-337FA4FD8318}">
      <dsp:nvSpPr>
        <dsp:cNvPr id="0" name=""/>
        <dsp:cNvSpPr/>
      </dsp:nvSpPr>
      <dsp:spPr>
        <a:xfrm>
          <a:off x="0" y="67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E2B01-6BF1-4D37-BDBE-4FD7CDBA27B6}">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Police not necessary the primary investigators</a:t>
          </a:r>
          <a:endParaRPr lang="en-US" sz="3100" kern="1200"/>
        </a:p>
      </dsp:txBody>
      <dsp:txXfrm>
        <a:off x="0" y="675"/>
        <a:ext cx="6291714" cy="1105876"/>
      </dsp:txXfrm>
    </dsp:sp>
    <dsp:sp modelId="{312D4849-E435-4BEA-8CCE-EC9DBF719F45}">
      <dsp:nvSpPr>
        <dsp:cNvPr id="0" name=""/>
        <dsp:cNvSpPr/>
      </dsp:nvSpPr>
      <dsp:spPr>
        <a:xfrm>
          <a:off x="0" y="110655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66E459-0AD4-45BD-AFE4-3F9C73F48B38}">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Safeguarding practices set out by Department of Education (NSPPC)</a:t>
          </a:r>
          <a:endParaRPr lang="en-US" sz="3100" kern="1200"/>
        </a:p>
      </dsp:txBody>
      <dsp:txXfrm>
        <a:off x="0" y="1106552"/>
        <a:ext cx="6291714" cy="1105876"/>
      </dsp:txXfrm>
    </dsp:sp>
    <dsp:sp modelId="{4BEC5C99-CB4B-47EB-83E1-369B2706B374}">
      <dsp:nvSpPr>
        <dsp:cNvPr id="0" name=""/>
        <dsp:cNvSpPr/>
      </dsp:nvSpPr>
      <dsp:spPr>
        <a:xfrm>
          <a:off x="0" y="2212429"/>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1087E-82DE-42BB-8BC1-90CCE210C2DD}">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Many child abuse cases are not reported directly to police</a:t>
          </a:r>
          <a:endParaRPr lang="en-US" sz="3100" kern="1200"/>
        </a:p>
      </dsp:txBody>
      <dsp:txXfrm>
        <a:off x="0" y="2212429"/>
        <a:ext cx="6291714" cy="1105876"/>
      </dsp:txXfrm>
    </dsp:sp>
    <dsp:sp modelId="{8F7E22B6-7CEA-4E2C-A186-BC6F9F47810B}">
      <dsp:nvSpPr>
        <dsp:cNvPr id="0" name=""/>
        <dsp:cNvSpPr/>
      </dsp:nvSpPr>
      <dsp:spPr>
        <a:xfrm>
          <a:off x="0" y="331830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B634B-6269-4D78-8579-938E5AE75E91}">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Referrals to schools, GP’s, social workers, after school clubs</a:t>
          </a:r>
          <a:endParaRPr lang="en-US" sz="3100" kern="1200"/>
        </a:p>
      </dsp:txBody>
      <dsp:txXfrm>
        <a:off x="0" y="3318305"/>
        <a:ext cx="6291714" cy="1105876"/>
      </dsp:txXfrm>
    </dsp:sp>
    <dsp:sp modelId="{8F611A71-CD6A-4E0E-A850-CBF1E47BF3AE}">
      <dsp:nvSpPr>
        <dsp:cNvPr id="0" name=""/>
        <dsp:cNvSpPr/>
      </dsp:nvSpPr>
      <dsp:spPr>
        <a:xfrm>
          <a:off x="0" y="442418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EE8F4-1B14-4603-993A-15D8340DF66C}">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Report within 24 hours</a:t>
          </a:r>
          <a:endParaRPr lang="en-US" sz="3100" kern="1200"/>
        </a:p>
      </dsp:txBody>
      <dsp:txXfrm>
        <a:off x="0" y="4424182"/>
        <a:ext cx="6291714" cy="11058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E8FD-639A-44C8-A247-3B15F83663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3F5C-DB58-4AEA-8475-48581AD3FC2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75A2C-916C-4542-9B51-8725FFB7635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solidFill>
                <a:schemeClr val="tx1"/>
              </a:solidFill>
            </a:rPr>
            <a:t>30 August 2002 Education dept. stressed: "We do not advise that people should be allowed to work unchecked if they are supervised.”</a:t>
          </a:r>
          <a:endParaRPr lang="en-US" sz="2300" kern="1200">
            <a:solidFill>
              <a:schemeClr val="tx1"/>
            </a:solidFill>
          </a:endParaRPr>
        </a:p>
      </dsp:txBody>
      <dsp:txXfrm>
        <a:off x="1435590" y="531"/>
        <a:ext cx="9080009" cy="1242935"/>
      </dsp:txXfrm>
    </dsp:sp>
    <dsp:sp modelId="{D72FF4A0-E5DC-4AA2-A19B-337D2D5097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23689-FC30-4932-BF86-2384A0A182D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E60F0-B96B-4BA3-AE65-B6B84D6F711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solidFill>
                <a:schemeClr val="tx1"/>
              </a:solidFill>
            </a:rPr>
            <a:t>4 September: Third U-turn due to the volume of CRB’s waiting. Schools had to turn children away due to not enough staff. Union meetings were held.</a:t>
          </a:r>
          <a:endParaRPr lang="en-US" sz="2300" kern="1200">
            <a:solidFill>
              <a:schemeClr val="tx1"/>
            </a:solidFill>
          </a:endParaRPr>
        </a:p>
      </dsp:txBody>
      <dsp:txXfrm>
        <a:off x="1435590" y="1554201"/>
        <a:ext cx="9080009" cy="1242935"/>
      </dsp:txXfrm>
    </dsp:sp>
    <dsp:sp modelId="{DCA55024-2BA8-44ED-A887-9DC62731ED4D}">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EB67-6889-4BAB-9337-3A7038EF97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41B50-8B9D-43F6-A28C-5E32A6C73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solidFill>
                <a:schemeClr val="tx1"/>
              </a:solidFill>
            </a:rPr>
            <a:t>The Education Secretary, Estelle Morris - "I have therefore decided to allow teachers, teaching assistants and other  to work in schools at the head teachers' discretion after receiving List 99 checks. </a:t>
          </a:r>
          <a:endParaRPr lang="en-US" sz="2300" kern="1200">
            <a:solidFill>
              <a:schemeClr val="tx1"/>
            </a:solidFill>
          </a:endParaRP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8521F-7934-4CE6-81A9-EB7732790A6B}"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780D4-12FA-4783-BA1B-82E8591044E3}" type="slidenum">
              <a:rPr lang="en-GB" smtClean="0"/>
              <a:t>‹#›</a:t>
            </a:fld>
            <a:endParaRPr lang="en-GB"/>
          </a:p>
        </p:txBody>
      </p:sp>
    </p:spTree>
    <p:extLst>
      <p:ext uri="{BB962C8B-B14F-4D97-AF65-F5344CB8AC3E}">
        <p14:creationId xmlns:p14="http://schemas.microsoft.com/office/powerpoint/2010/main" val="1891265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uk/2008/dec/04/shannon-matthews-kidnap-plo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micfrs.justiceinspectorates.gov.uk/glossary/child-abduction-warning-notic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lideshare.net/Pr0CEED/the-tragic-case-of-victoria-climbie-revised-2011"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4</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D3D3D"/>
                </a:solidFill>
                <a:effectLst/>
                <a:latin typeface="Neue Haas Unica W01"/>
              </a:rPr>
              <a:t>The Howard League challenged the decision of an Independent Adjudicator to impose extra days on a child for breaking prison rules.  The extra days meant that the child would not be released in time to accrue rights as a care leaver under the Children Act 1989.  The High Court quashed the decision on the basis that denying the child this opportunity to get additional support from social services until he was 21 years old (at least) contravened the welfare principle.  The Court also emphasised the importance of children being actively encouraged to get legal representation at disciplinary hearings where extra days can be added.</a:t>
            </a:r>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6</a:t>
            </a:fld>
            <a:endParaRPr lang="en-GB"/>
          </a:p>
        </p:txBody>
      </p:sp>
    </p:spTree>
    <p:extLst>
      <p:ext uri="{BB962C8B-B14F-4D97-AF65-F5344CB8AC3E}">
        <p14:creationId xmlns:p14="http://schemas.microsoft.com/office/powerpoint/2010/main" val="564640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1908 the </a:t>
            </a:r>
            <a:r>
              <a:rPr lang="en-GB" sz="1200" b="0" i="0" u="sng" kern="1200">
                <a:solidFill>
                  <a:schemeClr val="tx1"/>
                </a:solidFill>
                <a:effectLst/>
                <a:latin typeface="+mn-lt"/>
                <a:ea typeface="+mn-ea"/>
                <a:cs typeface="+mn-cs"/>
                <a:hlinkClick r:id="rId3"/>
              </a:rPr>
              <a:t>Children Act 1908</a:t>
            </a:r>
            <a:r>
              <a:rPr lang="en-GB" sz="1200" b="0" i="0" kern="1200">
                <a:solidFill>
                  <a:schemeClr val="tx1"/>
                </a:solidFill>
                <a:effectLst/>
                <a:latin typeface="+mn-lt"/>
                <a:ea typeface="+mn-ea"/>
                <a:cs typeface="+mn-cs"/>
              </a:rPr>
              <a:t>  introduced</a:t>
            </a:r>
          </a:p>
          <a:p>
            <a:r>
              <a:rPr lang="en-GB" sz="1200" b="0" i="0" kern="1200">
                <a:solidFill>
                  <a:schemeClr val="tx1"/>
                </a:solidFill>
                <a:effectLst/>
                <a:latin typeface="+mn-lt"/>
                <a:ea typeface="+mn-ea"/>
                <a:cs typeface="+mn-cs"/>
              </a:rPr>
              <a:t>The </a:t>
            </a:r>
            <a:r>
              <a:rPr lang="en-GB" sz="1200" b="0" i="0" u="sng" kern="1200">
                <a:solidFill>
                  <a:schemeClr val="tx1"/>
                </a:solidFill>
                <a:effectLst/>
                <a:latin typeface="+mn-lt"/>
                <a:ea typeface="+mn-ea"/>
                <a:cs typeface="+mn-cs"/>
                <a:hlinkClick r:id="rId4" tooltip="Children and Young Person Act 1920 (page does not exist)"/>
              </a:rPr>
              <a:t>Children and Young Person Act 1920</a:t>
            </a:r>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The Children Act 1933 - Important Changes in 1933:</a:t>
            </a:r>
          </a:p>
          <a:p>
            <a:r>
              <a:rPr lang="en-GB" sz="1200" b="0" i="0" kern="1200">
                <a:solidFill>
                  <a:schemeClr val="tx1"/>
                </a:solidFill>
                <a:effectLst/>
                <a:latin typeface="+mn-lt"/>
                <a:ea typeface="+mn-ea"/>
                <a:cs typeface="+mn-cs"/>
              </a:rPr>
              <a:t>Minimum age of execution was raised from 16 to 18 years.</a:t>
            </a:r>
          </a:p>
          <a:p>
            <a:r>
              <a:rPr lang="en-GB" sz="1200" b="0" i="0" kern="1200">
                <a:solidFill>
                  <a:schemeClr val="tx1"/>
                </a:solidFill>
                <a:effectLst/>
                <a:latin typeface="+mn-lt"/>
                <a:ea typeface="+mn-ea"/>
                <a:cs typeface="+mn-cs"/>
              </a:rPr>
              <a:t>The </a:t>
            </a:r>
            <a:r>
              <a:rPr lang="en-GB" sz="1200" b="0" i="0" u="none" strike="noStrike" kern="1200">
                <a:solidFill>
                  <a:schemeClr val="tx1"/>
                </a:solidFill>
                <a:effectLst/>
                <a:latin typeface="+mn-lt"/>
                <a:ea typeface="+mn-ea"/>
                <a:cs typeface="+mn-cs"/>
                <a:hlinkClick r:id="rId5" tooltip="Age of criminal responsibility"/>
              </a:rPr>
              <a:t>age of criminal responsibility</a:t>
            </a:r>
            <a:r>
              <a:rPr lang="en-GB" sz="1200" b="0" i="0" kern="1200">
                <a:solidFill>
                  <a:schemeClr val="tx1"/>
                </a:solidFill>
                <a:effectLst/>
                <a:latin typeface="+mn-lt"/>
                <a:ea typeface="+mn-ea"/>
                <a:cs typeface="+mn-cs"/>
              </a:rPr>
              <a:t> was raised from 7 to 8 years.</a:t>
            </a:r>
          </a:p>
          <a:p>
            <a:r>
              <a:rPr lang="en-GB" sz="1200" b="0" i="0" kern="1200">
                <a:solidFill>
                  <a:schemeClr val="tx1"/>
                </a:solidFill>
                <a:effectLst/>
                <a:latin typeface="+mn-lt"/>
                <a:ea typeface="+mn-ea"/>
                <a:cs typeface="+mn-cs"/>
              </a:rPr>
              <a:t>Introduction of a </a:t>
            </a:r>
            <a:r>
              <a:rPr lang="en-GB" sz="1200" b="0" i="0" u="sng" kern="1200">
                <a:solidFill>
                  <a:schemeClr val="tx1"/>
                </a:solidFill>
                <a:effectLst/>
                <a:latin typeface="+mn-lt"/>
                <a:ea typeface="+mn-ea"/>
                <a:cs typeface="+mn-cs"/>
                <a:hlinkClick r:id="rId6" tooltip="Minimum working age (page does not exist)"/>
              </a:rPr>
              <a:t>minimum working age</a:t>
            </a:r>
            <a:r>
              <a:rPr lang="en-GB" sz="1200" b="0" i="0" kern="1200">
                <a:solidFill>
                  <a:schemeClr val="tx1"/>
                </a:solidFill>
                <a:effectLst/>
                <a:latin typeface="+mn-lt"/>
                <a:ea typeface="+mn-ea"/>
                <a:cs typeface="+mn-cs"/>
              </a:rPr>
              <a:t> of 14 years.</a:t>
            </a:r>
          </a:p>
          <a:p>
            <a:r>
              <a:rPr lang="en-GB" sz="1200" b="0" i="0" kern="1200">
                <a:solidFill>
                  <a:schemeClr val="tx1"/>
                </a:solidFill>
                <a:effectLst/>
                <a:latin typeface="+mn-lt"/>
                <a:ea typeface="+mn-ea"/>
                <a:cs typeface="+mn-cs"/>
              </a:rPr>
              <a:t>The minimum age to smoke and to buy tobacco products was set at 16 years.</a:t>
            </a:r>
          </a:p>
          <a:p>
            <a:r>
              <a:rPr lang="en-GB" sz="1200" b="0" i="0" kern="1200">
                <a:solidFill>
                  <a:schemeClr val="tx1"/>
                </a:solidFill>
                <a:effectLst/>
                <a:latin typeface="+mn-lt"/>
                <a:ea typeface="+mn-ea"/>
                <a:cs typeface="+mn-cs"/>
              </a:rPr>
              <a:t>The minimum age for prostitution and to enter a brothel was set at 16 years.</a:t>
            </a:r>
          </a:p>
          <a:p>
            <a:r>
              <a:rPr lang="en-GB" sz="1200" b="0" i="0" kern="1200">
                <a:solidFill>
                  <a:schemeClr val="tx1"/>
                </a:solidFill>
                <a:effectLst/>
                <a:latin typeface="+mn-lt"/>
                <a:ea typeface="+mn-ea"/>
                <a:cs typeface="+mn-cs"/>
              </a:rPr>
              <a:t>The minimum age to give alcohol to a child on a private premises was set at 5 years.</a:t>
            </a:r>
          </a:p>
          <a:p>
            <a:r>
              <a:rPr lang="en-GB" sz="1200" b="0" i="0" u="none" strike="noStrike" kern="1200">
                <a:solidFill>
                  <a:schemeClr val="tx1"/>
                </a:solidFill>
                <a:effectLst/>
                <a:latin typeface="+mn-lt"/>
                <a:ea typeface="+mn-ea"/>
                <a:cs typeface="+mn-cs"/>
              </a:rPr>
              <a:t>Creation of the </a:t>
            </a:r>
            <a:r>
              <a:rPr lang="en-GB" sz="1200" b="0" i="0" u="none" strike="noStrike" kern="120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a:solidFill>
                  <a:schemeClr val="tx1"/>
                </a:solidFill>
                <a:effectLst/>
                <a:latin typeface="+mn-lt"/>
                <a:ea typeface="+mn-ea"/>
                <a:cs typeface="+mn-cs"/>
              </a:rPr>
              <a:t> (RSPCA) in the United Kingdom in 1824</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7</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https://www.legislation.gov.uk/ukpga/1989/41/section/47</a:t>
            </a:r>
          </a:p>
          <a:p>
            <a:endParaRPr lang="en-GB"/>
          </a:p>
          <a:p>
            <a:r>
              <a:rPr lang="en-GB"/>
              <a:t>https://assets.publishing.service.gov.uk/government/uploads/system/uploads/attachment_data/file/942454/Working_together_to_safeguard_children_inter_agency_guidance.pdf</a:t>
            </a:r>
          </a:p>
        </p:txBody>
      </p:sp>
      <p:sp>
        <p:nvSpPr>
          <p:cNvPr id="4" name="Slide Number Placeholder 3"/>
          <p:cNvSpPr>
            <a:spLocks noGrp="1"/>
          </p:cNvSpPr>
          <p:nvPr>
            <p:ph type="sldNum" sz="quarter" idx="5"/>
          </p:nvPr>
        </p:nvSpPr>
        <p:spPr/>
        <p:txBody>
          <a:bodyPr/>
          <a:lstStyle/>
          <a:p>
            <a:fld id="{80B780D4-12FA-4783-BA1B-82E8591044E3}" type="slidenum">
              <a:rPr lang="en-GB" smtClean="0"/>
              <a:t>8</a:t>
            </a:fld>
            <a:endParaRPr lang="en-GB"/>
          </a:p>
        </p:txBody>
      </p:sp>
    </p:spTree>
    <p:extLst>
      <p:ext uri="{BB962C8B-B14F-4D97-AF65-F5344CB8AC3E}">
        <p14:creationId xmlns:p14="http://schemas.microsoft.com/office/powerpoint/2010/main" val="1570994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10</a:t>
            </a:fld>
            <a:endParaRPr lang="en-GB"/>
          </a:p>
        </p:txBody>
      </p:sp>
    </p:spTree>
    <p:extLst>
      <p:ext uri="{BB962C8B-B14F-4D97-AF65-F5344CB8AC3E}">
        <p14:creationId xmlns:p14="http://schemas.microsoft.com/office/powerpoint/2010/main" val="3789156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18</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a:latin typeface="Arial" charset="0"/>
              </a:rPr>
              <a:t>Use this diagram to demonstrate some of the common sites for accidental injury.</a:t>
            </a:r>
          </a:p>
          <a:p>
            <a:pPr marL="171450" indent="-171450">
              <a:buFont typeface="Arial" pitchFamily="34" charset="0"/>
              <a:buChar char="•"/>
              <a:defRPr/>
            </a:pPr>
            <a:r>
              <a:rPr lang="en-GB">
                <a:latin typeface="Arial" charset="0"/>
              </a:rPr>
              <a:t>Not all bruising or marking is cause for concern. </a:t>
            </a:r>
          </a:p>
          <a:p>
            <a:pPr marL="171450" indent="-171450">
              <a:buFont typeface="Arial" pitchFamily="34" charset="0"/>
              <a:buChar char="•"/>
              <a:defRPr/>
            </a:pPr>
            <a:r>
              <a:rPr lang="en-GB">
                <a:latin typeface="Arial" charset="0"/>
              </a:rPr>
              <a:t>However when explanations do not correlate or the bruising is in an unusual place, this should be recorded and discussed with the designated safeguarding lead.</a:t>
            </a:r>
          </a:p>
          <a:p>
            <a:pPr>
              <a:defRPr/>
            </a:pPr>
            <a:endParaRPr lang="en-GB">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19</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a:latin typeface="Comic Sans MS" pitchFamily="66" charset="0"/>
              </a:rPr>
              <a:t>Use this diagram to illustrate some of the areas that are suggestive of physical abuse.</a:t>
            </a:r>
          </a:p>
          <a:p>
            <a:pPr marL="171450" indent="-171450">
              <a:buFont typeface="Arial" pitchFamily="34" charset="0"/>
              <a:buChar char="•"/>
              <a:defRPr/>
            </a:pPr>
            <a:r>
              <a:rPr lang="en-GB">
                <a:latin typeface="Comic Sans MS" pitchFamily="66" charset="0"/>
              </a:rPr>
              <a:t>Reinforce the need to share any concerns with the Designated Senior Person.</a:t>
            </a:r>
          </a:p>
          <a:p>
            <a:pP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Does the explanation for injury / mark add up? </a:t>
            </a:r>
          </a:p>
          <a:p>
            <a:pPr marL="171450" indent="-171450">
              <a:buFont typeface="Arial" pitchFamily="34" charset="0"/>
              <a:buChar char="•"/>
              <a:defRPr/>
            </a:pPr>
            <a:r>
              <a:rPr lang="en-GB">
                <a:latin typeface="Comic Sans MS" pitchFamily="66" charset="0"/>
              </a:rPr>
              <a:t>Does parents explanation confirm child’s explanation?</a:t>
            </a:r>
          </a:p>
          <a:p>
            <a:pPr marL="171450" indent="-171450">
              <a:buFont typeface="Arial" pitchFamily="34" charset="0"/>
              <a:buChar char="•"/>
              <a:defRPr/>
            </a:pPr>
            <a:r>
              <a:rPr lang="en-GB">
                <a:latin typeface="Comic Sans MS" pitchFamily="66" charset="0"/>
              </a:rPr>
              <a:t>Parents will go to extra-ordinary lengths to cover up – disguised compliance</a:t>
            </a:r>
          </a:p>
          <a:p>
            <a:pP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Explanations may seem plausible at the time. – Importance of chronologies</a:t>
            </a:r>
          </a:p>
          <a:p>
            <a:pPr marL="171450" indent="-171450">
              <a:buFont typeface="Arial" pitchFamily="34" charset="0"/>
              <a:buChar cha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a:p>
        </p:txBody>
      </p:sp>
    </p:spTree>
    <p:extLst>
      <p:ext uri="{BB962C8B-B14F-4D97-AF65-F5344CB8AC3E}">
        <p14:creationId xmlns:p14="http://schemas.microsoft.com/office/powerpoint/2010/main" val="3933735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How the Shannon Matthews kidnap plot fell apart | Shannon Matthews kidnap | The Guardian</a:t>
            </a:r>
            <a:endParaRPr lang="en-US"/>
          </a:p>
        </p:txBody>
      </p:sp>
      <p:sp>
        <p:nvSpPr>
          <p:cNvPr id="4" name="Slide Number Placeholder 3"/>
          <p:cNvSpPr>
            <a:spLocks noGrp="1"/>
          </p:cNvSpPr>
          <p:nvPr>
            <p:ph type="sldNum" sz="quarter" idx="5"/>
          </p:nvPr>
        </p:nvSpPr>
        <p:spPr/>
        <p:txBody>
          <a:bodyPr/>
          <a:lstStyle/>
          <a:p>
            <a:fld id="{80B780D4-12FA-4783-BA1B-82E8591044E3}" type="slidenum">
              <a:rPr lang="en-GB" smtClean="0"/>
              <a:t>20</a:t>
            </a:fld>
            <a:endParaRPr lang="en-GB"/>
          </a:p>
        </p:txBody>
      </p:sp>
    </p:spTree>
    <p:extLst>
      <p:ext uri="{BB962C8B-B14F-4D97-AF65-F5344CB8AC3E}">
        <p14:creationId xmlns:p14="http://schemas.microsoft.com/office/powerpoint/2010/main" val="71603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Child abduction warning notice (CAWN) - His Majesty’s Inspectorate of Constabulary and Fire &amp; Rescue Services</a:t>
            </a:r>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21</a:t>
            </a:fld>
            <a:endParaRPr lang="en-GB"/>
          </a:p>
        </p:txBody>
      </p:sp>
    </p:spTree>
    <p:extLst>
      <p:ext uri="{BB962C8B-B14F-4D97-AF65-F5344CB8AC3E}">
        <p14:creationId xmlns:p14="http://schemas.microsoft.com/office/powerpoint/2010/main" val="3304233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chemeClr val="tx2">
                    <a:lumMod val="50000"/>
                  </a:schemeClr>
                </a:solidFill>
                <a:latin typeface="Calibri" panose="020F0502020204030204" pitchFamily="34" charset="0"/>
              </a:rPr>
              <a:t>children’s </a:t>
            </a:r>
            <a:r>
              <a:rPr lang="en-GB" b="1">
                <a:solidFill>
                  <a:schemeClr val="tx2">
                    <a:lumMod val="50000"/>
                  </a:schemeClr>
                </a:solidFill>
                <a:latin typeface="Calibri" panose="020F0502020204030204" pitchFamily="34" charset="0"/>
              </a:rPr>
              <a:t>Rights</a:t>
            </a:r>
            <a:r>
              <a:rPr lang="en-GB">
                <a:solidFill>
                  <a:schemeClr val="tx2">
                    <a:lumMod val="50000"/>
                  </a:schemeClr>
                </a:solidFill>
                <a:latin typeface="Calibri" panose="020F0502020204030204" pitchFamily="34" charset="0"/>
              </a:rPr>
              <a:t> basic rights to survive,</a:t>
            </a:r>
            <a:r>
              <a:rPr lang="en-GB" baseline="0">
                <a:solidFill>
                  <a:schemeClr val="tx2">
                    <a:lumMod val="50000"/>
                  </a:schemeClr>
                </a:solidFill>
                <a:latin typeface="Calibri" panose="020F0502020204030204" pitchFamily="34" charset="0"/>
              </a:rPr>
              <a:t> life, have a name, be safe, live with family, education, play</a:t>
            </a:r>
          </a:p>
          <a:p>
            <a:r>
              <a:rPr lang="en-GB" baseline="0">
                <a:solidFill>
                  <a:schemeClr val="tx2">
                    <a:lumMod val="50000"/>
                  </a:schemeClr>
                </a:solidFill>
                <a:latin typeface="Calibri" panose="020F0502020204030204" pitchFamily="34" charset="0"/>
              </a:rPr>
              <a:t>Most children will live a happy and engaging life but others will have barriers to face to get that life they are entitled too. </a:t>
            </a:r>
            <a:endParaRPr lang="en-GB"/>
          </a:p>
        </p:txBody>
      </p:sp>
      <p:sp>
        <p:nvSpPr>
          <p:cNvPr id="4" name="Slide Number Placeholder 3"/>
          <p:cNvSpPr>
            <a:spLocks noGrp="1"/>
          </p:cNvSpPr>
          <p:nvPr>
            <p:ph type="sldNum" sz="quarter" idx="10"/>
          </p:nvPr>
        </p:nvSpPr>
        <p:spPr/>
        <p:txBody>
          <a:bodyPr/>
          <a:lstStyle/>
          <a:p>
            <a:fld id="{9F2414DD-93FB-4BAB-B062-09644DD45FB5}" type="slidenum">
              <a:rPr lang="en-GB" smtClean="0"/>
              <a:t>23</a:t>
            </a:fld>
            <a:endParaRPr lang="en-GB"/>
          </a:p>
        </p:txBody>
      </p:sp>
    </p:spTree>
    <p:extLst>
      <p:ext uri="{BB962C8B-B14F-4D97-AF65-F5344CB8AC3E}">
        <p14:creationId xmlns:p14="http://schemas.microsoft.com/office/powerpoint/2010/main" val="4154127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Taken away from her home</a:t>
            </a:r>
            <a:r>
              <a:rPr lang="en-GB" baseline="0"/>
              <a:t> with agreement with parents to have an education in France. </a:t>
            </a:r>
          </a:p>
          <a:p>
            <a:r>
              <a:rPr lang="en-GB" baseline="0"/>
              <a:t>Aunty moved to London with boyfriend and abuse worsened after this. Many organisations involved but did nothing. </a:t>
            </a:r>
          </a:p>
          <a:p>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24</a:t>
            </a:fld>
            <a:endParaRPr lang="en-GB"/>
          </a:p>
        </p:txBody>
      </p:sp>
    </p:spTree>
    <p:extLst>
      <p:ext uri="{BB962C8B-B14F-4D97-AF65-F5344CB8AC3E}">
        <p14:creationId xmlns:p14="http://schemas.microsoft.com/office/powerpoint/2010/main" val="92918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https://www.slideshare.net/Pr0CEED/the-tragic-case-of-victoria-climbie-revised-2011</a:t>
            </a:r>
            <a:endParaRPr lang="en-GB"/>
          </a:p>
          <a:p>
            <a:r>
              <a:rPr lang="en-GB"/>
              <a:t>For workshops???</a:t>
            </a:r>
          </a:p>
        </p:txBody>
      </p:sp>
      <p:sp>
        <p:nvSpPr>
          <p:cNvPr id="4" name="Slide Number Placeholder 3"/>
          <p:cNvSpPr>
            <a:spLocks noGrp="1"/>
          </p:cNvSpPr>
          <p:nvPr>
            <p:ph type="sldNum" sz="quarter" idx="10"/>
          </p:nvPr>
        </p:nvSpPr>
        <p:spPr/>
        <p:txBody>
          <a:bodyPr/>
          <a:lstStyle/>
          <a:p>
            <a:fld id="{148BB90B-2D71-4937-B6B1-02424189E53E}" type="slidenum">
              <a:rPr lang="en-GB" smtClean="0"/>
              <a:t>25</a:t>
            </a:fld>
            <a:endParaRPr lang="en-GB"/>
          </a:p>
        </p:txBody>
      </p:sp>
    </p:spTree>
    <p:extLst>
      <p:ext uri="{BB962C8B-B14F-4D97-AF65-F5344CB8AC3E}">
        <p14:creationId xmlns:p14="http://schemas.microsoft.com/office/powerpoint/2010/main" val="3152062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https://www.gov.uk/government/publications/every-child-matters</a:t>
            </a:r>
          </a:p>
        </p:txBody>
      </p:sp>
      <p:sp>
        <p:nvSpPr>
          <p:cNvPr id="4" name="Slide Number Placeholder 3"/>
          <p:cNvSpPr>
            <a:spLocks noGrp="1"/>
          </p:cNvSpPr>
          <p:nvPr>
            <p:ph type="sldNum" sz="quarter" idx="5"/>
          </p:nvPr>
        </p:nvSpPr>
        <p:spPr/>
        <p:txBody>
          <a:bodyPr/>
          <a:lstStyle/>
          <a:p>
            <a:fld id="{80B780D4-12FA-4783-BA1B-82E8591044E3}" type="slidenum">
              <a:rPr lang="en-GB" smtClean="0"/>
              <a:t>26</a:t>
            </a:fld>
            <a:endParaRPr lang="en-GB"/>
          </a:p>
        </p:txBody>
      </p:sp>
    </p:spTree>
    <p:extLst>
      <p:ext uri="{BB962C8B-B14F-4D97-AF65-F5344CB8AC3E}">
        <p14:creationId xmlns:p14="http://schemas.microsoft.com/office/powerpoint/2010/main" val="4276883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Peter had lived in the </a:t>
            </a:r>
            <a:r>
              <a:rPr lang="en-GB" sz="1200" b="0" i="0" u="none" strike="noStrike" kern="1200">
                <a:solidFill>
                  <a:schemeClr val="tx1"/>
                </a:solidFill>
                <a:effectLst/>
                <a:latin typeface="+mn-lt"/>
                <a:ea typeface="+mn-ea"/>
                <a:cs typeface="+mn-cs"/>
                <a:hlinkClick r:id="rId3" tooltip="London Borough of Haringey"/>
              </a:rPr>
              <a:t>London Borough of Haringey</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4" tooltip="North London"/>
              </a:rPr>
              <a:t>North London</a:t>
            </a:r>
            <a:r>
              <a:rPr lang="en-GB" sz="1200" b="0" i="0" kern="1200">
                <a:solidFill>
                  <a:schemeClr val="tx1"/>
                </a:solidFill>
                <a:effectLst/>
                <a:latin typeface="+mn-lt"/>
                <a:ea typeface="+mn-ea"/>
                <a:cs typeface="+mn-cs"/>
              </a:rPr>
              <a:t>, under the same </a:t>
            </a:r>
            <a:r>
              <a:rPr lang="en-GB" sz="1200" b="0" i="0" u="none" strike="noStrike" kern="1200">
                <a:solidFill>
                  <a:schemeClr val="tx1"/>
                </a:solidFill>
                <a:effectLst/>
                <a:latin typeface="+mn-lt"/>
                <a:ea typeface="+mn-ea"/>
                <a:cs typeface="+mn-cs"/>
                <a:hlinkClick r:id="rId5" tooltip="Child welfare"/>
              </a:rPr>
              <a:t>child welfare</a:t>
            </a:r>
            <a:r>
              <a:rPr lang="en-GB" sz="1200" b="0" i="0" kern="1200">
                <a:solidFill>
                  <a:schemeClr val="tx1"/>
                </a:solidFill>
                <a:effectLst/>
                <a:latin typeface="+mn-lt"/>
                <a:ea typeface="+mn-ea"/>
                <a:cs typeface="+mn-cs"/>
              </a:rPr>
              <a:t> authorities that had already failed seven years earlier in the case of </a:t>
            </a:r>
            <a:r>
              <a:rPr lang="en-GB" sz="1200" b="0" i="0" u="sng" kern="1200">
                <a:solidFill>
                  <a:schemeClr val="tx1"/>
                </a:solidFill>
                <a:effectLst/>
                <a:latin typeface="+mn-lt"/>
                <a:ea typeface="+mn-ea"/>
                <a:cs typeface="+mn-cs"/>
                <a:hlinkClick r:id="rId6"/>
              </a:rPr>
              <a:t>Victoria </a:t>
            </a:r>
            <a:r>
              <a:rPr lang="en-GB" sz="1200" b="0" i="0" u="sng" kern="1200" err="1">
                <a:solidFill>
                  <a:schemeClr val="tx1"/>
                </a:solidFill>
                <a:effectLst/>
                <a:latin typeface="+mn-lt"/>
                <a:ea typeface="+mn-ea"/>
                <a:cs typeface="+mn-cs"/>
                <a:hlinkClick r:id="rId6"/>
              </a:rPr>
              <a:t>Climbié</a:t>
            </a:r>
            <a:endParaRPr lang="en-GB" sz="1200" b="0" i="0" u="sng" kern="1200">
              <a:solidFill>
                <a:schemeClr val="tx1"/>
              </a:solidFill>
              <a:effectLst/>
              <a:latin typeface="+mn-lt"/>
              <a:ea typeface="+mn-ea"/>
              <a:cs typeface="+mn-cs"/>
            </a:endParaRPr>
          </a:p>
          <a:p>
            <a:r>
              <a:rPr lang="en-GB" sz="1200" b="0" i="0" u="sng" kern="1200">
                <a:solidFill>
                  <a:schemeClr val="tx1"/>
                </a:solidFill>
                <a:effectLst/>
                <a:latin typeface="+mn-lt"/>
                <a:ea typeface="+mn-ea"/>
                <a:cs typeface="+mn-cs"/>
              </a:rPr>
              <a:t>Peter</a:t>
            </a:r>
            <a:r>
              <a:rPr lang="en-GB" sz="1200" b="0" i="0" u="sng" kern="1200" baseline="0">
                <a:solidFill>
                  <a:schemeClr val="tx1"/>
                </a:solidFill>
                <a:effectLst/>
                <a:latin typeface="+mn-lt"/>
                <a:ea typeface="+mn-ea"/>
                <a:cs typeface="+mn-cs"/>
              </a:rPr>
              <a:t> was 17 months old</a:t>
            </a:r>
          </a:p>
          <a:p>
            <a:endParaRPr lang="en-GB" sz="1200" b="0" i="0" u="sng"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27</a:t>
            </a:fld>
            <a:endParaRPr lang="en-GB"/>
          </a:p>
        </p:txBody>
      </p:sp>
    </p:spTree>
    <p:extLst>
      <p:ext uri="{BB962C8B-B14F-4D97-AF65-F5344CB8AC3E}">
        <p14:creationId xmlns:p14="http://schemas.microsoft.com/office/powerpoint/2010/main" val="4189183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https://www.gov.uk/government/publications/the-protection-of-children-in-england-a-progress-report</a:t>
            </a:r>
          </a:p>
        </p:txBody>
      </p:sp>
      <p:sp>
        <p:nvSpPr>
          <p:cNvPr id="4" name="Slide Number Placeholder 3"/>
          <p:cNvSpPr>
            <a:spLocks noGrp="1"/>
          </p:cNvSpPr>
          <p:nvPr>
            <p:ph type="sldNum" sz="quarter" idx="5"/>
          </p:nvPr>
        </p:nvSpPr>
        <p:spPr/>
        <p:txBody>
          <a:bodyPr/>
          <a:lstStyle/>
          <a:p>
            <a:fld id="{80B780D4-12FA-4783-BA1B-82E8591044E3}" type="slidenum">
              <a:rPr lang="en-GB" smtClean="0"/>
              <a:t>29</a:t>
            </a:fld>
            <a:endParaRPr lang="en-GB"/>
          </a:p>
        </p:txBody>
      </p:sp>
    </p:spTree>
    <p:extLst>
      <p:ext uri="{BB962C8B-B14F-4D97-AF65-F5344CB8AC3E}">
        <p14:creationId xmlns:p14="http://schemas.microsoft.com/office/powerpoint/2010/main" val="1148718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Killed by step-dad but mum was involved too.</a:t>
            </a:r>
            <a:r>
              <a:rPr lang="en-GB" baseline="0"/>
              <a:t> </a:t>
            </a:r>
          </a:p>
          <a:p>
            <a:pPr fontAlgn="base"/>
            <a:r>
              <a:rPr lang="en-GB" sz="1200" b="0" i="0" kern="120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a:solidFill>
                  <a:schemeClr val="tx1"/>
                </a:solidFill>
                <a:effectLst/>
                <a:latin typeface="+mn-lt"/>
                <a:ea typeface="+mn-ea"/>
                <a:cs typeface="+mn-cs"/>
              </a:rPr>
              <a:t>Excuses made by Daniel's "controlling" mother were accepted by agencies</a:t>
            </a:r>
          </a:p>
          <a:p>
            <a:r>
              <a:rPr lang="en-GB" sz="1200" b="0" i="0" kern="1200">
                <a:solidFill>
                  <a:schemeClr val="tx1"/>
                </a:solidFill>
                <a:effectLst/>
                <a:latin typeface="+mn-lt"/>
                <a:ea typeface="+mn-ea"/>
                <a:cs typeface="+mn-cs"/>
              </a:rPr>
              <a:t>Daniel stole sandwiches from other children at school and dug through bins for discarded apple cores. His body was so emaciated that one experienced </a:t>
            </a:r>
            <a:r>
              <a:rPr lang="en-GB" sz="1200" b="0" i="0" kern="1200" err="1">
                <a:solidFill>
                  <a:schemeClr val="tx1"/>
                </a:solidFill>
                <a:effectLst/>
                <a:latin typeface="+mn-lt"/>
                <a:ea typeface="+mn-ea"/>
                <a:cs typeface="+mn-cs"/>
              </a:rPr>
              <a:t>healthworker</a:t>
            </a:r>
            <a:r>
              <a:rPr lang="en-GB" sz="1200" b="0" i="0" kern="1200">
                <a:solidFill>
                  <a:schemeClr val="tx1"/>
                </a:solidFill>
                <a:effectLst/>
                <a:latin typeface="+mn-lt"/>
                <a:ea typeface="+mn-ea"/>
                <a:cs typeface="+mn-cs"/>
              </a:rPr>
              <a:t> compared it to that of a concentration camp victim.</a:t>
            </a:r>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30</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found he was in</a:t>
            </a:r>
            <a:r>
              <a:rPr lang="en-GB" baseline="0"/>
              <a:t> a baby grow aged 6 to 9 months</a:t>
            </a:r>
          </a:p>
          <a:p>
            <a:pPr fontAlgn="base"/>
            <a:r>
              <a:rPr lang="en-GB" sz="1200" b="0" i="0" kern="120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a:hlinkClick r:id="rId3"/>
              </a:rPr>
              <a:t>https://www.bbc.co.uk/news/uk-england-24388175</a:t>
            </a:r>
            <a:endParaRPr lang="en-GB" baseline="0"/>
          </a:p>
          <a:p>
            <a:r>
              <a:rPr lang="en-GB"/>
              <a:t>https://www.theguardian.com/society/2013/nov/13/hamzah-khan-social-services-warning-signs</a:t>
            </a:r>
            <a:endParaRPr lang="en-GB">
              <a:cs typeface="Calibri" panose="020F0502020204030204"/>
            </a:endParaRPr>
          </a:p>
        </p:txBody>
      </p:sp>
      <p:sp>
        <p:nvSpPr>
          <p:cNvPr id="4" name="Slide Number Placeholder 3"/>
          <p:cNvSpPr>
            <a:spLocks noGrp="1"/>
          </p:cNvSpPr>
          <p:nvPr>
            <p:ph type="sldNum" sz="quarter" idx="10"/>
          </p:nvPr>
        </p:nvSpPr>
        <p:spPr/>
        <p:txBody>
          <a:bodyPr/>
          <a:lstStyle/>
          <a:p>
            <a:fld id="{148BB90B-2D71-4937-B6B1-02424189E53E}" type="slidenum">
              <a:rPr lang="en-GB" smtClean="0"/>
              <a:t>32</a:t>
            </a:fld>
            <a:endParaRPr lang="en-GB"/>
          </a:p>
        </p:txBody>
      </p:sp>
    </p:spTree>
    <p:extLst>
      <p:ext uri="{BB962C8B-B14F-4D97-AF65-F5344CB8AC3E}">
        <p14:creationId xmlns:p14="http://schemas.microsoft.com/office/powerpoint/2010/main" val="1251113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https://www.legislation.gov.uk/ukpga/2009/25/contents</a:t>
            </a:r>
          </a:p>
          <a:p>
            <a:endParaRPr lang="en-GB"/>
          </a:p>
          <a:p>
            <a:r>
              <a:rPr lang="en-GB"/>
              <a:t>https://assets.publishing.service.gov.uk/media/5e258ec240f0b62c52248094/guide-to-coroner-services-bereaved-people-jan-2020.pdf</a:t>
            </a:r>
          </a:p>
          <a:p>
            <a:endParaRPr lang="en-GB"/>
          </a:p>
          <a:p>
            <a:r>
              <a:rPr lang="en-GB"/>
              <a:t>https://researchbriefings.files.parliament.uk/documents/SN03981/SN03981.pdf</a:t>
            </a:r>
          </a:p>
          <a:p>
            <a:endParaRPr lang="en-GB"/>
          </a:p>
          <a:p>
            <a:r>
              <a:rPr lang="en-GB"/>
              <a:t>https://www.legislation.gov.uk/uksi/2019/1112/made</a:t>
            </a:r>
          </a:p>
        </p:txBody>
      </p:sp>
      <p:sp>
        <p:nvSpPr>
          <p:cNvPr id="4" name="Slide Number Placeholder 3"/>
          <p:cNvSpPr>
            <a:spLocks noGrp="1"/>
          </p:cNvSpPr>
          <p:nvPr>
            <p:ph type="sldNum" sz="quarter" idx="5"/>
          </p:nvPr>
        </p:nvSpPr>
        <p:spPr/>
        <p:txBody>
          <a:bodyPr/>
          <a:lstStyle/>
          <a:p>
            <a:fld id="{80B780D4-12FA-4783-BA1B-82E8591044E3}" type="slidenum">
              <a:rPr lang="en-GB" smtClean="0"/>
              <a:t>33</a:t>
            </a:fld>
            <a:endParaRPr lang="en-GB"/>
          </a:p>
        </p:txBody>
      </p:sp>
    </p:spTree>
    <p:extLst>
      <p:ext uri="{BB962C8B-B14F-4D97-AF65-F5344CB8AC3E}">
        <p14:creationId xmlns:p14="http://schemas.microsoft.com/office/powerpoint/2010/main" val="42355923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https://www.college.police.uk/app/major-investigation-and-public-protection/investigating-child-abuse-and-safeguarding-children/police-response-investigating-child-abuse/risk-and-associated-investigations</a:t>
            </a:r>
          </a:p>
        </p:txBody>
      </p:sp>
      <p:sp>
        <p:nvSpPr>
          <p:cNvPr id="4" name="Slide Number Placeholder 3"/>
          <p:cNvSpPr>
            <a:spLocks noGrp="1"/>
          </p:cNvSpPr>
          <p:nvPr>
            <p:ph type="sldNum" sz="quarter" idx="5"/>
          </p:nvPr>
        </p:nvSpPr>
        <p:spPr/>
        <p:txBody>
          <a:bodyPr/>
          <a:lstStyle/>
          <a:p>
            <a:fld id="{80B780D4-12FA-4783-BA1B-82E8591044E3}" type="slidenum">
              <a:rPr lang="en-GB" smtClean="0"/>
              <a:t>38</a:t>
            </a:fld>
            <a:endParaRPr lang="en-GB"/>
          </a:p>
        </p:txBody>
      </p:sp>
    </p:spTree>
    <p:extLst>
      <p:ext uri="{BB962C8B-B14F-4D97-AF65-F5344CB8AC3E}">
        <p14:creationId xmlns:p14="http://schemas.microsoft.com/office/powerpoint/2010/main" val="4566261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Lola - </a:t>
            </a:r>
            <a:r>
              <a:rPr lang="en-GB" b="0" i="0">
                <a:solidFill>
                  <a:srgbClr val="141414"/>
                </a:solidFill>
                <a:effectLst/>
                <a:latin typeface="ReithSans"/>
              </a:rPr>
              <a:t>101 surface injuries on her body and suffered a "catastrophic" brain trauma</a:t>
            </a:r>
          </a:p>
          <a:p>
            <a:r>
              <a:rPr lang="en-GB" b="0" i="0" err="1">
                <a:solidFill>
                  <a:srgbClr val="141414"/>
                </a:solidFill>
                <a:effectLst/>
                <a:latin typeface="ReithSans"/>
              </a:rPr>
              <a:t>Kaylea</a:t>
            </a:r>
            <a:r>
              <a:rPr lang="en-GB" b="0" i="0">
                <a:solidFill>
                  <a:srgbClr val="141414"/>
                </a:solidFill>
                <a:effectLst/>
                <a:latin typeface="ReithSans"/>
              </a:rPr>
              <a:t> –disability left her restricted to her bed for more than six months in  "squalid" and "inhumane" conditions</a:t>
            </a:r>
          </a:p>
          <a:p>
            <a:r>
              <a:rPr lang="en-GB" b="0" i="0">
                <a:solidFill>
                  <a:srgbClr val="141414"/>
                </a:solidFill>
                <a:effectLst/>
                <a:latin typeface="ReithSans"/>
              </a:rPr>
              <a:t>Logan killed by brother, mother and father body taken to river; weighted 3 stone; treated like a prisoner.</a:t>
            </a:r>
          </a:p>
          <a:p>
            <a:r>
              <a:rPr lang="en-GB" b="0" i="0">
                <a:solidFill>
                  <a:srgbClr val="141414"/>
                </a:solidFill>
                <a:effectLst/>
                <a:latin typeface="ReithSans"/>
              </a:rPr>
              <a:t>Star – killed by mother’s girlfriend after months of abuse. two brain injuries and various fractures to her skull, ribs and shinbone.</a:t>
            </a:r>
          </a:p>
          <a:p>
            <a:r>
              <a:rPr lang="en-GB" b="0" i="0">
                <a:solidFill>
                  <a:srgbClr val="141414"/>
                </a:solidFill>
                <a:effectLst/>
                <a:latin typeface="ReithSans"/>
              </a:rPr>
              <a:t>Dylan  suffocated by mother </a:t>
            </a:r>
          </a:p>
          <a:p>
            <a:r>
              <a:rPr lang="en-GB" b="0" i="0">
                <a:solidFill>
                  <a:srgbClr val="141414"/>
                </a:solidFill>
                <a:effectLst/>
                <a:latin typeface="ReithSans"/>
              </a:rPr>
              <a:t>Arthur – </a:t>
            </a:r>
            <a:r>
              <a:rPr lang="en-GB" b="0" i="0">
                <a:solidFill>
                  <a:srgbClr val="202122"/>
                </a:solidFill>
                <a:effectLst/>
                <a:latin typeface="Arial" panose="020B0604020202020204" pitchFamily="34" charset="0"/>
              </a:rPr>
              <a:t>un-survivable brain injury 130 bruises, that he had been poisoned with salt and injuries compared to being tortured.</a:t>
            </a:r>
          </a:p>
          <a:p>
            <a:r>
              <a:rPr lang="en-GB" b="0" i="0">
                <a:solidFill>
                  <a:srgbClr val="202122"/>
                </a:solidFill>
                <a:effectLst/>
                <a:latin typeface="Arial" panose="020B0604020202020204" pitchFamily="34" charset="0"/>
              </a:rPr>
              <a:t>Alfie </a:t>
            </a:r>
            <a:r>
              <a:rPr lang="en-GB" b="0" i="0">
                <a:solidFill>
                  <a:srgbClr val="121212"/>
                </a:solidFill>
                <a:effectLst/>
                <a:latin typeface="GuardianTextEgyptian"/>
              </a:rPr>
              <a:t>held underwater in a bath, after months of cruelty that had left him with more than 50 injuries</a:t>
            </a:r>
            <a:r>
              <a:rPr lang="en-GB" b="0" i="0">
                <a:solidFill>
                  <a:srgbClr val="202122"/>
                </a:solidFill>
                <a:effectLst/>
                <a:latin typeface="Arial" panose="020B0604020202020204" pitchFamily="34" charset="0"/>
              </a:rPr>
              <a:t> 60 calls made to police. </a:t>
            </a:r>
          </a:p>
          <a:p>
            <a:r>
              <a:rPr lang="en-GB" b="0" i="0">
                <a:solidFill>
                  <a:srgbClr val="202122"/>
                </a:solidFill>
                <a:effectLst/>
                <a:latin typeface="Arial" panose="020B0604020202020204" pitchFamily="34" charset="0"/>
              </a:rPr>
              <a:t>Finley - </a:t>
            </a:r>
            <a:r>
              <a:rPr lang="en-GB" b="0" i="0">
                <a:solidFill>
                  <a:srgbClr val="141414"/>
                </a:solidFill>
                <a:effectLst/>
                <a:latin typeface="ReithSans"/>
              </a:rPr>
              <a:t>57 breaks to his bones, 71 bruises and two burns on his left hand</a:t>
            </a:r>
            <a:r>
              <a:rPr lang="en-GB" b="0" i="0">
                <a:solidFill>
                  <a:srgbClr val="202122"/>
                </a:solidFill>
                <a:effectLst/>
                <a:latin typeface="Arial" panose="020B0604020202020204" pitchFamily="34" charset="0"/>
              </a:rPr>
              <a:t> taken into care but returned dead within 39 days. </a:t>
            </a:r>
          </a:p>
          <a:p>
            <a:endParaRPr lang="en-GB" b="0" i="0">
              <a:solidFill>
                <a:srgbClr val="202122"/>
              </a:solidFill>
              <a:effectLst/>
              <a:latin typeface="Arial" panose="020B0604020202020204" pitchFamily="34" charset="0"/>
            </a:endParaRPr>
          </a:p>
          <a:p>
            <a:r>
              <a:rPr lang="en-GB" b="0" i="0">
                <a:solidFill>
                  <a:srgbClr val="202122"/>
                </a:solidFill>
                <a:effectLst/>
                <a:latin typeface="Arial" panose="020B0604020202020204" pitchFamily="34" charset="0"/>
              </a:rPr>
              <a:t> </a:t>
            </a:r>
            <a:endParaRPr lang="en-GB" b="0"/>
          </a:p>
        </p:txBody>
      </p:sp>
      <p:sp>
        <p:nvSpPr>
          <p:cNvPr id="4" name="Slide Number Placeholder 3"/>
          <p:cNvSpPr>
            <a:spLocks noGrp="1"/>
          </p:cNvSpPr>
          <p:nvPr>
            <p:ph type="sldNum" sz="quarter" idx="5"/>
          </p:nvPr>
        </p:nvSpPr>
        <p:spPr/>
        <p:txBody>
          <a:bodyPr/>
          <a:lstStyle/>
          <a:p>
            <a:fld id="{80B780D4-12FA-4783-BA1B-82E8591044E3}" type="slidenum">
              <a:rPr lang="en-GB" smtClean="0"/>
              <a:t>39</a:t>
            </a:fld>
            <a:endParaRPr lang="en-GB"/>
          </a:p>
        </p:txBody>
      </p:sp>
    </p:spTree>
    <p:extLst>
      <p:ext uri="{BB962C8B-B14F-4D97-AF65-F5344CB8AC3E}">
        <p14:creationId xmlns:p14="http://schemas.microsoft.com/office/powerpoint/2010/main" val="15836787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https://www.gov.uk/dbs-check-applicant-criminal-record</a:t>
            </a:r>
          </a:p>
        </p:txBody>
      </p:sp>
      <p:sp>
        <p:nvSpPr>
          <p:cNvPr id="4" name="Slide Number Placeholder 3"/>
          <p:cNvSpPr>
            <a:spLocks noGrp="1"/>
          </p:cNvSpPr>
          <p:nvPr>
            <p:ph type="sldNum" sz="quarter" idx="5"/>
          </p:nvPr>
        </p:nvSpPr>
        <p:spPr/>
        <p:txBody>
          <a:bodyPr/>
          <a:lstStyle/>
          <a:p>
            <a:fld id="{80B780D4-12FA-4783-BA1B-82E8591044E3}" type="slidenum">
              <a:rPr lang="en-GB" smtClean="0"/>
              <a:t>47</a:t>
            </a:fld>
            <a:endParaRPr lang="en-GB"/>
          </a:p>
        </p:txBody>
      </p:sp>
    </p:spTree>
    <p:extLst>
      <p:ext uri="{BB962C8B-B14F-4D97-AF65-F5344CB8AC3E}">
        <p14:creationId xmlns:p14="http://schemas.microsoft.com/office/powerpoint/2010/main" val="2162614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Access to children  = teachers, youth workers, </a:t>
            </a:r>
            <a:r>
              <a:rPr lang="en-GB" sz="1200" b="0" i="0" kern="120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a:p>
          <a:p>
            <a:r>
              <a:rPr lang="en-GB" sz="1200" b="0" i="0" kern="120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a:solidFill>
                  <a:schemeClr val="tx1"/>
                </a:solidFill>
                <a:effectLst/>
                <a:latin typeface="+mn-lt"/>
                <a:ea typeface="+mn-ea"/>
                <a:cs typeface="+mn-cs"/>
              </a:rPr>
              <a:t>99 list is</a:t>
            </a:r>
            <a:r>
              <a:rPr lang="en-GB" sz="1200" b="0" i="0" kern="1200" baseline="0">
                <a:solidFill>
                  <a:schemeClr val="tx1"/>
                </a:solidFill>
                <a:effectLst/>
                <a:latin typeface="+mn-lt"/>
                <a:ea typeface="+mn-ea"/>
                <a:cs typeface="+mn-cs"/>
              </a:rPr>
              <a:t> a list of people who </a:t>
            </a:r>
            <a:r>
              <a:rPr lang="en-GB" sz="1200" b="0" i="0" kern="120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48</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99 list  - not a sex offender and not banded from working with children. </a:t>
            </a:r>
          </a:p>
          <a:p>
            <a:r>
              <a:rPr lang="en-GB" sz="1200" b="0" i="0" kern="120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49</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50</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t>52</a:t>
            </a:fld>
            <a:endParaRPr lang="en-GB"/>
          </a:p>
        </p:txBody>
      </p:sp>
    </p:spTree>
    <p:extLst>
      <p:ext uri="{BB962C8B-B14F-4D97-AF65-F5344CB8AC3E}">
        <p14:creationId xmlns:p14="http://schemas.microsoft.com/office/powerpoint/2010/main" val="194124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CA77-C9A5-4D20-D510-6E392A0DD8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39E5A6-9A2C-0C21-C2D9-C51D00EA7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7708B4-2547-89CA-C911-58A3106A80B8}"/>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B0B6A35B-F1E4-0F3B-4304-DC5B83712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AAC41-46E9-1E2E-4C38-D32156B0AD2C}"/>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1094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F566-9E05-E519-73AB-015114041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4DF1B-157B-8391-BF6C-EFD002FF41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73894-3D86-FC5B-5C18-71916703EE88}"/>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F8D3E3E2-06C7-A018-8292-A845EDF8F1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03EE5-3A2B-DB78-FE00-E75C8FECB918}"/>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520852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422AA-0BAF-B0D3-FCB7-8EC5BC2A2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898B9D-11CD-372D-FFA2-00585FB9E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60049-B164-822D-8D04-B867C0AB058C}"/>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9407420D-1B43-4B37-5A8B-60890038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0C27E-52E3-0847-0AAD-4EC4C016B125}"/>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89955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2D57-2DA6-35B0-4BBF-8CFC8C54B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19E3B-D436-667B-CAA3-84E606F951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A81A23-DF5A-3C25-11F3-69A8073996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D6166-A635-0771-47AF-06A78D7F8BC2}"/>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6" name="Footer Placeholder 5">
            <a:extLst>
              <a:ext uri="{FF2B5EF4-FFF2-40B4-BE49-F238E27FC236}">
                <a16:creationId xmlns:a16="http://schemas.microsoft.com/office/drawing/2014/main" id="{185BAD8B-F421-03B0-5B03-E255C7023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B71BD-3159-2E76-46ED-DC7C48421AD2}"/>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070124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21FA-5A6E-67BB-165E-7F40655D97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48A1A-6AE4-C7D2-3DFE-87BE35E13C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35740B-D797-3876-8FDF-D868650C26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B44AB-280E-33EC-2487-BDC7D07B26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F8934D-B2BD-9167-3A52-BB32ED03B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6715EB-059D-F0AF-12F2-A382461CDABD}"/>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8" name="Footer Placeholder 7">
            <a:extLst>
              <a:ext uri="{FF2B5EF4-FFF2-40B4-BE49-F238E27FC236}">
                <a16:creationId xmlns:a16="http://schemas.microsoft.com/office/drawing/2014/main" id="{11157B7A-5F31-C194-5945-940A8D788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0E047C-43C6-691F-40BD-BA74478838E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48893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396E-4CCC-60CD-5504-AF37969D4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65A2A-1F4C-8CA8-D655-76C31DF2A20F}"/>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4" name="Footer Placeholder 3">
            <a:extLst>
              <a:ext uri="{FF2B5EF4-FFF2-40B4-BE49-F238E27FC236}">
                <a16:creationId xmlns:a16="http://schemas.microsoft.com/office/drawing/2014/main" id="{2A56FFE3-7E4B-90B4-6F31-537C7B7316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CB597-5BFA-F823-01D8-A785B12C077B}"/>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70709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2CAD25-B26C-DBEF-8D31-7FC62DABE206}"/>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3" name="Footer Placeholder 2">
            <a:extLst>
              <a:ext uri="{FF2B5EF4-FFF2-40B4-BE49-F238E27FC236}">
                <a16:creationId xmlns:a16="http://schemas.microsoft.com/office/drawing/2014/main" id="{0DF2B68C-6E5C-29F5-E6B5-E255C7C754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C6DB5-3F77-6ECF-55CA-A0F818A3C60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297476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E050-6A2E-73CC-706D-E981332D2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5D19D-C4AB-94DB-BC54-81E6A4CF01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471A08-4F82-E75E-D38F-56DB6FAD7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6499-43C3-37A2-DEBD-908B68D5E861}"/>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6" name="Footer Placeholder 5">
            <a:extLst>
              <a:ext uri="{FF2B5EF4-FFF2-40B4-BE49-F238E27FC236}">
                <a16:creationId xmlns:a16="http://schemas.microsoft.com/office/drawing/2014/main" id="{281BADA0-34EB-2686-4C7B-A358A7E50A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11557-3111-FBEC-968B-5C53D550E049}"/>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985309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FA6C-5B05-E5A7-4CA6-2A2C8A2E0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A65061-818E-C329-3F3C-27A656FE22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0A0A61-76E5-5139-6EF1-9898CD324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F2CFB-39B4-E256-2C39-91969E0644FC}"/>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6" name="Footer Placeholder 5">
            <a:extLst>
              <a:ext uri="{FF2B5EF4-FFF2-40B4-BE49-F238E27FC236}">
                <a16:creationId xmlns:a16="http://schemas.microsoft.com/office/drawing/2014/main" id="{643E7697-ECC6-185F-1B42-D4B06C4EC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1836B-C32C-1565-2B76-EA79AAA198C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81646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A6C7-F79D-75CD-C231-F03B79D8A3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C630A-13B2-91E2-6C67-A401BCB16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D2A02-0FF1-0B58-744E-D8309CEE0FF7}"/>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165DE97F-393E-788E-CDD6-D5180BA6A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D4FF3-7B21-F962-A3A8-5E05DE784004}"/>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863588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B3B4F-4A60-E999-038E-60DDBC5481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F4FE86-FE94-7BC0-F285-805B167095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6DA9B-0243-7677-5D12-E861AC473CCF}"/>
              </a:ext>
            </a:extLst>
          </p:cNvPr>
          <p:cNvSpPr>
            <a:spLocks noGrp="1"/>
          </p:cNvSpPr>
          <p:nvPr>
            <p:ph type="dt" sz="half" idx="10"/>
          </p:nvPr>
        </p:nvSpPr>
        <p:spPr/>
        <p:txBody>
          <a:body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68B690DE-13CF-3FA9-6A49-94E17925D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E3987E-5D33-CFF2-5197-49AAABA5D78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823126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10/25/2024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10/25/2024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10/25/2024</a:t>
            </a:fld>
            <a:endParaRPr lang="en-US"/>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10/25/2024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10/25/2024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10/25/2024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10/25/2024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10/25/2024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10/25/2024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10/25/2024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10/25/2024</a:t>
            </a:fld>
            <a:endParaRPr lang="en-US"/>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25/10/2024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25/10/2024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25/10/2024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450A-74F4-6A2A-A033-59D7BBC6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20A3-A321-EF96-9EB6-8A0093F43B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32227-6EAD-41E7-3C5F-C10C48CBF1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96ED72-C91E-43DB-A213-0389C02C29CE}" type="datetimeFigureOut">
              <a:rPr lang="en-GB" smtClean="0"/>
              <a:t>25/10/2024</a:t>
            </a:fld>
            <a:endParaRPr lang="en-GB"/>
          </a:p>
        </p:txBody>
      </p:sp>
      <p:sp>
        <p:nvSpPr>
          <p:cNvPr id="5" name="Footer Placeholder 4">
            <a:extLst>
              <a:ext uri="{FF2B5EF4-FFF2-40B4-BE49-F238E27FC236}">
                <a16:creationId xmlns:a16="http://schemas.microsoft.com/office/drawing/2014/main" id="{2F0EB9E5-3BB2-0F8B-9888-C8C9F9447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4B870D-1D5B-9DE1-9EC8-FABAB9BAB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4BFA9-C470-41CB-9D38-F8D5AA636250}" type="slidenum">
              <a:rPr lang="en-GB" smtClean="0"/>
              <a:t>‹#›</a:t>
            </a:fld>
            <a:endParaRPr lang="en-GB"/>
          </a:p>
        </p:txBody>
      </p:sp>
    </p:spTree>
    <p:extLst>
      <p:ext uri="{BB962C8B-B14F-4D97-AF65-F5344CB8AC3E}">
        <p14:creationId xmlns:p14="http://schemas.microsoft.com/office/powerpoint/2010/main" val="396334080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25/10/2024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10/25/2024</a:t>
            </a:fld>
            <a:endParaRPr lang="en-US"/>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25/10/2024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25/10/2024</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5.xml"/><Relationship Id="rId4" Type="http://schemas.openxmlformats.org/officeDocument/2006/relationships/image" Target="../media/image13.svg"/></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3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3.sv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35.xml"/><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39.xml.rels><?xml version="1.0" encoding="UTF-8" standalone="yes"?>
<Relationships xmlns="http://schemas.openxmlformats.org/package/2006/relationships"><Relationship Id="rId3" Type="http://schemas.openxmlformats.org/officeDocument/2006/relationships/hyperlink" Target="https://www.bbc.co.uk/news/uk-wales-65384347"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bbc.co.uk/news/uk-wales-61952430" TargetMode="External"/><Relationship Id="rId4" Type="http://schemas.openxmlformats.org/officeDocument/2006/relationships/hyperlink" Target="https://www.bbc.co.uk/news/uk-wales-64424723"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6.xm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24.xml"/><Relationship Id="rId1" Type="http://schemas.openxmlformats.org/officeDocument/2006/relationships/slideLayout" Target="../slideLayouts/slideLayout46.xml"/><Relationship Id="rId4" Type="http://schemas.openxmlformats.org/officeDocument/2006/relationships/image" Target="../media/image27.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6.xml"/><Relationship Id="rId7" Type="http://schemas.openxmlformats.org/officeDocument/2006/relationships/image" Target="../media/image1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994C-D572-6305-0EE9-6A224D228503}"/>
              </a:ext>
            </a:extLst>
          </p:cNvPr>
          <p:cNvSpPr>
            <a:spLocks noGrp="1"/>
          </p:cNvSpPr>
          <p:nvPr>
            <p:ph type="ctrTitle"/>
          </p:nvPr>
        </p:nvSpPr>
        <p:spPr>
          <a:xfrm>
            <a:off x="7464614" y="1783959"/>
            <a:ext cx="4087306" cy="2889114"/>
          </a:xfrm>
        </p:spPr>
        <p:txBody>
          <a:bodyPr anchor="b">
            <a:normAutofit/>
          </a:bodyPr>
          <a:lstStyle/>
          <a:p>
            <a:pPr algn="l"/>
            <a:r>
              <a:rPr lang="en-GB" sz="5400"/>
              <a:t> Safeguarding children</a:t>
            </a:r>
            <a:br>
              <a:rPr lang="en-GB" sz="5400"/>
            </a:br>
            <a:endParaRPr lang="en-GB" sz="5400"/>
          </a:p>
        </p:txBody>
      </p:sp>
      <p:sp>
        <p:nvSpPr>
          <p:cNvPr id="3" name="Subtitle 2">
            <a:extLst>
              <a:ext uri="{FF2B5EF4-FFF2-40B4-BE49-F238E27FC236}">
                <a16:creationId xmlns:a16="http://schemas.microsoft.com/office/drawing/2014/main" id="{88B95D25-96C5-3F25-8787-C6B068843E17}"/>
              </a:ext>
            </a:extLst>
          </p:cNvPr>
          <p:cNvSpPr>
            <a:spLocks noGrp="1"/>
          </p:cNvSpPr>
          <p:nvPr>
            <p:ph type="subTitle" idx="1"/>
          </p:nvPr>
        </p:nvSpPr>
        <p:spPr>
          <a:xfrm>
            <a:off x="7464612" y="4750893"/>
            <a:ext cx="4087305" cy="1147863"/>
          </a:xfrm>
        </p:spPr>
        <p:txBody>
          <a:bodyPr anchor="t">
            <a:normAutofit/>
          </a:bodyPr>
          <a:lstStyle/>
          <a:p>
            <a:pPr algn="l"/>
            <a:r>
              <a:rPr lang="en-GB" sz="2000"/>
              <a:t>Week 5</a:t>
            </a:r>
          </a:p>
        </p:txBody>
      </p:sp>
      <p:sp>
        <p:nvSpPr>
          <p:cNvPr id="11"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4" descr="Blanket on the earth">
            <a:extLst>
              <a:ext uri="{FF2B5EF4-FFF2-40B4-BE49-F238E27FC236}">
                <a16:creationId xmlns:a16="http://schemas.microsoft.com/office/drawing/2014/main" id="{8A4CFAAB-1D53-9951-A5C8-B3A160AF4FEB}"/>
              </a:ext>
            </a:extLst>
          </p:cNvPr>
          <p:cNvPicPr>
            <a:picLocks noChangeAspect="1"/>
          </p:cNvPicPr>
          <p:nvPr/>
        </p:nvPicPr>
        <p:blipFill rotWithShape="1">
          <a:blip r:embed="rId2"/>
          <a:srcRect l="22097" r="949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9275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32866835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F159B-41AD-2081-47CD-54D54EA284A1}"/>
              </a:ext>
            </a:extLst>
          </p:cNvPr>
          <p:cNvSpPr>
            <a:spLocks noGrp="1"/>
          </p:cNvSpPr>
          <p:nvPr>
            <p:ph type="title"/>
          </p:nvPr>
        </p:nvSpPr>
        <p:spPr>
          <a:xfrm>
            <a:off x="1043631" y="809898"/>
            <a:ext cx="10173010" cy="1036896"/>
          </a:xfrm>
        </p:spPr>
        <p:txBody>
          <a:bodyPr anchor="ctr">
            <a:normAutofit/>
          </a:bodyPr>
          <a:lstStyle/>
          <a:p>
            <a:r>
              <a:rPr lang="en-US" sz="2400"/>
              <a:t>Objectives: look at how children are safeguarded under the CJS </a:t>
            </a:r>
            <a:endParaRPr lang="en-US" sz="2400">
              <a:cs typeface="Calibri Light"/>
            </a:endParaRPr>
          </a:p>
          <a:p>
            <a:endParaRPr lang="en-US" sz="4800">
              <a:cs typeface="Calibri Light"/>
            </a:endParaRPr>
          </a:p>
        </p:txBody>
      </p:sp>
      <p:graphicFrame>
        <p:nvGraphicFramePr>
          <p:cNvPr id="5" name="Content Placeholder 2">
            <a:extLst>
              <a:ext uri="{FF2B5EF4-FFF2-40B4-BE49-F238E27FC236}">
                <a16:creationId xmlns:a16="http://schemas.microsoft.com/office/drawing/2014/main" id="{CAC47869-2F31-ABD3-E00F-928B60AD8B71}"/>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7933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 name="Picture 1" descr="Sticky notes on a wall">
            <a:extLst>
              <a:ext uri="{FF2B5EF4-FFF2-40B4-BE49-F238E27FC236}">
                <a16:creationId xmlns:a16="http://schemas.microsoft.com/office/drawing/2014/main" id="{112D7F49-9B15-CE5C-157B-4D52B5324413}"/>
              </a:ext>
            </a:extLst>
          </p:cNvPr>
          <p:cNvPicPr>
            <a:picLocks noChangeAspect="1"/>
          </p:cNvPicPr>
          <p:nvPr/>
        </p:nvPicPr>
        <p:blipFill rotWithShape="1">
          <a:blip r:embed="rId4">
            <a:extLst>
              <a:ext uri="{28A0092B-C50C-407E-A947-70E740481C1C}">
                <a14:useLocalDpi xmlns:a14="http://schemas.microsoft.com/office/drawing/2010/main" val="0"/>
              </a:ext>
            </a:extLst>
          </a:blip>
          <a:srcRect l="5772" r="3873" b="-5"/>
          <a:stretch/>
        </p:blipFill>
        <p:spPr>
          <a:xfrm>
            <a:off x="537569" y="1528762"/>
            <a:ext cx="818145" cy="631599"/>
          </a:xfrm>
          <a:prstGeom prst="rect">
            <a:avLst/>
          </a:prstGeom>
        </p:spPr>
      </p:pic>
    </p:spTree>
    <p:extLst>
      <p:ext uri="{BB962C8B-B14F-4D97-AF65-F5344CB8AC3E}">
        <p14:creationId xmlns:p14="http://schemas.microsoft.com/office/powerpoint/2010/main" val="2435810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DBF688-EB07-70B2-CC57-0A4556521806}"/>
              </a:ext>
            </a:extLst>
          </p:cNvPr>
          <p:cNvSpPr>
            <a:spLocks noGrp="1"/>
          </p:cNvSpPr>
          <p:nvPr>
            <p:ph type="title"/>
          </p:nvPr>
        </p:nvSpPr>
        <p:spPr>
          <a:xfrm>
            <a:off x="4038600" y="1939159"/>
            <a:ext cx="7644627" cy="1609259"/>
          </a:xfrm>
        </p:spPr>
        <p:txBody>
          <a:bodyPr vert="horz" lIns="91440" tIns="45720" rIns="91440" bIns="45720" rtlCol="0" anchor="b">
            <a:normAutofit/>
          </a:bodyPr>
          <a:lstStyle/>
          <a:p>
            <a:pPr algn="r"/>
            <a:r>
              <a:rPr lang="en-US" sz="6000" kern="1200">
                <a:solidFill>
                  <a:schemeClr val="tx1"/>
                </a:solidFill>
                <a:latin typeface="+mj-lt"/>
                <a:ea typeface="+mj-ea"/>
                <a:cs typeface="+mj-cs"/>
              </a:rPr>
              <a:t>Child Welfare History </a:t>
            </a:r>
          </a:p>
        </p:txBody>
      </p:sp>
      <p:sp>
        <p:nvSpPr>
          <p:cNvPr id="3" name="Content Placeholder 2">
            <a:extLst>
              <a:ext uri="{FF2B5EF4-FFF2-40B4-BE49-F238E27FC236}">
                <a16:creationId xmlns:a16="http://schemas.microsoft.com/office/drawing/2014/main" id="{B6639F10-8EFE-4139-0B5F-647FB49F835D}"/>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https://www.virtual-college.co.uk/safeguarding-children-timeline/index.html</a:t>
            </a:r>
          </a:p>
        </p:txBody>
      </p:sp>
    </p:spTree>
    <p:extLst>
      <p:ext uri="{BB962C8B-B14F-4D97-AF65-F5344CB8AC3E}">
        <p14:creationId xmlns:p14="http://schemas.microsoft.com/office/powerpoint/2010/main" val="4046100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D8673-46B0-A946-4672-06C2A99F7D2D}"/>
              </a:ext>
            </a:extLst>
          </p:cNvPr>
          <p:cNvSpPr>
            <a:spLocks noGrp="1"/>
          </p:cNvSpPr>
          <p:nvPr>
            <p:ph type="title"/>
          </p:nvPr>
        </p:nvSpPr>
        <p:spPr>
          <a:xfrm>
            <a:off x="838200" y="365125"/>
            <a:ext cx="10515600" cy="1325563"/>
          </a:xfrm>
        </p:spPr>
        <p:txBody>
          <a:bodyPr>
            <a:normAutofit/>
          </a:bodyPr>
          <a:lstStyle/>
          <a:p>
            <a:r>
              <a:rPr lang="en-GB" sz="5400"/>
              <a:t>A Child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155DF-92F4-ED08-AC83-804B2D4AD794}"/>
              </a:ext>
            </a:extLst>
          </p:cNvPr>
          <p:cNvSpPr>
            <a:spLocks noGrp="1"/>
          </p:cNvSpPr>
          <p:nvPr>
            <p:ph idx="1"/>
          </p:nvPr>
        </p:nvSpPr>
        <p:spPr>
          <a:xfrm>
            <a:off x="838200" y="1929384"/>
            <a:ext cx="10515600" cy="4251960"/>
          </a:xfrm>
        </p:spPr>
        <p:txBody>
          <a:bodyPr>
            <a:normAutofit lnSpcReduction="10000"/>
          </a:bodyPr>
          <a:lstStyle/>
          <a:p>
            <a:r>
              <a:rPr lang="en-GB" sz="2200"/>
              <a:t>Is…..</a:t>
            </a:r>
          </a:p>
          <a:p>
            <a:r>
              <a:rPr lang="en-GB" sz="2200"/>
              <a:t>Anyone under the age of 18</a:t>
            </a:r>
          </a:p>
          <a:p>
            <a:r>
              <a:rPr lang="en-GB" sz="2200"/>
              <a:t>No matter if they are living independently, is of consent or criminal responsibility age, is  suspect or an ex-offender</a:t>
            </a:r>
          </a:p>
          <a:p>
            <a:r>
              <a:rPr lang="en-GB" sz="2200"/>
              <a:t>Safeguarding procedures concern all children</a:t>
            </a:r>
          </a:p>
          <a:p>
            <a:r>
              <a:rPr lang="en-GB" sz="2200"/>
              <a:t>UN Convention on the Rights of the Child- </a:t>
            </a:r>
          </a:p>
          <a:p>
            <a:pPr lvl="1"/>
            <a:r>
              <a:rPr lang="en-GB" sz="2200"/>
              <a:t>Police must keep best interest of children in mind at all times, give maximum available resources and promote children’s self-worth</a:t>
            </a:r>
          </a:p>
          <a:p>
            <a:pPr marL="457200" lvl="1" indent="0">
              <a:buNone/>
            </a:pPr>
            <a:r>
              <a:rPr lang="en-GB" sz="2200"/>
              <a:t>Welfare Principle – welfare of child victims tends to be at the forefront of policy development, but the welfare of child suspects cannot be neglected.</a:t>
            </a:r>
          </a:p>
          <a:p>
            <a:pPr marL="457200" lvl="1" indent="0">
              <a:buNone/>
            </a:pPr>
            <a:r>
              <a:rPr lang="en-GB" sz="2200" i="1"/>
              <a:t>R (M) v Chief Magistrate </a:t>
            </a:r>
            <a:r>
              <a:rPr lang="en-GB" sz="2200"/>
              <a:t>(2010) – welfare important even those who have committed offences.</a:t>
            </a:r>
          </a:p>
        </p:txBody>
      </p:sp>
    </p:spTree>
    <p:extLst>
      <p:ext uri="{BB962C8B-B14F-4D97-AF65-F5344CB8AC3E}">
        <p14:creationId xmlns:p14="http://schemas.microsoft.com/office/powerpoint/2010/main" val="2351574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a:t>Safeguarding Children</a:t>
            </a:r>
          </a:p>
        </p:txBody>
      </p:sp>
      <p:sp>
        <p:nvSpPr>
          <p:cNvPr id="3" name="Content Placeholder 2"/>
          <p:cNvSpPr>
            <a:spLocks noGrp="1"/>
          </p:cNvSpPr>
          <p:nvPr>
            <p:ph idx="1"/>
          </p:nvPr>
        </p:nvSpPr>
        <p:spPr>
          <a:xfrm>
            <a:off x="838200" y="1193533"/>
            <a:ext cx="10515600" cy="4983430"/>
          </a:xfrm>
        </p:spPr>
        <p:txBody>
          <a:bodyPr/>
          <a:lstStyle/>
          <a:p>
            <a:r>
              <a:rPr lang="en-GB"/>
              <a:t>There is no single piece of legislation that covers ‘child protection’ or ‘safeguarding’ in the UK but a number of laws that are continually being amended or updated.</a:t>
            </a:r>
          </a:p>
          <a:p>
            <a:r>
              <a:rPr lang="en-GB" b="1"/>
              <a:t>The Children’s Act 1989 </a:t>
            </a:r>
            <a:r>
              <a:rPr lang="en-GB"/>
              <a:t>provides a comprehensive framework for the care and protection of children. It centres on the welfare of children up to their 18th birthday. </a:t>
            </a:r>
          </a:p>
          <a:p>
            <a:r>
              <a:rPr lang="en-GB"/>
              <a:t>It defines parental responsibility and encourages partnership working with parents. </a:t>
            </a:r>
          </a:p>
          <a:p>
            <a:r>
              <a:rPr lang="en-GB" b="1"/>
              <a:t>The Children’s Act 2004 </a:t>
            </a:r>
            <a:r>
              <a:rPr lang="en-GB"/>
              <a:t>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D6118-654E-4BD6-4C07-E447CC07CE58}"/>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Police Duty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051E13-53DF-F4A5-C774-4D0FD9F0F107}"/>
              </a:ext>
            </a:extLst>
          </p:cNvPr>
          <p:cNvSpPr>
            <a:spLocks noGrp="1"/>
          </p:cNvSpPr>
          <p:nvPr>
            <p:ph idx="1"/>
          </p:nvPr>
        </p:nvSpPr>
        <p:spPr>
          <a:xfrm>
            <a:off x="4447308" y="591344"/>
            <a:ext cx="6906491" cy="5585619"/>
          </a:xfrm>
        </p:spPr>
        <p:txBody>
          <a:bodyPr anchor="ctr">
            <a:normAutofit/>
          </a:bodyPr>
          <a:lstStyle/>
          <a:p>
            <a:r>
              <a:rPr lang="en-GB"/>
              <a:t>The Children Act 2004 Section 11 – police have an obligation to safeguard Children. </a:t>
            </a:r>
          </a:p>
          <a:p>
            <a:r>
              <a:rPr lang="en-GB"/>
              <a:t>Police also need to support other agencies where there is concern of a child’ s welfare – Children Act 1989 ss 17 and 47</a:t>
            </a:r>
          </a:p>
          <a:p>
            <a:pPr lvl="1"/>
            <a:r>
              <a:rPr lang="en-GB"/>
              <a:t>Even if no crime has been committed </a:t>
            </a:r>
          </a:p>
          <a:p>
            <a:r>
              <a:rPr lang="en-GB"/>
              <a:t>Protecting welfare includes partnership work – update from death of Baby P</a:t>
            </a:r>
          </a:p>
          <a:p>
            <a:r>
              <a:rPr lang="en-GB" b="1" i="1"/>
              <a:t>Working Together to Safeguard Children Policy 2018   </a:t>
            </a:r>
            <a:r>
              <a:rPr lang="en-GB"/>
              <a:t>And</a:t>
            </a:r>
          </a:p>
          <a:p>
            <a:r>
              <a:rPr lang="en-GB" b="1" i="1"/>
              <a:t>Children and Social Work Act 2017</a:t>
            </a:r>
          </a:p>
          <a:p>
            <a:pPr lvl="1"/>
            <a:r>
              <a:rPr lang="en-GB"/>
              <a:t>Created</a:t>
            </a:r>
            <a:r>
              <a:rPr lang="en-GB" b="1" i="1"/>
              <a:t> safeguarding partners </a:t>
            </a:r>
            <a:r>
              <a:rPr lang="en-GB"/>
              <a:t>such as LA / Clinical Groups / police</a:t>
            </a:r>
            <a:endParaRPr lang="en-GB" b="1" i="1"/>
          </a:p>
          <a:p>
            <a:endParaRPr lang="en-GB"/>
          </a:p>
        </p:txBody>
      </p:sp>
    </p:spTree>
    <p:extLst>
      <p:ext uri="{BB962C8B-B14F-4D97-AF65-F5344CB8AC3E}">
        <p14:creationId xmlns:p14="http://schemas.microsoft.com/office/powerpoint/2010/main" val="209901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68DB3-6751-A639-C9CE-EF8A58D33CC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Multi-Agency work</a:t>
            </a:r>
          </a:p>
        </p:txBody>
      </p:sp>
      <p:sp>
        <p:nvSpPr>
          <p:cNvPr id="3" name="Content Placeholder 2">
            <a:extLst>
              <a:ext uri="{FF2B5EF4-FFF2-40B4-BE49-F238E27FC236}">
                <a16:creationId xmlns:a16="http://schemas.microsoft.com/office/drawing/2014/main" id="{75FE3D68-1F9B-10E5-BE22-D6D637845208}"/>
              </a:ext>
            </a:extLst>
          </p:cNvPr>
          <p:cNvSpPr>
            <a:spLocks noGrp="1"/>
          </p:cNvSpPr>
          <p:nvPr>
            <p:ph idx="1"/>
          </p:nvPr>
        </p:nvSpPr>
        <p:spPr>
          <a:xfrm>
            <a:off x="4810259" y="649480"/>
            <a:ext cx="6555347" cy="5546047"/>
          </a:xfrm>
        </p:spPr>
        <p:txBody>
          <a:bodyPr anchor="ctr">
            <a:normAutofit/>
          </a:bodyPr>
          <a:lstStyle/>
          <a:p>
            <a:r>
              <a:rPr lang="en-GB"/>
              <a:t>Death of Victoria Climbie 2000</a:t>
            </a:r>
          </a:p>
          <a:p>
            <a:r>
              <a:rPr lang="en-GB"/>
              <a:t>Lord Laming report Every Child Matters</a:t>
            </a:r>
          </a:p>
          <a:p>
            <a:r>
              <a:rPr lang="en-GB"/>
              <a:t>Children Act 2004</a:t>
            </a:r>
          </a:p>
          <a:p>
            <a:r>
              <a:rPr lang="en-GB"/>
              <a:t>Death of Baby Peter 2007</a:t>
            </a:r>
          </a:p>
          <a:p>
            <a:r>
              <a:rPr lang="en-GB"/>
              <a:t>New report 2009 highlighted the lack of appropriate action from multi-agency services and individuals</a:t>
            </a:r>
          </a:p>
          <a:p>
            <a:r>
              <a:rPr lang="en-GB"/>
              <a:t>Daniel Pelka 2012 – effective communication is needed between organisations</a:t>
            </a:r>
          </a:p>
          <a:p>
            <a:r>
              <a:rPr lang="en-GB"/>
              <a:t>Child who had been subject of concerns </a:t>
            </a:r>
          </a:p>
        </p:txBody>
      </p:sp>
    </p:spTree>
    <p:extLst>
      <p:ext uri="{BB962C8B-B14F-4D97-AF65-F5344CB8AC3E}">
        <p14:creationId xmlns:p14="http://schemas.microsoft.com/office/powerpoint/2010/main" val="1378182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8E54-E0CB-4A09-7F4A-46822C0AD92A}"/>
              </a:ext>
            </a:extLst>
          </p:cNvPr>
          <p:cNvSpPr>
            <a:spLocks noGrp="1"/>
          </p:cNvSpPr>
          <p:nvPr>
            <p:ph type="title"/>
          </p:nvPr>
        </p:nvSpPr>
        <p:spPr/>
        <p:txBody>
          <a:bodyPr/>
          <a:lstStyle/>
          <a:p>
            <a:r>
              <a:rPr lang="en-GB"/>
              <a:t>The Children Act 1989 </a:t>
            </a:r>
          </a:p>
        </p:txBody>
      </p:sp>
      <p:sp>
        <p:nvSpPr>
          <p:cNvPr id="3" name="Content Placeholder 2">
            <a:extLst>
              <a:ext uri="{FF2B5EF4-FFF2-40B4-BE49-F238E27FC236}">
                <a16:creationId xmlns:a16="http://schemas.microsoft.com/office/drawing/2014/main" id="{B1D22AA9-95CA-37C9-2CF6-E7D93DF14B42}"/>
              </a:ext>
            </a:extLst>
          </p:cNvPr>
          <p:cNvSpPr>
            <a:spLocks noGrp="1"/>
          </p:cNvSpPr>
          <p:nvPr>
            <p:ph idx="1"/>
          </p:nvPr>
        </p:nvSpPr>
        <p:spPr>
          <a:xfrm>
            <a:off x="838200" y="1566833"/>
            <a:ext cx="10515600" cy="4610130"/>
          </a:xfrm>
        </p:spPr>
        <p:txBody>
          <a:bodyPr vert="horz" lIns="91440" tIns="45720" rIns="91440" bIns="45720" rtlCol="0" anchor="t">
            <a:normAutofit/>
          </a:bodyPr>
          <a:lstStyle/>
          <a:p>
            <a:r>
              <a:rPr lang="en-GB">
                <a:latin typeface="Calibri"/>
                <a:cs typeface="Calibri Light"/>
              </a:rPr>
              <a:t>The Act was an important development in safeguarding the welfare of children </a:t>
            </a:r>
          </a:p>
          <a:p>
            <a:r>
              <a:rPr lang="en-GB">
                <a:latin typeface="Calibri"/>
                <a:cs typeface="Calibri Light"/>
              </a:rPr>
              <a:t>Covers any person under the age of 18 (s 105)</a:t>
            </a:r>
          </a:p>
          <a:p>
            <a:r>
              <a:rPr lang="en-GB">
                <a:latin typeface="Calibri"/>
                <a:cs typeface="Calibri Light"/>
              </a:rPr>
              <a:t>Does refer to particular ages  -</a:t>
            </a:r>
          </a:p>
          <a:p>
            <a:r>
              <a:rPr lang="en-GB">
                <a:solidFill>
                  <a:srgbClr val="000000"/>
                </a:solidFill>
                <a:latin typeface="Calibri"/>
                <a:cs typeface="Calibri Light"/>
              </a:rPr>
              <a:t>A</a:t>
            </a:r>
            <a:r>
              <a:rPr lang="en-GB" b="0" i="0">
                <a:solidFill>
                  <a:srgbClr val="000000"/>
                </a:solidFill>
                <a:effectLst/>
                <a:latin typeface="Calibri"/>
                <a:cs typeface="Calibri Light"/>
              </a:rPr>
              <a:t>ge at which young people can legally consent to sexual activity</a:t>
            </a:r>
          </a:p>
          <a:p>
            <a:r>
              <a:rPr lang="en-GB">
                <a:solidFill>
                  <a:srgbClr val="000000"/>
                </a:solidFill>
                <a:latin typeface="Calibri"/>
                <a:cs typeface="Calibri Light"/>
              </a:rPr>
              <a:t>Age to leave school </a:t>
            </a:r>
          </a:p>
          <a:p>
            <a:r>
              <a:rPr lang="en-GB">
                <a:solidFill>
                  <a:srgbClr val="000000"/>
                </a:solidFill>
                <a:latin typeface="Calibri"/>
                <a:cs typeface="Calibri Light"/>
              </a:rPr>
              <a:t>A</a:t>
            </a:r>
            <a:r>
              <a:rPr lang="en-GB" b="0" i="0">
                <a:solidFill>
                  <a:srgbClr val="000000"/>
                </a:solidFill>
                <a:effectLst/>
                <a:latin typeface="Calibri"/>
                <a:cs typeface="Calibri Light"/>
              </a:rPr>
              <a:t> person in a position of trust to engage in sexual activity with anyone under the age of 18</a:t>
            </a:r>
          </a:p>
          <a:p>
            <a:r>
              <a:rPr lang="en-GB">
                <a:solidFill>
                  <a:srgbClr val="000000"/>
                </a:solidFill>
                <a:latin typeface="Calibri"/>
                <a:cs typeface="Calibri Light"/>
              </a:rPr>
              <a:t>Employment </a:t>
            </a:r>
            <a:endParaRPr lang="en-GB" b="0" i="0">
              <a:solidFill>
                <a:srgbClr val="000000"/>
              </a:solidFill>
              <a:effectLst/>
              <a:latin typeface="Calibri"/>
              <a:cs typeface="Calibri Light"/>
            </a:endParaRPr>
          </a:p>
          <a:p>
            <a:endParaRPr lang="en-GB"/>
          </a:p>
        </p:txBody>
      </p:sp>
    </p:spTree>
    <p:extLst>
      <p:ext uri="{BB962C8B-B14F-4D97-AF65-F5344CB8AC3E}">
        <p14:creationId xmlns:p14="http://schemas.microsoft.com/office/powerpoint/2010/main" val="137006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B1EA0-D5C1-6C16-550E-4F5B13D1E956}"/>
              </a:ext>
            </a:extLst>
          </p:cNvPr>
          <p:cNvSpPr>
            <a:spLocks noGrp="1"/>
          </p:cNvSpPr>
          <p:nvPr>
            <p:ph type="title"/>
          </p:nvPr>
        </p:nvSpPr>
        <p:spPr/>
        <p:txBody>
          <a:bodyPr/>
          <a:lstStyle/>
          <a:p>
            <a:r>
              <a:rPr lang="en-GB"/>
              <a:t>Child Abuse</a:t>
            </a:r>
          </a:p>
        </p:txBody>
      </p:sp>
      <p:sp>
        <p:nvSpPr>
          <p:cNvPr id="3" name="Content Placeholder 2">
            <a:extLst>
              <a:ext uri="{FF2B5EF4-FFF2-40B4-BE49-F238E27FC236}">
                <a16:creationId xmlns:a16="http://schemas.microsoft.com/office/drawing/2014/main" id="{ED9BEF4A-6530-DA9C-24AB-F75D12423A32}"/>
              </a:ext>
            </a:extLst>
          </p:cNvPr>
          <p:cNvSpPr>
            <a:spLocks noGrp="1"/>
          </p:cNvSpPr>
          <p:nvPr>
            <p:ph idx="1"/>
          </p:nvPr>
        </p:nvSpPr>
        <p:spPr/>
        <p:txBody>
          <a:bodyPr>
            <a:normAutofit fontScale="92500" lnSpcReduction="20000"/>
          </a:bodyPr>
          <a:lstStyle/>
          <a:p>
            <a:r>
              <a:rPr lang="en-GB"/>
              <a:t>Any form of maltreatment of a child</a:t>
            </a:r>
          </a:p>
          <a:p>
            <a:r>
              <a:rPr lang="en-GB"/>
              <a:t>Abuse /neglect / harm</a:t>
            </a:r>
          </a:p>
          <a:p>
            <a:r>
              <a:rPr lang="en-GB"/>
              <a:t>By family / institution / community setting</a:t>
            </a:r>
          </a:p>
          <a:p>
            <a:r>
              <a:rPr lang="en-GB"/>
              <a:t>By someone known to them or by others (via the internet)  / By adult (s) or child (children)</a:t>
            </a:r>
          </a:p>
          <a:p>
            <a:r>
              <a:rPr lang="en-GB"/>
              <a:t>Children Act 9189 (s31) states that harm is:</a:t>
            </a:r>
          </a:p>
          <a:p>
            <a:r>
              <a:rPr lang="en-GB" b="1"/>
              <a:t>Ill-treatment or the impairment of health or development</a:t>
            </a:r>
          </a:p>
          <a:p>
            <a:r>
              <a:rPr lang="en-GB" b="1"/>
              <a:t>Impairment suffering from seeking or hearing the ill-treatment of another</a:t>
            </a:r>
          </a:p>
          <a:p>
            <a:r>
              <a:rPr lang="en-GB" b="1"/>
              <a:t>Sexual abuse </a:t>
            </a:r>
          </a:p>
          <a:p>
            <a:r>
              <a:rPr lang="en-GB" b="1"/>
              <a:t>Forms of ill-treatment which are not physical</a:t>
            </a:r>
          </a:p>
          <a:p>
            <a:pPr marL="0" indent="0">
              <a:buNone/>
            </a:pPr>
            <a:endParaRPr lang="en-GB"/>
          </a:p>
        </p:txBody>
      </p:sp>
    </p:spTree>
    <p:extLst>
      <p:ext uri="{BB962C8B-B14F-4D97-AF65-F5344CB8AC3E}">
        <p14:creationId xmlns:p14="http://schemas.microsoft.com/office/powerpoint/2010/main" val="889902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45CE-BB82-D93B-03A0-3F0623D20862}"/>
              </a:ext>
            </a:extLst>
          </p:cNvPr>
          <p:cNvSpPr>
            <a:spLocks noGrp="1"/>
          </p:cNvSpPr>
          <p:nvPr>
            <p:ph type="title"/>
          </p:nvPr>
        </p:nvSpPr>
        <p:spPr>
          <a:xfrm>
            <a:off x="739877" y="501445"/>
            <a:ext cx="10515600" cy="658301"/>
          </a:xfrm>
        </p:spPr>
        <p:txBody>
          <a:bodyPr>
            <a:normAutofit fontScale="90000"/>
          </a:bodyPr>
          <a:lstStyle/>
          <a:p>
            <a:r>
              <a:rPr lang="en-GB"/>
              <a:t>Different to adult abuse</a:t>
            </a:r>
          </a:p>
        </p:txBody>
      </p:sp>
      <p:sp>
        <p:nvSpPr>
          <p:cNvPr id="3" name="Content Placeholder 2">
            <a:extLst>
              <a:ext uri="{FF2B5EF4-FFF2-40B4-BE49-F238E27FC236}">
                <a16:creationId xmlns:a16="http://schemas.microsoft.com/office/drawing/2014/main" id="{80C52990-293E-A44F-75AD-DEF93FE9286E}"/>
              </a:ext>
            </a:extLst>
          </p:cNvPr>
          <p:cNvSpPr>
            <a:spLocks noGrp="1"/>
          </p:cNvSpPr>
          <p:nvPr>
            <p:ph idx="1"/>
          </p:nvPr>
        </p:nvSpPr>
        <p:spPr>
          <a:xfrm>
            <a:off x="838200" y="1445342"/>
            <a:ext cx="10515600" cy="4911213"/>
          </a:xfrm>
        </p:spPr>
        <p:txBody>
          <a:bodyPr>
            <a:normAutofit lnSpcReduction="10000"/>
          </a:bodyPr>
          <a:lstStyle/>
          <a:p>
            <a:r>
              <a:rPr lang="en-GB"/>
              <a:t>Yes….</a:t>
            </a:r>
          </a:p>
          <a:p>
            <a:r>
              <a:rPr lang="en-GB"/>
              <a:t>Perceived differently due multiple further vulnerabilities</a:t>
            </a:r>
          </a:p>
          <a:p>
            <a:r>
              <a:rPr lang="en-GB"/>
              <a:t>Age very young children do not know abuse is taking place</a:t>
            </a:r>
          </a:p>
          <a:p>
            <a:r>
              <a:rPr lang="en-GB"/>
              <a:t>Most abuse occurs in the family environment</a:t>
            </a:r>
          </a:p>
          <a:p>
            <a:r>
              <a:rPr lang="en-GB"/>
              <a:t>Strong perpetrator &amp; victim relationship – victims will not report</a:t>
            </a:r>
          </a:p>
          <a:p>
            <a:r>
              <a:rPr lang="en-GB"/>
              <a:t>Child gets older – will not tell – shame, afraid, fear.</a:t>
            </a:r>
          </a:p>
          <a:p>
            <a:r>
              <a:rPr lang="en-GB"/>
              <a:t>ACE’s – can’t report = trauma</a:t>
            </a:r>
          </a:p>
          <a:p>
            <a:r>
              <a:rPr lang="en-GB"/>
              <a:t>Teenage years – abuse can fall outside the home – child sexual exploitation </a:t>
            </a:r>
          </a:p>
          <a:p>
            <a:r>
              <a:rPr lang="en-GB"/>
              <a:t>Withdraw money from children lunch, support, clothes – child abuse</a:t>
            </a:r>
          </a:p>
          <a:p>
            <a:endParaRPr lang="en-GB"/>
          </a:p>
        </p:txBody>
      </p:sp>
    </p:spTree>
    <p:extLst>
      <p:ext uri="{BB962C8B-B14F-4D97-AF65-F5344CB8AC3E}">
        <p14:creationId xmlns:p14="http://schemas.microsoft.com/office/powerpoint/2010/main" val="140523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1664D6D-1F75-41C6-2A68-6848F8FFF964}"/>
              </a:ext>
            </a:extLst>
          </p:cNvPr>
          <p:cNvSpPr>
            <a:spLocks noGrp="1"/>
          </p:cNvSpPr>
          <p:nvPr>
            <p:ph type="title"/>
          </p:nvPr>
        </p:nvSpPr>
        <p:spPr>
          <a:xfrm>
            <a:off x="838200" y="643467"/>
            <a:ext cx="2951205" cy="5571066"/>
          </a:xfrm>
        </p:spPr>
        <p:txBody>
          <a:bodyPr>
            <a:normAutofit/>
          </a:bodyPr>
          <a:lstStyle/>
          <a:p>
            <a:r>
              <a:rPr lang="en-GB">
                <a:solidFill>
                  <a:srgbClr val="FFFFFF"/>
                </a:solidFill>
              </a:rPr>
              <a:t>Child Sexual Abuse</a:t>
            </a:r>
          </a:p>
        </p:txBody>
      </p:sp>
      <p:graphicFrame>
        <p:nvGraphicFramePr>
          <p:cNvPr id="5" name="Content Placeholder 2">
            <a:extLst>
              <a:ext uri="{FF2B5EF4-FFF2-40B4-BE49-F238E27FC236}">
                <a16:creationId xmlns:a16="http://schemas.microsoft.com/office/drawing/2014/main" id="{8341A5A4-A32A-B45F-5E9B-AF580D1A509A}"/>
              </a:ext>
            </a:extLst>
          </p:cNvPr>
          <p:cNvGraphicFramePr>
            <a:graphicFrameLocks noGrp="1"/>
          </p:cNvGraphicFramePr>
          <p:nvPr>
            <p:ph idx="1"/>
            <p:extLst>
              <p:ext uri="{D42A27DB-BD31-4B8C-83A1-F6EECF244321}">
                <p14:modId xmlns:p14="http://schemas.microsoft.com/office/powerpoint/2010/main" val="402183963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0551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EE18A8F-FE95-0FC0-96B7-C34236724A88}"/>
              </a:ext>
            </a:extLst>
          </p:cNvPr>
          <p:cNvSpPr>
            <a:spLocks noGrp="1"/>
          </p:cNvSpPr>
          <p:nvPr>
            <p:ph type="title"/>
          </p:nvPr>
        </p:nvSpPr>
        <p:spPr>
          <a:xfrm>
            <a:off x="838200" y="643467"/>
            <a:ext cx="2951205" cy="5571066"/>
          </a:xfrm>
        </p:spPr>
        <p:txBody>
          <a:bodyPr>
            <a:normAutofit/>
          </a:bodyPr>
          <a:lstStyle/>
          <a:p>
            <a:r>
              <a:rPr lang="en-GB">
                <a:solidFill>
                  <a:srgbClr val="FFFFFF"/>
                </a:solidFill>
              </a:rPr>
              <a:t>Emotional Abuse</a:t>
            </a:r>
          </a:p>
        </p:txBody>
      </p:sp>
      <p:graphicFrame>
        <p:nvGraphicFramePr>
          <p:cNvPr id="5" name="Content Placeholder 2">
            <a:extLst>
              <a:ext uri="{FF2B5EF4-FFF2-40B4-BE49-F238E27FC236}">
                <a16:creationId xmlns:a16="http://schemas.microsoft.com/office/drawing/2014/main" id="{0FA4B4C0-7999-CC0F-AA87-58DF97AA297D}"/>
              </a:ext>
            </a:extLst>
          </p:cNvPr>
          <p:cNvGraphicFramePr>
            <a:graphicFrameLocks noGrp="1"/>
          </p:cNvGraphicFramePr>
          <p:nvPr>
            <p:ph idx="1"/>
            <p:extLst>
              <p:ext uri="{D42A27DB-BD31-4B8C-83A1-F6EECF244321}">
                <p14:modId xmlns:p14="http://schemas.microsoft.com/office/powerpoint/2010/main" val="356588315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075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B1E52-F5B2-4E47-0025-F27CEC57BF11}"/>
              </a:ext>
            </a:extLst>
          </p:cNvPr>
          <p:cNvSpPr>
            <a:spLocks noGrp="1"/>
          </p:cNvSpPr>
          <p:nvPr>
            <p:ph type="title"/>
          </p:nvPr>
        </p:nvSpPr>
        <p:spPr>
          <a:xfrm>
            <a:off x="686834" y="1153572"/>
            <a:ext cx="3200400" cy="4461163"/>
          </a:xfrm>
        </p:spPr>
        <p:txBody>
          <a:bodyPr>
            <a:normAutofit/>
          </a:bodyPr>
          <a:lstStyle/>
          <a:p>
            <a:r>
              <a:rPr lang="en-GB">
                <a:solidFill>
                  <a:srgbClr val="FFFFFF"/>
                </a:solidFill>
              </a:rPr>
              <a:t>Child Neglect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27F482-6D50-1327-49FC-9C5CA91B6B77}"/>
              </a:ext>
            </a:extLst>
          </p:cNvPr>
          <p:cNvSpPr>
            <a:spLocks noGrp="1"/>
          </p:cNvSpPr>
          <p:nvPr>
            <p:ph idx="1"/>
          </p:nvPr>
        </p:nvSpPr>
        <p:spPr>
          <a:xfrm>
            <a:off x="4447308" y="591344"/>
            <a:ext cx="6906491" cy="5585619"/>
          </a:xfrm>
        </p:spPr>
        <p:txBody>
          <a:bodyPr anchor="ctr">
            <a:normAutofit/>
          </a:bodyPr>
          <a:lstStyle/>
          <a:p>
            <a:r>
              <a:rPr lang="en-GB"/>
              <a:t>Children &amp; Young Person Act 1933 compassed with this act</a:t>
            </a:r>
          </a:p>
          <a:p>
            <a:r>
              <a:rPr lang="en-GB"/>
              <a:t>Child Cruelty -</a:t>
            </a:r>
          </a:p>
          <a:p>
            <a:r>
              <a:rPr lang="en-GB"/>
              <a:t>Assault/ ill-treatment / abandoned </a:t>
            </a:r>
          </a:p>
          <a:p>
            <a:r>
              <a:rPr lang="en-GB"/>
              <a:t>unnecessary suffering which causes injury physical or psychological nature.</a:t>
            </a:r>
          </a:p>
          <a:p>
            <a:r>
              <a:rPr lang="en-GB"/>
              <a:t>Parents/carers caused injury to health by failing to provide food, clothing, medical aid</a:t>
            </a:r>
          </a:p>
          <a:p>
            <a:r>
              <a:rPr lang="en-GB"/>
              <a:t>Wilful acts / parents understanding or education</a:t>
            </a:r>
          </a:p>
        </p:txBody>
      </p:sp>
    </p:spTree>
    <p:extLst>
      <p:ext uri="{BB962C8B-B14F-4D97-AF65-F5344CB8AC3E}">
        <p14:creationId xmlns:p14="http://schemas.microsoft.com/office/powerpoint/2010/main" val="2392019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F07FB-B18A-BF91-2111-98BA9A3BA446}"/>
              </a:ext>
            </a:extLst>
          </p:cNvPr>
          <p:cNvSpPr>
            <a:spLocks noGrp="1"/>
          </p:cNvSpPr>
          <p:nvPr>
            <p:ph type="title"/>
          </p:nvPr>
        </p:nvSpPr>
        <p:spPr>
          <a:xfrm>
            <a:off x="572493" y="238539"/>
            <a:ext cx="11018520" cy="1434415"/>
          </a:xfrm>
        </p:spPr>
        <p:txBody>
          <a:bodyPr anchor="b">
            <a:normAutofit/>
          </a:bodyPr>
          <a:lstStyle/>
          <a:p>
            <a:r>
              <a:rPr lang="en-GB" sz="5400"/>
              <a:t>Wales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9D675D-BE07-42AF-564F-5BFD006AF034}"/>
              </a:ext>
            </a:extLst>
          </p:cNvPr>
          <p:cNvSpPr>
            <a:spLocks noGrp="1"/>
          </p:cNvSpPr>
          <p:nvPr>
            <p:ph idx="1"/>
          </p:nvPr>
        </p:nvSpPr>
        <p:spPr>
          <a:xfrm>
            <a:off x="572493" y="2071316"/>
            <a:ext cx="6713552" cy="4119172"/>
          </a:xfrm>
        </p:spPr>
        <p:txBody>
          <a:bodyPr anchor="t">
            <a:normAutofit/>
          </a:bodyPr>
          <a:lstStyle/>
          <a:p>
            <a:r>
              <a:rPr lang="en-GB" sz="2200" b="1" i="0" err="1">
                <a:effectLst/>
                <a:latin typeface="ReithSans"/>
              </a:rPr>
              <a:t>Kaylea</a:t>
            </a:r>
            <a:r>
              <a:rPr lang="en-GB" sz="2200" b="1" i="0">
                <a:effectLst/>
                <a:latin typeface="ReithSans"/>
              </a:rPr>
              <a:t> </a:t>
            </a:r>
            <a:r>
              <a:rPr lang="en-GB" sz="2200" b="1" i="0" err="1">
                <a:effectLst/>
                <a:latin typeface="ReithSans"/>
              </a:rPr>
              <a:t>Titford</a:t>
            </a:r>
            <a:r>
              <a:rPr lang="en-GB" sz="2200" b="1" i="0">
                <a:effectLst/>
                <a:latin typeface="ReithSans"/>
              </a:rPr>
              <a:t> </a:t>
            </a:r>
            <a:r>
              <a:rPr lang="en-GB" sz="2200" b="0" i="0">
                <a:effectLst/>
                <a:latin typeface="ReithSans"/>
              </a:rPr>
              <a:t>16 died (2020)</a:t>
            </a:r>
          </a:p>
          <a:p>
            <a:r>
              <a:rPr lang="en-GB" sz="2200" b="0" i="0">
                <a:effectLst/>
                <a:latin typeface="ReithSans"/>
              </a:rPr>
              <a:t>parents charged with Manslaughter by gross negligence  "trapped" in an "inhumane" environment where she lay on "filthy puppy pads", with maggots and flies on and around her body.  </a:t>
            </a:r>
          </a:p>
          <a:p>
            <a:pPr fontAlgn="base"/>
            <a:r>
              <a:rPr lang="en-GB" sz="2200" b="1">
                <a:latin typeface="ReithSans"/>
              </a:rPr>
              <a:t>19</a:t>
            </a:r>
            <a:r>
              <a:rPr lang="en-GB" sz="2200" b="1" baseline="30000">
                <a:latin typeface="ReithSans"/>
              </a:rPr>
              <a:t>th</a:t>
            </a:r>
            <a:r>
              <a:rPr lang="en-GB" sz="2200" b="1">
                <a:latin typeface="ReithSans"/>
              </a:rPr>
              <a:t> October 2024 </a:t>
            </a:r>
            <a:r>
              <a:rPr lang="en-GB" sz="2200">
                <a:latin typeface="ReithSans"/>
              </a:rPr>
              <a:t>Mum and Dad arrested on suspicion of neglect after the death of a baby boy aged 4 months Pembroke</a:t>
            </a:r>
            <a:endParaRPr lang="en-GB" sz="2200" b="0" i="0">
              <a:effectLst/>
              <a:latin typeface="ReithSans"/>
            </a:endParaRPr>
          </a:p>
          <a:p>
            <a:endParaRPr lang="en-GB" sz="2200"/>
          </a:p>
        </p:txBody>
      </p:sp>
      <p:pic>
        <p:nvPicPr>
          <p:cNvPr id="5" name="Picture 4">
            <a:extLst>
              <a:ext uri="{FF2B5EF4-FFF2-40B4-BE49-F238E27FC236}">
                <a16:creationId xmlns:a16="http://schemas.microsoft.com/office/drawing/2014/main" id="{E660F483-25E6-A7F1-EB5A-62C69E5936F3}"/>
              </a:ext>
            </a:extLst>
          </p:cNvPr>
          <p:cNvPicPr>
            <a:picLocks noChangeAspect="1"/>
          </p:cNvPicPr>
          <p:nvPr/>
        </p:nvPicPr>
        <p:blipFill>
          <a:blip r:embed="rId2"/>
          <a:srcRect r="9467" b="-3"/>
          <a:stretch/>
        </p:blipFill>
        <p:spPr>
          <a:xfrm>
            <a:off x="7675658" y="2093976"/>
            <a:ext cx="3941064" cy="4096512"/>
          </a:xfrm>
          <a:prstGeom prst="rect">
            <a:avLst/>
          </a:prstGeom>
        </p:spPr>
      </p:pic>
    </p:spTree>
    <p:extLst>
      <p:ext uri="{BB962C8B-B14F-4D97-AF65-F5344CB8AC3E}">
        <p14:creationId xmlns:p14="http://schemas.microsoft.com/office/powerpoint/2010/main" val="2561306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35425-8D4A-671D-35DB-48E07AD1F273}"/>
              </a:ext>
            </a:extLst>
          </p:cNvPr>
          <p:cNvSpPr>
            <a:spLocks noGrp="1"/>
          </p:cNvSpPr>
          <p:nvPr>
            <p:ph type="title"/>
          </p:nvPr>
        </p:nvSpPr>
        <p:spPr>
          <a:xfrm>
            <a:off x="686834" y="1153572"/>
            <a:ext cx="3200400" cy="4461163"/>
          </a:xfrm>
        </p:spPr>
        <p:txBody>
          <a:bodyPr>
            <a:normAutofit/>
          </a:bodyPr>
          <a:lstStyle/>
          <a:p>
            <a:r>
              <a:rPr lang="en-GB">
                <a:solidFill>
                  <a:srgbClr val="FFFFFF"/>
                </a:solidFill>
              </a:rPr>
              <a:t>Physical Abuse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4FFCD7-157C-6546-1106-87AF41643888}"/>
              </a:ext>
            </a:extLst>
          </p:cNvPr>
          <p:cNvSpPr>
            <a:spLocks noGrp="1"/>
          </p:cNvSpPr>
          <p:nvPr>
            <p:ph idx="1"/>
          </p:nvPr>
        </p:nvSpPr>
        <p:spPr>
          <a:xfrm>
            <a:off x="4447308" y="591344"/>
            <a:ext cx="6906491" cy="5585619"/>
          </a:xfrm>
        </p:spPr>
        <p:txBody>
          <a:bodyPr anchor="ctr">
            <a:normAutofit/>
          </a:bodyPr>
          <a:lstStyle/>
          <a:p>
            <a:r>
              <a:rPr lang="en-GB"/>
              <a:t>Non accidental infliction of physical force by one person on another</a:t>
            </a:r>
          </a:p>
          <a:p>
            <a:r>
              <a:rPr lang="en-GB"/>
              <a:t>My result on physical injury</a:t>
            </a:r>
          </a:p>
          <a:p>
            <a:r>
              <a:rPr lang="en-GB"/>
              <a:t>Many shapes – shaking / kicking / pulling / choking / suffocating / burning</a:t>
            </a:r>
          </a:p>
          <a:p>
            <a:r>
              <a:rPr lang="en-GB"/>
              <a:t>Careful about injuries</a:t>
            </a:r>
          </a:p>
          <a:p>
            <a:r>
              <a:rPr lang="en-GB"/>
              <a:t>See common sites for injuries</a:t>
            </a:r>
          </a:p>
          <a:p>
            <a:endParaRPr lang="en-GB"/>
          </a:p>
          <a:p>
            <a:endParaRPr lang="en-GB"/>
          </a:p>
        </p:txBody>
      </p:sp>
    </p:spTree>
    <p:extLst>
      <p:ext uri="{BB962C8B-B14F-4D97-AF65-F5344CB8AC3E}">
        <p14:creationId xmlns:p14="http://schemas.microsoft.com/office/powerpoint/2010/main" val="1763825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64048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38283501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63956D-DAB4-B38F-A1CA-2FB8128CE4E6}"/>
              </a:ext>
            </a:extLst>
          </p:cNvPr>
          <p:cNvSpPr>
            <a:spLocks noGrp="1"/>
          </p:cNvSpPr>
          <p:nvPr>
            <p:ph type="title"/>
          </p:nvPr>
        </p:nvSpPr>
        <p:spPr>
          <a:xfrm>
            <a:off x="838200" y="365125"/>
            <a:ext cx="10515600" cy="1325563"/>
          </a:xfrm>
        </p:spPr>
        <p:txBody>
          <a:bodyPr>
            <a:normAutofit/>
          </a:bodyPr>
          <a:lstStyle/>
          <a:p>
            <a:r>
              <a:rPr lang="en-GB"/>
              <a:t>Child abduction &amp; Kidnapping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B3D223-5081-4CB9-12BE-73DCEE10C08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a:t>Child abduction Act 1984 amended by Children Act 1989</a:t>
            </a:r>
          </a:p>
          <a:p>
            <a:r>
              <a:rPr lang="en-GB"/>
              <a:t>Person connected with a child under the age of 16 takes or sends the child out of the UK without the appropriate consent S1</a:t>
            </a:r>
          </a:p>
          <a:p>
            <a:r>
              <a:rPr lang="en-GB"/>
              <a:t>Perpetrator is not someone connected with the child (unless they believe they were – defence) S2</a:t>
            </a:r>
          </a:p>
          <a:p>
            <a:r>
              <a:rPr lang="en-GB"/>
              <a:t>Child kidnapping case of a child connect S5</a:t>
            </a:r>
          </a:p>
          <a:p>
            <a:r>
              <a:rPr lang="en-GB">
                <a:cs typeface="Calibri" panose="020F0502020204030204"/>
              </a:rPr>
              <a:t>UK 2008 </a:t>
            </a:r>
            <a:r>
              <a:rPr lang="en-GB">
                <a:solidFill>
                  <a:srgbClr val="000000"/>
                </a:solidFill>
              </a:rPr>
              <a:t>Shannon Matthews fake ki</a:t>
            </a:r>
            <a:r>
              <a:rPr lang="en-GB">
                <a:solidFill>
                  <a:srgbClr val="121212"/>
                </a:solidFill>
              </a:rPr>
              <a:t>dnap by Mum and boyfriend. </a:t>
            </a:r>
            <a:endParaRPr lang="en-GB">
              <a:solidFill>
                <a:srgbClr val="121212"/>
              </a:solidFill>
              <a:cs typeface="Calibri" panose="020F0502020204030204"/>
            </a:endParaRPr>
          </a:p>
          <a:p>
            <a:pPr lvl="1">
              <a:buFont typeface="Courier New" panose="020B0604020202020204" pitchFamily="34" charset="0"/>
              <a:buChar char="o"/>
            </a:pPr>
            <a:r>
              <a:rPr lang="en-GB">
                <a:solidFill>
                  <a:srgbClr val="121212"/>
                </a:solidFill>
                <a:cs typeface="Calibri" panose="020F0502020204030204"/>
              </a:rPr>
              <a:t>£50,000 reward / 24 days / drugged &amp; hidden under bed</a:t>
            </a:r>
          </a:p>
          <a:p>
            <a:endParaRPr lang="en-GB">
              <a:cs typeface="Calibri" panose="020F0502020204030204"/>
            </a:endParaRPr>
          </a:p>
        </p:txBody>
      </p:sp>
    </p:spTree>
    <p:extLst>
      <p:ext uri="{BB962C8B-B14F-4D97-AF65-F5344CB8AC3E}">
        <p14:creationId xmlns:p14="http://schemas.microsoft.com/office/powerpoint/2010/main" val="240032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6F277-2B69-F2B4-C100-266A809A3160}"/>
              </a:ext>
            </a:extLst>
          </p:cNvPr>
          <p:cNvSpPr>
            <a:spLocks noGrp="1"/>
          </p:cNvSpPr>
          <p:nvPr>
            <p:ph type="title"/>
          </p:nvPr>
        </p:nvSpPr>
        <p:spPr>
          <a:xfrm>
            <a:off x="838200" y="365125"/>
            <a:ext cx="10515600" cy="779463"/>
          </a:xfrm>
        </p:spPr>
        <p:txBody>
          <a:bodyPr>
            <a:normAutofit/>
          </a:bodyPr>
          <a:lstStyle/>
          <a:p>
            <a:r>
              <a:rPr lang="en-GB" b="1" i="0">
                <a:effectLst/>
                <a:latin typeface="-apple-system"/>
              </a:rPr>
              <a:t>Child Abduction Warning Notices (CAWNs)</a:t>
            </a:r>
            <a:r>
              <a:rPr lang="en-GB" b="0" i="0">
                <a:effectLst/>
                <a:latin typeface="-apple-system"/>
              </a:rPr>
              <a:t> </a:t>
            </a:r>
            <a:endParaRPr lang="en-GB"/>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2CD24E-946E-17A5-DD87-25B8EE958CFF}"/>
              </a:ext>
            </a:extLst>
          </p:cNvPr>
          <p:cNvSpPr>
            <a:spLocks noGrp="1"/>
          </p:cNvSpPr>
          <p:nvPr>
            <p:ph idx="1"/>
          </p:nvPr>
        </p:nvSpPr>
        <p:spPr>
          <a:xfrm>
            <a:off x="838200" y="1509712"/>
            <a:ext cx="10515600" cy="4667251"/>
          </a:xfrm>
        </p:spPr>
        <p:txBody>
          <a:bodyPr>
            <a:normAutofit/>
          </a:bodyPr>
          <a:lstStyle/>
          <a:p>
            <a:pPr marL="0" indent="0">
              <a:buNone/>
            </a:pPr>
            <a:r>
              <a:rPr lang="en-GB" sz="2000">
                <a:latin typeface="-apple-system"/>
              </a:rPr>
              <a:t>U</a:t>
            </a:r>
            <a:r>
              <a:rPr lang="en-GB" sz="2000" b="0" i="0">
                <a:effectLst/>
                <a:latin typeface="-apple-system"/>
              </a:rPr>
              <a:t>sed by police to protect children from potentially harmful adults. </a:t>
            </a:r>
          </a:p>
          <a:p>
            <a:pPr marL="0" indent="0">
              <a:buNone/>
            </a:pPr>
            <a:r>
              <a:rPr lang="en-GB" sz="2000" b="1" i="0">
                <a:effectLst/>
                <a:latin typeface="-apple-system"/>
              </a:rPr>
              <a:t>Purpose</a:t>
            </a:r>
            <a:r>
              <a:rPr lang="en-GB" sz="2000" b="0" i="0">
                <a:effectLst/>
                <a:latin typeface="-apple-system"/>
              </a:rPr>
              <a:t>: are issued when the police become aware of a child spending time with an adult who may pose a risk to them. </a:t>
            </a:r>
          </a:p>
          <a:p>
            <a:pPr marL="0" indent="0">
              <a:buNone/>
            </a:pPr>
            <a:r>
              <a:rPr lang="en-GB" sz="2000">
                <a:latin typeface="-apple-system"/>
              </a:rPr>
              <a:t>Legal Basis: CAWNs are non-statutory notices, meaning they are not directed by legislation used as prevention</a:t>
            </a:r>
          </a:p>
          <a:p>
            <a:pPr marL="0" indent="0">
              <a:buNone/>
            </a:pPr>
            <a:r>
              <a:rPr lang="en-GB" sz="2000">
                <a:latin typeface="-apple-system"/>
              </a:rPr>
              <a:t>Content – child details, specific concerns about adult’s behaviour</a:t>
            </a:r>
          </a:p>
          <a:p>
            <a:pPr marL="0" indent="0">
              <a:buNone/>
            </a:pPr>
            <a:r>
              <a:rPr lang="en-GB" sz="2000">
                <a:latin typeface="-apple-system"/>
              </a:rPr>
              <a:t>Used - </a:t>
            </a:r>
            <a:r>
              <a:rPr lang="en-GB" sz="2000" b="0" i="0">
                <a:effectLst/>
                <a:latin typeface="-apple-system"/>
              </a:rPr>
              <a:t>particularly relevant in cases of child sexual exploitation (CSE) and child criminal exploitation (CCE). Also to prevent children from being harboured by individuals in criminal activities.</a:t>
            </a:r>
          </a:p>
          <a:p>
            <a:pPr marL="0" indent="0">
              <a:buNone/>
            </a:pPr>
            <a:r>
              <a:rPr lang="en-GB" sz="2000" b="0" i="0">
                <a:effectLst/>
                <a:latin typeface="-apple-system"/>
              </a:rPr>
              <a:t>Enforcement – breaches of the terms of the CAWN adults can be arrested and prosecuted  adults' actions were unlawful</a:t>
            </a:r>
          </a:p>
          <a:p>
            <a:pPr marL="0" indent="0">
              <a:buNone/>
            </a:pPr>
            <a:endParaRPr lang="en-GB" sz="2000" b="0" i="0">
              <a:effectLst/>
              <a:latin typeface="-apple-system"/>
            </a:endParaRPr>
          </a:p>
          <a:p>
            <a:pPr marL="0" indent="0">
              <a:buNone/>
            </a:pPr>
            <a:r>
              <a:rPr lang="en-GB" sz="2000" b="0" i="0">
                <a:effectLst/>
                <a:latin typeface="-apple-system"/>
              </a:rPr>
              <a:t> These notices are an important tool in safeguarding children and preventing potential abductions or exploitation</a:t>
            </a:r>
          </a:p>
          <a:p>
            <a:endParaRPr lang="en-GB" sz="1800"/>
          </a:p>
        </p:txBody>
      </p:sp>
    </p:spTree>
    <p:extLst>
      <p:ext uri="{BB962C8B-B14F-4D97-AF65-F5344CB8AC3E}">
        <p14:creationId xmlns:p14="http://schemas.microsoft.com/office/powerpoint/2010/main" val="1826214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A3EE-0098-DB9E-C306-B2EFB184D1A0}"/>
              </a:ext>
            </a:extLst>
          </p:cNvPr>
          <p:cNvSpPr>
            <a:spLocks noGrp="1"/>
          </p:cNvSpPr>
          <p:nvPr>
            <p:ph type="title"/>
          </p:nvPr>
        </p:nvSpPr>
        <p:spPr>
          <a:xfrm>
            <a:off x="838200" y="365125"/>
            <a:ext cx="10515600" cy="682279"/>
          </a:xfrm>
        </p:spPr>
        <p:txBody>
          <a:bodyPr>
            <a:normAutofit fontScale="90000"/>
          </a:bodyPr>
          <a:lstStyle/>
          <a:p>
            <a:r>
              <a:rPr lang="en-GB"/>
              <a:t>Other </a:t>
            </a:r>
          </a:p>
        </p:txBody>
      </p:sp>
      <p:sp>
        <p:nvSpPr>
          <p:cNvPr id="3" name="Content Placeholder 2">
            <a:extLst>
              <a:ext uri="{FF2B5EF4-FFF2-40B4-BE49-F238E27FC236}">
                <a16:creationId xmlns:a16="http://schemas.microsoft.com/office/drawing/2014/main" id="{E3CB04D4-58FE-D1AB-AB2D-16C9F338AD0B}"/>
              </a:ext>
            </a:extLst>
          </p:cNvPr>
          <p:cNvSpPr>
            <a:spLocks noGrp="1"/>
          </p:cNvSpPr>
          <p:nvPr>
            <p:ph idx="1"/>
          </p:nvPr>
        </p:nvSpPr>
        <p:spPr>
          <a:xfrm>
            <a:off x="838200" y="1479665"/>
            <a:ext cx="10515600" cy="4697298"/>
          </a:xfrm>
        </p:spPr>
        <p:txBody>
          <a:bodyPr/>
          <a:lstStyle/>
          <a:p>
            <a:r>
              <a:rPr lang="en-GB"/>
              <a:t>Involvement of children in terrorist acts</a:t>
            </a:r>
          </a:p>
          <a:p>
            <a:r>
              <a:rPr lang="en-GB"/>
              <a:t>S36 Counterterrorism &amp; Security Act 2015 prevent ‘channels’ for children being drawn into terrorism</a:t>
            </a:r>
          </a:p>
          <a:p>
            <a:r>
              <a:rPr lang="en-GB"/>
              <a:t>Infanticide – offence of a woman who causes the death of a child under 12 months due to her balance of mind was disturbed after not recovering from the effects of giving birth – Infanticide Act 1938</a:t>
            </a:r>
          </a:p>
          <a:p>
            <a:r>
              <a:rPr lang="en-GB"/>
              <a:t>Injuries from heating appliances – person over 16 commits offence if a child under 12 is killed or sufferer's serious injuries from a heating appliance </a:t>
            </a:r>
          </a:p>
          <a:p>
            <a:r>
              <a:rPr lang="en-GB"/>
              <a:t>Fires/kettles – no precautions taken against the risk. </a:t>
            </a:r>
          </a:p>
          <a:p>
            <a:endParaRPr lang="en-GB"/>
          </a:p>
          <a:p>
            <a:endParaRPr lang="en-GB"/>
          </a:p>
        </p:txBody>
      </p:sp>
    </p:spTree>
    <p:extLst>
      <p:ext uri="{BB962C8B-B14F-4D97-AF65-F5344CB8AC3E}">
        <p14:creationId xmlns:p14="http://schemas.microsoft.com/office/powerpoint/2010/main" val="1922389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a:normAutofit/>
          </a:bodyPr>
          <a:lstStyle/>
          <a:p>
            <a:br>
              <a:rPr lang="en-GB">
                <a:ea typeface="+mj-lt"/>
                <a:cs typeface="+mj-lt"/>
              </a:rPr>
            </a:br>
            <a:r>
              <a:rPr lang="en-GB">
                <a:ea typeface="+mj-lt"/>
                <a:cs typeface="+mj-lt"/>
              </a:rPr>
              <a:t>Can Mistakes Happen?</a:t>
            </a:r>
          </a:p>
          <a:p>
            <a:endParaRPr lang="en-GB">
              <a:cs typeface="Calibri Light"/>
            </a:endParaRPr>
          </a:p>
        </p:txBody>
      </p:sp>
      <p:sp>
        <p:nvSpPr>
          <p:cNvPr id="3" name="Content Placeholder 2"/>
          <p:cNvSpPr>
            <a:spLocks noGrp="1"/>
          </p:cNvSpPr>
          <p:nvPr>
            <p:ph idx="1"/>
          </p:nvPr>
        </p:nvSpPr>
        <p:spPr>
          <a:xfrm>
            <a:off x="838200" y="1690688"/>
            <a:ext cx="5387502" cy="4351338"/>
          </a:xfrm>
        </p:spPr>
        <p:txBody>
          <a:bodyPr vert="horz" lIns="91440" tIns="45720" rIns="91440" bIns="45720" rtlCol="0" anchor="t">
            <a:normAutofit/>
          </a:bodyPr>
          <a:lstStyle/>
          <a:p>
            <a:r>
              <a:rPr lang="en-GB" sz="2400">
                <a:ea typeface="+mn-lt"/>
                <a:cs typeface="+mn-lt"/>
              </a:rPr>
              <a:t>Child Welfare</a:t>
            </a:r>
            <a:endParaRPr lang="en-US" sz="2400">
              <a:ea typeface="+mn-lt"/>
              <a:cs typeface="+mn-lt"/>
            </a:endParaRPr>
          </a:p>
          <a:p>
            <a:r>
              <a:rPr lang="en-GB" sz="2400"/>
              <a:t>Children are easy targets </a:t>
            </a:r>
            <a:endParaRPr lang="en-GB" sz="2400">
              <a:cs typeface="Calibri"/>
            </a:endParaRPr>
          </a:p>
          <a:p>
            <a:r>
              <a:rPr lang="en-GB" sz="2400">
                <a:ea typeface="+mn-lt"/>
                <a:cs typeface="+mn-lt"/>
              </a:rPr>
              <a:t>UN Convention on the Rights of the Child – protect the rights of the basic things we need to survive and fulfil children's potential</a:t>
            </a:r>
            <a:endParaRPr lang="en-GB" sz="2400"/>
          </a:p>
          <a:p>
            <a:r>
              <a:rPr lang="en-GB" sz="2400"/>
              <a:t>Bond with abuser, want a better life</a:t>
            </a:r>
            <a:endParaRPr lang="en-GB" sz="2400">
              <a:cs typeface="Calibri" panose="020F0502020204030204"/>
            </a:endParaRPr>
          </a:p>
          <a:p>
            <a:r>
              <a:rPr lang="en-GB" sz="2400">
                <a:cs typeface="Calibri" panose="020F0502020204030204"/>
              </a:rPr>
              <a:t>Different Children Act's within UK Law</a:t>
            </a:r>
            <a:endParaRPr lang="en-GB" sz="2400"/>
          </a:p>
          <a:p>
            <a:r>
              <a:rPr lang="en-GB" sz="2400">
                <a:cs typeface="Calibri" panose="020F0502020204030204"/>
              </a:rPr>
              <a:t>Yet high profile cases of children's deaths still exist</a:t>
            </a:r>
          </a:p>
          <a:p>
            <a:endParaRPr lang="en-GB" sz="2400">
              <a:cs typeface="Calibri" panose="020F0502020204030204"/>
            </a:endParaRPr>
          </a:p>
          <a:p>
            <a:endParaRPr lang="en-GB" sz="2400">
              <a:cs typeface="Calibri" panose="020F0502020204030204"/>
            </a:endParaRPr>
          </a:p>
          <a:p>
            <a:pPr marL="0" indent="0">
              <a:buNone/>
            </a:pPr>
            <a:endParaRPr lang="en-GB" sz="2400">
              <a:cs typeface="Calibri" panose="020F0502020204030204"/>
            </a:endParaRPr>
          </a:p>
          <a:p>
            <a:endParaRPr lang="en-GB" sz="2400">
              <a:cs typeface="Calibri" panose="020F0502020204030204"/>
            </a:endParaRPr>
          </a:p>
        </p:txBody>
      </p:sp>
      <p:pic>
        <p:nvPicPr>
          <p:cNvPr id="5" name="Picture 5" descr="Criss-crossing adhesive bandages">
            <a:extLst>
              <a:ext uri="{FF2B5EF4-FFF2-40B4-BE49-F238E27FC236}">
                <a16:creationId xmlns:a16="http://schemas.microsoft.com/office/drawing/2014/main" id="{B562D5AA-067F-E098-414B-D12838776697}"/>
              </a:ext>
            </a:extLst>
          </p:cNvPr>
          <p:cNvPicPr>
            <a:picLocks noChangeAspect="1"/>
          </p:cNvPicPr>
          <p:nvPr/>
        </p:nvPicPr>
        <p:blipFill rotWithShape="1">
          <a:blip r:embed="rId3"/>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422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502020"/>
            <a:ext cx="5309338" cy="765952"/>
          </a:xfrm>
        </p:spPr>
        <p:txBody>
          <a:bodyPr anchor="b">
            <a:normAutofit/>
          </a:bodyPr>
          <a:lstStyle/>
          <a:p>
            <a:r>
              <a:rPr lang="en-GB" sz="3200"/>
              <a:t>Victoria Climbié 2000</a:t>
            </a:r>
            <a:endParaRPr lang="en-GB" sz="3200">
              <a:cs typeface="Calibri Light"/>
            </a:endParaRPr>
          </a:p>
        </p:txBody>
      </p:sp>
      <p:sp>
        <p:nvSpPr>
          <p:cNvPr id="3" name="Content Placeholder 2"/>
          <p:cNvSpPr>
            <a:spLocks noGrp="1"/>
          </p:cNvSpPr>
          <p:nvPr>
            <p:ph idx="1"/>
          </p:nvPr>
        </p:nvSpPr>
        <p:spPr>
          <a:xfrm>
            <a:off x="1144923" y="1586385"/>
            <a:ext cx="5315189" cy="4527120"/>
          </a:xfrm>
        </p:spPr>
        <p:txBody>
          <a:bodyPr vert="horz" lIns="91440" tIns="45720" rIns="91440" bIns="45720" rtlCol="0" anchor="t">
            <a:normAutofit/>
          </a:bodyPr>
          <a:lstStyle/>
          <a:p>
            <a:r>
              <a:rPr lang="en-GB" sz="2400"/>
              <a:t>8 yrs. Murdered by her Great-aunty who thought the girl was possessed. </a:t>
            </a:r>
            <a:endParaRPr lang="en-GB" sz="2400">
              <a:cs typeface="Calibri"/>
            </a:endParaRPr>
          </a:p>
          <a:p>
            <a:r>
              <a:rPr lang="en-GB" sz="2400"/>
              <a:t>Burnt with cigarettes, tied up, hit with bike chains, hammers and wires. </a:t>
            </a:r>
            <a:endParaRPr lang="en-GB" sz="2400">
              <a:cs typeface="Calibri"/>
            </a:endParaRPr>
          </a:p>
          <a:p>
            <a:r>
              <a:rPr lang="en-GB" sz="2400"/>
              <a:t>Up to her death, the police, social services, NHS, NSPCC and a local church all had contact with her and noted the signs of abuse. </a:t>
            </a:r>
            <a:endParaRPr lang="en-GB" sz="2400">
              <a:cs typeface="Calibri"/>
            </a:endParaRPr>
          </a:p>
          <a:p>
            <a:pPr marL="0" indent="0">
              <a:buNone/>
            </a:pPr>
            <a:r>
              <a:rPr lang="en-GB" sz="2400"/>
              <a:t>Judge in the trial described it as </a:t>
            </a:r>
            <a:r>
              <a:rPr lang="en-GB" sz="2400" b="1"/>
              <a:t>"blinding incompetence“</a:t>
            </a:r>
            <a:r>
              <a:rPr lang="en-GB" sz="2400"/>
              <a:t> - all failed to properly investigate the case and little action was taken. </a:t>
            </a:r>
            <a:endParaRPr lang="en-GB" sz="2400">
              <a:cs typeface="Calibri"/>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7166618" y="909081"/>
            <a:ext cx="3989227" cy="5071731"/>
          </a:xfrm>
          <a:prstGeom prst="rect">
            <a:avLst/>
          </a:prstGeom>
        </p:spPr>
      </p:pic>
    </p:spTree>
    <p:extLst>
      <p:ext uri="{BB962C8B-B14F-4D97-AF65-F5344CB8AC3E}">
        <p14:creationId xmlns:p14="http://schemas.microsoft.com/office/powerpoint/2010/main" val="2065662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128 separate injuries &amp; scars</a:t>
            </a:r>
          </a:p>
        </p:txBody>
      </p:sp>
      <p:pic>
        <p:nvPicPr>
          <p:cNvPr id="4" name="Content Placeholder 3"/>
          <p:cNvPicPr>
            <a:picLocks noGrp="1" noChangeAspect="1"/>
          </p:cNvPicPr>
          <p:nvPr>
            <p:ph idx="1"/>
          </p:nvPr>
        </p:nvPicPr>
        <p:blipFill>
          <a:blip r:embed="rId3"/>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518750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11988-7003-0BBC-4A81-D198F552D61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Findings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0126CE-BCFD-B19C-5DF2-406954E1A6A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cs typeface="Calibri"/>
              </a:rPr>
              <a:t>Lord Laming Inquiry</a:t>
            </a:r>
          </a:p>
          <a:p>
            <a:r>
              <a:rPr lang="en-GB">
                <a:cs typeface="Calibri"/>
              </a:rPr>
              <a:t>Key recommendations - </a:t>
            </a:r>
          </a:p>
          <a:p>
            <a:r>
              <a:rPr lang="en-GB">
                <a:cs typeface="Calibri"/>
              </a:rPr>
              <a:t>Thorough investigations</a:t>
            </a:r>
          </a:p>
          <a:p>
            <a:r>
              <a:rPr lang="en-GB">
                <a:cs typeface="Calibri"/>
              </a:rPr>
              <a:t>Proper training for investigators</a:t>
            </a:r>
          </a:p>
          <a:p>
            <a:r>
              <a:rPr lang="en-GB">
                <a:cs typeface="Calibri"/>
              </a:rPr>
              <a:t>Inter-agency work</a:t>
            </a:r>
          </a:p>
          <a:p>
            <a:r>
              <a:rPr lang="en-GB">
                <a:cs typeface="Calibri"/>
              </a:rPr>
              <a:t>Govt Paper. </a:t>
            </a:r>
            <a:r>
              <a:rPr lang="en-GB" b="1" i="1">
                <a:cs typeface="Calibri"/>
              </a:rPr>
              <a:t>Evey child Matters = Children Act 2004 </a:t>
            </a:r>
          </a:p>
          <a:p>
            <a:r>
              <a:rPr lang="en-GB">
                <a:cs typeface="Calibri"/>
              </a:rPr>
              <a:t>Statutory requirement on LA to work with other agencies</a:t>
            </a:r>
          </a:p>
          <a:p>
            <a:pPr marL="0" indent="0">
              <a:buNone/>
            </a:pPr>
            <a:r>
              <a:rPr lang="en-GB">
                <a:cs typeface="Calibri"/>
              </a:rPr>
              <a:t>However:</a:t>
            </a:r>
          </a:p>
        </p:txBody>
      </p:sp>
      <p:pic>
        <p:nvPicPr>
          <p:cNvPr id="4" name="Graphic 4" descr="Adhesive Bandage with solid fill">
            <a:extLst>
              <a:ext uri="{FF2B5EF4-FFF2-40B4-BE49-F238E27FC236}">
                <a16:creationId xmlns:a16="http://schemas.microsoft.com/office/drawing/2014/main" id="{9BC81844-1D46-741B-3FAC-6F84EB1D56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9706" y="3676291"/>
            <a:ext cx="511834" cy="511834"/>
          </a:xfrm>
          <a:prstGeom prst="rect">
            <a:avLst/>
          </a:prstGeom>
        </p:spPr>
      </p:pic>
    </p:spTree>
    <p:extLst>
      <p:ext uri="{BB962C8B-B14F-4D97-AF65-F5344CB8AC3E}">
        <p14:creationId xmlns:p14="http://schemas.microsoft.com/office/powerpoint/2010/main" val="3161124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337"/>
            <a:ext cx="6797405" cy="673744"/>
          </a:xfrm>
        </p:spPr>
        <p:txBody>
          <a:bodyPr>
            <a:normAutofit/>
          </a:bodyPr>
          <a:lstStyle/>
          <a:p>
            <a:r>
              <a:rPr lang="en-GB" sz="2800"/>
              <a:t>Baby P – Peter Connelly 2007 </a:t>
            </a:r>
            <a:endParaRPr lang="en-GB" sz="2800">
              <a:cs typeface="Calibri Light"/>
            </a:endParaRPr>
          </a:p>
        </p:txBody>
      </p:sp>
      <p:sp>
        <p:nvSpPr>
          <p:cNvPr id="3" name="Content Placeholder 2"/>
          <p:cNvSpPr>
            <a:spLocks noGrp="1"/>
          </p:cNvSpPr>
          <p:nvPr>
            <p:ph idx="1"/>
          </p:nvPr>
        </p:nvSpPr>
        <p:spPr>
          <a:xfrm>
            <a:off x="838200" y="1524312"/>
            <a:ext cx="6797405" cy="4625156"/>
          </a:xfrm>
        </p:spPr>
        <p:txBody>
          <a:bodyPr vert="horz" lIns="91440" tIns="45720" rIns="91440" bIns="45720" rtlCol="0" anchor="t">
            <a:normAutofit/>
          </a:bodyPr>
          <a:lstStyle/>
          <a:p>
            <a:r>
              <a:rPr lang="en-GB" sz="2400"/>
              <a:t>Sustained over fifty injuries over an eight-month period.</a:t>
            </a:r>
            <a:endParaRPr lang="en-GB" sz="2400">
              <a:cs typeface="Calibri"/>
            </a:endParaRPr>
          </a:p>
          <a:p>
            <a:r>
              <a:rPr lang="en-GB" sz="2400"/>
              <a:t>Including a broken back &amp; ribs, gashes to the head, a fractured shinbone, a ripped ear, blackened fingers and toes, missing fingernail, skin torn from the nose and mouth, cuts on the neck and a tooth knocked out.</a:t>
            </a:r>
            <a:endParaRPr lang="en-GB" sz="2400">
              <a:cs typeface="Calibri"/>
            </a:endParaRPr>
          </a:p>
          <a:p>
            <a:r>
              <a:rPr lang="en-GB" sz="2400"/>
              <a:t>Tracey Connelly, her boyfriend Steven Barker &amp; Jason Owen were all convicted of causing or allowing the death of a child.</a:t>
            </a:r>
            <a:endParaRPr lang="en-GB" sz="2400">
              <a:cs typeface="Calibri"/>
            </a:endParaRPr>
          </a:p>
          <a:p>
            <a:r>
              <a:rPr lang="en-GB" sz="2400"/>
              <a:t>Steven was also  charged of raping a two-year-old girl.</a:t>
            </a:r>
            <a:endParaRPr lang="en-GB" sz="2400">
              <a:cs typeface="Calibri"/>
            </a:endParaRPr>
          </a:p>
          <a:p>
            <a:endParaRPr lang="en-GB" sz="2400">
              <a:cs typeface="Calibri"/>
            </a:endParaRPr>
          </a:p>
          <a:p>
            <a:endParaRPr lang="en-GB" sz="2000"/>
          </a:p>
        </p:txBody>
      </p:sp>
      <p:pic>
        <p:nvPicPr>
          <p:cNvPr id="4" name="Picture 3"/>
          <p:cNvPicPr>
            <a:picLocks noChangeAspect="1"/>
          </p:cNvPicPr>
          <p:nvPr/>
        </p:nvPicPr>
        <p:blipFill>
          <a:blip r:embed="rId3"/>
          <a:stretch>
            <a:fillRect/>
          </a:stretch>
        </p:blipFill>
        <p:spPr>
          <a:xfrm>
            <a:off x="7997556" y="388739"/>
            <a:ext cx="3995623" cy="2727012"/>
          </a:xfrm>
          <a:prstGeom prst="rect">
            <a:avLst/>
          </a:prstGeom>
        </p:spPr>
      </p:pic>
      <p:pic>
        <p:nvPicPr>
          <p:cNvPr id="7" name="Picture 6"/>
          <p:cNvPicPr>
            <a:picLocks noChangeAspect="1"/>
          </p:cNvPicPr>
          <p:nvPr/>
        </p:nvPicPr>
        <p:blipFill>
          <a:blip r:embed="rId4"/>
          <a:stretch>
            <a:fillRect/>
          </a:stretch>
        </p:blipFill>
        <p:spPr>
          <a:xfrm>
            <a:off x="7997556" y="3670711"/>
            <a:ext cx="3995623" cy="2481492"/>
          </a:xfrm>
          <a:prstGeom prst="rect">
            <a:avLst/>
          </a:prstGeom>
        </p:spPr>
      </p:pic>
    </p:spTree>
    <p:extLst>
      <p:ext uri="{BB962C8B-B14F-4D97-AF65-F5344CB8AC3E}">
        <p14:creationId xmlns:p14="http://schemas.microsoft.com/office/powerpoint/2010/main" val="3436431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5000"/>
          </a:xfrm>
        </p:spPr>
        <p:txBody>
          <a:bodyPr>
            <a:normAutofit fontScale="90000"/>
          </a:bodyPr>
          <a:lstStyle/>
          <a:p>
            <a:endParaRPr lang="en-GB"/>
          </a:p>
        </p:txBody>
      </p:sp>
      <p:pic>
        <p:nvPicPr>
          <p:cNvPr id="6" name="Content Placeholder 5"/>
          <p:cNvPicPr>
            <a:picLocks noGrp="1" noChangeAspect="1"/>
          </p:cNvPicPr>
          <p:nvPr>
            <p:ph idx="1"/>
          </p:nvPr>
        </p:nvPicPr>
        <p:blipFill>
          <a:blip r:embed="rId2"/>
          <a:stretch>
            <a:fillRect/>
          </a:stretch>
        </p:blipFill>
        <p:spPr>
          <a:xfrm>
            <a:off x="5581649" y="1292609"/>
            <a:ext cx="5572125" cy="3989003"/>
          </a:xfrm>
          <a:prstGeom prst="rect">
            <a:avLst/>
          </a:prstGeom>
        </p:spPr>
      </p:pic>
      <p:pic>
        <p:nvPicPr>
          <p:cNvPr id="7" name="Picture 6"/>
          <p:cNvPicPr>
            <a:picLocks noChangeAspect="1"/>
          </p:cNvPicPr>
          <p:nvPr/>
        </p:nvPicPr>
        <p:blipFill>
          <a:blip r:embed="rId3"/>
          <a:stretch>
            <a:fillRect/>
          </a:stretch>
        </p:blipFill>
        <p:spPr>
          <a:xfrm>
            <a:off x="723899" y="1347787"/>
            <a:ext cx="4162425" cy="4523899"/>
          </a:xfrm>
          <a:prstGeom prst="rect">
            <a:avLst/>
          </a:prstGeom>
        </p:spPr>
      </p:pic>
    </p:spTree>
    <p:extLst>
      <p:ext uri="{BB962C8B-B14F-4D97-AF65-F5344CB8AC3E}">
        <p14:creationId xmlns:p14="http://schemas.microsoft.com/office/powerpoint/2010/main" val="168291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D4576-8058-89BF-B5E3-49E541CA0125}"/>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Failures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17625ABB-261E-1B05-0770-41ED2F941F6B}"/>
              </a:ext>
            </a:extLst>
          </p:cNvPr>
          <p:cNvGraphicFramePr>
            <a:graphicFrameLocks noGrp="1"/>
          </p:cNvGraphicFramePr>
          <p:nvPr>
            <p:ph idx="1"/>
            <p:extLst>
              <p:ext uri="{D42A27DB-BD31-4B8C-83A1-F6EECF244321}">
                <p14:modId xmlns:p14="http://schemas.microsoft.com/office/powerpoint/2010/main" val="22762171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Graphic 16" descr="Adhesive Bandage with solid fill">
            <a:extLst>
              <a:ext uri="{FF2B5EF4-FFF2-40B4-BE49-F238E27FC236}">
                <a16:creationId xmlns:a16="http://schemas.microsoft.com/office/drawing/2014/main" id="{D081224C-69DC-1F08-0E6A-3D781BA462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48044" y="3748177"/>
            <a:ext cx="612476" cy="612476"/>
          </a:xfrm>
          <a:prstGeom prst="rect">
            <a:avLst/>
          </a:prstGeom>
        </p:spPr>
      </p:pic>
    </p:spTree>
    <p:extLst>
      <p:ext uri="{BB962C8B-B14F-4D97-AF65-F5344CB8AC3E}">
        <p14:creationId xmlns:p14="http://schemas.microsoft.com/office/powerpoint/2010/main" val="554696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760813"/>
            <a:ext cx="5309338" cy="952857"/>
          </a:xfrm>
        </p:spPr>
        <p:txBody>
          <a:bodyPr anchor="b">
            <a:normAutofit fontScale="90000"/>
          </a:bodyPr>
          <a:lstStyle/>
          <a:p>
            <a:r>
              <a:rPr lang="en-GB" sz="3200"/>
              <a:t>Daniel Pelka  2012 aged 5 years old</a:t>
            </a:r>
            <a:endParaRPr lang="en-GB" sz="3200">
              <a:cs typeface="Calibri Light"/>
            </a:endParaRPr>
          </a:p>
        </p:txBody>
      </p:sp>
      <p:sp>
        <p:nvSpPr>
          <p:cNvPr id="3" name="Content Placeholder 2"/>
          <p:cNvSpPr>
            <a:spLocks noGrp="1"/>
          </p:cNvSpPr>
          <p:nvPr>
            <p:ph idx="1"/>
          </p:nvPr>
        </p:nvSpPr>
        <p:spPr>
          <a:xfrm>
            <a:off x="1144923" y="1960196"/>
            <a:ext cx="5315189" cy="4728402"/>
          </a:xfrm>
        </p:spPr>
        <p:txBody>
          <a:bodyPr vert="horz" lIns="91440" tIns="45720" rIns="91440" bIns="45720" rtlCol="0" anchor="t">
            <a:noAutofit/>
          </a:bodyPr>
          <a:lstStyle/>
          <a:p>
            <a:r>
              <a:rPr lang="en-GB" sz="2000"/>
              <a:t>Daniel was denied food, regularly “imprisoned” in a locked room, force-fed salt and made to perform punishment exercises.</a:t>
            </a:r>
            <a:endParaRPr lang="en-GB" sz="2000">
              <a:cs typeface="Calibri"/>
            </a:endParaRPr>
          </a:p>
          <a:p>
            <a:r>
              <a:rPr lang="en-GB" sz="2000"/>
              <a:t>Teachers described him as a </a:t>
            </a:r>
            <a:r>
              <a:rPr lang="en-GB" sz="2000" i="1"/>
              <a:t>"bag of bones"</a:t>
            </a:r>
            <a:r>
              <a:rPr lang="en-GB" sz="2000"/>
              <a:t> and he was </a:t>
            </a:r>
            <a:r>
              <a:rPr lang="en-GB" sz="2000" i="1"/>
              <a:t>"wasting away"</a:t>
            </a:r>
            <a:r>
              <a:rPr lang="en-GB" sz="2000"/>
              <a:t>. At the time of his death the schoolboy weighed just over one stone. Was seen scavenging for food in school bins.</a:t>
            </a:r>
            <a:endParaRPr lang="en-GB" sz="2000">
              <a:cs typeface="Calibri"/>
            </a:endParaRPr>
          </a:p>
          <a:p>
            <a:r>
              <a:rPr lang="en-GB" sz="2000"/>
              <a:t>Die after six months of starvation and cruelty. Sustained other injuries to body from mum &amp; Step-dad.</a:t>
            </a:r>
            <a:endParaRPr lang="en-GB" sz="2000">
              <a:cs typeface="Calibri"/>
            </a:endParaRPr>
          </a:p>
          <a:p>
            <a:r>
              <a:rPr lang="en-GB" sz="2000"/>
              <a:t>Social workers failed opportunities to help.</a:t>
            </a:r>
            <a:endParaRPr lang="en-GB" sz="2000">
              <a:cs typeface="Calibri" panose="020F0502020204030204"/>
            </a:endParaRPr>
          </a:p>
          <a:p>
            <a:r>
              <a:rPr lang="en-GB" sz="2000">
                <a:cs typeface="Calibri" panose="020F0502020204030204"/>
              </a:rPr>
              <a:t>ID the need to improve how vulnerable children are identified</a:t>
            </a:r>
          </a:p>
          <a:p>
            <a:r>
              <a:rPr lang="en-GB" sz="2000">
                <a:cs typeface="Calibri" panose="020F0502020204030204"/>
              </a:rPr>
              <a:t>Communication needed</a:t>
            </a:r>
          </a:p>
          <a:p>
            <a:pPr marL="0" indent="0">
              <a:buNone/>
            </a:pPr>
            <a:endParaRPr lang="en-GB" sz="2000">
              <a:cs typeface="Calibri" panose="020F0502020204030204"/>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7075967" y="2209498"/>
            <a:ext cx="4170530" cy="2470896"/>
          </a:xfrm>
          <a:prstGeom prst="rect">
            <a:avLst/>
          </a:prstGeom>
        </p:spPr>
      </p:pic>
    </p:spTree>
    <p:extLst>
      <p:ext uri="{BB962C8B-B14F-4D97-AF65-F5344CB8AC3E}">
        <p14:creationId xmlns:p14="http://schemas.microsoft.com/office/powerpoint/2010/main" val="993387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939588" y="643466"/>
            <a:ext cx="6312824" cy="5571067"/>
          </a:xfrm>
          <a:prstGeom prst="rect">
            <a:avLst/>
          </a:prstGeom>
        </p:spPr>
      </p:pic>
    </p:spTree>
    <p:extLst>
      <p:ext uri="{BB962C8B-B14F-4D97-AF65-F5344CB8AC3E}">
        <p14:creationId xmlns:p14="http://schemas.microsoft.com/office/powerpoint/2010/main" val="3711306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p:cNvSpPr>
            <a:spLocks noGrp="1"/>
          </p:cNvSpPr>
          <p:nvPr>
            <p:ph type="title"/>
          </p:nvPr>
        </p:nvSpPr>
        <p:spPr>
          <a:xfrm>
            <a:off x="6383337" y="469448"/>
            <a:ext cx="5256213" cy="539750"/>
          </a:xfrm>
        </p:spPr>
        <p:txBody>
          <a:bodyPr anchor="t">
            <a:normAutofit/>
          </a:bodyPr>
          <a:lstStyle/>
          <a:p>
            <a:r>
              <a:rPr lang="en-GB" sz="2200"/>
              <a:t>Hamzah Khan 4 Years old</a:t>
            </a:r>
          </a:p>
        </p:txBody>
      </p:sp>
      <p:pic>
        <p:nvPicPr>
          <p:cNvPr id="5" name="Picture 4"/>
          <p:cNvPicPr>
            <a:picLocks noChangeAspect="1"/>
          </p:cNvPicPr>
          <p:nvPr/>
        </p:nvPicPr>
        <p:blipFill>
          <a:blip r:embed="rId3"/>
          <a:srcRect l="941" r="3" b="3"/>
          <a:stretch/>
        </p:blipFill>
        <p:spPr>
          <a:xfrm>
            <a:off x="550862" y="551479"/>
            <a:ext cx="5256213" cy="2790000"/>
          </a:xfrm>
          <a:prstGeom prst="rect">
            <a:avLst/>
          </a:prstGeom>
          <a:effectLst>
            <a:outerShdw blurRad="508000" dist="101600" dir="5400000" algn="tl" rotWithShape="0">
              <a:prstClr val="black">
                <a:alpha val="10000"/>
              </a:prstClr>
            </a:outerShdw>
          </a:effectLst>
        </p:spPr>
      </p:pic>
      <p:sp>
        <p:nvSpPr>
          <p:cNvPr id="3" name="Content Placeholder 2"/>
          <p:cNvSpPr>
            <a:spLocks noGrp="1"/>
          </p:cNvSpPr>
          <p:nvPr>
            <p:ph idx="1"/>
          </p:nvPr>
        </p:nvSpPr>
        <p:spPr>
          <a:xfrm>
            <a:off x="6383338" y="1282823"/>
            <a:ext cx="5256214" cy="5024409"/>
          </a:xfrm>
        </p:spPr>
        <p:txBody>
          <a:bodyPr anchor="t">
            <a:normAutofit/>
          </a:bodyPr>
          <a:lstStyle/>
          <a:p>
            <a:r>
              <a:rPr lang="en-GB" sz="2000">
                <a:solidFill>
                  <a:schemeClr val="tx1">
                    <a:lumMod val="95000"/>
                    <a:lumOff val="5000"/>
                  </a:schemeClr>
                </a:solidFill>
              </a:rPr>
              <a:t>Amanda Hutton mum starved Hamzah. </a:t>
            </a:r>
            <a:endParaRPr lang="en-GB" sz="2000">
              <a:solidFill>
                <a:schemeClr val="tx1">
                  <a:lumMod val="95000"/>
                  <a:lumOff val="5000"/>
                </a:schemeClr>
              </a:solidFill>
              <a:cs typeface="Calibri"/>
            </a:endParaRPr>
          </a:p>
          <a:p>
            <a:pPr fontAlgn="base"/>
            <a:r>
              <a:rPr lang="en-GB" sz="2000">
                <a:solidFill>
                  <a:schemeClr val="tx1">
                    <a:lumMod val="95000"/>
                    <a:lumOff val="5000"/>
                  </a:schemeClr>
                </a:solidFill>
              </a:rPr>
              <a:t>21 months after his death his mummified remains were found in his cot. Died in December 2009 found 21 September 2011.</a:t>
            </a:r>
            <a:endParaRPr lang="en-GB" sz="2000">
              <a:solidFill>
                <a:schemeClr val="tx1">
                  <a:lumMod val="95000"/>
                  <a:lumOff val="5000"/>
                </a:schemeClr>
              </a:solidFill>
              <a:cs typeface="Calibri"/>
            </a:endParaRPr>
          </a:p>
          <a:p>
            <a:pPr fontAlgn="base"/>
            <a:r>
              <a:rPr lang="en-GB" sz="2000">
                <a:solidFill>
                  <a:schemeClr val="tx1">
                    <a:lumMod val="95000"/>
                    <a:lumOff val="5000"/>
                  </a:schemeClr>
                </a:solidFill>
              </a:rPr>
              <a:t>Lived in a squalid conditions house where 5 other children lived.  </a:t>
            </a:r>
            <a:endParaRPr lang="en-GB" sz="2000">
              <a:solidFill>
                <a:schemeClr val="tx1">
                  <a:lumMod val="95000"/>
                  <a:lumOff val="5000"/>
                </a:schemeClr>
              </a:solidFill>
              <a:cs typeface="Calibri"/>
            </a:endParaRPr>
          </a:p>
          <a:p>
            <a:pPr fontAlgn="base"/>
            <a:r>
              <a:rPr lang="en-GB" sz="2000">
                <a:solidFill>
                  <a:schemeClr val="tx1">
                    <a:lumMod val="95000"/>
                    <a:lumOff val="5000"/>
                  </a:schemeClr>
                </a:solidFill>
              </a:rPr>
              <a:t>Charged with manslaughter by gross negligence and preventing the burial of a corpse.</a:t>
            </a:r>
            <a:endParaRPr lang="en-GB" sz="2000">
              <a:solidFill>
                <a:schemeClr val="tx1">
                  <a:lumMod val="95000"/>
                  <a:lumOff val="5000"/>
                </a:schemeClr>
              </a:solidFill>
              <a:cs typeface="Calibri"/>
            </a:endParaRPr>
          </a:p>
          <a:p>
            <a:pPr fontAlgn="base"/>
            <a:endParaRPr lang="en-GB" sz="2000">
              <a:solidFill>
                <a:schemeClr val="tx1">
                  <a:lumMod val="95000"/>
                  <a:lumOff val="5000"/>
                </a:schemeClr>
              </a:solidFill>
              <a:cs typeface="Calibri"/>
            </a:endParaRPr>
          </a:p>
          <a:p>
            <a:endParaRPr lang="en-GB" sz="2000">
              <a:solidFill>
                <a:schemeClr val="tx1">
                  <a:alpha val="60000"/>
                </a:schemeClr>
              </a:solidFill>
            </a:endParaRPr>
          </a:p>
        </p:txBody>
      </p:sp>
      <p:pic>
        <p:nvPicPr>
          <p:cNvPr id="7" name="Picture 6"/>
          <p:cNvPicPr>
            <a:picLocks noChangeAspect="1"/>
          </p:cNvPicPr>
          <p:nvPr/>
        </p:nvPicPr>
        <p:blipFill>
          <a:blip r:embed="rId4"/>
          <a:srcRect t="2164" r="2" b="3365"/>
          <a:stretch/>
        </p:blipFill>
        <p:spPr>
          <a:xfrm>
            <a:off x="550862" y="3518725"/>
            <a:ext cx="5256000" cy="27900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6806616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66B3-6456-433F-E68B-1ECD69856ABE}"/>
              </a:ext>
            </a:extLst>
          </p:cNvPr>
          <p:cNvSpPr>
            <a:spLocks noGrp="1"/>
          </p:cNvSpPr>
          <p:nvPr>
            <p:ph type="title"/>
          </p:nvPr>
        </p:nvSpPr>
        <p:spPr/>
        <p:txBody>
          <a:bodyPr>
            <a:normAutofit fontScale="90000"/>
          </a:bodyPr>
          <a:lstStyle/>
          <a:p>
            <a:br>
              <a:rPr lang="en-GB" b="0" i="0">
                <a:solidFill>
                  <a:srgbClr val="373151"/>
                </a:solidFill>
                <a:effectLst/>
                <a:latin typeface="National"/>
              </a:rPr>
            </a:br>
            <a:r>
              <a:rPr lang="en-GB" b="0" i="0">
                <a:solidFill>
                  <a:srgbClr val="373151"/>
                </a:solidFill>
                <a:effectLst/>
                <a:latin typeface="National"/>
              </a:rPr>
              <a:t>Investigating Death’s</a:t>
            </a:r>
            <a:br>
              <a:rPr lang="en-GB" b="0" i="0">
                <a:solidFill>
                  <a:srgbClr val="373151"/>
                </a:solidFill>
                <a:effectLst/>
                <a:latin typeface="National"/>
              </a:rPr>
            </a:br>
            <a:endParaRPr lang="en-GB"/>
          </a:p>
        </p:txBody>
      </p:sp>
      <p:sp>
        <p:nvSpPr>
          <p:cNvPr id="3" name="Content Placeholder 2">
            <a:extLst>
              <a:ext uri="{FF2B5EF4-FFF2-40B4-BE49-F238E27FC236}">
                <a16:creationId xmlns:a16="http://schemas.microsoft.com/office/drawing/2014/main" id="{2F31F3AD-3174-32E1-FC40-E14790136FA1}"/>
              </a:ext>
            </a:extLst>
          </p:cNvPr>
          <p:cNvSpPr>
            <a:spLocks noGrp="1"/>
          </p:cNvSpPr>
          <p:nvPr>
            <p:ph idx="1"/>
          </p:nvPr>
        </p:nvSpPr>
        <p:spPr>
          <a:xfrm>
            <a:off x="838200" y="1690688"/>
            <a:ext cx="10515600" cy="4486275"/>
          </a:xfrm>
        </p:spPr>
        <p:txBody>
          <a:bodyPr>
            <a:normAutofit/>
          </a:bodyPr>
          <a:lstStyle/>
          <a:p>
            <a:r>
              <a:rPr lang="en-GB" b="0" i="0">
                <a:effectLst/>
              </a:rPr>
              <a:t>The Coroners Act of 1887 consolidated the laws relating to coroners and emphasised the coroner's role in investigating deaths suspected of being violent or unnatural</a:t>
            </a:r>
          </a:p>
          <a:p>
            <a:r>
              <a:rPr lang="en-GB" b="0" i="0">
                <a:solidFill>
                  <a:srgbClr val="1E1E1E"/>
                </a:solidFill>
                <a:effectLst/>
              </a:rPr>
              <a:t>The Notification of Deaths Regulations 2019</a:t>
            </a:r>
          </a:p>
          <a:p>
            <a:r>
              <a:rPr lang="en-GB" b="0" i="0">
                <a:effectLst/>
              </a:rPr>
              <a:t>Coroners Act 1988</a:t>
            </a:r>
          </a:p>
          <a:p>
            <a:r>
              <a:rPr lang="en-GB" b="0" i="0">
                <a:effectLst/>
              </a:rPr>
              <a:t>Coroners and Justice Act 2009</a:t>
            </a:r>
          </a:p>
          <a:p>
            <a:pPr lvl="1"/>
            <a:r>
              <a:rPr lang="en-GB"/>
              <a:t>Investigate certain deaths</a:t>
            </a:r>
          </a:p>
          <a:p>
            <a:pPr lvl="1"/>
            <a:r>
              <a:rPr lang="en-GB"/>
              <a:t>Hold an inquest into deaths </a:t>
            </a:r>
          </a:p>
          <a:p>
            <a:pPr lvl="1"/>
            <a:r>
              <a:rPr lang="en-GB"/>
              <a:t>Postmortems</a:t>
            </a:r>
          </a:p>
          <a:p>
            <a:pPr lvl="1"/>
            <a:r>
              <a:rPr lang="en-GB"/>
              <a:t>Power to remove a body </a:t>
            </a:r>
          </a:p>
        </p:txBody>
      </p:sp>
    </p:spTree>
    <p:extLst>
      <p:ext uri="{BB962C8B-B14F-4D97-AF65-F5344CB8AC3E}">
        <p14:creationId xmlns:p14="http://schemas.microsoft.com/office/powerpoint/2010/main" val="35239102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A055-E22E-4855-9EBB-FE483F68D665}"/>
              </a:ext>
            </a:extLst>
          </p:cNvPr>
          <p:cNvSpPr>
            <a:spLocks noGrp="1"/>
          </p:cNvSpPr>
          <p:nvPr>
            <p:ph type="title"/>
          </p:nvPr>
        </p:nvSpPr>
        <p:spPr>
          <a:xfrm>
            <a:off x="838200" y="365125"/>
            <a:ext cx="10515600" cy="775697"/>
          </a:xfrm>
        </p:spPr>
        <p:txBody>
          <a:bodyPr>
            <a:normAutofit/>
          </a:bodyPr>
          <a:lstStyle/>
          <a:p>
            <a:r>
              <a:rPr lang="en-GB"/>
              <a:t>Keanu Williams 2 </a:t>
            </a:r>
            <a:r>
              <a:rPr lang="en-GB" err="1"/>
              <a:t>yrs</a:t>
            </a:r>
            <a:r>
              <a:rPr lang="en-GB"/>
              <a:t> 2013</a:t>
            </a:r>
          </a:p>
        </p:txBody>
      </p:sp>
      <p:sp>
        <p:nvSpPr>
          <p:cNvPr id="3" name="Content Placeholder 2">
            <a:extLst>
              <a:ext uri="{FF2B5EF4-FFF2-40B4-BE49-F238E27FC236}">
                <a16:creationId xmlns:a16="http://schemas.microsoft.com/office/drawing/2014/main" id="{BBA6CEA8-F50F-4A0B-9652-1C375FAE258C}"/>
              </a:ext>
            </a:extLst>
          </p:cNvPr>
          <p:cNvSpPr>
            <a:spLocks noGrp="1"/>
          </p:cNvSpPr>
          <p:nvPr>
            <p:ph idx="1"/>
          </p:nvPr>
        </p:nvSpPr>
        <p:spPr>
          <a:xfrm>
            <a:off x="838200" y="1341120"/>
            <a:ext cx="10515600" cy="4835843"/>
          </a:xfrm>
        </p:spPr>
        <p:txBody>
          <a:bodyPr>
            <a:normAutofit/>
          </a:bodyPr>
          <a:lstStyle/>
          <a:p>
            <a:pPr fontAlgn="base"/>
            <a:r>
              <a:rPr lang="en-GB"/>
              <a:t>killed by mother. </a:t>
            </a:r>
          </a:p>
          <a:p>
            <a:pPr fontAlgn="base"/>
            <a:r>
              <a:rPr lang="en-GB"/>
              <a:t>GP’s, social workers, police &amp; nursery staff collectively failed to prevent the death. </a:t>
            </a:r>
          </a:p>
          <a:p>
            <a:pPr fontAlgn="base"/>
            <a:r>
              <a:rPr lang="en-GB"/>
              <a:t>Services were more concerned by Mother’s needs </a:t>
            </a:r>
          </a:p>
          <a:p>
            <a:pPr fontAlgn="base"/>
            <a:r>
              <a:rPr lang="en-GB"/>
              <a:t>The toddler was found with 37 injuries including a fractured skull and torn abdomen</a:t>
            </a:r>
          </a:p>
          <a:p>
            <a:pPr fontAlgn="base"/>
            <a:r>
              <a:rPr lang="en-GB"/>
              <a:t>She expressed some surprise that Keanu had not been removed from her care when born.</a:t>
            </a:r>
          </a:p>
        </p:txBody>
      </p:sp>
    </p:spTree>
    <p:extLst>
      <p:ext uri="{BB962C8B-B14F-4D97-AF65-F5344CB8AC3E}">
        <p14:creationId xmlns:p14="http://schemas.microsoft.com/office/powerpoint/2010/main" val="25456474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a:t>Ayeeshia-Jayne 21 months old </a:t>
            </a:r>
            <a:endParaRPr lang="en-GB">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a:solidFill>
                  <a:srgbClr val="000000"/>
                </a:solidFill>
              </a:rPr>
              <a:t>Killed by her mother in 2014</a:t>
            </a:r>
          </a:p>
          <a:p>
            <a:r>
              <a:rPr lang="en-GB"/>
              <a:t>suffered a fatal heart laceration by being stamped on - a type of injury usually only found in crash victims</a:t>
            </a:r>
          </a:p>
          <a:p>
            <a:r>
              <a:rPr lang="en-GB"/>
              <a:t>Social workers missed signs of danger around a toddler and focused too much on the condition of the mother</a:t>
            </a:r>
            <a:endParaRPr lang="en-US">
              <a:solidFill>
                <a:srgbClr val="000000"/>
              </a:solidFill>
            </a:endParaRPr>
          </a:p>
        </p:txBody>
      </p:sp>
    </p:spTree>
    <p:extLst>
      <p:ext uri="{BB962C8B-B14F-4D97-AF65-F5344CB8AC3E}">
        <p14:creationId xmlns:p14="http://schemas.microsoft.com/office/powerpoint/2010/main" val="3373722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E77CF25-940A-EEBA-9CB5-64483A09298A}"/>
              </a:ext>
            </a:extLst>
          </p:cNvPr>
          <p:cNvSpPr>
            <a:spLocks noGrp="1"/>
          </p:cNvSpPr>
          <p:nvPr>
            <p:ph type="title"/>
          </p:nvPr>
        </p:nvSpPr>
        <p:spPr>
          <a:xfrm>
            <a:off x="838200" y="643467"/>
            <a:ext cx="2951205" cy="5571066"/>
          </a:xfrm>
        </p:spPr>
        <p:txBody>
          <a:bodyPr>
            <a:normAutofit/>
          </a:bodyPr>
          <a:lstStyle/>
          <a:p>
            <a:r>
              <a:rPr lang="en-GB" sz="4100">
                <a:solidFill>
                  <a:srgbClr val="FFFFFF"/>
                </a:solidFill>
                <a:cs typeface="Calibri Light"/>
              </a:rPr>
              <a:t>Investigating Child Abuse</a:t>
            </a:r>
            <a:endParaRPr lang="en-GB" sz="4100">
              <a:solidFill>
                <a:srgbClr val="FFFFFF"/>
              </a:solidFill>
            </a:endParaRPr>
          </a:p>
        </p:txBody>
      </p:sp>
      <p:graphicFrame>
        <p:nvGraphicFramePr>
          <p:cNvPr id="5" name="Content Placeholder 2">
            <a:extLst>
              <a:ext uri="{FF2B5EF4-FFF2-40B4-BE49-F238E27FC236}">
                <a16:creationId xmlns:a16="http://schemas.microsoft.com/office/drawing/2014/main" id="{E9E5B88F-63DE-50F8-C9D8-57B602191610}"/>
              </a:ext>
            </a:extLst>
          </p:cNvPr>
          <p:cNvGraphicFramePr>
            <a:graphicFrameLocks noGrp="1"/>
          </p:cNvGraphicFramePr>
          <p:nvPr>
            <p:ph idx="1"/>
            <p:extLst>
              <p:ext uri="{D42A27DB-BD31-4B8C-83A1-F6EECF244321}">
                <p14:modId xmlns:p14="http://schemas.microsoft.com/office/powerpoint/2010/main" val="10946620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455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BFAE-7A03-DB85-C416-5CC3AD9747A5}"/>
              </a:ext>
            </a:extLst>
          </p:cNvPr>
          <p:cNvSpPr>
            <a:spLocks noGrp="1"/>
          </p:cNvSpPr>
          <p:nvPr>
            <p:ph type="title"/>
          </p:nvPr>
        </p:nvSpPr>
        <p:spPr>
          <a:xfrm>
            <a:off x="838200" y="667049"/>
            <a:ext cx="10515600" cy="491677"/>
          </a:xfrm>
        </p:spPr>
        <p:txBody>
          <a:bodyPr>
            <a:normAutofit fontScale="90000"/>
          </a:bodyPr>
          <a:lstStyle/>
          <a:p>
            <a:r>
              <a:rPr lang="en-GB" sz="3200">
                <a:cs typeface="Calibri Light"/>
              </a:rPr>
              <a:t>Investigating Child Abuse - Police</a:t>
            </a:r>
          </a:p>
        </p:txBody>
      </p:sp>
      <p:sp>
        <p:nvSpPr>
          <p:cNvPr id="3" name="Content Placeholder 2">
            <a:extLst>
              <a:ext uri="{FF2B5EF4-FFF2-40B4-BE49-F238E27FC236}">
                <a16:creationId xmlns:a16="http://schemas.microsoft.com/office/drawing/2014/main" id="{AB1ABED9-C876-0B91-02CD-756643F448B6}"/>
              </a:ext>
            </a:extLst>
          </p:cNvPr>
          <p:cNvSpPr>
            <a:spLocks noGrp="1"/>
          </p:cNvSpPr>
          <p:nvPr>
            <p:ph idx="1"/>
          </p:nvPr>
        </p:nvSpPr>
        <p:spPr>
          <a:xfrm>
            <a:off x="838200" y="1365550"/>
            <a:ext cx="10515600" cy="5351134"/>
          </a:xfrm>
        </p:spPr>
        <p:txBody>
          <a:bodyPr vert="horz" lIns="91440" tIns="45720" rIns="91440" bIns="45720" rtlCol="0" anchor="t">
            <a:normAutofit lnSpcReduction="10000"/>
          </a:bodyPr>
          <a:lstStyle/>
          <a:p>
            <a:r>
              <a:rPr lang="en-GB">
                <a:cs typeface="Calibri"/>
              </a:rPr>
              <a:t>Child Abuse Investigation Team</a:t>
            </a:r>
            <a:endParaRPr lang="en-US">
              <a:cs typeface="Calibri"/>
            </a:endParaRPr>
          </a:p>
          <a:p>
            <a:r>
              <a:rPr lang="en-GB">
                <a:ea typeface="+mn-lt"/>
                <a:cs typeface="+mn-lt"/>
              </a:rPr>
              <a:t>Staffed by trained investigators </a:t>
            </a:r>
            <a:endParaRPr lang="en-US">
              <a:ea typeface="+mn-lt"/>
              <a:cs typeface="+mn-lt"/>
            </a:endParaRPr>
          </a:p>
          <a:p>
            <a:pPr lvl="1"/>
            <a:r>
              <a:rPr lang="en-GB">
                <a:ea typeface="+mn-lt"/>
                <a:cs typeface="+mn-lt"/>
              </a:rPr>
              <a:t>Child interviewers</a:t>
            </a:r>
            <a:endParaRPr lang="en-US">
              <a:ea typeface="+mn-lt"/>
              <a:cs typeface="+mn-lt"/>
            </a:endParaRPr>
          </a:p>
          <a:p>
            <a:pPr lvl="1"/>
            <a:r>
              <a:rPr lang="en-GB">
                <a:ea typeface="+mn-lt"/>
                <a:cs typeface="+mn-lt"/>
              </a:rPr>
              <a:t>Witness interviewing</a:t>
            </a:r>
            <a:endParaRPr lang="en-US">
              <a:ea typeface="+mn-lt"/>
              <a:cs typeface="+mn-lt"/>
            </a:endParaRPr>
          </a:p>
          <a:p>
            <a:pPr lvl="1"/>
            <a:r>
              <a:rPr lang="en-GB">
                <a:ea typeface="+mn-lt"/>
                <a:cs typeface="+mn-lt"/>
              </a:rPr>
              <a:t>Collecting investigations</a:t>
            </a:r>
          </a:p>
          <a:p>
            <a:r>
              <a:rPr lang="en-GB">
                <a:cs typeface="Calibri"/>
              </a:rPr>
              <a:t>Referral is made, - by join agencies.</a:t>
            </a:r>
          </a:p>
          <a:p>
            <a:r>
              <a:rPr lang="en-GB">
                <a:cs typeface="Calibri"/>
              </a:rPr>
              <a:t>Police take the lead if criminal offences are suspected</a:t>
            </a:r>
          </a:p>
          <a:p>
            <a:r>
              <a:rPr lang="en-GB">
                <a:cs typeface="Calibri"/>
              </a:rPr>
              <a:t>Section 47 Children Act 1989 LA duty to investigate any </a:t>
            </a:r>
            <a:r>
              <a:rPr lang="en-GB" b="1">
                <a:cs typeface="Calibri"/>
              </a:rPr>
              <a:t>significant harm</a:t>
            </a:r>
          </a:p>
          <a:p>
            <a:r>
              <a:rPr lang="en-GB">
                <a:cs typeface="Calibri"/>
              </a:rPr>
              <a:t>Section 46 Children Act 1989 powers to give police protection to secure the welfare of a child</a:t>
            </a:r>
          </a:p>
          <a:p>
            <a:r>
              <a:rPr lang="en-GB">
                <a:cs typeface="Calibri"/>
              </a:rPr>
              <a:t>S 17 &amp; 27 provides police with Power of Entry when child abuse is suspected</a:t>
            </a:r>
          </a:p>
          <a:p>
            <a:endParaRPr lang="en-GB">
              <a:cs typeface="Calibri"/>
            </a:endParaRPr>
          </a:p>
          <a:p>
            <a:pPr lvl="1"/>
            <a:endParaRPr lang="en-GB">
              <a:cs typeface="Calibri"/>
            </a:endParaRPr>
          </a:p>
        </p:txBody>
      </p:sp>
    </p:spTree>
    <p:extLst>
      <p:ext uri="{BB962C8B-B14F-4D97-AF65-F5344CB8AC3E}">
        <p14:creationId xmlns:p14="http://schemas.microsoft.com/office/powerpoint/2010/main" val="1244779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3CC-A905-E507-EE21-F37E729B61AE}"/>
              </a:ext>
            </a:extLst>
          </p:cNvPr>
          <p:cNvSpPr>
            <a:spLocks noGrp="1"/>
          </p:cNvSpPr>
          <p:nvPr>
            <p:ph type="title"/>
          </p:nvPr>
        </p:nvSpPr>
        <p:spPr>
          <a:xfrm>
            <a:off x="838200" y="365125"/>
            <a:ext cx="10515600" cy="606696"/>
          </a:xfrm>
        </p:spPr>
        <p:txBody>
          <a:bodyPr>
            <a:normAutofit/>
          </a:bodyPr>
          <a:lstStyle/>
          <a:p>
            <a:r>
              <a:rPr lang="en-GB" sz="3200">
                <a:cs typeface="Calibri Light"/>
              </a:rPr>
              <a:t>Child Abuse also include:</a:t>
            </a:r>
          </a:p>
        </p:txBody>
      </p:sp>
      <p:sp>
        <p:nvSpPr>
          <p:cNvPr id="3" name="Content Placeholder 2">
            <a:extLst>
              <a:ext uri="{FF2B5EF4-FFF2-40B4-BE49-F238E27FC236}">
                <a16:creationId xmlns:a16="http://schemas.microsoft.com/office/drawing/2014/main" id="{1E53562A-020F-9EA7-4C1F-6E4EF6E9F43A}"/>
              </a:ext>
            </a:extLst>
          </p:cNvPr>
          <p:cNvSpPr>
            <a:spLocks noGrp="1"/>
          </p:cNvSpPr>
          <p:nvPr>
            <p:ph idx="1"/>
          </p:nvPr>
        </p:nvSpPr>
        <p:spPr/>
        <p:txBody>
          <a:bodyPr vert="horz" lIns="91440" tIns="45720" rIns="91440" bIns="45720" rtlCol="0" anchor="t">
            <a:normAutofit/>
          </a:bodyPr>
          <a:lstStyle/>
          <a:p>
            <a:r>
              <a:rPr lang="en-GB">
                <a:cs typeface="Calibri"/>
              </a:rPr>
              <a:t>Domestic Abuse</a:t>
            </a:r>
          </a:p>
          <a:p>
            <a:r>
              <a:rPr lang="en-GB">
                <a:cs typeface="Calibri"/>
              </a:rPr>
              <a:t>Missing children, including truant from school</a:t>
            </a:r>
          </a:p>
          <a:p>
            <a:r>
              <a:rPr lang="en-GB">
                <a:cs typeface="Calibri"/>
              </a:rPr>
              <a:t>Children engaged in criminal behaviour, including abusing others</a:t>
            </a:r>
          </a:p>
          <a:p>
            <a:r>
              <a:rPr lang="en-GB">
                <a:cs typeface="Calibri"/>
              </a:rPr>
              <a:t>Children abusing animals</a:t>
            </a:r>
          </a:p>
          <a:p>
            <a:r>
              <a:rPr lang="en-GB">
                <a:cs typeface="Calibri"/>
              </a:rPr>
              <a:t>Children involved in sexual exploitation or prostitution</a:t>
            </a:r>
          </a:p>
          <a:p>
            <a:r>
              <a:rPr lang="en-GB">
                <a:cs typeface="Calibri"/>
              </a:rPr>
              <a:t>Parental drug or alcohol abuse</a:t>
            </a:r>
          </a:p>
          <a:p>
            <a:r>
              <a:rPr lang="en-GB">
                <a:cs typeface="Calibri"/>
              </a:rPr>
              <a:t>Further Reading - See link below to College of Policing</a:t>
            </a:r>
          </a:p>
        </p:txBody>
      </p:sp>
      <p:pic>
        <p:nvPicPr>
          <p:cNvPr id="4" name="Graphic 4" descr="Books with solid fill">
            <a:extLst>
              <a:ext uri="{FF2B5EF4-FFF2-40B4-BE49-F238E27FC236}">
                <a16:creationId xmlns:a16="http://schemas.microsoft.com/office/drawing/2014/main" id="{BD901ADF-DB3B-9E08-6851-B043EFD61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1970" y="5114027"/>
            <a:ext cx="914400" cy="914400"/>
          </a:xfrm>
          <a:prstGeom prst="rect">
            <a:avLst/>
          </a:prstGeom>
        </p:spPr>
      </p:pic>
    </p:spTree>
    <p:extLst>
      <p:ext uri="{BB962C8B-B14F-4D97-AF65-F5344CB8AC3E}">
        <p14:creationId xmlns:p14="http://schemas.microsoft.com/office/powerpoint/2010/main" val="4829591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5F9E-62AF-1ACC-6936-745642659A23}"/>
              </a:ext>
            </a:extLst>
          </p:cNvPr>
          <p:cNvSpPr>
            <a:spLocks noGrp="1"/>
          </p:cNvSpPr>
          <p:nvPr>
            <p:ph type="title"/>
          </p:nvPr>
        </p:nvSpPr>
        <p:spPr/>
        <p:txBody>
          <a:bodyPr/>
          <a:lstStyle/>
          <a:p>
            <a:r>
              <a:rPr lang="en-GB"/>
              <a:t>Child neglect / deaths </a:t>
            </a:r>
          </a:p>
        </p:txBody>
      </p:sp>
      <p:sp>
        <p:nvSpPr>
          <p:cNvPr id="3" name="Content Placeholder 2">
            <a:extLst>
              <a:ext uri="{FF2B5EF4-FFF2-40B4-BE49-F238E27FC236}">
                <a16:creationId xmlns:a16="http://schemas.microsoft.com/office/drawing/2014/main" id="{842FEA33-1324-0237-A4A8-A6C8587A0AF8}"/>
              </a:ext>
            </a:extLst>
          </p:cNvPr>
          <p:cNvSpPr>
            <a:spLocks noGrp="1"/>
          </p:cNvSpPr>
          <p:nvPr>
            <p:ph idx="1"/>
          </p:nvPr>
        </p:nvSpPr>
        <p:spPr>
          <a:xfrm>
            <a:off x="838200" y="1690688"/>
            <a:ext cx="10515600" cy="4486275"/>
          </a:xfrm>
        </p:spPr>
        <p:txBody>
          <a:bodyPr>
            <a:normAutofit lnSpcReduction="10000"/>
          </a:bodyPr>
          <a:lstStyle/>
          <a:p>
            <a:r>
              <a:rPr lang="en-GB" b="0" i="0">
                <a:solidFill>
                  <a:srgbClr val="141414"/>
                </a:solidFill>
                <a:effectLst/>
              </a:rPr>
              <a:t>Cases include</a:t>
            </a:r>
          </a:p>
          <a:p>
            <a:r>
              <a:rPr lang="en-GB" b="1" i="0">
                <a:solidFill>
                  <a:srgbClr val="141414"/>
                </a:solidFill>
                <a:effectLst/>
                <a:hlinkClick r:id="rId3"/>
              </a:rPr>
              <a:t>Lola James</a:t>
            </a:r>
            <a:r>
              <a:rPr lang="en-GB">
                <a:solidFill>
                  <a:srgbClr val="141414"/>
                </a:solidFill>
              </a:rPr>
              <a:t> – Haverfordwest 2020</a:t>
            </a:r>
            <a:endParaRPr lang="en-GB" b="0" i="0">
              <a:solidFill>
                <a:srgbClr val="141414"/>
              </a:solidFill>
              <a:effectLst/>
            </a:endParaRPr>
          </a:p>
          <a:p>
            <a:r>
              <a:rPr lang="en-GB" b="1" i="0" err="1">
                <a:solidFill>
                  <a:srgbClr val="141414"/>
                </a:solidFill>
                <a:effectLst/>
                <a:hlinkClick r:id="rId4"/>
              </a:rPr>
              <a:t>Kaylea</a:t>
            </a:r>
            <a:r>
              <a:rPr lang="en-GB" b="1" i="0">
                <a:solidFill>
                  <a:srgbClr val="141414"/>
                </a:solidFill>
                <a:effectLst/>
                <a:hlinkClick r:id="rId4"/>
              </a:rPr>
              <a:t> </a:t>
            </a:r>
            <a:r>
              <a:rPr lang="en-GB" b="1" i="0" err="1">
                <a:solidFill>
                  <a:srgbClr val="141414"/>
                </a:solidFill>
                <a:effectLst/>
                <a:hlinkClick r:id="rId4"/>
              </a:rPr>
              <a:t>Titford</a:t>
            </a:r>
            <a:r>
              <a:rPr lang="en-GB">
                <a:solidFill>
                  <a:srgbClr val="141414"/>
                </a:solidFill>
              </a:rPr>
              <a:t> – Newtown 2020</a:t>
            </a:r>
            <a:endParaRPr lang="en-GB" b="0" i="0">
              <a:solidFill>
                <a:srgbClr val="141414"/>
              </a:solidFill>
              <a:effectLst/>
            </a:endParaRPr>
          </a:p>
          <a:p>
            <a:r>
              <a:rPr lang="en-GB" b="1" i="0">
                <a:solidFill>
                  <a:srgbClr val="141414"/>
                </a:solidFill>
                <a:effectLst/>
                <a:hlinkClick r:id="rId5"/>
              </a:rPr>
              <a:t>Logan Mwangi</a:t>
            </a:r>
            <a:r>
              <a:rPr lang="en-GB">
                <a:solidFill>
                  <a:srgbClr val="141414"/>
                </a:solidFill>
              </a:rPr>
              <a:t> – Bridgend 2021</a:t>
            </a:r>
          </a:p>
          <a:p>
            <a:r>
              <a:rPr lang="en-GB" b="0" i="0">
                <a:solidFill>
                  <a:srgbClr val="202124"/>
                </a:solidFill>
                <a:effectLst/>
              </a:rPr>
              <a:t>Star Hobson – West Yorkshire 2020</a:t>
            </a:r>
          </a:p>
          <a:p>
            <a:r>
              <a:rPr lang="en-GB" b="0" i="0">
                <a:solidFill>
                  <a:srgbClr val="202124"/>
                </a:solidFill>
                <a:effectLst/>
              </a:rPr>
              <a:t> </a:t>
            </a:r>
            <a:r>
              <a:rPr lang="en-GB" b="1" i="0">
                <a:solidFill>
                  <a:srgbClr val="35334E"/>
                </a:solidFill>
                <a:effectLst/>
              </a:rPr>
              <a:t>Dylan Freeman – Birmingham 2020</a:t>
            </a:r>
          </a:p>
          <a:p>
            <a:r>
              <a:rPr lang="en-GB" b="1" i="0">
                <a:solidFill>
                  <a:srgbClr val="35334E"/>
                </a:solidFill>
                <a:effectLst/>
              </a:rPr>
              <a:t>Arthur </a:t>
            </a:r>
            <a:r>
              <a:rPr lang="en-GB" b="1" i="0" err="1">
                <a:solidFill>
                  <a:srgbClr val="35334E"/>
                </a:solidFill>
                <a:effectLst/>
              </a:rPr>
              <a:t>Labinjo</a:t>
            </a:r>
            <a:r>
              <a:rPr lang="en-GB" b="1" i="0">
                <a:solidFill>
                  <a:srgbClr val="35334E"/>
                </a:solidFill>
                <a:effectLst/>
              </a:rPr>
              <a:t>-Hughes – Birmingham 2020</a:t>
            </a:r>
          </a:p>
          <a:p>
            <a:r>
              <a:rPr lang="en-GB" b="0" i="0">
                <a:solidFill>
                  <a:srgbClr val="121212"/>
                </a:solidFill>
                <a:effectLst/>
              </a:rPr>
              <a:t>Alfie Steele – 2021 Coventry</a:t>
            </a:r>
          </a:p>
          <a:p>
            <a:r>
              <a:rPr lang="en-GB" b="0" i="0">
                <a:solidFill>
                  <a:srgbClr val="1F2025"/>
                </a:solidFill>
                <a:effectLst/>
              </a:rPr>
              <a:t>Finley Boden - Derby 2020</a:t>
            </a:r>
            <a:r>
              <a:rPr lang="en-GB" b="0" i="0">
                <a:solidFill>
                  <a:srgbClr val="121212"/>
                </a:solidFill>
                <a:effectLst/>
              </a:rPr>
              <a:t> </a:t>
            </a:r>
            <a:endParaRPr lang="en-GB" b="1" i="0">
              <a:solidFill>
                <a:srgbClr val="35334E"/>
              </a:solidFill>
              <a:effectLst/>
            </a:endParaRPr>
          </a:p>
          <a:p>
            <a:endParaRPr lang="en-GB"/>
          </a:p>
        </p:txBody>
      </p:sp>
    </p:spTree>
    <p:extLst>
      <p:ext uri="{BB962C8B-B14F-4D97-AF65-F5344CB8AC3E}">
        <p14:creationId xmlns:p14="http://schemas.microsoft.com/office/powerpoint/2010/main" val="20336978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5AD8-ECFA-C183-BB81-A3B533815DBB}"/>
              </a:ext>
            </a:extLst>
          </p:cNvPr>
          <p:cNvSpPr>
            <a:spLocks noGrp="1"/>
          </p:cNvSpPr>
          <p:nvPr>
            <p:ph type="title"/>
          </p:nvPr>
        </p:nvSpPr>
        <p:spPr>
          <a:xfrm>
            <a:off x="838200" y="365125"/>
            <a:ext cx="10515600" cy="592318"/>
          </a:xfrm>
        </p:spPr>
        <p:txBody>
          <a:bodyPr>
            <a:normAutofit/>
          </a:bodyPr>
          <a:lstStyle/>
          <a:p>
            <a:r>
              <a:rPr lang="en-GB" sz="3600">
                <a:cs typeface="Calibri Light"/>
              </a:rPr>
              <a:t>Protecting Children</a:t>
            </a:r>
          </a:p>
        </p:txBody>
      </p:sp>
      <p:sp>
        <p:nvSpPr>
          <p:cNvPr id="3" name="Content Placeholder 2">
            <a:extLst>
              <a:ext uri="{FF2B5EF4-FFF2-40B4-BE49-F238E27FC236}">
                <a16:creationId xmlns:a16="http://schemas.microsoft.com/office/drawing/2014/main" id="{DE6BEE11-2645-97E5-68AC-C90E56F48B56}"/>
              </a:ext>
            </a:extLst>
          </p:cNvPr>
          <p:cNvSpPr>
            <a:spLocks noGrp="1"/>
          </p:cNvSpPr>
          <p:nvPr>
            <p:ph idx="1"/>
          </p:nvPr>
        </p:nvSpPr>
        <p:spPr>
          <a:xfrm>
            <a:off x="838200" y="1351173"/>
            <a:ext cx="10515600" cy="4825790"/>
          </a:xfrm>
        </p:spPr>
        <p:txBody>
          <a:bodyPr vert="horz" lIns="91440" tIns="45720" rIns="91440" bIns="45720" rtlCol="0" anchor="t">
            <a:normAutofit/>
          </a:bodyPr>
          <a:lstStyle/>
          <a:p>
            <a:r>
              <a:rPr lang="en-GB">
                <a:cs typeface="Calibri"/>
              </a:rPr>
              <a:t>Under The Children Act 1989:</a:t>
            </a:r>
          </a:p>
          <a:p>
            <a:r>
              <a:rPr lang="en-GB">
                <a:cs typeface="Calibri"/>
              </a:rPr>
              <a:t>Children are sometimes exposed to harm by carers/supervisors.</a:t>
            </a:r>
          </a:p>
          <a:p>
            <a:r>
              <a:rPr lang="en-GB">
                <a:cs typeface="Calibri"/>
              </a:rPr>
              <a:t>Harm is seen as:</a:t>
            </a:r>
          </a:p>
          <a:p>
            <a:r>
              <a:rPr lang="en-GB">
                <a:cs typeface="Calibri"/>
              </a:rPr>
              <a:t>Ill treatment or the impairment of health and development</a:t>
            </a:r>
          </a:p>
          <a:p>
            <a:r>
              <a:rPr lang="en-GB">
                <a:cs typeface="Calibri"/>
              </a:rPr>
              <a:t>Suffering from seeing or hearing the ill-treatment of another</a:t>
            </a:r>
          </a:p>
          <a:p>
            <a:r>
              <a:rPr lang="en-GB">
                <a:cs typeface="Calibri"/>
              </a:rPr>
              <a:t>Sexual abuse</a:t>
            </a:r>
          </a:p>
          <a:p>
            <a:r>
              <a:rPr lang="en-GB">
                <a:cs typeface="Calibri"/>
              </a:rPr>
              <a:t>Forms of ill-treatment that are not physical</a:t>
            </a:r>
          </a:p>
          <a:p>
            <a:r>
              <a:rPr lang="en-GB">
                <a:cs typeface="Calibri"/>
              </a:rPr>
              <a:t>4 Types of Abuse</a:t>
            </a:r>
          </a:p>
          <a:p>
            <a:r>
              <a:rPr lang="en-GB">
                <a:cs typeface="Calibri"/>
              </a:rPr>
              <a:t>Physical, Emotional, Sexual &amp; Neglect </a:t>
            </a:r>
          </a:p>
          <a:p>
            <a:endParaRPr lang="en-GB">
              <a:cs typeface="Calibri"/>
            </a:endParaRPr>
          </a:p>
        </p:txBody>
      </p:sp>
    </p:spTree>
    <p:extLst>
      <p:ext uri="{BB962C8B-B14F-4D97-AF65-F5344CB8AC3E}">
        <p14:creationId xmlns:p14="http://schemas.microsoft.com/office/powerpoint/2010/main" val="11074384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0BE44-FB9C-BEC1-71BB-AAFE2036E73F}"/>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 YP &amp; Sexual Offences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E03765-CC51-8834-AE59-F6986777F5C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cs typeface="Calibri"/>
              </a:rPr>
              <a:t>Sexual activity between anyone 16 years old and an adult is unlawful.</a:t>
            </a:r>
          </a:p>
          <a:p>
            <a:r>
              <a:rPr lang="en-GB">
                <a:cs typeface="Calibri"/>
              </a:rPr>
              <a:t>Sexual Offences Act 2003</a:t>
            </a:r>
          </a:p>
          <a:p>
            <a:r>
              <a:rPr lang="en-GB">
                <a:cs typeface="Calibri"/>
              </a:rPr>
              <a:t>Consider the act or Rape / Sexual assault / inciting a child to engage in sexual activity / Child witness sexual acts / Grooming / Sexual exploitation</a:t>
            </a:r>
          </a:p>
          <a:p>
            <a:endParaRPr lang="en-GB">
              <a:cs typeface="Calibri"/>
            </a:endParaRPr>
          </a:p>
          <a:p>
            <a:r>
              <a:rPr lang="en-GB">
                <a:cs typeface="Calibri"/>
              </a:rPr>
              <a:t>Different sections of the Sexual Offences Act 2003 cover these areas</a:t>
            </a:r>
          </a:p>
          <a:p>
            <a:endParaRPr lang="en-GB">
              <a:cs typeface="Calibri"/>
            </a:endParaRPr>
          </a:p>
        </p:txBody>
      </p:sp>
    </p:spTree>
    <p:extLst>
      <p:ext uri="{BB962C8B-B14F-4D97-AF65-F5344CB8AC3E}">
        <p14:creationId xmlns:p14="http://schemas.microsoft.com/office/powerpoint/2010/main" val="33929236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1367-6E31-6210-C670-E25D8D904CF6}"/>
              </a:ext>
            </a:extLst>
          </p:cNvPr>
          <p:cNvSpPr>
            <a:spLocks noGrp="1"/>
          </p:cNvSpPr>
          <p:nvPr>
            <p:ph type="title"/>
          </p:nvPr>
        </p:nvSpPr>
        <p:spPr>
          <a:xfrm>
            <a:off x="838200" y="365125"/>
            <a:ext cx="10515600" cy="649828"/>
          </a:xfrm>
        </p:spPr>
        <p:txBody>
          <a:bodyPr>
            <a:normAutofit/>
          </a:bodyPr>
          <a:lstStyle/>
          <a:p>
            <a:r>
              <a:rPr lang="en-GB" sz="3600">
                <a:cs typeface="Calibri Light"/>
              </a:rPr>
              <a:t>Child Rape</a:t>
            </a:r>
          </a:p>
        </p:txBody>
      </p:sp>
      <p:sp>
        <p:nvSpPr>
          <p:cNvPr id="3" name="Content Placeholder 2">
            <a:extLst>
              <a:ext uri="{FF2B5EF4-FFF2-40B4-BE49-F238E27FC236}">
                <a16:creationId xmlns:a16="http://schemas.microsoft.com/office/drawing/2014/main" id="{E8741052-B884-71D8-980B-8993D2D092D3}"/>
              </a:ext>
            </a:extLst>
          </p:cNvPr>
          <p:cNvSpPr>
            <a:spLocks noGrp="1"/>
          </p:cNvSpPr>
          <p:nvPr>
            <p:ph idx="1"/>
          </p:nvPr>
        </p:nvSpPr>
        <p:spPr>
          <a:xfrm>
            <a:off x="838200" y="1178644"/>
            <a:ext cx="10515600" cy="4998319"/>
          </a:xfrm>
        </p:spPr>
        <p:txBody>
          <a:bodyPr vert="horz" lIns="91440" tIns="45720" rIns="91440" bIns="45720" rtlCol="0" anchor="t">
            <a:normAutofit/>
          </a:bodyPr>
          <a:lstStyle/>
          <a:p>
            <a:r>
              <a:rPr lang="en-GB">
                <a:cs typeface="Calibri"/>
              </a:rPr>
              <a:t>Rape of a child under 13 years old offence under S 5 Sexual Offences Act 2003</a:t>
            </a:r>
          </a:p>
          <a:p>
            <a:r>
              <a:rPr lang="en-GB">
                <a:cs typeface="Calibri"/>
              </a:rPr>
              <a:t>Only be committed by a man</a:t>
            </a:r>
          </a:p>
          <a:p>
            <a:r>
              <a:rPr lang="en-GB">
                <a:cs typeface="Calibri"/>
              </a:rPr>
              <a:t>Victims can be both male and female</a:t>
            </a:r>
          </a:p>
          <a:p>
            <a:r>
              <a:rPr lang="en-GB">
                <a:cs typeface="Calibri"/>
              </a:rPr>
              <a:t>Consented? If they did it's relevant as if the defendant though the victim was over 16 years old</a:t>
            </a:r>
          </a:p>
          <a:p>
            <a:r>
              <a:rPr lang="en-GB">
                <a:cs typeface="Calibri"/>
              </a:rPr>
              <a:t>Victims 13-15 lack of consent needs to be proven</a:t>
            </a:r>
          </a:p>
          <a:p>
            <a:endParaRPr lang="en-GB">
              <a:cs typeface="Calibri"/>
            </a:endParaRPr>
          </a:p>
          <a:p>
            <a:r>
              <a:rPr lang="en-GB">
                <a:cs typeface="Calibri"/>
              </a:rPr>
              <a:t>Offence triable on indictment only – Maximum is life imprisonment</a:t>
            </a:r>
          </a:p>
          <a:p>
            <a:pPr lvl="1"/>
            <a:endParaRPr lang="en-GB">
              <a:cs typeface="Calibri"/>
            </a:endParaRPr>
          </a:p>
        </p:txBody>
      </p:sp>
    </p:spTree>
    <p:extLst>
      <p:ext uri="{BB962C8B-B14F-4D97-AF65-F5344CB8AC3E}">
        <p14:creationId xmlns:p14="http://schemas.microsoft.com/office/powerpoint/2010/main" val="20344384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74F3-C596-4278-8B57-7E7DE4C6E8BF}"/>
              </a:ext>
            </a:extLst>
          </p:cNvPr>
          <p:cNvSpPr>
            <a:spLocks noGrp="1"/>
          </p:cNvSpPr>
          <p:nvPr>
            <p:ph type="title"/>
          </p:nvPr>
        </p:nvSpPr>
        <p:spPr>
          <a:xfrm>
            <a:off x="838200" y="365125"/>
            <a:ext cx="10515600" cy="678582"/>
          </a:xfrm>
        </p:spPr>
        <p:txBody>
          <a:bodyPr>
            <a:normAutofit/>
          </a:bodyPr>
          <a:lstStyle/>
          <a:p>
            <a:r>
              <a:rPr lang="en-GB" sz="2800">
                <a:cs typeface="Calibri Light"/>
              </a:rPr>
              <a:t>Sexual Assault of a Child</a:t>
            </a:r>
          </a:p>
        </p:txBody>
      </p:sp>
      <p:sp>
        <p:nvSpPr>
          <p:cNvPr id="3" name="Content Placeholder 2">
            <a:extLst>
              <a:ext uri="{FF2B5EF4-FFF2-40B4-BE49-F238E27FC236}">
                <a16:creationId xmlns:a16="http://schemas.microsoft.com/office/drawing/2014/main" id="{61FD409E-EB74-B548-7336-FFA7441F1637}"/>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a:cs typeface="Calibri"/>
              </a:rPr>
              <a:t>Under S 6 Sexual Offences Act 2003</a:t>
            </a:r>
          </a:p>
          <a:p>
            <a:r>
              <a:rPr lang="en-GB">
                <a:cs typeface="Calibri"/>
              </a:rPr>
              <a:t>Can be committed by Male or Female to a Male or Female</a:t>
            </a:r>
          </a:p>
          <a:p>
            <a:r>
              <a:rPr lang="en-GB">
                <a:cs typeface="Calibri"/>
              </a:rPr>
              <a:t>Use any part of the body or items</a:t>
            </a:r>
          </a:p>
          <a:p>
            <a:r>
              <a:rPr lang="en-GB">
                <a:cs typeface="Calibri"/>
              </a:rPr>
              <a:t>Sexual Assault (under 13) without penetration covered by S 7 (1) Sexual Offences Act 2003 (touching / sexual)</a:t>
            </a:r>
          </a:p>
          <a:p>
            <a:r>
              <a:rPr lang="en-GB">
                <a:cs typeface="Calibri"/>
              </a:rPr>
              <a:t>As rape - </a:t>
            </a:r>
            <a:r>
              <a:rPr lang="en-GB">
                <a:ea typeface="+mn-lt"/>
                <a:cs typeface="+mn-lt"/>
              </a:rPr>
              <a:t>Consented? If they did it's relevant as if the defendant though the victim was over 16 years old</a:t>
            </a:r>
            <a:endParaRPr lang="en-US">
              <a:ea typeface="+mn-lt"/>
              <a:cs typeface="+mn-lt"/>
            </a:endParaRPr>
          </a:p>
          <a:p>
            <a:r>
              <a:rPr lang="en-GB">
                <a:ea typeface="+mn-lt"/>
                <a:cs typeface="+mn-lt"/>
              </a:rPr>
              <a:t>Victims 13-15 lack of consent needs to be proven</a:t>
            </a:r>
            <a:endParaRPr lang="en-US">
              <a:ea typeface="+mn-lt"/>
              <a:cs typeface="+mn-lt"/>
            </a:endParaRPr>
          </a:p>
          <a:p>
            <a:r>
              <a:rPr lang="en-GB">
                <a:cs typeface="Calibri"/>
              </a:rPr>
              <a:t>Penalty – six months imprisonment/fine, up to 14 years imprisonment on indictment</a:t>
            </a:r>
          </a:p>
          <a:p>
            <a:endParaRPr lang="en-GB">
              <a:cs typeface="Calibri"/>
            </a:endParaRPr>
          </a:p>
          <a:p>
            <a:endParaRPr lang="en-GB">
              <a:cs typeface="Calibri"/>
            </a:endParaRPr>
          </a:p>
        </p:txBody>
      </p:sp>
    </p:spTree>
    <p:extLst>
      <p:ext uri="{BB962C8B-B14F-4D97-AF65-F5344CB8AC3E}">
        <p14:creationId xmlns:p14="http://schemas.microsoft.com/office/powerpoint/2010/main" val="1189963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868C-87AA-AFFD-BCF1-2E0A323744BC}"/>
              </a:ext>
            </a:extLst>
          </p:cNvPr>
          <p:cNvSpPr>
            <a:spLocks noGrp="1"/>
          </p:cNvSpPr>
          <p:nvPr>
            <p:ph type="title"/>
          </p:nvPr>
        </p:nvSpPr>
        <p:spPr/>
        <p:txBody>
          <a:bodyPr/>
          <a:lstStyle/>
          <a:p>
            <a:r>
              <a:rPr lang="en-US">
                <a:cs typeface="Calibri Light"/>
              </a:rPr>
              <a:t>Task - Tomorrow</a:t>
            </a:r>
            <a:endParaRPr lang="en-US"/>
          </a:p>
        </p:txBody>
      </p:sp>
      <p:sp>
        <p:nvSpPr>
          <p:cNvPr id="3" name="Content Placeholder 2">
            <a:extLst>
              <a:ext uri="{FF2B5EF4-FFF2-40B4-BE49-F238E27FC236}">
                <a16:creationId xmlns:a16="http://schemas.microsoft.com/office/drawing/2014/main" id="{77B8761F-6CD7-19AF-AA06-85CADC38A4F5}"/>
              </a:ext>
            </a:extLst>
          </p:cNvPr>
          <p:cNvSpPr>
            <a:spLocks noGrp="1"/>
          </p:cNvSpPr>
          <p:nvPr>
            <p:ph idx="1"/>
          </p:nvPr>
        </p:nvSpPr>
        <p:spPr/>
        <p:txBody>
          <a:bodyPr vert="horz" lIns="91440" tIns="45720" rIns="91440" bIns="45720" rtlCol="0" anchor="t">
            <a:normAutofit lnSpcReduction="10000"/>
          </a:bodyPr>
          <a:lstStyle/>
          <a:p>
            <a:r>
              <a:rPr lang="en-GB">
                <a:cs typeface="Calibri"/>
              </a:rPr>
              <a:t>Choose one of the cases below:</a:t>
            </a:r>
            <a:endParaRPr lang="en-US">
              <a:cs typeface="Calibri"/>
            </a:endParaRPr>
          </a:p>
          <a:p>
            <a:r>
              <a:rPr lang="en-GB">
                <a:cs typeface="Calibri"/>
              </a:rPr>
              <a:t>Oldham</a:t>
            </a:r>
            <a:endParaRPr lang="en-US">
              <a:cs typeface="Calibri"/>
            </a:endParaRPr>
          </a:p>
          <a:p>
            <a:r>
              <a:rPr lang="en-GB">
                <a:cs typeface="Calibri"/>
              </a:rPr>
              <a:t>Rotherham - Operation Clover</a:t>
            </a:r>
            <a:endParaRPr lang="en-US">
              <a:cs typeface="Calibri"/>
            </a:endParaRPr>
          </a:p>
          <a:p>
            <a:r>
              <a:rPr lang="en-GB">
                <a:cs typeface="Calibri"/>
              </a:rPr>
              <a:t>Operation Globe – Wales</a:t>
            </a:r>
            <a:endParaRPr lang="en-US">
              <a:cs typeface="Calibri"/>
            </a:endParaRPr>
          </a:p>
          <a:p>
            <a:r>
              <a:rPr lang="en-GB">
                <a:cs typeface="Calibri"/>
              </a:rPr>
              <a:t>Telford Child exploitation</a:t>
            </a:r>
            <a:endParaRPr lang="en-US">
              <a:cs typeface="Calibri"/>
            </a:endParaRPr>
          </a:p>
          <a:p>
            <a:r>
              <a:rPr lang="en-US">
                <a:cs typeface="Calibri"/>
              </a:rPr>
              <a:t>Death of </a:t>
            </a:r>
            <a:r>
              <a:rPr lang="en-GB" sz="2600">
                <a:solidFill>
                  <a:srgbClr val="121212"/>
                </a:solidFill>
                <a:cs typeface="Calibri"/>
              </a:rPr>
              <a:t>Alfie Steele</a:t>
            </a:r>
            <a:endParaRPr lang="en-GB" sz="2600">
              <a:cs typeface="Calibri"/>
            </a:endParaRPr>
          </a:p>
          <a:p>
            <a:r>
              <a:rPr lang="en-GB">
                <a:cs typeface="Calibri"/>
              </a:rPr>
              <a:t>Death of Logan Mwangi </a:t>
            </a:r>
          </a:p>
          <a:p>
            <a:r>
              <a:rPr lang="en-GB">
                <a:solidFill>
                  <a:srgbClr val="000000"/>
                </a:solidFill>
                <a:cs typeface="Calibri"/>
              </a:rPr>
              <a:t>What went wrong / whos' to blame / what could have been done differently?</a:t>
            </a:r>
          </a:p>
        </p:txBody>
      </p:sp>
    </p:spTree>
    <p:extLst>
      <p:ext uri="{BB962C8B-B14F-4D97-AF65-F5344CB8AC3E}">
        <p14:creationId xmlns:p14="http://schemas.microsoft.com/office/powerpoint/2010/main" val="24886041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6A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076F1-5670-3389-7172-78281E39DB4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DBS </a:t>
            </a:r>
            <a:endParaRPr lang="en-US" sz="3600">
              <a:solidFill>
                <a:srgbClr val="FFFFFF"/>
              </a:solidFill>
              <a:cs typeface="Calibri Light"/>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03330D1-F1F6-CEEE-8385-9844AE9CFC2A}"/>
              </a:ext>
            </a:extLst>
          </p:cNvPr>
          <p:cNvPicPr>
            <a:picLocks noGrp="1" noChangeAspect="1"/>
          </p:cNvPicPr>
          <p:nvPr>
            <p:ph idx="1"/>
          </p:nvPr>
        </p:nvPicPr>
        <p:blipFill rotWithShape="1">
          <a:blip r:embed="rId2"/>
          <a:srcRect l="3688" r="17799" b="1"/>
          <a:stretch/>
        </p:blipFill>
        <p:spPr>
          <a:xfrm>
            <a:off x="976251" y="942538"/>
            <a:ext cx="7163222" cy="4808332"/>
          </a:xfrm>
          <a:prstGeom prst="rect">
            <a:avLst/>
          </a:prstGeom>
          <a:effectLst/>
        </p:spPr>
      </p:pic>
    </p:spTree>
    <p:extLst>
      <p:ext uri="{BB962C8B-B14F-4D97-AF65-F5344CB8AC3E}">
        <p14:creationId xmlns:p14="http://schemas.microsoft.com/office/powerpoint/2010/main" val="18415015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838200" y="1825625"/>
            <a:ext cx="10515600" cy="4351338"/>
          </a:xfrm>
        </p:spPr>
        <p:txBody>
          <a:bodyPr>
            <a:normAutofit/>
          </a:bodyPr>
          <a:lstStyle/>
          <a:p>
            <a:r>
              <a:rPr lang="en-GB"/>
              <a:t>The DBS was formed in 2012 by merging the functions of the Criminal Records Bureau (CRB) and the Independent Safeguarding Authority (ISA) under the Protection of Freedoms Act 2012.</a:t>
            </a:r>
          </a:p>
          <a:p>
            <a:r>
              <a:rPr lang="en-GB"/>
              <a:t>It is a legal requirement in the UK for regulated activity employers to refer safeguarding concerns to the DBS. </a:t>
            </a:r>
          </a:p>
          <a:p>
            <a:r>
              <a:rPr lang="en-GB"/>
              <a:t>It is illegal for anyone barred by the DBS to work, or apply to work with the sector from which they are barred. </a:t>
            </a:r>
          </a:p>
          <a:p>
            <a:r>
              <a:rPr lang="en-GB"/>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57F5D9-1960-BF0F-B033-4860178C8695}"/>
              </a:ext>
            </a:extLst>
          </p:cNvPr>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3866A2-6A41-98C3-D534-8E14346D2B9B}"/>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sz="2400">
                <a:ea typeface="+mn-lt"/>
                <a:cs typeface="+mn-lt"/>
              </a:rPr>
              <a:t>Employers can check the criminal record of someone applying for a role. </a:t>
            </a:r>
          </a:p>
          <a:p>
            <a:r>
              <a:rPr lang="en-GB" sz="2400">
                <a:ea typeface="+mn-lt"/>
                <a:cs typeface="+mn-lt"/>
              </a:rPr>
              <a:t>You can get a detailed check for certain roles</a:t>
            </a:r>
          </a:p>
          <a:p>
            <a:pPr lvl="1"/>
            <a:r>
              <a:rPr lang="en-GB">
                <a:cs typeface="Calibri"/>
              </a:rPr>
              <a:t>Child Care / Health / Youth services / education</a:t>
            </a:r>
          </a:p>
          <a:p>
            <a:pPr marL="0" indent="0">
              <a:buNone/>
            </a:pPr>
            <a:r>
              <a:rPr lang="en-GB" sz="2400">
                <a:ea typeface="+mn-lt"/>
                <a:cs typeface="+mn-lt"/>
              </a:rPr>
              <a:t>You can request:</a:t>
            </a:r>
            <a:endParaRPr lang="en-GB" sz="2400">
              <a:cs typeface="Calibri"/>
            </a:endParaRPr>
          </a:p>
          <a:p>
            <a:r>
              <a:rPr lang="en-GB" sz="2400">
                <a:ea typeface="+mn-lt"/>
                <a:cs typeface="+mn-lt"/>
              </a:rPr>
              <a:t>a </a:t>
            </a:r>
            <a:r>
              <a:rPr lang="en-GB" sz="2400" b="1">
                <a:ea typeface="+mn-lt"/>
                <a:cs typeface="+mn-lt"/>
              </a:rPr>
              <a:t>basic check</a:t>
            </a:r>
            <a:r>
              <a:rPr lang="en-GB" sz="2400">
                <a:ea typeface="+mn-lt"/>
                <a:cs typeface="+mn-lt"/>
              </a:rPr>
              <a:t>, which shows unspent convictions and conditional cautions</a:t>
            </a:r>
            <a:endParaRPr lang="en-GB" sz="2400">
              <a:cs typeface="Calibri"/>
            </a:endParaRPr>
          </a:p>
          <a:p>
            <a:r>
              <a:rPr lang="en-GB" sz="2400">
                <a:ea typeface="+mn-lt"/>
                <a:cs typeface="+mn-lt"/>
              </a:rPr>
              <a:t>a </a:t>
            </a:r>
            <a:r>
              <a:rPr lang="en-GB" sz="2400" b="1">
                <a:ea typeface="+mn-lt"/>
                <a:cs typeface="+mn-lt"/>
              </a:rPr>
              <a:t>standard check</a:t>
            </a:r>
            <a:r>
              <a:rPr lang="en-GB" sz="2400">
                <a:ea typeface="+mn-lt"/>
                <a:cs typeface="+mn-lt"/>
              </a:rPr>
              <a:t>, which shows spent and unspent convictions and cautions</a:t>
            </a:r>
            <a:endParaRPr lang="en-GB" sz="2400">
              <a:cs typeface="Calibri"/>
            </a:endParaRPr>
          </a:p>
          <a:p>
            <a:r>
              <a:rPr lang="en-GB" sz="2400">
                <a:ea typeface="+mn-lt"/>
                <a:cs typeface="+mn-lt"/>
              </a:rPr>
              <a:t>an </a:t>
            </a:r>
            <a:r>
              <a:rPr lang="en-GB" sz="2400" b="1">
                <a:ea typeface="+mn-lt"/>
                <a:cs typeface="+mn-lt"/>
              </a:rPr>
              <a:t>enhanced check</a:t>
            </a:r>
            <a:r>
              <a:rPr lang="en-GB" sz="2400">
                <a:ea typeface="+mn-lt"/>
                <a:cs typeface="+mn-lt"/>
              </a:rPr>
              <a:t>, which shows the same as a standard check plus any information held by local police that’s considered relevant to the role</a:t>
            </a:r>
          </a:p>
          <a:p>
            <a:pPr lvl="1"/>
            <a:r>
              <a:rPr lang="en-GB">
                <a:ea typeface="+mn-lt"/>
                <a:cs typeface="+mn-lt"/>
              </a:rPr>
              <a:t>barred lists  </a:t>
            </a:r>
            <a:endParaRPr lang="en-GB">
              <a:cs typeface="Calibri"/>
            </a:endParaRPr>
          </a:p>
        </p:txBody>
      </p:sp>
    </p:spTree>
    <p:extLst>
      <p:ext uri="{BB962C8B-B14F-4D97-AF65-F5344CB8AC3E}">
        <p14:creationId xmlns:p14="http://schemas.microsoft.com/office/powerpoint/2010/main" val="27752999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a:t>DBS Pre- 2002</a:t>
            </a:r>
          </a:p>
        </p:txBody>
      </p:sp>
      <p:sp>
        <p:nvSpPr>
          <p:cNvPr id="3" name="Content Placeholder 2"/>
          <p:cNvSpPr>
            <a:spLocks noGrp="1"/>
          </p:cNvSpPr>
          <p:nvPr>
            <p:ph idx="1"/>
          </p:nvPr>
        </p:nvSpPr>
        <p:spPr>
          <a:xfrm>
            <a:off x="838200" y="1318661"/>
            <a:ext cx="10515600" cy="4858302"/>
          </a:xfrm>
        </p:spPr>
        <p:txBody>
          <a:bodyPr vert="horz" lIns="91440" tIns="45720" rIns="91440" bIns="45720" rtlCol="0" anchor="t">
            <a:normAutofit/>
          </a:bodyPr>
          <a:lstStyle/>
          <a:p>
            <a:r>
              <a:rPr lang="en-GB"/>
              <a:t>Under the old system, employers sought police checks locally.</a:t>
            </a:r>
            <a:endParaRPr lang="en-GB">
              <a:cs typeface="Calibri"/>
            </a:endParaRPr>
          </a:p>
          <a:p>
            <a:r>
              <a:rPr lang="en-GB"/>
              <a:t>Took months, it was standard practice for people to start work subject to a satisfactory clearance coming through later from the police, provided their ‘List 99 Check’ was clear.</a:t>
            </a:r>
          </a:p>
          <a:p>
            <a:r>
              <a:rPr lang="en-GB"/>
              <a:t>Police Forces found the checks burdensome</a:t>
            </a:r>
          </a:p>
          <a:p>
            <a:r>
              <a:rPr lang="en-GB"/>
              <a:t>Official guidance told employers they should normally "consider" having a check done only on people applying for posts entailing:</a:t>
            </a:r>
          </a:p>
          <a:p>
            <a:pPr marL="0" indent="0" algn="ctr">
              <a:buNone/>
            </a:pPr>
            <a:r>
              <a:rPr lang="en-GB" b="1"/>
              <a:t> "a substantial level of access to children which may also be unsupervised, and will be regular or sustained".</a:t>
            </a:r>
          </a:p>
          <a:p>
            <a:pPr marL="0" indent="0" algn="ctr">
              <a:buNone/>
            </a:pPr>
            <a:endParaRPr lang="en-GB"/>
          </a:p>
        </p:txBody>
      </p:sp>
    </p:spTree>
    <p:extLst>
      <p:ext uri="{BB962C8B-B14F-4D97-AF65-F5344CB8AC3E}">
        <p14:creationId xmlns:p14="http://schemas.microsoft.com/office/powerpoint/2010/main" val="4060396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a:t>From May 2002</a:t>
            </a:r>
          </a:p>
        </p:txBody>
      </p:sp>
      <p:sp>
        <p:nvSpPr>
          <p:cNvPr id="3" name="Content Placeholder 2"/>
          <p:cNvSpPr>
            <a:spLocks noGrp="1"/>
          </p:cNvSpPr>
          <p:nvPr>
            <p:ph idx="1"/>
          </p:nvPr>
        </p:nvSpPr>
        <p:spPr>
          <a:xfrm>
            <a:off x="838200" y="1443789"/>
            <a:ext cx="10515600" cy="4733174"/>
          </a:xfrm>
        </p:spPr>
        <p:txBody>
          <a:bodyPr/>
          <a:lstStyle/>
          <a:p>
            <a:r>
              <a:rPr lang="en-GB"/>
              <a:t>The Criminal Records Bureau had started work as a central point for all checks and the system was tightened up.</a:t>
            </a:r>
          </a:p>
          <a:p>
            <a:r>
              <a:rPr lang="en-GB"/>
              <a:t>All applicants for posts involving working with children were to seek clearance via the bureau - known as "disclosure" - before starting work.</a:t>
            </a:r>
          </a:p>
          <a:p>
            <a:r>
              <a:rPr lang="en-GB"/>
              <a:t>But by end of May the Bureau could not cope with the demand. </a:t>
            </a:r>
          </a:p>
          <a:p>
            <a:r>
              <a:rPr lang="en-GB"/>
              <a:t>Classroom staff could start work pending completion of their police checks, provided they were not on List 99.</a:t>
            </a:r>
          </a:p>
        </p:txBody>
      </p:sp>
    </p:spTree>
    <p:extLst>
      <p:ext uri="{BB962C8B-B14F-4D97-AF65-F5344CB8AC3E}">
        <p14:creationId xmlns:p14="http://schemas.microsoft.com/office/powerpoint/2010/main" val="32262654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2043105"/>
          </a:xfrm>
        </p:spPr>
        <p:txBody>
          <a:bodyPr anchor="b">
            <a:normAutofit/>
          </a:bodyPr>
          <a:lstStyle/>
          <a:p>
            <a:pPr>
              <a:spcBef>
                <a:spcPts val="1000"/>
              </a:spcBef>
            </a:pPr>
            <a:br>
              <a:rPr lang="en-GB" sz="3200">
                <a:ea typeface="+mj-lt"/>
                <a:cs typeface="+mj-lt"/>
              </a:rPr>
            </a:br>
            <a:endParaRPr lang="en-GB" sz="32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599730"/>
            <a:ext cx="4243589" cy="3593837"/>
          </a:xfrm>
        </p:spPr>
        <p:txBody>
          <a:bodyPr vert="horz" lIns="91440" tIns="45720" rIns="91440" bIns="45720" rtlCol="0" anchor="t">
            <a:normAutofit/>
          </a:bodyPr>
          <a:lstStyle/>
          <a:p>
            <a:r>
              <a:rPr lang="en-GB" sz="2200">
                <a:latin typeface="Calibri Light"/>
                <a:cs typeface="Calibri Light"/>
              </a:rPr>
              <a:t>No or limited police checks could only mean a danger for vulnerable people?</a:t>
            </a:r>
            <a:endParaRPr lang="en-GB" sz="2200">
              <a:ea typeface="+mn-lt"/>
              <a:cs typeface="+mn-lt"/>
            </a:endParaRPr>
          </a:p>
          <a:p>
            <a:r>
              <a:rPr lang="en-GB" sz="2200"/>
              <a:t>Then this happened:</a:t>
            </a:r>
            <a:endParaRPr lang="en-US">
              <a:cs typeface="Calibri"/>
            </a:endParaRPr>
          </a:p>
          <a:p>
            <a:r>
              <a:rPr lang="en-GB" sz="2200">
                <a:hlinkClick r:id="rId3"/>
              </a:rPr>
              <a:t>https://www.youtube.com/watch?v=PGOMkQcKRVs</a:t>
            </a:r>
            <a:endParaRPr lang="en-GB" sz="2200"/>
          </a:p>
        </p:txBody>
      </p:sp>
      <p:pic>
        <p:nvPicPr>
          <p:cNvPr id="4" name="Picture 4" descr="Stick figure families holding hands">
            <a:extLst>
              <a:ext uri="{FF2B5EF4-FFF2-40B4-BE49-F238E27FC236}">
                <a16:creationId xmlns:a16="http://schemas.microsoft.com/office/drawing/2014/main" id="{932BFB45-C46C-CA6B-506C-401207C1D8B2}"/>
              </a:ext>
            </a:extLst>
          </p:cNvPr>
          <p:cNvPicPr>
            <a:picLocks noChangeAspect="1"/>
          </p:cNvPicPr>
          <p:nvPr/>
        </p:nvPicPr>
        <p:blipFill rotWithShape="1">
          <a:blip r:embed="rId4"/>
          <a:srcRect l="23198" r="98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23242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Soham Murders 4</a:t>
            </a:r>
            <a:r>
              <a:rPr lang="en-GB" baseline="30000"/>
              <a:t>th</a:t>
            </a:r>
            <a:r>
              <a:rPr lang="en-GB"/>
              <a:t> August 2002</a:t>
            </a:r>
          </a:p>
        </p:txBody>
      </p:sp>
      <p:sp>
        <p:nvSpPr>
          <p:cNvPr id="3" name="Content Placeholder 2"/>
          <p:cNvSpPr>
            <a:spLocks noGrp="1"/>
          </p:cNvSpPr>
          <p:nvPr>
            <p:ph idx="1"/>
          </p:nvPr>
        </p:nvSpPr>
        <p:spPr>
          <a:xfrm>
            <a:off x="838200" y="1549667"/>
            <a:ext cx="10515600" cy="4627296"/>
          </a:xfrm>
        </p:spPr>
        <p:txBody>
          <a:bodyPr vert="horz" lIns="91440" tIns="45720" rIns="91440" bIns="45720" rtlCol="0" anchor="t">
            <a:normAutofit/>
          </a:bodyPr>
          <a:lstStyle/>
          <a:p>
            <a:r>
              <a:rPr lang="en-GB"/>
              <a:t>Huntley was found guilty of murdering Jessica and Holly</a:t>
            </a:r>
            <a:endParaRPr lang="en-GB">
              <a:cs typeface="Calibri"/>
            </a:endParaRPr>
          </a:p>
          <a:p>
            <a:r>
              <a:rPr lang="en-GB"/>
              <a:t>His link was being the caretaker of the school they attended.</a:t>
            </a:r>
          </a:p>
          <a:p>
            <a:r>
              <a:rPr lang="en-GB"/>
              <a:t>Maxine Carr girlfriend &amp; classroom assistant</a:t>
            </a:r>
          </a:p>
          <a:p>
            <a:r>
              <a:rPr lang="en-GB"/>
              <a:t>Huntley had been suspected of offences including rape, indecent assault and burglary. </a:t>
            </a:r>
          </a:p>
          <a:p>
            <a:r>
              <a:rPr lang="en-GB"/>
              <a:t>Only conviction before the murders was for riding an uninsured and unlicensed motorcycle and burglary. Offences committed in his home area.</a:t>
            </a:r>
            <a:endParaRPr lang="en-GB">
              <a:cs typeface="Calibri"/>
            </a:endParaRPr>
          </a:p>
          <a:p>
            <a:r>
              <a:rPr lang="en-GB"/>
              <a:t>Huntley had been hired by the school in November 2001, before the CRB came into force.</a:t>
            </a:r>
          </a:p>
          <a:p>
            <a:endParaRPr lang="en-GB"/>
          </a:p>
        </p:txBody>
      </p:sp>
    </p:spTree>
    <p:extLst>
      <p:ext uri="{BB962C8B-B14F-4D97-AF65-F5344CB8AC3E}">
        <p14:creationId xmlns:p14="http://schemas.microsoft.com/office/powerpoint/2010/main" val="30036964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a:t>Huntley had been reported to police in Humberside on 6 occasions over sexual assaults or sexual relationships with underage girls BUT no convictions for sex offences.</a:t>
            </a:r>
          </a:p>
          <a:p>
            <a:r>
              <a:rPr lang="en-GB"/>
              <a:t>Social services investigated 4 relationships between Huntley and schoolgirls.</a:t>
            </a:r>
          </a:p>
          <a:p>
            <a:r>
              <a:rPr lang="en-GB"/>
              <a:t>Police checks on Huntley when he was appointed failed to unearth these details.</a:t>
            </a:r>
          </a:p>
          <a:p>
            <a:r>
              <a:rPr lang="en-GB"/>
              <a:t>At the time Huntley got his job new vetting system was being introduced. </a:t>
            </a:r>
          </a:p>
          <a:p>
            <a:r>
              <a:rPr lang="en-GB"/>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GB"/>
              <a:t>Lessons Learnt?</a:t>
            </a:r>
          </a:p>
        </p:txBody>
      </p:sp>
      <p:graphicFrame>
        <p:nvGraphicFramePr>
          <p:cNvPr id="5" name="Content Placeholder 2">
            <a:extLst>
              <a:ext uri="{FF2B5EF4-FFF2-40B4-BE49-F238E27FC236}">
                <a16:creationId xmlns:a16="http://schemas.microsoft.com/office/drawing/2014/main" id="{4A4171A6-4615-0BA3-EFB3-5D161AEA58B6}"/>
              </a:ext>
            </a:extLst>
          </p:cNvPr>
          <p:cNvGraphicFramePr>
            <a:graphicFrameLocks noGrp="1"/>
          </p:cNvGraphicFramePr>
          <p:nvPr>
            <p:ph idx="1"/>
            <p:extLst>
              <p:ext uri="{D42A27DB-BD31-4B8C-83A1-F6EECF244321}">
                <p14:modId xmlns:p14="http://schemas.microsoft.com/office/powerpoint/2010/main" val="12194144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Graphic 26" descr="Adhesive Bandage with solid fill">
            <a:extLst>
              <a:ext uri="{FF2B5EF4-FFF2-40B4-BE49-F238E27FC236}">
                <a16:creationId xmlns:a16="http://schemas.microsoft.com/office/drawing/2014/main" id="{A88C9335-0341-A3A0-29CB-5C5A8B050F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89355" y="2506133"/>
            <a:ext cx="533401" cy="533401"/>
          </a:xfrm>
          <a:prstGeom prst="rect">
            <a:avLst/>
          </a:prstGeom>
        </p:spPr>
      </p:pic>
      <p:pic>
        <p:nvPicPr>
          <p:cNvPr id="27" name="Graphic 26" descr="Adhesive Bandage with solid fill">
            <a:extLst>
              <a:ext uri="{FF2B5EF4-FFF2-40B4-BE49-F238E27FC236}">
                <a16:creationId xmlns:a16="http://schemas.microsoft.com/office/drawing/2014/main" id="{0A24B4F5-73A0-B45F-5364-726DCD62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59862" y="5580225"/>
            <a:ext cx="432760" cy="404005"/>
          </a:xfrm>
          <a:prstGeom prst="rect">
            <a:avLst/>
          </a:prstGeom>
        </p:spPr>
      </p:pic>
    </p:spTree>
    <p:extLst>
      <p:ext uri="{BB962C8B-B14F-4D97-AF65-F5344CB8AC3E}">
        <p14:creationId xmlns:p14="http://schemas.microsoft.com/office/powerpoint/2010/main" val="42303779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D77F-5F77-A052-0676-A938D8623AE0}"/>
              </a:ext>
            </a:extLst>
          </p:cNvPr>
          <p:cNvSpPr>
            <a:spLocks noGrp="1"/>
          </p:cNvSpPr>
          <p:nvPr>
            <p:ph type="title"/>
          </p:nvPr>
        </p:nvSpPr>
        <p:spPr>
          <a:xfrm>
            <a:off x="838200" y="365125"/>
            <a:ext cx="10515600" cy="592318"/>
          </a:xfrm>
        </p:spPr>
        <p:txBody>
          <a:bodyPr>
            <a:normAutofit/>
          </a:bodyPr>
          <a:lstStyle/>
          <a:p>
            <a:r>
              <a:rPr lang="en-GB" sz="3200">
                <a:cs typeface="Calibri Light"/>
              </a:rPr>
              <a:t>Police Protection</a:t>
            </a:r>
          </a:p>
        </p:txBody>
      </p:sp>
      <p:sp>
        <p:nvSpPr>
          <p:cNvPr id="3" name="Content Placeholder 2">
            <a:extLst>
              <a:ext uri="{FF2B5EF4-FFF2-40B4-BE49-F238E27FC236}">
                <a16:creationId xmlns:a16="http://schemas.microsoft.com/office/drawing/2014/main" id="{8DCCDA29-45FC-99A8-7775-43325AEB832F}"/>
              </a:ext>
            </a:extLst>
          </p:cNvPr>
          <p:cNvSpPr>
            <a:spLocks noGrp="1"/>
          </p:cNvSpPr>
          <p:nvPr>
            <p:ph idx="1"/>
          </p:nvPr>
        </p:nvSpPr>
        <p:spPr>
          <a:xfrm>
            <a:off x="838200" y="1494946"/>
            <a:ext cx="10515600" cy="4682017"/>
          </a:xfrm>
        </p:spPr>
        <p:txBody>
          <a:bodyPr vert="horz" lIns="91440" tIns="45720" rIns="91440" bIns="45720" rtlCol="0" anchor="t">
            <a:normAutofit/>
          </a:bodyPr>
          <a:lstStyle/>
          <a:p>
            <a:r>
              <a:rPr lang="en-GB">
                <a:cs typeface="Calibri"/>
              </a:rPr>
              <a:t>Police have statutory duty to safeguard the well-being of children S 11 of the Children Act 2004</a:t>
            </a:r>
          </a:p>
          <a:p>
            <a:r>
              <a:rPr lang="en-GB">
                <a:cs typeface="Calibri"/>
              </a:rPr>
              <a:t>Power to take children into police protection, if they are at immediate risk</a:t>
            </a:r>
          </a:p>
          <a:p>
            <a:pPr lvl="1"/>
            <a:r>
              <a:rPr lang="en-GB">
                <a:ea typeface="+mn-lt"/>
                <a:cs typeface="+mn-lt"/>
              </a:rPr>
              <a:t>Exceptional circumstances no child should be taken into police protection.</a:t>
            </a:r>
            <a:endParaRPr lang="en-US">
              <a:ea typeface="+mn-lt"/>
              <a:cs typeface="+mn-lt"/>
            </a:endParaRPr>
          </a:p>
          <a:p>
            <a:r>
              <a:rPr lang="en-GB">
                <a:cs typeface="Calibri"/>
              </a:rPr>
              <a:t>This is an 'emergency power' - used when necessary</a:t>
            </a:r>
          </a:p>
          <a:p>
            <a:pPr lvl="1"/>
            <a:r>
              <a:rPr lang="en-GB">
                <a:cs typeface="Calibri"/>
              </a:rPr>
              <a:t>Police protection up to 72 Hours (S 46 Children Act 1989)</a:t>
            </a:r>
          </a:p>
          <a:p>
            <a:r>
              <a:rPr lang="en-GB">
                <a:cs typeface="Calibri"/>
              </a:rPr>
              <a:t>The Court has the power to make the final decision to remove children/YP from their parents</a:t>
            </a:r>
          </a:p>
          <a:p>
            <a:pPr lvl="1"/>
            <a:r>
              <a:rPr lang="en-GB">
                <a:cs typeface="Calibri"/>
              </a:rPr>
              <a:t>LA apply to courts for Emergency Protection Order (EPO)</a:t>
            </a:r>
          </a:p>
          <a:p>
            <a:endParaRPr lang="en-GB">
              <a:cs typeface="Calibri"/>
            </a:endParaRPr>
          </a:p>
        </p:txBody>
      </p:sp>
    </p:spTree>
    <p:extLst>
      <p:ext uri="{BB962C8B-B14F-4D97-AF65-F5344CB8AC3E}">
        <p14:creationId xmlns:p14="http://schemas.microsoft.com/office/powerpoint/2010/main" val="15986286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260C-4397-B1AB-44AA-DDEB0854BE79}"/>
              </a:ext>
            </a:extLst>
          </p:cNvPr>
          <p:cNvSpPr>
            <a:spLocks noGrp="1"/>
          </p:cNvSpPr>
          <p:nvPr>
            <p:ph type="title"/>
          </p:nvPr>
        </p:nvSpPr>
        <p:spPr>
          <a:xfrm>
            <a:off x="838200" y="365125"/>
            <a:ext cx="10515600" cy="394231"/>
          </a:xfrm>
        </p:spPr>
        <p:txBody>
          <a:bodyPr>
            <a:normAutofit fontScale="90000"/>
          </a:bodyPr>
          <a:lstStyle/>
          <a:p>
            <a:br>
              <a:rPr lang="en-GB">
                <a:ea typeface="+mj-lt"/>
                <a:cs typeface="+mj-lt"/>
              </a:rPr>
            </a:br>
            <a:r>
              <a:rPr lang="en-GB" sz="2800">
                <a:ea typeface="+mj-lt"/>
                <a:cs typeface="+mj-lt"/>
              </a:rPr>
              <a:t>Parent Responsibility</a:t>
            </a:r>
          </a:p>
          <a:p>
            <a:endParaRPr lang="en-GB">
              <a:cs typeface="Calibri Light"/>
            </a:endParaRPr>
          </a:p>
        </p:txBody>
      </p:sp>
      <p:sp>
        <p:nvSpPr>
          <p:cNvPr id="3" name="Content Placeholder 2">
            <a:extLst>
              <a:ext uri="{FF2B5EF4-FFF2-40B4-BE49-F238E27FC236}">
                <a16:creationId xmlns:a16="http://schemas.microsoft.com/office/drawing/2014/main" id="{40E43063-9D7A-BC51-3AE8-6BD1309068E3}"/>
              </a:ext>
            </a:extLst>
          </p:cNvPr>
          <p:cNvSpPr>
            <a:spLocks noGrp="1"/>
          </p:cNvSpPr>
          <p:nvPr>
            <p:ph idx="1"/>
          </p:nvPr>
        </p:nvSpPr>
        <p:spPr>
          <a:xfrm>
            <a:off x="838200" y="1176514"/>
            <a:ext cx="10515600" cy="5000449"/>
          </a:xfrm>
        </p:spPr>
        <p:txBody>
          <a:bodyPr vert="horz" lIns="91440" tIns="45720" rIns="91440" bIns="45720" rtlCol="0" anchor="t">
            <a:normAutofit/>
          </a:bodyPr>
          <a:lstStyle/>
          <a:p>
            <a:r>
              <a:rPr lang="en-GB">
                <a:cs typeface="Calibri"/>
              </a:rPr>
              <a:t>Under Children Act 1989 (ss 2 and 3)</a:t>
            </a:r>
            <a:endParaRPr lang="en-US"/>
          </a:p>
          <a:p>
            <a:endParaRPr lang="en-GB">
              <a:cs typeface="Calibri"/>
            </a:endParaRPr>
          </a:p>
          <a:p>
            <a:pPr algn="ctr"/>
            <a:r>
              <a:rPr lang="en-GB">
                <a:cs typeface="Calibri"/>
              </a:rPr>
              <a:t> </a:t>
            </a:r>
            <a:r>
              <a:rPr lang="en-GB" sz="3200" b="1">
                <a:cs typeface="Calibri"/>
              </a:rPr>
              <a:t>'all rights, duties, powers, responsibilities and authority which by law a parent of a child has in relation to that child and their property'</a:t>
            </a:r>
          </a:p>
          <a:p>
            <a:r>
              <a:rPr lang="en-GB">
                <a:cs typeface="Calibri"/>
              </a:rPr>
              <a:t>'parent' biological parent, step-parent, others such as LA administrative bodies</a:t>
            </a:r>
          </a:p>
        </p:txBody>
      </p:sp>
    </p:spTree>
    <p:extLst>
      <p:ext uri="{BB962C8B-B14F-4D97-AF65-F5344CB8AC3E}">
        <p14:creationId xmlns:p14="http://schemas.microsoft.com/office/powerpoint/2010/main" val="16749606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698B-BBBA-50AD-A742-93A92ABB6BFF}"/>
              </a:ext>
            </a:extLst>
          </p:cNvPr>
          <p:cNvSpPr>
            <a:spLocks noGrp="1"/>
          </p:cNvSpPr>
          <p:nvPr>
            <p:ph type="title"/>
          </p:nvPr>
        </p:nvSpPr>
        <p:spPr>
          <a:xfrm>
            <a:off x="838200" y="365125"/>
            <a:ext cx="10515600" cy="676452"/>
          </a:xfrm>
        </p:spPr>
        <p:txBody>
          <a:bodyPr>
            <a:normAutofit fontScale="90000"/>
          </a:bodyPr>
          <a:lstStyle/>
          <a:p>
            <a:r>
              <a:rPr lang="en-GB">
                <a:cs typeface="Calibri Light"/>
              </a:rPr>
              <a:t>Activity Last week </a:t>
            </a:r>
            <a:endParaRPr lang="en-GB"/>
          </a:p>
        </p:txBody>
      </p:sp>
      <p:sp>
        <p:nvSpPr>
          <p:cNvPr id="3" name="Content Placeholder 2">
            <a:extLst>
              <a:ext uri="{FF2B5EF4-FFF2-40B4-BE49-F238E27FC236}">
                <a16:creationId xmlns:a16="http://schemas.microsoft.com/office/drawing/2014/main" id="{05DA8FE3-CFA9-74C8-CF43-C290CB2B2924}"/>
              </a:ext>
            </a:extLst>
          </p:cNvPr>
          <p:cNvSpPr>
            <a:spLocks noGrp="1"/>
          </p:cNvSpPr>
          <p:nvPr>
            <p:ph idx="1"/>
          </p:nvPr>
        </p:nvSpPr>
        <p:spPr>
          <a:xfrm>
            <a:off x="838200" y="1599848"/>
            <a:ext cx="10515600" cy="4577115"/>
          </a:xfrm>
        </p:spPr>
        <p:txBody>
          <a:bodyPr vert="horz" lIns="91440" tIns="45720" rIns="91440" bIns="45720" rtlCol="0" anchor="t">
            <a:normAutofit/>
          </a:bodyPr>
          <a:lstStyle/>
          <a:p>
            <a:r>
              <a:rPr lang="en-GB" sz="2800">
                <a:ea typeface="+mn-lt"/>
                <a:cs typeface="+mn-lt"/>
              </a:rPr>
              <a:t>Oldham</a:t>
            </a:r>
          </a:p>
          <a:p>
            <a:r>
              <a:rPr lang="en-GB" sz="2800"/>
              <a:t>Rotherham - </a:t>
            </a:r>
            <a:r>
              <a:rPr lang="en-GB" sz="2800">
                <a:ea typeface="+mn-lt"/>
                <a:cs typeface="+mn-lt"/>
              </a:rPr>
              <a:t>Operation Clover</a:t>
            </a:r>
          </a:p>
          <a:p>
            <a:r>
              <a:rPr lang="en-GB" sz="2800">
                <a:ea typeface="+mn-lt"/>
                <a:cs typeface="+mn-lt"/>
              </a:rPr>
              <a:t>Operation Globe – Wales</a:t>
            </a:r>
          </a:p>
          <a:p>
            <a:r>
              <a:rPr lang="en-GB" sz="2800"/>
              <a:t>Telford Child exploitation</a:t>
            </a:r>
          </a:p>
          <a:p>
            <a:pPr marL="0" indent="0">
              <a:buNone/>
            </a:pPr>
            <a:endParaRPr lang="en-GB">
              <a:cs typeface="Calibri"/>
            </a:endParaRPr>
          </a:p>
          <a:p>
            <a:pPr marL="0" indent="0">
              <a:buNone/>
            </a:pPr>
            <a:endParaRPr lang="en-GB">
              <a:cs typeface="Calibri"/>
            </a:endParaRPr>
          </a:p>
          <a:p>
            <a:pPr marL="0" indent="0">
              <a:buNone/>
            </a:pPr>
            <a:r>
              <a:rPr lang="en-GB" sz="2800"/>
              <a:t>Consider one of the most serious child exploitation cases within the UK and discuss what happened, what went wrong</a:t>
            </a:r>
            <a:endParaRPr lang="en-GB">
              <a:cs typeface="Calibri"/>
            </a:endParaRPr>
          </a:p>
        </p:txBody>
      </p:sp>
    </p:spTree>
    <p:extLst>
      <p:ext uri="{BB962C8B-B14F-4D97-AF65-F5344CB8AC3E}">
        <p14:creationId xmlns:p14="http://schemas.microsoft.com/office/powerpoint/2010/main" val="20770461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F013-E43C-09E7-4351-077EA7E926DE}"/>
              </a:ext>
            </a:extLst>
          </p:cNvPr>
          <p:cNvSpPr>
            <a:spLocks noGrp="1"/>
          </p:cNvSpPr>
          <p:nvPr>
            <p:ph type="title"/>
          </p:nvPr>
        </p:nvSpPr>
        <p:spPr/>
        <p:txBody>
          <a:bodyPr/>
          <a:lstStyle/>
          <a:p>
            <a:r>
              <a:rPr lang="en-GB">
                <a:cs typeface="Calibri Light"/>
              </a:rPr>
              <a:t>Task </a:t>
            </a:r>
            <a:endParaRPr lang="en-GB"/>
          </a:p>
        </p:txBody>
      </p:sp>
      <p:sp>
        <p:nvSpPr>
          <p:cNvPr id="6" name="Content Placeholder 5">
            <a:extLst>
              <a:ext uri="{FF2B5EF4-FFF2-40B4-BE49-F238E27FC236}">
                <a16:creationId xmlns:a16="http://schemas.microsoft.com/office/drawing/2014/main" id="{6B5F3F0E-E984-8E8C-F9CC-9E875E88F83D}"/>
              </a:ext>
            </a:extLst>
          </p:cNvPr>
          <p:cNvSpPr>
            <a:spLocks noGrp="1"/>
          </p:cNvSpPr>
          <p:nvPr>
            <p:ph idx="1"/>
          </p:nvPr>
        </p:nvSpPr>
        <p:spPr>
          <a:xfrm>
            <a:off x="838200" y="1684514"/>
            <a:ext cx="10515600" cy="4492449"/>
          </a:xfrm>
        </p:spPr>
        <p:txBody>
          <a:bodyPr vert="horz" lIns="91440" tIns="45720" rIns="91440" bIns="45720" rtlCol="0" anchor="t">
            <a:normAutofit lnSpcReduction="10000"/>
          </a:bodyPr>
          <a:lstStyle/>
          <a:p>
            <a:r>
              <a:rPr lang="en-GB">
                <a:cs typeface="Calibri"/>
              </a:rPr>
              <a:t>Jo a single parent struggling to care for 4-year-old Sam. He has been ill and jo can't afford to take more time off work. Her parents sometimes looks after Sam when Jo is in work.</a:t>
            </a:r>
          </a:p>
          <a:p>
            <a:r>
              <a:rPr lang="en-GB">
                <a:cs typeface="Calibri"/>
              </a:rPr>
              <a:t>One day they could not help, and Joe realised there is no food in the house. When Sam is a sleep Joe leaves the house to go shopping. However, her car breaks down on the journey.</a:t>
            </a:r>
          </a:p>
          <a:p>
            <a:r>
              <a:rPr lang="en-GB">
                <a:cs typeface="Calibri"/>
              </a:rPr>
              <a:t>Sam wakes and cries hysterically. The neighbours call the police. Police arrive but all doors and windows are shut, and Sam cannot open the door. </a:t>
            </a:r>
          </a:p>
          <a:p>
            <a:r>
              <a:rPr lang="en-GB">
                <a:cs typeface="Calibri"/>
              </a:rPr>
              <a:t>1. What power of entry, if any, is available?</a:t>
            </a:r>
          </a:p>
          <a:p>
            <a:r>
              <a:rPr lang="en-GB">
                <a:cs typeface="Calibri"/>
              </a:rPr>
              <a:t>2. What offence might Jo have committed?</a:t>
            </a:r>
          </a:p>
        </p:txBody>
      </p:sp>
      <p:pic>
        <p:nvPicPr>
          <p:cNvPr id="8" name="Graphic 8" descr="Blog with solid fill">
            <a:extLst>
              <a:ext uri="{FF2B5EF4-FFF2-40B4-BE49-F238E27FC236}">
                <a16:creationId xmlns:a16="http://schemas.microsoft.com/office/drawing/2014/main" id="{1D24689C-02D0-B354-963D-FC6B5D21BC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9911" y="502356"/>
            <a:ext cx="914400" cy="914400"/>
          </a:xfrm>
          <a:prstGeom prst="rect">
            <a:avLst/>
          </a:prstGeom>
        </p:spPr>
      </p:pic>
    </p:spTree>
    <p:extLst>
      <p:ext uri="{BB962C8B-B14F-4D97-AF65-F5344CB8AC3E}">
        <p14:creationId xmlns:p14="http://schemas.microsoft.com/office/powerpoint/2010/main" val="42737391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58A7-E247-CB5F-5E21-C129E765D058}"/>
              </a:ext>
            </a:extLst>
          </p:cNvPr>
          <p:cNvSpPr>
            <a:spLocks noGrp="1"/>
          </p:cNvSpPr>
          <p:nvPr>
            <p:ph type="title"/>
          </p:nvPr>
        </p:nvSpPr>
        <p:spPr/>
        <p:txBody>
          <a:bodyPr/>
          <a:lstStyle/>
          <a:p>
            <a:r>
              <a:rPr lang="en-GB">
                <a:cs typeface="Calibri Light"/>
              </a:rPr>
              <a:t>List of Acts</a:t>
            </a:r>
            <a:endParaRPr lang="en-GB"/>
          </a:p>
        </p:txBody>
      </p:sp>
      <p:sp>
        <p:nvSpPr>
          <p:cNvPr id="3" name="Content Placeholder 2">
            <a:extLst>
              <a:ext uri="{FF2B5EF4-FFF2-40B4-BE49-F238E27FC236}">
                <a16:creationId xmlns:a16="http://schemas.microsoft.com/office/drawing/2014/main" id="{860E674D-2E43-75FE-484C-4FC6C3B9AA01}"/>
              </a:ext>
            </a:extLst>
          </p:cNvPr>
          <p:cNvSpPr>
            <a:spLocks noGrp="1"/>
          </p:cNvSpPr>
          <p:nvPr>
            <p:ph idx="1"/>
          </p:nvPr>
        </p:nvSpPr>
        <p:spPr/>
        <p:txBody>
          <a:bodyPr vert="horz" lIns="91440" tIns="45720" rIns="91440" bIns="45720" rtlCol="0" anchor="t">
            <a:normAutofit/>
          </a:bodyPr>
          <a:lstStyle/>
          <a:p>
            <a:r>
              <a:rPr lang="en-GB">
                <a:cs typeface="Calibri"/>
              </a:rPr>
              <a:t>Children Act (1989)</a:t>
            </a:r>
          </a:p>
          <a:p>
            <a:r>
              <a:rPr lang="en-GB">
                <a:cs typeface="Calibri"/>
              </a:rPr>
              <a:t>Children Act (2004)</a:t>
            </a:r>
          </a:p>
          <a:p>
            <a:r>
              <a:rPr lang="en-GB">
                <a:ea typeface="+mn-lt"/>
                <a:cs typeface="+mn-lt"/>
              </a:rPr>
              <a:t>Sexual Offences Act (2003)</a:t>
            </a:r>
            <a:endParaRPr lang="en-GB">
              <a:cs typeface="Calibri"/>
            </a:endParaRPr>
          </a:p>
          <a:p>
            <a:r>
              <a:rPr lang="en-GB">
                <a:cs typeface="Calibri"/>
              </a:rPr>
              <a:t>Children and Young Persons Act (1933)</a:t>
            </a:r>
          </a:p>
          <a:p>
            <a:pPr marL="0" indent="0">
              <a:buNone/>
            </a:pPr>
            <a:endParaRPr lang="en-GB">
              <a:cs typeface="Calibri"/>
            </a:endParaRPr>
          </a:p>
          <a:p>
            <a:endParaRPr lang="en-GB">
              <a:cs typeface="Calibri"/>
            </a:endParaRPr>
          </a:p>
        </p:txBody>
      </p:sp>
    </p:spTree>
    <p:extLst>
      <p:ext uri="{BB962C8B-B14F-4D97-AF65-F5344CB8AC3E}">
        <p14:creationId xmlns:p14="http://schemas.microsoft.com/office/powerpoint/2010/main" val="3337773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58</Slides>
  <Notes>25</Notes>
  <HiddenSlides>0</HiddenSlides>
  <ScaleCrop>false</ScaleCrop>
  <HeadingPairs>
    <vt:vector size="4" baseType="variant">
      <vt:variant>
        <vt:lpstr>Theme</vt:lpstr>
      </vt:variant>
      <vt:variant>
        <vt:i4>5</vt:i4>
      </vt:variant>
      <vt:variant>
        <vt:lpstr>Slide Titles</vt:lpstr>
      </vt:variant>
      <vt:variant>
        <vt:i4>58</vt:i4>
      </vt:variant>
    </vt:vector>
  </HeadingPairs>
  <TitlesOfParts>
    <vt:vector size="63" baseType="lpstr">
      <vt:lpstr>Office Theme</vt:lpstr>
      <vt:lpstr>Office Theme</vt:lpstr>
      <vt:lpstr>Office Theme</vt:lpstr>
      <vt:lpstr>Office Theme</vt:lpstr>
      <vt:lpstr>Office Theme</vt:lpstr>
      <vt:lpstr> Safeguarding children </vt:lpstr>
      <vt:lpstr>Warnings and Feelings</vt:lpstr>
      <vt:lpstr>Objectives: look at how children are safeguarded under the CJS  </vt:lpstr>
      <vt:lpstr>PowerPoint Presentation</vt:lpstr>
      <vt:lpstr>Child Welfare History </vt:lpstr>
      <vt:lpstr>A Child</vt:lpstr>
      <vt:lpstr>Safeguarding Children</vt:lpstr>
      <vt:lpstr>Police Duty</vt:lpstr>
      <vt:lpstr>Multi-Agency work</vt:lpstr>
      <vt:lpstr>The Children Act 1989 </vt:lpstr>
      <vt:lpstr>Child Abuse</vt:lpstr>
      <vt:lpstr>Different to adult abuse</vt:lpstr>
      <vt:lpstr>Child Sexual Abuse</vt:lpstr>
      <vt:lpstr>Emotional Abuse</vt:lpstr>
      <vt:lpstr>Child Neglect</vt:lpstr>
      <vt:lpstr>Wales</vt:lpstr>
      <vt:lpstr>Physical Abuse</vt:lpstr>
      <vt:lpstr>Common Sites For Accidental Injury</vt:lpstr>
      <vt:lpstr>Common sites for non-accidental physical injury</vt:lpstr>
      <vt:lpstr>Child abduction &amp; Kidnapping </vt:lpstr>
      <vt:lpstr>Child Abduction Warning Notices (CAWNs) </vt:lpstr>
      <vt:lpstr>Other </vt:lpstr>
      <vt:lpstr> Can Mistakes Happen? </vt:lpstr>
      <vt:lpstr>Victoria Climbié 2000</vt:lpstr>
      <vt:lpstr>128 separate injuries &amp; scars</vt:lpstr>
      <vt:lpstr>Findings</vt:lpstr>
      <vt:lpstr>Baby P – Peter Connelly 2007 </vt:lpstr>
      <vt:lpstr>PowerPoint Presentation</vt:lpstr>
      <vt:lpstr>Failures</vt:lpstr>
      <vt:lpstr>Daniel Pelka  2012 aged 5 years old</vt:lpstr>
      <vt:lpstr>PowerPoint Presentation</vt:lpstr>
      <vt:lpstr>Hamzah Khan 4 Years old</vt:lpstr>
      <vt:lpstr> Investigating Death’s </vt:lpstr>
      <vt:lpstr>Keanu Williams 2 yrs 2013</vt:lpstr>
      <vt:lpstr>Ayeeshia-Jayne 21 months old </vt:lpstr>
      <vt:lpstr>Investigating Child Abuse</vt:lpstr>
      <vt:lpstr>Investigating Child Abuse - Police</vt:lpstr>
      <vt:lpstr>Child Abuse also include:</vt:lpstr>
      <vt:lpstr>Child neglect / deaths </vt:lpstr>
      <vt:lpstr>Protecting Children</vt:lpstr>
      <vt:lpstr>Children, YP &amp; Sexual Offences</vt:lpstr>
      <vt:lpstr>Child Rape</vt:lpstr>
      <vt:lpstr>Sexual Assault of a Child</vt:lpstr>
      <vt:lpstr>Task - Tomorrow</vt:lpstr>
      <vt:lpstr>DBS </vt:lpstr>
      <vt:lpstr>DBS</vt:lpstr>
      <vt:lpstr>DBS</vt:lpstr>
      <vt:lpstr>DBS Pre- 2002</vt:lpstr>
      <vt:lpstr>From May 2002</vt:lpstr>
      <vt:lpstr> </vt:lpstr>
      <vt:lpstr>Soham Murders 4th August 2002</vt:lpstr>
      <vt:lpstr>Would Huntley have had the job after CRB’s</vt:lpstr>
      <vt:lpstr>Lessons Learnt?</vt:lpstr>
      <vt:lpstr>Police Protection</vt:lpstr>
      <vt:lpstr> Parent Responsibility </vt:lpstr>
      <vt:lpstr>Activity Last week </vt:lpstr>
      <vt:lpstr>Task </vt:lpstr>
      <vt:lpstr>List of Acts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Safeguarding children </dc:title>
  <dc:creator>Jane Thomas</dc:creator>
  <cp:revision>1</cp:revision>
  <dcterms:created xsi:type="dcterms:W3CDTF">2022-10-16T18:30:32Z</dcterms:created>
  <dcterms:modified xsi:type="dcterms:W3CDTF">2024-10-25T11:25:02Z</dcterms:modified>
</cp:coreProperties>
</file>