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7" r:id="rId4"/>
  </p:sldMasterIdLst>
  <p:notesMasterIdLst>
    <p:notesMasterId r:id="rId47"/>
  </p:notesMasterIdLst>
  <p:handoutMasterIdLst>
    <p:handoutMasterId r:id="rId48"/>
  </p:handoutMasterIdLst>
  <p:sldIdLst>
    <p:sldId id="1864" r:id="rId5"/>
    <p:sldId id="1865" r:id="rId6"/>
    <p:sldId id="1900" r:id="rId7"/>
    <p:sldId id="1866" r:id="rId8"/>
    <p:sldId id="1867" r:id="rId9"/>
    <p:sldId id="1868" r:id="rId10"/>
    <p:sldId id="1869" r:id="rId11"/>
    <p:sldId id="1899" r:id="rId12"/>
    <p:sldId id="1898" r:id="rId13"/>
    <p:sldId id="1870" r:id="rId14"/>
    <p:sldId id="1871" r:id="rId15"/>
    <p:sldId id="1872" r:id="rId16"/>
    <p:sldId id="1873" r:id="rId17"/>
    <p:sldId id="1874" r:id="rId18"/>
    <p:sldId id="1877" r:id="rId19"/>
    <p:sldId id="1876" r:id="rId20"/>
    <p:sldId id="1878" r:id="rId21"/>
    <p:sldId id="1879" r:id="rId22"/>
    <p:sldId id="1880" r:id="rId23"/>
    <p:sldId id="1886" r:id="rId24"/>
    <p:sldId id="1887" r:id="rId25"/>
    <p:sldId id="1901" r:id="rId26"/>
    <p:sldId id="1902" r:id="rId27"/>
    <p:sldId id="1903" r:id="rId28"/>
    <p:sldId id="1904" r:id="rId29"/>
    <p:sldId id="1905" r:id="rId30"/>
    <p:sldId id="1906" r:id="rId31"/>
    <p:sldId id="1907" r:id="rId32"/>
    <p:sldId id="1908" r:id="rId33"/>
    <p:sldId id="1909" r:id="rId34"/>
    <p:sldId id="1910" r:id="rId35"/>
    <p:sldId id="1911" r:id="rId36"/>
    <p:sldId id="1912" r:id="rId37"/>
    <p:sldId id="1913" r:id="rId38"/>
    <p:sldId id="1914" r:id="rId39"/>
    <p:sldId id="1915" r:id="rId40"/>
    <p:sldId id="1916" r:id="rId41"/>
    <p:sldId id="1917" r:id="rId42"/>
    <p:sldId id="1918" r:id="rId43"/>
    <p:sldId id="1881" r:id="rId44"/>
    <p:sldId id="1894" r:id="rId45"/>
    <p:sldId id="1895" r:id="rId46"/>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2" pos="480" userDrawn="1">
          <p15:clr>
            <a:srgbClr val="A4A3A4"/>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7F4"/>
    <a:srgbClr val="FF2625"/>
    <a:srgbClr val="007788"/>
    <a:srgbClr val="297C2A"/>
    <a:srgbClr val="FE4387"/>
    <a:srgbClr val="F69000"/>
    <a:srgbClr val="01C2D1"/>
    <a:srgbClr val="D6D734"/>
    <a:srgbClr val="005C68"/>
    <a:srgbClr val="3B2E5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4D8A6C-0305-469C-8530-C70593E44D80}" v="11" dt="2025-10-13T07:27:56.7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56" y="96"/>
      </p:cViewPr>
      <p:guideLst>
        <p:guide pos="480"/>
        <p:guide orient="horz" pos="216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B85EEE-2F6A-456A-A8B9-CCFF3A8055DC}" type="doc">
      <dgm:prSet loTypeId="urn:microsoft.com/office/officeart/2005/8/layout/chevron1" loCatId="process" qsTypeId="urn:microsoft.com/office/officeart/2005/8/quickstyle/simple1" qsCatId="simple" csTypeId="urn:microsoft.com/office/officeart/2005/8/colors/accent1_2" csCatId="accent1" phldr="1"/>
      <dgm:spPr/>
    </dgm:pt>
    <dgm:pt modelId="{4B21AC45-33F9-4FF6-89AB-53B8F94ED819}">
      <dgm:prSet phldrT="[Text]"/>
      <dgm:spPr/>
      <dgm:t>
        <a:bodyPr/>
        <a:lstStyle/>
        <a:p>
          <a:r>
            <a:rPr lang="en-GB">
              <a:solidFill>
                <a:schemeClr val="accent5"/>
              </a:solidFill>
            </a:rPr>
            <a:t>Actus Reus </a:t>
          </a:r>
        </a:p>
      </dgm:t>
    </dgm:pt>
    <dgm:pt modelId="{26078A9D-202B-4774-AFAA-ACB136956E45}" type="parTrans" cxnId="{FDB876D4-A2AB-4A92-9CD7-700EF19242B2}">
      <dgm:prSet/>
      <dgm:spPr/>
      <dgm:t>
        <a:bodyPr/>
        <a:lstStyle/>
        <a:p>
          <a:endParaRPr lang="en-GB"/>
        </a:p>
      </dgm:t>
    </dgm:pt>
    <dgm:pt modelId="{807757CA-558F-418C-81DC-AF6D0B4928D7}" type="sibTrans" cxnId="{FDB876D4-A2AB-4A92-9CD7-700EF19242B2}">
      <dgm:prSet/>
      <dgm:spPr/>
      <dgm:t>
        <a:bodyPr/>
        <a:lstStyle/>
        <a:p>
          <a:endParaRPr lang="en-GB"/>
        </a:p>
      </dgm:t>
    </dgm:pt>
    <dgm:pt modelId="{E03BF267-BC02-46C0-959F-C00334885ECE}">
      <dgm:prSet phldrT="[Text]"/>
      <dgm:spPr/>
      <dgm:t>
        <a:bodyPr/>
        <a:lstStyle/>
        <a:p>
          <a:r>
            <a:rPr lang="en-GB">
              <a:solidFill>
                <a:schemeClr val="accent5"/>
              </a:solidFill>
            </a:rPr>
            <a:t>Men’s Rea</a:t>
          </a:r>
        </a:p>
      </dgm:t>
    </dgm:pt>
    <dgm:pt modelId="{35FC600F-194B-40AB-9D13-626C1584E8F0}" type="parTrans" cxnId="{76A9B434-A237-4100-B053-14E7BF6C7188}">
      <dgm:prSet/>
      <dgm:spPr/>
      <dgm:t>
        <a:bodyPr/>
        <a:lstStyle/>
        <a:p>
          <a:endParaRPr lang="en-GB"/>
        </a:p>
      </dgm:t>
    </dgm:pt>
    <dgm:pt modelId="{E7860C43-3B80-4704-9FC9-1EA2954EEF4B}" type="sibTrans" cxnId="{76A9B434-A237-4100-B053-14E7BF6C7188}">
      <dgm:prSet/>
      <dgm:spPr/>
      <dgm:t>
        <a:bodyPr/>
        <a:lstStyle/>
        <a:p>
          <a:endParaRPr lang="en-GB"/>
        </a:p>
      </dgm:t>
    </dgm:pt>
    <dgm:pt modelId="{F127A218-1512-4A48-84C7-3C0815A35C22}">
      <dgm:prSet phldrT="[Text]"/>
      <dgm:spPr/>
      <dgm:t>
        <a:bodyPr/>
        <a:lstStyle/>
        <a:p>
          <a:r>
            <a:rPr lang="en-GB">
              <a:solidFill>
                <a:schemeClr val="accent5"/>
              </a:solidFill>
            </a:rPr>
            <a:t>No Defence </a:t>
          </a:r>
        </a:p>
      </dgm:t>
    </dgm:pt>
    <dgm:pt modelId="{838F4BBA-EA34-4DE3-ABE2-B2F32BDA7DAE}" type="parTrans" cxnId="{CF472965-75F1-46F5-9BC6-A14492FBB91A}">
      <dgm:prSet/>
      <dgm:spPr/>
      <dgm:t>
        <a:bodyPr/>
        <a:lstStyle/>
        <a:p>
          <a:endParaRPr lang="en-GB"/>
        </a:p>
      </dgm:t>
    </dgm:pt>
    <dgm:pt modelId="{4CCF40E0-81E9-442A-8007-05C338FF1201}" type="sibTrans" cxnId="{CF472965-75F1-46F5-9BC6-A14492FBB91A}">
      <dgm:prSet/>
      <dgm:spPr/>
      <dgm:t>
        <a:bodyPr/>
        <a:lstStyle/>
        <a:p>
          <a:endParaRPr lang="en-GB"/>
        </a:p>
      </dgm:t>
    </dgm:pt>
    <dgm:pt modelId="{F1BCA5E1-1AAE-4FF1-A06E-9E561A56CBD1}" type="pres">
      <dgm:prSet presAssocID="{04B85EEE-2F6A-456A-A8B9-CCFF3A8055DC}" presName="Name0" presStyleCnt="0">
        <dgm:presLayoutVars>
          <dgm:dir/>
          <dgm:animLvl val="lvl"/>
          <dgm:resizeHandles val="exact"/>
        </dgm:presLayoutVars>
      </dgm:prSet>
      <dgm:spPr/>
    </dgm:pt>
    <dgm:pt modelId="{1930CCD2-688A-470C-94AC-797A7196F621}" type="pres">
      <dgm:prSet presAssocID="{4B21AC45-33F9-4FF6-89AB-53B8F94ED819}" presName="parTxOnly" presStyleLbl="node1" presStyleIdx="0" presStyleCnt="3" custLinFactX="-9625" custLinFactNeighborX="-100000">
        <dgm:presLayoutVars>
          <dgm:chMax val="0"/>
          <dgm:chPref val="0"/>
          <dgm:bulletEnabled val="1"/>
        </dgm:presLayoutVars>
      </dgm:prSet>
      <dgm:spPr/>
    </dgm:pt>
    <dgm:pt modelId="{3651C432-3A42-4A6D-A77B-D1C119D43510}" type="pres">
      <dgm:prSet presAssocID="{807757CA-558F-418C-81DC-AF6D0B4928D7}" presName="parTxOnlySpace" presStyleCnt="0"/>
      <dgm:spPr/>
    </dgm:pt>
    <dgm:pt modelId="{F105420A-F2C4-4117-9C64-5EC0E60D6CD2}" type="pres">
      <dgm:prSet presAssocID="{E03BF267-BC02-46C0-959F-C00334885ECE}" presName="parTxOnly" presStyleLbl="node1" presStyleIdx="1" presStyleCnt="3" custLinFactNeighborX="-91877">
        <dgm:presLayoutVars>
          <dgm:chMax val="0"/>
          <dgm:chPref val="0"/>
          <dgm:bulletEnabled val="1"/>
        </dgm:presLayoutVars>
      </dgm:prSet>
      <dgm:spPr/>
    </dgm:pt>
    <dgm:pt modelId="{7BC81891-C2A4-437E-9959-280555C25A6A}" type="pres">
      <dgm:prSet presAssocID="{E7860C43-3B80-4704-9FC9-1EA2954EEF4B}" presName="parTxOnlySpace" presStyleCnt="0"/>
      <dgm:spPr/>
    </dgm:pt>
    <dgm:pt modelId="{DB914C1D-56C0-4058-93CE-4CABAC5C8634}" type="pres">
      <dgm:prSet presAssocID="{F127A218-1512-4A48-84C7-3C0815A35C22}" presName="parTxOnly" presStyleLbl="node1" presStyleIdx="2" presStyleCnt="3" custLinFactX="-8192" custLinFactNeighborX="-100000">
        <dgm:presLayoutVars>
          <dgm:chMax val="0"/>
          <dgm:chPref val="0"/>
          <dgm:bulletEnabled val="1"/>
        </dgm:presLayoutVars>
      </dgm:prSet>
      <dgm:spPr/>
    </dgm:pt>
  </dgm:ptLst>
  <dgm:cxnLst>
    <dgm:cxn modelId="{76A9B434-A237-4100-B053-14E7BF6C7188}" srcId="{04B85EEE-2F6A-456A-A8B9-CCFF3A8055DC}" destId="{E03BF267-BC02-46C0-959F-C00334885ECE}" srcOrd="1" destOrd="0" parTransId="{35FC600F-194B-40AB-9D13-626C1584E8F0}" sibTransId="{E7860C43-3B80-4704-9FC9-1EA2954EEF4B}"/>
    <dgm:cxn modelId="{BDC2635B-FFB3-47E6-8900-D4CD31881DEE}" type="presOf" srcId="{E03BF267-BC02-46C0-959F-C00334885ECE}" destId="{F105420A-F2C4-4117-9C64-5EC0E60D6CD2}" srcOrd="0" destOrd="0" presId="urn:microsoft.com/office/officeart/2005/8/layout/chevron1"/>
    <dgm:cxn modelId="{CF472965-75F1-46F5-9BC6-A14492FBB91A}" srcId="{04B85EEE-2F6A-456A-A8B9-CCFF3A8055DC}" destId="{F127A218-1512-4A48-84C7-3C0815A35C22}" srcOrd="2" destOrd="0" parTransId="{838F4BBA-EA34-4DE3-ABE2-B2F32BDA7DAE}" sibTransId="{4CCF40E0-81E9-442A-8007-05C338FF1201}"/>
    <dgm:cxn modelId="{4FAA6F6D-1589-4EDC-81DF-B321C5B328A8}" type="presOf" srcId="{04B85EEE-2F6A-456A-A8B9-CCFF3A8055DC}" destId="{F1BCA5E1-1AAE-4FF1-A06E-9E561A56CBD1}" srcOrd="0" destOrd="0" presId="urn:microsoft.com/office/officeart/2005/8/layout/chevron1"/>
    <dgm:cxn modelId="{ADE9247D-905E-4F2B-9C7C-723CD88DEC97}" type="presOf" srcId="{4B21AC45-33F9-4FF6-89AB-53B8F94ED819}" destId="{1930CCD2-688A-470C-94AC-797A7196F621}" srcOrd="0" destOrd="0" presId="urn:microsoft.com/office/officeart/2005/8/layout/chevron1"/>
    <dgm:cxn modelId="{FDB876D4-A2AB-4A92-9CD7-700EF19242B2}" srcId="{04B85EEE-2F6A-456A-A8B9-CCFF3A8055DC}" destId="{4B21AC45-33F9-4FF6-89AB-53B8F94ED819}" srcOrd="0" destOrd="0" parTransId="{26078A9D-202B-4774-AFAA-ACB136956E45}" sibTransId="{807757CA-558F-418C-81DC-AF6D0B4928D7}"/>
    <dgm:cxn modelId="{B6661FFC-8190-49C6-908E-F662202763A7}" type="presOf" srcId="{F127A218-1512-4A48-84C7-3C0815A35C22}" destId="{DB914C1D-56C0-4058-93CE-4CABAC5C8634}" srcOrd="0" destOrd="0" presId="urn:microsoft.com/office/officeart/2005/8/layout/chevron1"/>
    <dgm:cxn modelId="{745D54BF-F750-42F6-8450-8673D5C01707}" type="presParOf" srcId="{F1BCA5E1-1AAE-4FF1-A06E-9E561A56CBD1}" destId="{1930CCD2-688A-470C-94AC-797A7196F621}" srcOrd="0" destOrd="0" presId="urn:microsoft.com/office/officeart/2005/8/layout/chevron1"/>
    <dgm:cxn modelId="{D513EF4E-3C01-49C1-BC86-3E7D83B60F0D}" type="presParOf" srcId="{F1BCA5E1-1AAE-4FF1-A06E-9E561A56CBD1}" destId="{3651C432-3A42-4A6D-A77B-D1C119D43510}" srcOrd="1" destOrd="0" presId="urn:microsoft.com/office/officeart/2005/8/layout/chevron1"/>
    <dgm:cxn modelId="{6645F496-3C6E-4D20-B6EF-BEB750C4B2A1}" type="presParOf" srcId="{F1BCA5E1-1AAE-4FF1-A06E-9E561A56CBD1}" destId="{F105420A-F2C4-4117-9C64-5EC0E60D6CD2}" srcOrd="2" destOrd="0" presId="urn:microsoft.com/office/officeart/2005/8/layout/chevron1"/>
    <dgm:cxn modelId="{F5B49E26-2E69-4BAE-8931-3576BF03AD55}" type="presParOf" srcId="{F1BCA5E1-1AAE-4FF1-A06E-9E561A56CBD1}" destId="{7BC81891-C2A4-437E-9959-280555C25A6A}" srcOrd="3" destOrd="0" presId="urn:microsoft.com/office/officeart/2005/8/layout/chevron1"/>
    <dgm:cxn modelId="{C68CBFD1-6C7E-4250-A0BF-5C8FB793CDFE}" type="presParOf" srcId="{F1BCA5E1-1AAE-4FF1-A06E-9E561A56CBD1}" destId="{DB914C1D-56C0-4058-93CE-4CABAC5C8634}"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30CCD2-688A-470C-94AC-797A7196F621}">
      <dsp:nvSpPr>
        <dsp:cNvPr id="0" name=""/>
        <dsp:cNvSpPr/>
      </dsp:nvSpPr>
      <dsp:spPr>
        <a:xfrm>
          <a:off x="0" y="2352651"/>
          <a:ext cx="3129690" cy="125187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018" tIns="48006" rIns="48006" bIns="48006" numCol="1" spcCol="1270" anchor="ctr" anchorCtr="0">
          <a:noAutofit/>
        </a:bodyPr>
        <a:lstStyle/>
        <a:p>
          <a:pPr marL="0" lvl="0" indent="0" algn="ctr" defTabSz="1600200">
            <a:lnSpc>
              <a:spcPct val="90000"/>
            </a:lnSpc>
            <a:spcBef>
              <a:spcPct val="0"/>
            </a:spcBef>
            <a:spcAft>
              <a:spcPct val="35000"/>
            </a:spcAft>
            <a:buNone/>
          </a:pPr>
          <a:r>
            <a:rPr lang="en-GB" sz="3600" kern="1200">
              <a:solidFill>
                <a:schemeClr val="accent5"/>
              </a:solidFill>
            </a:rPr>
            <a:t>Actus Reus </a:t>
          </a:r>
        </a:p>
      </dsp:txBody>
      <dsp:txXfrm>
        <a:off x="625938" y="2352651"/>
        <a:ext cx="1877814" cy="1251876"/>
      </dsp:txXfrm>
    </dsp:sp>
    <dsp:sp modelId="{F105420A-F2C4-4117-9C64-5EC0E60D6CD2}">
      <dsp:nvSpPr>
        <dsp:cNvPr id="0" name=""/>
        <dsp:cNvSpPr/>
      </dsp:nvSpPr>
      <dsp:spPr>
        <a:xfrm>
          <a:off x="2531743" y="2352651"/>
          <a:ext cx="3129690" cy="125187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018" tIns="48006" rIns="48006" bIns="48006" numCol="1" spcCol="1270" anchor="ctr" anchorCtr="0">
          <a:noAutofit/>
        </a:bodyPr>
        <a:lstStyle/>
        <a:p>
          <a:pPr marL="0" lvl="0" indent="0" algn="ctr" defTabSz="1600200">
            <a:lnSpc>
              <a:spcPct val="90000"/>
            </a:lnSpc>
            <a:spcBef>
              <a:spcPct val="0"/>
            </a:spcBef>
            <a:spcAft>
              <a:spcPct val="35000"/>
            </a:spcAft>
            <a:buNone/>
          </a:pPr>
          <a:r>
            <a:rPr lang="en-GB" sz="3600" kern="1200">
              <a:solidFill>
                <a:schemeClr val="accent5"/>
              </a:solidFill>
            </a:rPr>
            <a:t>Men’s Rea</a:t>
          </a:r>
        </a:p>
      </dsp:txBody>
      <dsp:txXfrm>
        <a:off x="3157681" y="2352651"/>
        <a:ext cx="1877814" cy="1251876"/>
      </dsp:txXfrm>
    </dsp:sp>
    <dsp:sp modelId="{DB914C1D-56C0-4058-93CE-4CABAC5C8634}">
      <dsp:nvSpPr>
        <dsp:cNvPr id="0" name=""/>
        <dsp:cNvSpPr/>
      </dsp:nvSpPr>
      <dsp:spPr>
        <a:xfrm>
          <a:off x="5066658" y="2352651"/>
          <a:ext cx="3129690" cy="125187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018" tIns="48006" rIns="48006" bIns="48006" numCol="1" spcCol="1270" anchor="ctr" anchorCtr="0">
          <a:noAutofit/>
        </a:bodyPr>
        <a:lstStyle/>
        <a:p>
          <a:pPr marL="0" lvl="0" indent="0" algn="ctr" defTabSz="1600200">
            <a:lnSpc>
              <a:spcPct val="90000"/>
            </a:lnSpc>
            <a:spcBef>
              <a:spcPct val="0"/>
            </a:spcBef>
            <a:spcAft>
              <a:spcPct val="35000"/>
            </a:spcAft>
            <a:buNone/>
          </a:pPr>
          <a:r>
            <a:rPr lang="en-GB" sz="3600" kern="1200">
              <a:solidFill>
                <a:schemeClr val="accent5"/>
              </a:solidFill>
            </a:rPr>
            <a:t>No Defence </a:t>
          </a:r>
        </a:p>
      </dsp:txBody>
      <dsp:txXfrm>
        <a:off x="5692596" y="2352651"/>
        <a:ext cx="1877814" cy="1251876"/>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ACAFC1F-15E8-4659-B445-2DCE56C6E43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5389ACF-620B-4973-826D-C81B497FD21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CD4961-0791-4140-A452-41CFA6EC0553}" type="datetimeFigureOut">
              <a:rPr lang="en-US" smtClean="0"/>
              <a:t>10/13/2025</a:t>
            </a:fld>
            <a:endParaRPr lang="en-US"/>
          </a:p>
        </p:txBody>
      </p:sp>
      <p:sp>
        <p:nvSpPr>
          <p:cNvPr id="4" name="Footer Placeholder 3">
            <a:extLst>
              <a:ext uri="{FF2B5EF4-FFF2-40B4-BE49-F238E27FC236}">
                <a16:creationId xmlns:a16="http://schemas.microsoft.com/office/drawing/2014/main" id="{38E44D2E-37ED-41C4-A335-2B6C8751E25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8748BB0-5B2C-4ACA-BD70-CC3E9715025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706954D-AA1D-47B5-9106-5D9358A61F46}" type="slidenum">
              <a:rPr lang="en-US" smtClean="0"/>
              <a:t>‹#›</a:t>
            </a:fld>
            <a:endParaRPr lang="en-US"/>
          </a:p>
        </p:txBody>
      </p:sp>
    </p:spTree>
    <p:extLst>
      <p:ext uri="{BB962C8B-B14F-4D97-AF65-F5344CB8AC3E}">
        <p14:creationId xmlns:p14="http://schemas.microsoft.com/office/powerpoint/2010/main" val="33685484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D9F622F8-1824-4338-8C3C-5529D3BDEF4A}"/>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en-US"/>
          </a:p>
        </p:txBody>
      </p:sp>
      <p:sp>
        <p:nvSpPr>
          <p:cNvPr id="30723" name="Rectangle 3">
            <a:extLst>
              <a:ext uri="{FF2B5EF4-FFF2-40B4-BE49-F238E27FC236}">
                <a16:creationId xmlns:a16="http://schemas.microsoft.com/office/drawing/2014/main" id="{618DDD53-BB38-4118-BC75-9CE27D49C550}"/>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en-US"/>
          </a:p>
        </p:txBody>
      </p:sp>
      <p:sp>
        <p:nvSpPr>
          <p:cNvPr id="14340" name="Rectangle 4">
            <a:extLst>
              <a:ext uri="{FF2B5EF4-FFF2-40B4-BE49-F238E27FC236}">
                <a16:creationId xmlns:a16="http://schemas.microsoft.com/office/drawing/2014/main" id="{6C03B6F7-B1AE-4118-ABA2-FFEC9B8F0E9C}"/>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5" name="Rectangle 5">
            <a:extLst>
              <a:ext uri="{FF2B5EF4-FFF2-40B4-BE49-F238E27FC236}">
                <a16:creationId xmlns:a16="http://schemas.microsoft.com/office/drawing/2014/main" id="{646F5356-BDE8-43C1-9587-85323D02B191}"/>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26" name="Rectangle 6">
            <a:extLst>
              <a:ext uri="{FF2B5EF4-FFF2-40B4-BE49-F238E27FC236}">
                <a16:creationId xmlns:a16="http://schemas.microsoft.com/office/drawing/2014/main" id="{89912C35-11A9-4DA7-8476-F1823F658CAA}"/>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en-US"/>
          </a:p>
        </p:txBody>
      </p:sp>
      <p:sp>
        <p:nvSpPr>
          <p:cNvPr id="30727" name="Rectangle 7">
            <a:extLst>
              <a:ext uri="{FF2B5EF4-FFF2-40B4-BE49-F238E27FC236}">
                <a16:creationId xmlns:a16="http://schemas.microsoft.com/office/drawing/2014/main" id="{7180ED79-CEC3-4FB9-B511-8597B20A0C10}"/>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DEB7EE2-04A2-4FB2-9625-C9C73AC4D32F}"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FA4671F7-4D2C-4B1E-AED7-24676BE8B4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47842D7-C728-4EBD-982B-B8BE79E4DBBE}" type="slidenum">
              <a:rPr lang="en-US" altLang="en-US"/>
              <a:pPr eaLnBrk="1" hangingPunct="1"/>
              <a:t>1</a:t>
            </a:fld>
            <a:endParaRPr lang="en-US" altLang="en-US"/>
          </a:p>
        </p:txBody>
      </p:sp>
      <p:sp>
        <p:nvSpPr>
          <p:cNvPr id="15363" name="Rectangle 2">
            <a:extLst>
              <a:ext uri="{FF2B5EF4-FFF2-40B4-BE49-F238E27FC236}">
                <a16:creationId xmlns:a16="http://schemas.microsoft.com/office/drawing/2014/main" id="{D8E83BD0-7AE4-4323-9047-FC368929C520}"/>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FDECF5EC-C5EC-4723-8F4F-A75A20018F6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950814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2</a:t>
            </a:fld>
            <a:endParaRPr lang="en-US" altLang="en-US"/>
          </a:p>
        </p:txBody>
      </p:sp>
    </p:spTree>
    <p:extLst>
      <p:ext uri="{BB962C8B-B14F-4D97-AF65-F5344CB8AC3E}">
        <p14:creationId xmlns:p14="http://schemas.microsoft.com/office/powerpoint/2010/main" val="1056282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6</a:t>
            </a:fld>
            <a:endParaRPr lang="en-US" altLang="en-US"/>
          </a:p>
        </p:txBody>
      </p:sp>
    </p:spTree>
    <p:extLst>
      <p:ext uri="{BB962C8B-B14F-4D97-AF65-F5344CB8AC3E}">
        <p14:creationId xmlns:p14="http://schemas.microsoft.com/office/powerpoint/2010/main" val="2509726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There are circumstances in which the courts have convicted people who have not completed the Men’s rea voluntarily, but these are rare, R v </a:t>
            </a:r>
            <a:r>
              <a:rPr lang="en-GB" err="1"/>
              <a:t>Larsonneur</a:t>
            </a:r>
            <a:r>
              <a:rPr lang="en-GB"/>
              <a:t> [1933] – key examples. Sent back to the Uk by Irish authorities. Arrested for and prosecuted for being an Alien, ‘’ S.13 of the Aliens Restrictions Act 1919’’</a:t>
            </a:r>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9</a:t>
            </a:fld>
            <a:endParaRPr lang="en-US" altLang="en-US"/>
          </a:p>
        </p:txBody>
      </p:sp>
    </p:spTree>
    <p:extLst>
      <p:ext uri="{BB962C8B-B14F-4D97-AF65-F5344CB8AC3E}">
        <p14:creationId xmlns:p14="http://schemas.microsoft.com/office/powerpoint/2010/main" val="35164309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Motive sometimes can be relevant – especially in offences such as racially aggravated offences. </a:t>
            </a:r>
          </a:p>
          <a:p>
            <a:endParaRPr lang="en-GB"/>
          </a:p>
          <a:p>
            <a:r>
              <a:rPr lang="en-GB"/>
              <a:t>Sometimes good motive can means that someone escapes conviction – R v </a:t>
            </a:r>
            <a:r>
              <a:rPr lang="en-GB" err="1"/>
              <a:t>Steane</a:t>
            </a:r>
            <a:r>
              <a:rPr lang="en-GB"/>
              <a:t> [1947] </a:t>
            </a:r>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13</a:t>
            </a:fld>
            <a:endParaRPr lang="en-US" altLang="en-US"/>
          </a:p>
        </p:txBody>
      </p:sp>
    </p:spTree>
    <p:extLst>
      <p:ext uri="{BB962C8B-B14F-4D97-AF65-F5344CB8AC3E}">
        <p14:creationId xmlns:p14="http://schemas.microsoft.com/office/powerpoint/2010/main" val="23274652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Once satisfied the jury can conclude intention. </a:t>
            </a:r>
          </a:p>
          <a:p>
            <a:endParaRPr lang="en-GB"/>
          </a:p>
          <a:p>
            <a:r>
              <a:rPr lang="en-GB"/>
              <a:t>But just because they are does not mean that intention will always be found. </a:t>
            </a:r>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19</a:t>
            </a:fld>
            <a:endParaRPr lang="en-US" altLang="en-US"/>
          </a:p>
        </p:txBody>
      </p:sp>
    </p:spTree>
    <p:extLst>
      <p:ext uri="{BB962C8B-B14F-4D97-AF65-F5344CB8AC3E}">
        <p14:creationId xmlns:p14="http://schemas.microsoft.com/office/powerpoint/2010/main" val="30081149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Conviction quashed due to a misdirection by the judge regarding the word maliciously. Therefore the test for recklessness was created. </a:t>
            </a:r>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24</a:t>
            </a:fld>
            <a:endParaRPr lang="en-US" altLang="en-US"/>
          </a:p>
        </p:txBody>
      </p:sp>
    </p:spTree>
    <p:extLst>
      <p:ext uri="{BB962C8B-B14F-4D97-AF65-F5344CB8AC3E}">
        <p14:creationId xmlns:p14="http://schemas.microsoft.com/office/powerpoint/2010/main" val="1944127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Risk that the defendant did not consider but which a reasonable person would have considered. </a:t>
            </a:r>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26</a:t>
            </a:fld>
            <a:endParaRPr lang="en-US" altLang="en-US"/>
          </a:p>
        </p:txBody>
      </p:sp>
    </p:spTree>
    <p:extLst>
      <p:ext uri="{BB962C8B-B14F-4D97-AF65-F5344CB8AC3E}">
        <p14:creationId xmlns:p14="http://schemas.microsoft.com/office/powerpoint/2010/main" val="36533744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Since the defendant is being judged against the standard of the reasonable person, deficiencies in the defendant’s knowledge and capacity for understanding or for reasoning are irrelevant if they would not be shared by the reasonable person. By contrast, if the defendant has specialist knowledge or expertise, they will be expected to achieve the standard of the reasonable person possessed of such knowledge or expertise. A surgeon’s conduct, for example, will be judged based on the standards of a reasonable and competent surgeon.</a:t>
            </a:r>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30</a:t>
            </a:fld>
            <a:endParaRPr lang="en-US" altLang="en-US" dirty="0"/>
          </a:p>
        </p:txBody>
      </p:sp>
    </p:spTree>
    <p:extLst>
      <p:ext uri="{BB962C8B-B14F-4D97-AF65-F5344CB8AC3E}">
        <p14:creationId xmlns:p14="http://schemas.microsoft.com/office/powerpoint/2010/main" val="20768288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also crimes of ulterior </a:t>
            </a:r>
            <a:r>
              <a:rPr lang="en-GB" dirty="0" err="1"/>
              <a:t>mens</a:t>
            </a:r>
            <a:r>
              <a:rPr lang="en-GB" dirty="0"/>
              <a:t> rea – and we will revisit this when we discuss burglary. </a:t>
            </a:r>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36</a:t>
            </a:fld>
            <a:endParaRPr lang="en-US" altLang="en-US" dirty="0"/>
          </a:p>
        </p:txBody>
      </p:sp>
    </p:spTree>
    <p:extLst>
      <p:ext uri="{BB962C8B-B14F-4D97-AF65-F5344CB8AC3E}">
        <p14:creationId xmlns:p14="http://schemas.microsoft.com/office/powerpoint/2010/main" val="19612161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14.svg"/><Relationship Id="rId4" Type="http://schemas.openxmlformats.org/officeDocument/2006/relationships/image" Target="../media/image1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17.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2E0BC0C9-E1C8-43B4-B02D-558783360CD4}"/>
              </a:ext>
            </a:extLst>
          </p:cNvPr>
          <p:cNvSpPr>
            <a:spLocks noGrp="1" noChangeArrowheads="1"/>
          </p:cNvSpPr>
          <p:nvPr>
            <p:ph type="ctrTitle" idx="4294967295"/>
          </p:nvPr>
        </p:nvSpPr>
        <p:spPr>
          <a:xfrm>
            <a:off x="4645152" y="1837944"/>
            <a:ext cx="6967728" cy="2624328"/>
          </a:xfrm>
        </p:spPr>
        <p:txBody>
          <a:bodyPr anchor="ctr">
            <a:normAutofit fontScale="90000"/>
          </a:bodyPr>
          <a:lstStyle>
            <a:lvl1pPr algn="ctr">
              <a:defRPr sz="4400" b="0">
                <a:solidFill>
                  <a:schemeClr val="accent3"/>
                </a:solidFill>
                <a:latin typeface="+mj-lt"/>
              </a:defRPr>
            </a:lvl1pPr>
          </a:lstStyle>
          <a:p>
            <a:pPr algn="l" eaLnBrk="1" hangingPunct="1"/>
            <a:r>
              <a:rPr lang="en-US" altLang="en-US" sz="6600" b="1">
                <a:latin typeface="+mn-lt"/>
              </a:rPr>
              <a:t>Click to edit Master title style</a:t>
            </a:r>
          </a:p>
        </p:txBody>
      </p:sp>
      <p:pic>
        <p:nvPicPr>
          <p:cNvPr id="3" name="Graphic 2">
            <a:extLst>
              <a:ext uri="{FF2B5EF4-FFF2-40B4-BE49-F238E27FC236}">
                <a16:creationId xmlns:a16="http://schemas.microsoft.com/office/drawing/2014/main" id="{10A0F3C9-3AB5-4E08-8531-AA11FB7336D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9525"/>
            <a:ext cx="4171950" cy="6838950"/>
          </a:xfrm>
          <a:prstGeom prst="rect">
            <a:avLst/>
          </a:prstGeom>
        </p:spPr>
      </p:pic>
    </p:spTree>
    <p:extLst>
      <p:ext uri="{BB962C8B-B14F-4D97-AF65-F5344CB8AC3E}">
        <p14:creationId xmlns:p14="http://schemas.microsoft.com/office/powerpoint/2010/main" val="1440679267"/>
      </p:ext>
    </p:extLst>
  </p:cSld>
  <p:clrMapOvr>
    <a:masterClrMapping/>
  </p:clrMapOvr>
  <p:extLst>
    <p:ext uri="{DCECCB84-F9BA-43D5-87BE-67443E8EF086}">
      <p15:sldGuideLst xmlns:p15="http://schemas.microsoft.com/office/powerpoint/2012/main">
        <p15:guide id="1" pos="2808"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ne Photo Content">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762000" y="1905000"/>
            <a:ext cx="5334000" cy="3276600"/>
          </a:xfrm>
        </p:spPr>
        <p:txBody>
          <a:bodyPr/>
          <a:lstStyle>
            <a:lvl1pPr marL="0" indent="0">
              <a:buNone/>
              <a:defRPr sz="1800" b="1">
                <a:solidFill>
                  <a:schemeClr val="tx2">
                    <a:lumMod val="75000"/>
                    <a:lumOff val="25000"/>
                  </a:schemeClr>
                </a:solidFill>
              </a:defRPr>
            </a:lvl1pPr>
            <a:lvl2pPr marL="283464" indent="-283464">
              <a:spcBef>
                <a:spcPts val="1000"/>
              </a:spcBef>
              <a:defRPr sz="1800">
                <a:solidFill>
                  <a:schemeClr val="tx2">
                    <a:lumMod val="75000"/>
                    <a:lumOff val="25000"/>
                  </a:schemeClr>
                </a:solidFill>
              </a:defRPr>
            </a:lvl2pPr>
          </a:lstStyle>
          <a:p>
            <a:pPr lvl="0"/>
            <a:r>
              <a:rPr lang="en-US"/>
              <a:t>Click to edit Master text styles</a:t>
            </a:r>
          </a:p>
          <a:p>
            <a:pPr lvl="1"/>
            <a:r>
              <a:rPr lang="en-US"/>
              <a:t>Second level</a:t>
            </a:r>
          </a:p>
        </p:txBody>
      </p:sp>
      <p:sp>
        <p:nvSpPr>
          <p:cNvPr id="14" name="Picture Placeholder 13">
            <a:extLst>
              <a:ext uri="{FF2B5EF4-FFF2-40B4-BE49-F238E27FC236}">
                <a16:creationId xmlns:a16="http://schemas.microsoft.com/office/drawing/2014/main" id="{9B1932CF-F265-4AEE-8704-F42C01AFB479}"/>
              </a:ext>
            </a:extLst>
          </p:cNvPr>
          <p:cNvSpPr>
            <a:spLocks noGrp="1"/>
          </p:cNvSpPr>
          <p:nvPr>
            <p:ph type="pic" sz="quarter" idx="10"/>
          </p:nvPr>
        </p:nvSpPr>
        <p:spPr>
          <a:xfrm>
            <a:off x="6858000" y="715963"/>
            <a:ext cx="4572000" cy="4654823"/>
          </a:xfrm>
          <a:solidFill>
            <a:schemeClr val="accent3">
              <a:lumMod val="20000"/>
              <a:lumOff val="80000"/>
            </a:schemeClr>
          </a:solidFill>
        </p:spPr>
        <p:txBody>
          <a:bodyPr/>
          <a:lstStyle>
            <a:lvl1pPr algn="ctr">
              <a:buNone/>
              <a:defRPr sz="1600"/>
            </a:lvl1pPr>
          </a:lstStyle>
          <a:p>
            <a:r>
              <a:rPr lang="en-US"/>
              <a:t>Click icon to add picture</a:t>
            </a:r>
          </a:p>
        </p:txBody>
      </p:sp>
      <p:pic>
        <p:nvPicPr>
          <p:cNvPr id="8" name="Graphic 7">
            <a:extLst>
              <a:ext uri="{FF2B5EF4-FFF2-40B4-BE49-F238E27FC236}">
                <a16:creationId xmlns:a16="http://schemas.microsoft.com/office/drawing/2014/main" id="{C87C0253-70CA-4E5C-AE9D-1B0C8D3813FB}"/>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r="365"/>
          <a:stretch/>
        </p:blipFill>
        <p:spPr>
          <a:xfrm>
            <a:off x="44450" y="5638800"/>
            <a:ext cx="12147550" cy="1219200"/>
          </a:xfrm>
          <a:prstGeom prst="rect">
            <a:avLst/>
          </a:prstGeom>
        </p:spPr>
      </p:pic>
      <p:sp>
        <p:nvSpPr>
          <p:cNvPr id="2" name="Title 1">
            <a:extLst>
              <a:ext uri="{FF2B5EF4-FFF2-40B4-BE49-F238E27FC236}">
                <a16:creationId xmlns:a16="http://schemas.microsoft.com/office/drawing/2014/main" id="{6CD6C0B2-9A48-4C93-B61B-29BAD5AA5861}"/>
              </a:ext>
            </a:extLst>
          </p:cNvPr>
          <p:cNvSpPr>
            <a:spLocks noGrp="1"/>
          </p:cNvSpPr>
          <p:nvPr>
            <p:ph type="title"/>
          </p:nvPr>
        </p:nvSpPr>
        <p:spPr>
          <a:xfrm>
            <a:off x="762000" y="715961"/>
            <a:ext cx="5334000" cy="1189038"/>
          </a:xfrm>
        </p:spPr>
        <p:txBody>
          <a:bodyPr vert="horz" lIns="91440" tIns="45720" rIns="91440" bIns="45720" rtlCol="0" anchor="t">
            <a:normAutofit/>
          </a:bodyPr>
          <a:lstStyle>
            <a:lvl1pPr>
              <a:defRPr lang="en-US" sz="4000" b="1">
                <a:solidFill>
                  <a:schemeClr val="accent3"/>
                </a:solidFill>
                <a:ea typeface="+mn-ea"/>
                <a:cs typeface="+mn-cs"/>
              </a:defRPr>
            </a:lvl1pPr>
          </a:lstStyle>
          <a:p>
            <a:pPr marL="0" lvl="0" indent="0">
              <a:spcBef>
                <a:spcPts val="1000"/>
              </a:spcBef>
              <a:buFont typeface="Arial" panose="020B0604020202020204" pitchFamily="34" charset="0"/>
            </a:pPr>
            <a:r>
              <a:rPr lang="en-US"/>
              <a:t>Click to edit Master title style</a:t>
            </a:r>
          </a:p>
        </p:txBody>
      </p:sp>
    </p:spTree>
    <p:extLst>
      <p:ext uri="{BB962C8B-B14F-4D97-AF65-F5344CB8AC3E}">
        <p14:creationId xmlns:p14="http://schemas.microsoft.com/office/powerpoint/2010/main" val="3104946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Photo Content">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762000" y="1905000"/>
            <a:ext cx="5334000" cy="3276600"/>
          </a:xfrm>
        </p:spPr>
        <p:txBody>
          <a:bodyPr/>
          <a:lstStyle>
            <a:lvl1pPr marL="0" indent="0">
              <a:buNone/>
              <a:defRPr sz="1800" b="1">
                <a:solidFill>
                  <a:schemeClr val="tx2">
                    <a:lumMod val="75000"/>
                    <a:lumOff val="25000"/>
                  </a:schemeClr>
                </a:solidFill>
              </a:defRPr>
            </a:lvl1pPr>
            <a:lvl2pPr marL="283464" indent="-283464">
              <a:spcBef>
                <a:spcPts val="1000"/>
              </a:spcBef>
              <a:defRPr sz="1800">
                <a:solidFill>
                  <a:schemeClr val="tx2">
                    <a:lumMod val="75000"/>
                    <a:lumOff val="25000"/>
                  </a:schemeClr>
                </a:solidFill>
              </a:defRPr>
            </a:lvl2pPr>
          </a:lstStyle>
          <a:p>
            <a:pPr lvl="0"/>
            <a:r>
              <a:rPr lang="en-US"/>
              <a:t>Click to edit Master text styles</a:t>
            </a:r>
          </a:p>
          <a:p>
            <a:pPr lvl="1"/>
            <a:r>
              <a:rPr lang="en-US"/>
              <a:t>Second level</a:t>
            </a:r>
          </a:p>
        </p:txBody>
      </p:sp>
      <p:sp>
        <p:nvSpPr>
          <p:cNvPr id="8" name="Picture Placeholder 13">
            <a:extLst>
              <a:ext uri="{FF2B5EF4-FFF2-40B4-BE49-F238E27FC236}">
                <a16:creationId xmlns:a16="http://schemas.microsoft.com/office/drawing/2014/main" id="{89E410BA-B0FE-4F0E-8BE5-D33CC016635B}"/>
              </a:ext>
            </a:extLst>
          </p:cNvPr>
          <p:cNvSpPr>
            <a:spLocks noGrp="1"/>
          </p:cNvSpPr>
          <p:nvPr>
            <p:ph type="pic" sz="quarter" idx="13"/>
          </p:nvPr>
        </p:nvSpPr>
        <p:spPr>
          <a:xfrm>
            <a:off x="6858000" y="3444081"/>
            <a:ext cx="4572000" cy="2362200"/>
          </a:xfrm>
          <a:solidFill>
            <a:schemeClr val="accent3">
              <a:lumMod val="20000"/>
              <a:lumOff val="80000"/>
            </a:schemeClr>
          </a:solidFill>
        </p:spPr>
        <p:txBody>
          <a:bodyPr/>
          <a:lstStyle>
            <a:lvl1pPr algn="ctr">
              <a:buNone/>
              <a:defRPr sz="1600"/>
            </a:lvl1pPr>
          </a:lstStyle>
          <a:p>
            <a:r>
              <a:rPr lang="en-US"/>
              <a:t>Click icon to add picture</a:t>
            </a:r>
          </a:p>
        </p:txBody>
      </p:sp>
      <p:sp>
        <p:nvSpPr>
          <p:cNvPr id="9" name="Picture Placeholder 13">
            <a:extLst>
              <a:ext uri="{FF2B5EF4-FFF2-40B4-BE49-F238E27FC236}">
                <a16:creationId xmlns:a16="http://schemas.microsoft.com/office/drawing/2014/main" id="{827A95C0-AE8D-46E1-9EF9-64504CBEF99E}"/>
              </a:ext>
            </a:extLst>
          </p:cNvPr>
          <p:cNvSpPr>
            <a:spLocks noGrp="1"/>
          </p:cNvSpPr>
          <p:nvPr>
            <p:ph type="pic" sz="quarter" idx="14"/>
          </p:nvPr>
        </p:nvSpPr>
        <p:spPr>
          <a:xfrm>
            <a:off x="6858000" y="715963"/>
            <a:ext cx="4572000" cy="2362200"/>
          </a:xfrm>
          <a:solidFill>
            <a:schemeClr val="accent3">
              <a:lumMod val="20000"/>
              <a:lumOff val="80000"/>
            </a:schemeClr>
          </a:solidFill>
        </p:spPr>
        <p:txBody>
          <a:bodyPr/>
          <a:lstStyle>
            <a:lvl1pPr algn="ctr">
              <a:buNone/>
              <a:defRPr sz="1600"/>
            </a:lvl1pPr>
          </a:lstStyle>
          <a:p>
            <a:r>
              <a:rPr lang="en-US"/>
              <a:t>Click icon to add picture</a:t>
            </a:r>
          </a:p>
        </p:txBody>
      </p:sp>
      <p:pic>
        <p:nvPicPr>
          <p:cNvPr id="5" name="Graphic 4">
            <a:extLst>
              <a:ext uri="{FF2B5EF4-FFF2-40B4-BE49-F238E27FC236}">
                <a16:creationId xmlns:a16="http://schemas.microsoft.com/office/drawing/2014/main" id="{7A865C00-02F4-49EE-A361-F7D34853CE8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905500"/>
            <a:ext cx="12192000" cy="952500"/>
          </a:xfrm>
          <a:prstGeom prst="rect">
            <a:avLst/>
          </a:prstGeom>
        </p:spPr>
      </p:pic>
      <p:sp>
        <p:nvSpPr>
          <p:cNvPr id="7" name="Title 1">
            <a:extLst>
              <a:ext uri="{FF2B5EF4-FFF2-40B4-BE49-F238E27FC236}">
                <a16:creationId xmlns:a16="http://schemas.microsoft.com/office/drawing/2014/main" id="{EF84A5CD-78E4-4FA4-A69A-69BA623DCDE9}"/>
              </a:ext>
            </a:extLst>
          </p:cNvPr>
          <p:cNvSpPr>
            <a:spLocks noGrp="1"/>
          </p:cNvSpPr>
          <p:nvPr>
            <p:ph type="title"/>
          </p:nvPr>
        </p:nvSpPr>
        <p:spPr>
          <a:xfrm>
            <a:off x="762000" y="715961"/>
            <a:ext cx="5334000" cy="1189038"/>
          </a:xfrm>
        </p:spPr>
        <p:txBody>
          <a:bodyPr vert="horz" lIns="91440" tIns="45720" rIns="91440" bIns="45720" rtlCol="0" anchor="t">
            <a:normAutofit/>
          </a:bodyPr>
          <a:lstStyle>
            <a:lvl1pPr>
              <a:defRPr lang="en-US" sz="4000" b="1">
                <a:solidFill>
                  <a:schemeClr val="accent3"/>
                </a:solidFill>
                <a:ea typeface="+mn-ea"/>
                <a:cs typeface="+mn-cs"/>
              </a:defRPr>
            </a:lvl1pPr>
          </a:lstStyle>
          <a:p>
            <a:pPr marL="0" lvl="0" indent="0">
              <a:spcBef>
                <a:spcPts val="1000"/>
              </a:spcBef>
              <a:buFont typeface="Arial" panose="020B0604020202020204" pitchFamily="34" charset="0"/>
            </a:pPr>
            <a:r>
              <a:rPr lang="en-US"/>
              <a:t>Click to edit Master title style</a:t>
            </a:r>
          </a:p>
        </p:txBody>
      </p:sp>
    </p:spTree>
    <p:extLst>
      <p:ext uri="{BB962C8B-B14F-4D97-AF65-F5344CB8AC3E}">
        <p14:creationId xmlns:p14="http://schemas.microsoft.com/office/powerpoint/2010/main" val="1586680172"/>
      </p:ext>
    </p:extLst>
  </p:cSld>
  <p:clrMapOvr>
    <a:masterClrMapping/>
  </p:clrMapOvr>
  <p:extLst>
    <p:ext uri="{DCECCB84-F9BA-43D5-87BE-67443E8EF086}">
      <p15:sldGuideLst xmlns:p15="http://schemas.microsoft.com/office/powerpoint/2012/main">
        <p15:guide id="1" orient="horz" pos="3672"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ight Pattern Content">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762000" y="1905000"/>
            <a:ext cx="6477000" cy="3276600"/>
          </a:xfrm>
        </p:spPr>
        <p:txBody>
          <a:bodyPr/>
          <a:lstStyle>
            <a:lvl1pPr marL="0" indent="0">
              <a:buNone/>
              <a:defRPr sz="1800" b="1">
                <a:solidFill>
                  <a:schemeClr val="tx2">
                    <a:lumMod val="75000"/>
                    <a:lumOff val="25000"/>
                  </a:schemeClr>
                </a:solidFill>
              </a:defRPr>
            </a:lvl1pPr>
            <a:lvl2pPr marL="283464" indent="-283464">
              <a:spcBef>
                <a:spcPts val="1000"/>
              </a:spcBef>
              <a:defRPr sz="1800">
                <a:solidFill>
                  <a:schemeClr val="tx2">
                    <a:lumMod val="75000"/>
                    <a:lumOff val="25000"/>
                  </a:schemeClr>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BEFAC9D2-EFFD-400B-A27D-15491636E88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43875" y="266700"/>
            <a:ext cx="4048125" cy="5924550"/>
          </a:xfrm>
          <a:prstGeom prst="rect">
            <a:avLst/>
          </a:prstGeom>
        </p:spPr>
      </p:pic>
      <p:sp>
        <p:nvSpPr>
          <p:cNvPr id="5" name="Title 1">
            <a:extLst>
              <a:ext uri="{FF2B5EF4-FFF2-40B4-BE49-F238E27FC236}">
                <a16:creationId xmlns:a16="http://schemas.microsoft.com/office/drawing/2014/main" id="{A161FF1D-90EC-45F2-A73E-1903E6F9A72D}"/>
              </a:ext>
            </a:extLst>
          </p:cNvPr>
          <p:cNvSpPr>
            <a:spLocks noGrp="1"/>
          </p:cNvSpPr>
          <p:nvPr>
            <p:ph type="title"/>
          </p:nvPr>
        </p:nvSpPr>
        <p:spPr>
          <a:xfrm>
            <a:off x="761999" y="715961"/>
            <a:ext cx="6476999" cy="1189038"/>
          </a:xfrm>
        </p:spPr>
        <p:txBody>
          <a:bodyPr vert="horz" lIns="91440" tIns="45720" rIns="91440" bIns="45720" rtlCol="0" anchor="t">
            <a:normAutofit/>
          </a:bodyPr>
          <a:lstStyle>
            <a:lvl1pPr>
              <a:defRPr lang="en-US" sz="4000" b="1">
                <a:solidFill>
                  <a:schemeClr val="accent3"/>
                </a:solidFill>
                <a:ea typeface="+mn-ea"/>
                <a:cs typeface="+mn-cs"/>
              </a:defRPr>
            </a:lvl1pPr>
          </a:lstStyle>
          <a:p>
            <a:pPr marL="0" lvl="0" indent="0">
              <a:spcBef>
                <a:spcPts val="1000"/>
              </a:spcBef>
              <a:buFont typeface="Arial" panose="020B0604020202020204" pitchFamily="34" charset="0"/>
            </a:pPr>
            <a:r>
              <a:rPr lang="en-US"/>
              <a:t>Click to edit Master title style</a:t>
            </a:r>
          </a:p>
        </p:txBody>
      </p:sp>
    </p:spTree>
    <p:extLst>
      <p:ext uri="{BB962C8B-B14F-4D97-AF65-F5344CB8AC3E}">
        <p14:creationId xmlns:p14="http://schemas.microsoft.com/office/powerpoint/2010/main" val="172072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ft Pattern Content">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4648201" y="1905000"/>
            <a:ext cx="6960704" cy="3276600"/>
          </a:xfrm>
        </p:spPr>
        <p:txBody>
          <a:bodyPr/>
          <a:lstStyle>
            <a:lvl1pPr marL="0" indent="0">
              <a:buNone/>
              <a:defRPr sz="1800" b="1">
                <a:solidFill>
                  <a:schemeClr val="tx2">
                    <a:lumMod val="75000"/>
                    <a:lumOff val="25000"/>
                  </a:schemeClr>
                </a:solidFill>
              </a:defRPr>
            </a:lvl1pPr>
            <a:lvl2pPr marL="283464" indent="-283464">
              <a:spcBef>
                <a:spcPts val="1000"/>
              </a:spcBef>
              <a:defRPr sz="1800">
                <a:solidFill>
                  <a:schemeClr val="tx2">
                    <a:lumMod val="75000"/>
                    <a:lumOff val="25000"/>
                  </a:schemeClr>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9419FA93-726C-46DF-AA6F-7936E001731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56025" y="242887"/>
            <a:ext cx="3629025" cy="6372225"/>
          </a:xfrm>
          <a:prstGeom prst="rect">
            <a:avLst/>
          </a:prstGeom>
        </p:spPr>
      </p:pic>
      <p:sp>
        <p:nvSpPr>
          <p:cNvPr id="5" name="Title 1">
            <a:extLst>
              <a:ext uri="{FF2B5EF4-FFF2-40B4-BE49-F238E27FC236}">
                <a16:creationId xmlns:a16="http://schemas.microsoft.com/office/drawing/2014/main" id="{EBC916A3-2B6E-4719-959B-4D40B52E58AF}"/>
              </a:ext>
            </a:extLst>
          </p:cNvPr>
          <p:cNvSpPr>
            <a:spLocks noGrp="1"/>
          </p:cNvSpPr>
          <p:nvPr>
            <p:ph type="title"/>
          </p:nvPr>
        </p:nvSpPr>
        <p:spPr>
          <a:xfrm>
            <a:off x="4648201" y="715961"/>
            <a:ext cx="6960704" cy="1189038"/>
          </a:xfrm>
        </p:spPr>
        <p:txBody>
          <a:bodyPr vert="horz" lIns="91440" tIns="45720" rIns="91440" bIns="45720" rtlCol="0" anchor="t">
            <a:normAutofit/>
          </a:bodyPr>
          <a:lstStyle>
            <a:lvl1pPr>
              <a:defRPr lang="en-US" sz="4000" b="1">
                <a:solidFill>
                  <a:schemeClr val="accent3"/>
                </a:solidFill>
                <a:ea typeface="+mn-ea"/>
                <a:cs typeface="+mn-cs"/>
              </a:defRPr>
            </a:lvl1pPr>
          </a:lstStyle>
          <a:p>
            <a:pPr marL="0" lvl="0" indent="0">
              <a:spcBef>
                <a:spcPts val="1000"/>
              </a:spcBef>
              <a:buFont typeface="Arial" panose="020B0604020202020204" pitchFamily="34" charset="0"/>
            </a:pPr>
            <a:r>
              <a:rPr lang="en-US"/>
              <a:t>Click to edit Master title style</a:t>
            </a:r>
          </a:p>
        </p:txBody>
      </p:sp>
    </p:spTree>
    <p:extLst>
      <p:ext uri="{BB962C8B-B14F-4D97-AF65-F5344CB8AC3E}">
        <p14:creationId xmlns:p14="http://schemas.microsoft.com/office/powerpoint/2010/main" val="2189876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2928" userDrawn="1">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fetti Content Purple">
    <p:bg>
      <p:bgPr>
        <a:solidFill>
          <a:schemeClr val="accent4"/>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accent5"/>
                </a:solidFill>
                <a:effectLst/>
                <a:latin typeface="+mj-lt"/>
                <a:ea typeface="+mn-ea"/>
                <a:cs typeface="Segoe UI" pitchFamily="34" charset="0"/>
              </a:defRPr>
            </a:lvl1pPr>
          </a:lstStyle>
          <a:p>
            <a:r>
              <a:rPr lang="en-US"/>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a:t>Insert content here</a:t>
            </a:r>
          </a:p>
        </p:txBody>
      </p:sp>
      <p:pic>
        <p:nvPicPr>
          <p:cNvPr id="3" name="Graphic 2">
            <a:extLst>
              <a:ext uri="{FF2B5EF4-FFF2-40B4-BE49-F238E27FC236}">
                <a16:creationId xmlns:a16="http://schemas.microsoft.com/office/drawing/2014/main" id="{81B4C460-6DD9-4215-A553-BF8A2E91D94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15037" y="6086475"/>
            <a:ext cx="5953125" cy="771525"/>
          </a:xfrm>
          <a:prstGeom prst="rect">
            <a:avLst/>
          </a:prstGeom>
        </p:spPr>
      </p:pic>
      <p:pic>
        <p:nvPicPr>
          <p:cNvPr id="8" name="Graphic 7">
            <a:extLst>
              <a:ext uri="{FF2B5EF4-FFF2-40B4-BE49-F238E27FC236}">
                <a16:creationId xmlns:a16="http://schemas.microsoft.com/office/drawing/2014/main" id="{9FEB78B1-70BF-4543-BF64-761AB55C1BB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0"/>
            <a:ext cx="6715125" cy="847725"/>
          </a:xfrm>
          <a:prstGeom prst="rect">
            <a:avLst/>
          </a:prstGeom>
        </p:spPr>
      </p:pic>
    </p:spTree>
    <p:extLst>
      <p:ext uri="{BB962C8B-B14F-4D97-AF65-F5344CB8AC3E}">
        <p14:creationId xmlns:p14="http://schemas.microsoft.com/office/powerpoint/2010/main" val="3240882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userDrawn="1">
          <p15:clr>
            <a:srgbClr val="5ACBF0"/>
          </p15:clr>
        </p15:guide>
        <p15:guide id="4" orient="horz" pos="2488"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fetti Content Blue">
    <p:bg>
      <p:bgPr>
        <a:solidFill>
          <a:schemeClr val="accent3"/>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accent4"/>
                </a:solidFill>
                <a:effectLst/>
                <a:latin typeface="+mj-lt"/>
                <a:ea typeface="+mn-ea"/>
                <a:cs typeface="Segoe UI" pitchFamily="34" charset="0"/>
              </a:defRPr>
            </a:lvl1pPr>
          </a:lstStyle>
          <a:p>
            <a:r>
              <a:rPr lang="en-US"/>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bg1"/>
                </a:solidFill>
                <a:latin typeface="+mn-lt"/>
                <a:ea typeface="+mn-ea"/>
                <a:cs typeface="+mn-cs"/>
              </a:defRPr>
            </a:lvl1pPr>
          </a:lstStyle>
          <a:p>
            <a:pPr lvl="0"/>
            <a:r>
              <a:rPr lang="en-US"/>
              <a:t>Insert content here</a:t>
            </a:r>
          </a:p>
        </p:txBody>
      </p:sp>
      <p:pic>
        <p:nvPicPr>
          <p:cNvPr id="2" name="Graphic 1">
            <a:extLst>
              <a:ext uri="{FF2B5EF4-FFF2-40B4-BE49-F238E27FC236}">
                <a16:creationId xmlns:a16="http://schemas.microsoft.com/office/drawing/2014/main" id="{D4DB5AF3-A5ED-4D17-BD3C-81D11C4F944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772150" y="6086475"/>
            <a:ext cx="5953125" cy="771525"/>
          </a:xfrm>
          <a:prstGeom prst="rect">
            <a:avLst/>
          </a:prstGeom>
        </p:spPr>
      </p:pic>
      <p:pic>
        <p:nvPicPr>
          <p:cNvPr id="7" name="Graphic 6">
            <a:extLst>
              <a:ext uri="{FF2B5EF4-FFF2-40B4-BE49-F238E27FC236}">
                <a16:creationId xmlns:a16="http://schemas.microsoft.com/office/drawing/2014/main" id="{E420EFF2-8173-4E25-ADF3-8100FA16D44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0"/>
            <a:ext cx="6715125" cy="847725"/>
          </a:xfrm>
          <a:prstGeom prst="rect">
            <a:avLst/>
          </a:prstGeom>
        </p:spPr>
      </p:pic>
    </p:spTree>
    <p:extLst>
      <p:ext uri="{BB962C8B-B14F-4D97-AF65-F5344CB8AC3E}">
        <p14:creationId xmlns:p14="http://schemas.microsoft.com/office/powerpoint/2010/main" val="4100711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userDrawn="1">
          <p15:clr>
            <a:srgbClr val="5ACBF0"/>
          </p15:clr>
        </p15:guide>
        <p15:guide id="4" orient="horz" pos="2488"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ottom Pattern Black">
    <p:spTree>
      <p:nvGrpSpPr>
        <p:cNvPr id="1" name=""/>
        <p:cNvGrpSpPr/>
        <p:nvPr/>
      </p:nvGrpSpPr>
      <p:grpSpPr>
        <a:xfrm>
          <a:off x="0" y="0"/>
          <a:ext cx="0" cy="0"/>
          <a:chOff x="0" y="0"/>
          <a:chExt cx="0" cy="0"/>
        </a:xfrm>
      </p:grpSpPr>
      <p:sp>
        <p:nvSpPr>
          <p:cNvPr id="14" name="Text Placeholder 4">
            <a:extLst>
              <a:ext uri="{FF2B5EF4-FFF2-40B4-BE49-F238E27FC236}">
                <a16:creationId xmlns:a16="http://schemas.microsoft.com/office/drawing/2014/main" id="{1EEF53A4-35A6-4E43-B220-67DA381C5910}"/>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a:t>Insert content here</a:t>
            </a:r>
          </a:p>
        </p:txBody>
      </p:sp>
      <p:sp>
        <p:nvSpPr>
          <p:cNvPr id="5" name="Title 1">
            <a:extLst>
              <a:ext uri="{FF2B5EF4-FFF2-40B4-BE49-F238E27FC236}">
                <a16:creationId xmlns:a16="http://schemas.microsoft.com/office/drawing/2014/main" id="{07724906-4405-47F4-B533-7291B003B0A2}"/>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r>
              <a:rPr lang="en-US"/>
              <a:t>Insert Text Here</a:t>
            </a:r>
          </a:p>
        </p:txBody>
      </p:sp>
      <p:pic>
        <p:nvPicPr>
          <p:cNvPr id="7" name="Graphic 6">
            <a:extLst>
              <a:ext uri="{FF2B5EF4-FFF2-40B4-BE49-F238E27FC236}">
                <a16:creationId xmlns:a16="http://schemas.microsoft.com/office/drawing/2014/main" id="{96A11B1F-F0BD-4D89-BF5D-45A1199819A9}"/>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r="365"/>
          <a:stretch/>
        </p:blipFill>
        <p:spPr>
          <a:xfrm>
            <a:off x="44450" y="5638800"/>
            <a:ext cx="12147550" cy="1219200"/>
          </a:xfrm>
          <a:prstGeom prst="rect">
            <a:avLst/>
          </a:prstGeom>
        </p:spPr>
      </p:pic>
    </p:spTree>
    <p:extLst>
      <p:ext uri="{BB962C8B-B14F-4D97-AF65-F5344CB8AC3E}">
        <p14:creationId xmlns:p14="http://schemas.microsoft.com/office/powerpoint/2010/main" val="495523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ottom Pattern White">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BC00585D-E155-409A-899A-29BDF4E57FD3}"/>
              </a:ext>
            </a:extLst>
          </p:cNvPr>
          <p:cNvSpPr>
            <a:spLocks noGrp="1"/>
          </p:cNvSpPr>
          <p:nvPr>
            <p:ph type="title" hasCustomPrompt="1"/>
          </p:nvPr>
        </p:nvSpPr>
        <p:spPr>
          <a:xfrm>
            <a:off x="762000" y="716577"/>
            <a:ext cx="10668000" cy="615553"/>
          </a:xfrm>
          <a:noFill/>
        </p:spPr>
        <p:txBody>
          <a:bodyPr wrap="square" lIns="0" tIns="0" rIns="0" bIns="0" anchor="b" anchorCtr="0">
            <a:spAutoFit/>
          </a:bodyPr>
          <a:lstStyle>
            <a:lvl1pPr algn="l" defTabSz="932742" rtl="0" eaLnBrk="1" latinLnBrk="0" hangingPunct="1">
              <a:lnSpc>
                <a:spcPct val="100000"/>
              </a:lnSpc>
              <a:spcBef>
                <a:spcPct val="0"/>
              </a:spcBef>
              <a:buNone/>
              <a:defRPr lang="en-US" sz="4000" b="1" i="0" kern="1200" cap="none" spc="-50" baseline="0" dirty="0">
                <a:ln w="3175">
                  <a:noFill/>
                </a:ln>
                <a:solidFill>
                  <a:schemeClr val="accent3">
                    <a:lumMod val="75000"/>
                  </a:schemeClr>
                </a:solidFill>
                <a:effectLst/>
                <a:latin typeface="+mj-lt"/>
                <a:ea typeface="+mn-ea"/>
                <a:cs typeface="Segoe UI" pitchFamily="34" charset="0"/>
              </a:defRPr>
            </a:lvl1pPr>
          </a:lstStyle>
          <a:p>
            <a:r>
              <a:rPr lang="en-US"/>
              <a:t>Insert text here</a:t>
            </a:r>
          </a:p>
        </p:txBody>
      </p:sp>
      <p:sp>
        <p:nvSpPr>
          <p:cNvPr id="5" name="Text Placeholder 4">
            <a:extLst>
              <a:ext uri="{FF2B5EF4-FFF2-40B4-BE49-F238E27FC236}">
                <a16:creationId xmlns:a16="http://schemas.microsoft.com/office/drawing/2014/main" id="{2D944D9B-AA15-4DB5-AE58-0FA514F6FE87}"/>
              </a:ext>
            </a:extLst>
          </p:cNvPr>
          <p:cNvSpPr>
            <a:spLocks noGrp="1"/>
          </p:cNvSpPr>
          <p:nvPr>
            <p:ph type="body" sz="quarter" idx="13" hasCustomPrompt="1"/>
          </p:nvPr>
        </p:nvSpPr>
        <p:spPr>
          <a:xfrm>
            <a:off x="762000" y="1790699"/>
            <a:ext cx="10668000" cy="685800"/>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800" kern="1200" dirty="0">
                <a:solidFill>
                  <a:schemeClr val="tx2">
                    <a:lumMod val="75000"/>
                    <a:lumOff val="25000"/>
                  </a:schemeClr>
                </a:solidFill>
                <a:latin typeface="+mn-lt"/>
                <a:ea typeface="+mn-ea"/>
                <a:cs typeface="+mn-cs"/>
              </a:defRPr>
            </a:lvl1pPr>
          </a:lstStyle>
          <a:p>
            <a:pPr lvl="0"/>
            <a:r>
              <a:rPr lang="en-US"/>
              <a:t>Insert content here</a:t>
            </a:r>
          </a:p>
        </p:txBody>
      </p:sp>
      <p:pic>
        <p:nvPicPr>
          <p:cNvPr id="4" name="Graphic 3">
            <a:extLst>
              <a:ext uri="{FF2B5EF4-FFF2-40B4-BE49-F238E27FC236}">
                <a16:creationId xmlns:a16="http://schemas.microsoft.com/office/drawing/2014/main" id="{F0FED17F-41F1-4615-A696-AF6F85A6AB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905500"/>
            <a:ext cx="12192000" cy="952500"/>
          </a:xfrm>
          <a:prstGeom prst="rect">
            <a:avLst/>
          </a:prstGeom>
        </p:spPr>
      </p:pic>
    </p:spTree>
    <p:extLst>
      <p:ext uri="{BB962C8B-B14F-4D97-AF65-F5344CB8AC3E}">
        <p14:creationId xmlns:p14="http://schemas.microsoft.com/office/powerpoint/2010/main" val="2499009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mart Art">
    <p:bg>
      <p:bgPr>
        <a:solidFill>
          <a:schemeClr val="accent3"/>
        </a:solidFill>
        <a:effectLst/>
      </p:bgPr>
    </p:bg>
    <p:spTree>
      <p:nvGrpSpPr>
        <p:cNvPr id="1" name=""/>
        <p:cNvGrpSpPr/>
        <p:nvPr/>
      </p:nvGrpSpPr>
      <p:grpSpPr>
        <a:xfrm>
          <a:off x="0" y="0"/>
          <a:ext cx="0" cy="0"/>
          <a:chOff x="0" y="0"/>
          <a:chExt cx="0" cy="0"/>
        </a:xfrm>
      </p:grpSpPr>
      <p:sp>
        <p:nvSpPr>
          <p:cNvPr id="19" name="Text Placeholder 4">
            <a:extLst>
              <a:ext uri="{FF2B5EF4-FFF2-40B4-BE49-F238E27FC236}">
                <a16:creationId xmlns:a16="http://schemas.microsoft.com/office/drawing/2014/main" id="{3E65ED86-A26C-479A-8393-0BFDCBCD43F2}"/>
              </a:ext>
            </a:extLst>
          </p:cNvPr>
          <p:cNvSpPr>
            <a:spLocks noGrp="1"/>
          </p:cNvSpPr>
          <p:nvPr>
            <p:ph type="body" sz="quarter" idx="13" hasCustomPrompt="1"/>
          </p:nvPr>
        </p:nvSpPr>
        <p:spPr>
          <a:xfrm>
            <a:off x="762000" y="1783952"/>
            <a:ext cx="10668000" cy="1111648"/>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800" kern="1200" dirty="0">
                <a:solidFill>
                  <a:schemeClr val="bg1"/>
                </a:solidFill>
                <a:latin typeface="+mn-lt"/>
                <a:ea typeface="+mn-ea"/>
                <a:cs typeface="+mn-cs"/>
              </a:defRPr>
            </a:lvl1pPr>
          </a:lstStyle>
          <a:p>
            <a:pPr lvl="0"/>
            <a:r>
              <a:rPr lang="en-US"/>
              <a:t>Insert content here</a:t>
            </a:r>
          </a:p>
        </p:txBody>
      </p:sp>
      <p:sp>
        <p:nvSpPr>
          <p:cNvPr id="2" name="Title 1">
            <a:extLst>
              <a:ext uri="{FF2B5EF4-FFF2-40B4-BE49-F238E27FC236}">
                <a16:creationId xmlns:a16="http://schemas.microsoft.com/office/drawing/2014/main" id="{171A834B-FAC3-4C97-AEAE-75A4B8BAA81B}"/>
              </a:ext>
            </a:extLst>
          </p:cNvPr>
          <p:cNvSpPr>
            <a:spLocks noGrp="1"/>
          </p:cNvSpPr>
          <p:nvPr>
            <p:ph type="title"/>
          </p:nvPr>
        </p:nvSpPr>
        <p:spPr>
          <a:xfrm>
            <a:off x="762000" y="715964"/>
            <a:ext cx="9144000" cy="646332"/>
          </a:xfrm>
        </p:spPr>
        <p:txBody>
          <a:bodyPr vert="horz" lIns="91440" tIns="45720" rIns="91440" bIns="45720" rtlCol="0">
            <a:normAutofit/>
          </a:bodyPr>
          <a:lstStyle>
            <a:lvl1pPr>
              <a:defRPr lang="en-US" sz="4000" b="1">
                <a:solidFill>
                  <a:schemeClr val="accent4"/>
                </a:solidFill>
                <a:ea typeface="+mn-ea"/>
                <a:cs typeface="+mn-cs"/>
              </a:defRPr>
            </a:lvl1pPr>
          </a:lstStyle>
          <a:p>
            <a:pPr marL="0" lvl="0" indent="0">
              <a:spcBef>
                <a:spcPts val="1000"/>
              </a:spcBef>
              <a:buFont typeface="Arial" panose="020B0604020202020204" pitchFamily="34" charset="0"/>
            </a:pPr>
            <a:r>
              <a:rPr lang="en-US"/>
              <a:t>Click to edit Master title style</a:t>
            </a:r>
          </a:p>
        </p:txBody>
      </p:sp>
    </p:spTree>
    <p:extLst>
      <p:ext uri="{BB962C8B-B14F-4D97-AF65-F5344CB8AC3E}">
        <p14:creationId xmlns:p14="http://schemas.microsoft.com/office/powerpoint/2010/main" val="1422917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A1B9BC-7BE7-4893-90FD-CC95830FD8F2}" type="datetimeFigureOut">
              <a:rPr lang="en-US" smtClean="0"/>
              <a:t>10/13/2025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15270E-046A-4C23-BC98-E307A7DD6BE8}" type="slidenum">
              <a:rPr lang="en-US" smtClean="0"/>
              <a:t>‹#›</a:t>
            </a:fld>
            <a:endParaRPr lang="en-US"/>
          </a:p>
        </p:txBody>
      </p:sp>
    </p:spTree>
    <p:extLst>
      <p:ext uri="{BB962C8B-B14F-4D97-AF65-F5344CB8AC3E}">
        <p14:creationId xmlns:p14="http://schemas.microsoft.com/office/powerpoint/2010/main" val="4137841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364696-E1F3-49EF-AEC8-730A16D9A23F}" type="datetimeFigureOut">
              <a:rPr lang="en-US" altLang="en-US" smtClean="0"/>
              <a:pPr/>
              <a:t>10/13/2025</a:t>
            </a:fld>
            <a:endParaRPr lang="en-US"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2A1B0-4691-41D9-84E0-69D594EAA3FE}" type="slidenum">
              <a:rPr lang="en-US" altLang="en-US" smtClean="0"/>
              <a:pPr/>
              <a:t>‹#›</a:t>
            </a:fld>
            <a:endParaRPr lang="en-US" altLang="en-US"/>
          </a:p>
        </p:txBody>
      </p:sp>
    </p:spTree>
    <p:extLst>
      <p:ext uri="{BB962C8B-B14F-4D97-AF65-F5344CB8AC3E}">
        <p14:creationId xmlns:p14="http://schemas.microsoft.com/office/powerpoint/2010/main" val="3429690444"/>
      </p:ext>
    </p:extLst>
  </p:cSld>
  <p:clrMap bg1="lt1" tx1="dk1" bg2="lt2" tx2="dk2" accent1="accent1" accent2="accent2" accent3="accent3" accent4="accent4" accent5="accent5" accent6="accent6" hlink="hlink" folHlink="folHlink"/>
  <p:sldLayoutIdLst>
    <p:sldLayoutId id="2147483689" r:id="rId1"/>
    <p:sldLayoutId id="2147483688" r:id="rId2"/>
    <p:sldLayoutId id="2147483702" r:id="rId3"/>
    <p:sldLayoutId id="2147483699" r:id="rId4"/>
    <p:sldLayoutId id="2147483701" r:id="rId5"/>
    <p:sldLayoutId id="2147483700" r:id="rId6"/>
    <p:sldLayoutId id="2147483703" r:id="rId7"/>
    <p:sldLayoutId id="2147483690" r:id="rId8"/>
    <p:sldLayoutId id="2147483704" r:id="rId9"/>
    <p:sldLayoutId id="2147483691" r:id="rId10"/>
    <p:sldLayoutId id="21474836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0.svg"/></Relationships>
</file>

<file path=ppt/slides/_rels/slide3.xml.rels><?xml version="1.0" encoding="UTF-8" standalone="yes"?>
<Relationships xmlns="http://schemas.openxmlformats.org/package/2006/relationships"><Relationship Id="rId3" Type="http://schemas.openxmlformats.org/officeDocument/2006/relationships/hyperlink" Target="https://www.pngall.com/warning-sign-png/download/69428"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bantoxicsunscreens.com/2016/09/09/whats-in-your-sunscreen/"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commons.wikimedia.org/wiki/File:Fire.JPG"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0.svg"/></Relationships>
</file>

<file path=ppt/slides/_rels/slide31.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pxhere.com/en/photo/1415124" TargetMode="External"/><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6.sv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ED2DB031-9003-4F74-A88F-FE2A2ABABC72}"/>
              </a:ext>
            </a:extLst>
          </p:cNvPr>
          <p:cNvSpPr>
            <a:spLocks noGrp="1" noChangeArrowheads="1"/>
          </p:cNvSpPr>
          <p:nvPr>
            <p:ph type="ctrTitle" idx="4294967295"/>
          </p:nvPr>
        </p:nvSpPr>
        <p:spPr>
          <a:xfrm>
            <a:off x="4641036" y="1840275"/>
            <a:ext cx="6963135" cy="2619829"/>
          </a:xfrm>
        </p:spPr>
        <p:txBody>
          <a:bodyPr anchor="ctr">
            <a:noAutofit/>
          </a:bodyPr>
          <a:lstStyle/>
          <a:p>
            <a:pPr algn="ctr" eaLnBrk="1" hangingPunct="1">
              <a:lnSpc>
                <a:spcPct val="100000"/>
              </a:lnSpc>
            </a:pPr>
            <a:r>
              <a:rPr lang="en-US" altLang="en-US" b="1" u="sng">
                <a:solidFill>
                  <a:schemeClr val="accent3"/>
                </a:solidFill>
                <a:latin typeface="+mn-lt"/>
              </a:rPr>
              <a:t>Elements of an offence</a:t>
            </a:r>
            <a:endParaRPr lang="en-US" altLang="en-US" u="sng">
              <a:solidFill>
                <a:schemeClr val="accent5"/>
              </a:solidFill>
              <a:latin typeface="+mn-lt"/>
            </a:endParaRPr>
          </a:p>
        </p:txBody>
      </p:sp>
    </p:spTree>
    <p:extLst>
      <p:ext uri="{BB962C8B-B14F-4D97-AF65-F5344CB8AC3E}">
        <p14:creationId xmlns:p14="http://schemas.microsoft.com/office/powerpoint/2010/main" val="1543265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E0C65007-07D1-6536-C99C-35B03E15ABC0}"/>
              </a:ext>
            </a:extLst>
          </p:cNvPr>
          <p:cNvSpPr>
            <a:spLocks noGrp="1"/>
          </p:cNvSpPr>
          <p:nvPr>
            <p:ph type="body" sz="quarter" idx="11"/>
          </p:nvPr>
        </p:nvSpPr>
        <p:spPr>
          <a:xfrm>
            <a:off x="761999" y="1905000"/>
            <a:ext cx="11096445" cy="4093234"/>
          </a:xfrm>
        </p:spPr>
        <p:txBody>
          <a:bodyPr>
            <a:normAutofit/>
          </a:bodyPr>
          <a:lstStyle/>
          <a:p>
            <a:pPr marL="285750" indent="-285750">
              <a:lnSpc>
                <a:spcPct val="200000"/>
              </a:lnSpc>
              <a:buFont typeface="Wingdings" panose="05000000000000000000" pitchFamily="2" charset="2"/>
              <a:buChar char="Ø"/>
            </a:pPr>
            <a:r>
              <a:rPr lang="en-GB"/>
              <a:t>Aims and Learning Objectives</a:t>
            </a:r>
          </a:p>
          <a:p>
            <a:pPr marL="285750" indent="-285750">
              <a:lnSpc>
                <a:spcPct val="200000"/>
              </a:lnSpc>
              <a:buFont typeface="Wingdings" panose="05000000000000000000" pitchFamily="2" charset="2"/>
              <a:buChar char="Ø"/>
            </a:pPr>
            <a:r>
              <a:rPr lang="en-GB"/>
              <a:t>Elements of an offence</a:t>
            </a:r>
          </a:p>
          <a:p>
            <a:pPr marL="285750" indent="-285750">
              <a:lnSpc>
                <a:spcPct val="200000"/>
              </a:lnSpc>
              <a:buFont typeface="Wingdings" panose="05000000000000000000" pitchFamily="2" charset="2"/>
              <a:buChar char="Ø"/>
            </a:pPr>
            <a:r>
              <a:rPr lang="en-GB"/>
              <a:t>Men’s Rea</a:t>
            </a:r>
          </a:p>
          <a:p>
            <a:pPr marL="285750" indent="-285750">
              <a:lnSpc>
                <a:spcPct val="200000"/>
              </a:lnSpc>
              <a:buFont typeface="Wingdings" panose="05000000000000000000" pitchFamily="2" charset="2"/>
              <a:buChar char="Ø"/>
            </a:pPr>
            <a:r>
              <a:rPr lang="en-GB"/>
              <a:t>Activities </a:t>
            </a:r>
          </a:p>
          <a:p>
            <a:pPr marL="285750" indent="-285750">
              <a:lnSpc>
                <a:spcPct val="200000"/>
              </a:lnSpc>
              <a:buFont typeface="Wingdings" panose="05000000000000000000" pitchFamily="2" charset="2"/>
              <a:buChar char="Ø"/>
            </a:pPr>
            <a:r>
              <a:rPr lang="en-GB"/>
              <a:t>Summary</a:t>
            </a:r>
          </a:p>
          <a:p>
            <a:pPr marL="285750" indent="-285750">
              <a:lnSpc>
                <a:spcPct val="200000"/>
              </a:lnSpc>
              <a:buFont typeface="Wingdings" panose="05000000000000000000" pitchFamily="2" charset="2"/>
              <a:buChar char="Ø"/>
            </a:pPr>
            <a:r>
              <a:rPr lang="en-GB"/>
              <a:t>Thank you, any questions?</a:t>
            </a:r>
          </a:p>
          <a:p>
            <a:pPr marL="285750" indent="-285750">
              <a:buFontTx/>
              <a:buChar char="-"/>
            </a:pPr>
            <a:endParaRPr lang="en-GB"/>
          </a:p>
          <a:p>
            <a:pPr marL="285750" indent="-285750">
              <a:buFontTx/>
              <a:buChar char="-"/>
            </a:pPr>
            <a:endParaRPr lang="en-GB"/>
          </a:p>
        </p:txBody>
      </p:sp>
      <p:sp>
        <p:nvSpPr>
          <p:cNvPr id="9" name="Title 8">
            <a:extLst>
              <a:ext uri="{FF2B5EF4-FFF2-40B4-BE49-F238E27FC236}">
                <a16:creationId xmlns:a16="http://schemas.microsoft.com/office/drawing/2014/main" id="{9319FF14-8276-946E-73D0-C53A75A05607}"/>
              </a:ext>
            </a:extLst>
          </p:cNvPr>
          <p:cNvSpPr>
            <a:spLocks noGrp="1"/>
          </p:cNvSpPr>
          <p:nvPr>
            <p:ph type="title"/>
          </p:nvPr>
        </p:nvSpPr>
        <p:spPr>
          <a:xfrm>
            <a:off x="762000" y="715961"/>
            <a:ext cx="10831902" cy="1189038"/>
          </a:xfrm>
        </p:spPr>
        <p:txBody>
          <a:bodyPr>
            <a:normAutofit/>
          </a:bodyPr>
          <a:lstStyle/>
          <a:p>
            <a:pPr algn="ctr"/>
            <a:r>
              <a:rPr lang="en-GB" sz="6000" i="1" u="sng"/>
              <a:t>Content</a:t>
            </a:r>
            <a:r>
              <a:rPr lang="en-GB" sz="4800"/>
              <a:t> </a:t>
            </a:r>
          </a:p>
        </p:txBody>
      </p:sp>
      <p:pic>
        <p:nvPicPr>
          <p:cNvPr id="17" name="Graphic 16" descr="Advertising with solid fill">
            <a:extLst>
              <a:ext uri="{FF2B5EF4-FFF2-40B4-BE49-F238E27FC236}">
                <a16:creationId xmlns:a16="http://schemas.microsoft.com/office/drawing/2014/main" id="{EF4D139F-9162-B47F-C1E2-DEDF5EC23A0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35328" y="1831707"/>
            <a:ext cx="4310332" cy="4310332"/>
          </a:xfrm>
          <a:prstGeom prst="rect">
            <a:avLst/>
          </a:prstGeom>
        </p:spPr>
      </p:pic>
    </p:spTree>
    <p:extLst>
      <p:ext uri="{BB962C8B-B14F-4D97-AF65-F5344CB8AC3E}">
        <p14:creationId xmlns:p14="http://schemas.microsoft.com/office/powerpoint/2010/main" val="569086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8EA6E9C9-0850-CBA4-9D3F-91CB518328D9}"/>
              </a:ext>
            </a:extLst>
          </p:cNvPr>
          <p:cNvPicPr>
            <a:picLocks noGrp="1" noChangeAspect="1"/>
          </p:cNvPicPr>
          <p:nvPr>
            <p:ph type="pic" sz="quarter" idx="10"/>
          </p:nvPr>
        </p:nvPicPr>
        <p:blipFill>
          <a:blip r:embed="rId2">
            <a:extLst>
              <a:ext uri="{837473B0-CC2E-450A-ABE3-18F120FF3D39}">
                <a1611:picAttrSrcUrl xmlns:a1611="http://schemas.microsoft.com/office/drawing/2016/11/main" r:id="rId3"/>
              </a:ext>
            </a:extLst>
          </a:blip>
          <a:srcRect l="22655" r="22655"/>
          <a:stretch>
            <a:fillRect/>
          </a:stretch>
        </p:blipFill>
        <p:spPr/>
      </p:pic>
      <p:sp>
        <p:nvSpPr>
          <p:cNvPr id="2" name="Text Placeholder 1">
            <a:extLst>
              <a:ext uri="{FF2B5EF4-FFF2-40B4-BE49-F238E27FC236}">
                <a16:creationId xmlns:a16="http://schemas.microsoft.com/office/drawing/2014/main" id="{2DDFF9E9-ECCF-8332-D95C-028370A4CDB5}"/>
              </a:ext>
            </a:extLst>
          </p:cNvPr>
          <p:cNvSpPr>
            <a:spLocks noGrp="1"/>
          </p:cNvSpPr>
          <p:nvPr>
            <p:ph type="body" sz="quarter" idx="11"/>
          </p:nvPr>
        </p:nvSpPr>
        <p:spPr/>
        <p:txBody>
          <a:bodyPr/>
          <a:lstStyle/>
          <a:p>
            <a:pPr marL="285750" indent="-285750">
              <a:buFontTx/>
              <a:buChar char="-"/>
            </a:pPr>
            <a:r>
              <a:rPr lang="en-GB"/>
              <a:t>Please note that in today’s session there will be discussions surrounding sensitive topics. </a:t>
            </a:r>
          </a:p>
          <a:p>
            <a:pPr marL="285750" indent="-285750">
              <a:buFontTx/>
              <a:buChar char="-"/>
            </a:pPr>
            <a:endParaRPr lang="en-GB"/>
          </a:p>
          <a:p>
            <a:pPr marL="285750" indent="-285750">
              <a:buFontTx/>
              <a:buChar char="-"/>
            </a:pPr>
            <a:r>
              <a:rPr lang="en-GB"/>
              <a:t>This includes; </a:t>
            </a:r>
          </a:p>
          <a:p>
            <a:pPr marL="285750" indent="-285750">
              <a:buFontTx/>
              <a:buChar char="-"/>
            </a:pPr>
            <a:endParaRPr lang="en-GB"/>
          </a:p>
          <a:p>
            <a:pPr marL="285750" indent="-285750">
              <a:buFontTx/>
              <a:buChar char="-"/>
            </a:pPr>
            <a:r>
              <a:rPr lang="en-GB"/>
              <a:t>Murder,</a:t>
            </a:r>
          </a:p>
          <a:p>
            <a:pPr marL="285750" indent="-285750">
              <a:buFontTx/>
              <a:buChar char="-"/>
            </a:pPr>
            <a:r>
              <a:rPr lang="en-GB"/>
              <a:t>Child death, </a:t>
            </a:r>
          </a:p>
          <a:p>
            <a:pPr marL="285750" indent="-285750">
              <a:buFontTx/>
              <a:buChar char="-"/>
            </a:pPr>
            <a:r>
              <a:rPr lang="en-GB"/>
              <a:t>Assault </a:t>
            </a:r>
          </a:p>
          <a:p>
            <a:pPr marL="285750" indent="-285750">
              <a:buFontTx/>
              <a:buChar char="-"/>
            </a:pPr>
            <a:r>
              <a:rPr lang="en-GB"/>
              <a:t>Much more. </a:t>
            </a:r>
          </a:p>
        </p:txBody>
      </p:sp>
      <p:sp>
        <p:nvSpPr>
          <p:cNvPr id="4" name="Title 3">
            <a:extLst>
              <a:ext uri="{FF2B5EF4-FFF2-40B4-BE49-F238E27FC236}">
                <a16:creationId xmlns:a16="http://schemas.microsoft.com/office/drawing/2014/main" id="{EAB9C461-9A47-EDA3-E9DC-4D71D5DDD6F9}"/>
              </a:ext>
            </a:extLst>
          </p:cNvPr>
          <p:cNvSpPr>
            <a:spLocks noGrp="1"/>
          </p:cNvSpPr>
          <p:nvPr>
            <p:ph type="title"/>
          </p:nvPr>
        </p:nvSpPr>
        <p:spPr>
          <a:xfrm>
            <a:off x="761999" y="715961"/>
            <a:ext cx="5626359" cy="1189038"/>
          </a:xfrm>
        </p:spPr>
        <p:txBody>
          <a:bodyPr>
            <a:normAutofit/>
          </a:bodyPr>
          <a:lstStyle/>
          <a:p>
            <a:pPr algn="ctr"/>
            <a:r>
              <a:rPr lang="en-GB" sz="4800" i="1" u="sng"/>
              <a:t>Trigger warning </a:t>
            </a:r>
          </a:p>
        </p:txBody>
      </p:sp>
    </p:spTree>
    <p:extLst>
      <p:ext uri="{BB962C8B-B14F-4D97-AF65-F5344CB8AC3E}">
        <p14:creationId xmlns:p14="http://schemas.microsoft.com/office/powerpoint/2010/main" val="2660144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762000" y="1904999"/>
            <a:ext cx="5334000" cy="4426789"/>
          </a:xfrm>
        </p:spPr>
        <p:txBody>
          <a:bodyPr>
            <a:normAutofit/>
          </a:bodyPr>
          <a:lstStyle/>
          <a:p>
            <a:pPr marL="285750" indent="-285750">
              <a:lnSpc>
                <a:spcPct val="200000"/>
              </a:lnSpc>
              <a:buFont typeface="Wingdings" panose="05000000000000000000" pitchFamily="2" charset="2"/>
              <a:buChar char="Ø"/>
            </a:pPr>
            <a:r>
              <a:rPr lang="en-GB" sz="1600"/>
              <a:t>The aim of today’s session is to discuss the elements on an offence. </a:t>
            </a:r>
          </a:p>
          <a:p>
            <a:pPr marL="285750" indent="-285750">
              <a:lnSpc>
                <a:spcPct val="200000"/>
              </a:lnSpc>
              <a:buFont typeface="Wingdings" panose="05000000000000000000" pitchFamily="2" charset="2"/>
              <a:buChar char="Ø"/>
            </a:pPr>
            <a:r>
              <a:rPr lang="en-GB" sz="1600"/>
              <a:t>The aim of today’s session is to focus specifically on the Men’s Rea. </a:t>
            </a:r>
          </a:p>
          <a:p>
            <a:pPr marL="285750" indent="-285750">
              <a:lnSpc>
                <a:spcPct val="200000"/>
              </a:lnSpc>
              <a:buFont typeface="Wingdings" panose="05000000000000000000" pitchFamily="2" charset="2"/>
              <a:buChar char="Ø"/>
            </a:pPr>
            <a:r>
              <a:rPr lang="en-GB" sz="1600"/>
              <a:t>By the end of today’s session students should be able to demonstrate their understanding of the elements of an offence with specific focus on the Men’s rea. </a:t>
            </a:r>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a:xfrm>
            <a:off x="761999" y="715961"/>
            <a:ext cx="10883659" cy="1189038"/>
          </a:xfrm>
        </p:spPr>
        <p:txBody>
          <a:bodyPr>
            <a:normAutofit/>
          </a:bodyPr>
          <a:lstStyle/>
          <a:p>
            <a:pPr algn="ctr"/>
            <a:r>
              <a:rPr lang="en-GB" sz="4800" i="1" u="sng"/>
              <a:t>Aims and Learning Objectives </a:t>
            </a:r>
          </a:p>
        </p:txBody>
      </p:sp>
      <p:pic>
        <p:nvPicPr>
          <p:cNvPr id="6" name="Graphic 5" descr="Bullseye outline">
            <a:extLst>
              <a:ext uri="{FF2B5EF4-FFF2-40B4-BE49-F238E27FC236}">
                <a16:creationId xmlns:a16="http://schemas.microsoft.com/office/drawing/2014/main" id="{9EE921A7-1220-D353-060A-D121D32A816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97616" y="1627549"/>
            <a:ext cx="4514490" cy="4514490"/>
          </a:xfrm>
          <a:prstGeom prst="rect">
            <a:avLst/>
          </a:prstGeom>
        </p:spPr>
      </p:pic>
    </p:spTree>
    <p:extLst>
      <p:ext uri="{BB962C8B-B14F-4D97-AF65-F5344CB8AC3E}">
        <p14:creationId xmlns:p14="http://schemas.microsoft.com/office/powerpoint/2010/main" val="2887170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4853797" y="1905000"/>
            <a:ext cx="6688346" cy="3688512"/>
          </a:xfrm>
        </p:spPr>
        <p:txBody>
          <a:bodyPr>
            <a:normAutofit/>
          </a:bodyPr>
          <a:lstStyle/>
          <a:p>
            <a:pPr marL="285750" indent="-285750">
              <a:buFont typeface="Wingdings" panose="05000000000000000000" pitchFamily="2" charset="2"/>
              <a:buChar char="Ø"/>
            </a:pPr>
            <a:r>
              <a:rPr lang="en-GB"/>
              <a:t>There are categories of offences; Conduct crimes and Result crimes. </a:t>
            </a:r>
          </a:p>
          <a:p>
            <a:pPr marL="285750" indent="-285750">
              <a:buFont typeface="Wingdings" panose="05000000000000000000" pitchFamily="2" charset="2"/>
              <a:buChar char="Ø"/>
            </a:pPr>
            <a:endParaRPr lang="en-GB"/>
          </a:p>
          <a:p>
            <a:pPr marL="285750" indent="-285750">
              <a:buFont typeface="Wingdings" panose="05000000000000000000" pitchFamily="2" charset="2"/>
              <a:buChar char="Ø"/>
            </a:pPr>
            <a:r>
              <a:rPr lang="en-GB"/>
              <a:t>A conduct crime is where a specific result is not needed. </a:t>
            </a:r>
          </a:p>
          <a:p>
            <a:pPr marL="285750" indent="-285750">
              <a:buFont typeface="Wingdings" panose="05000000000000000000" pitchFamily="2" charset="2"/>
              <a:buChar char="Ø"/>
            </a:pPr>
            <a:r>
              <a:rPr lang="en-GB"/>
              <a:t>A result crime is where a specific result comes about. </a:t>
            </a:r>
          </a:p>
          <a:p>
            <a:pPr marL="285750" indent="-285750">
              <a:buFont typeface="Wingdings" panose="05000000000000000000" pitchFamily="2" charset="2"/>
              <a:buChar char="Ø"/>
            </a:pPr>
            <a:endParaRPr lang="en-GB"/>
          </a:p>
          <a:p>
            <a:pPr marL="285750" indent="-285750">
              <a:buFont typeface="Wingdings" panose="05000000000000000000" pitchFamily="2" charset="2"/>
              <a:buChar char="Ø"/>
            </a:pPr>
            <a:r>
              <a:rPr lang="en-GB"/>
              <a:t>For result crimes for the Actus Reus there are three elements; Conduct/ Result/ Circumstance (We will return to these next week when we cover the Actus Reus).</a:t>
            </a:r>
          </a:p>
          <a:p>
            <a:pPr marL="285750" indent="-285750">
              <a:buFont typeface="Wingdings" panose="05000000000000000000" pitchFamily="2" charset="2"/>
              <a:buChar char="Ø"/>
            </a:pPr>
            <a:r>
              <a:rPr lang="en-GB"/>
              <a:t>We can find out what the Actus Reus and Men’s Rea for an offence is by looking at the wording of the offence. </a:t>
            </a:r>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a:xfrm>
            <a:off x="761999" y="715961"/>
            <a:ext cx="10883659" cy="1189038"/>
          </a:xfrm>
        </p:spPr>
        <p:txBody>
          <a:bodyPr>
            <a:normAutofit/>
          </a:bodyPr>
          <a:lstStyle/>
          <a:p>
            <a:pPr algn="ctr"/>
            <a:r>
              <a:rPr lang="en-GB" sz="5400" i="1" u="sng"/>
              <a:t>Elements of an offence</a:t>
            </a:r>
          </a:p>
        </p:txBody>
      </p:sp>
      <p:pic>
        <p:nvPicPr>
          <p:cNvPr id="5" name="Graphic 4" descr="Dance steps outline">
            <a:extLst>
              <a:ext uri="{FF2B5EF4-FFF2-40B4-BE49-F238E27FC236}">
                <a16:creationId xmlns:a16="http://schemas.microsoft.com/office/drawing/2014/main" id="{A001D4E3-8501-0069-A4A3-C5401F9FD15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98407" y="1811547"/>
            <a:ext cx="4257135" cy="4257135"/>
          </a:xfrm>
          <a:prstGeom prst="rect">
            <a:avLst/>
          </a:prstGeom>
        </p:spPr>
      </p:pic>
    </p:spTree>
    <p:extLst>
      <p:ext uri="{BB962C8B-B14F-4D97-AF65-F5344CB8AC3E}">
        <p14:creationId xmlns:p14="http://schemas.microsoft.com/office/powerpoint/2010/main" val="1229859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a:xfrm>
            <a:off x="762000" y="715961"/>
            <a:ext cx="10883660" cy="1189038"/>
          </a:xfrm>
        </p:spPr>
        <p:txBody>
          <a:bodyPr>
            <a:normAutofit/>
          </a:bodyPr>
          <a:lstStyle/>
          <a:p>
            <a:pPr algn="ctr"/>
            <a:r>
              <a:rPr lang="en-GB" sz="4800" i="1" u="sng"/>
              <a:t>What needs to be proven?</a:t>
            </a:r>
          </a:p>
        </p:txBody>
      </p:sp>
      <p:graphicFrame>
        <p:nvGraphicFramePr>
          <p:cNvPr id="5" name="Diagram 4">
            <a:extLst>
              <a:ext uri="{FF2B5EF4-FFF2-40B4-BE49-F238E27FC236}">
                <a16:creationId xmlns:a16="http://schemas.microsoft.com/office/drawing/2014/main" id="{5CDE6A32-D587-51A7-A6F5-7AC5F0A16A51}"/>
              </a:ext>
            </a:extLst>
          </p:cNvPr>
          <p:cNvGraphicFramePr/>
          <p:nvPr>
            <p:extLst>
              <p:ext uri="{D42A27DB-BD31-4B8C-83A1-F6EECF244321}">
                <p14:modId xmlns:p14="http://schemas.microsoft.com/office/powerpoint/2010/main" val="2970045048"/>
              </p:ext>
            </p:extLst>
          </p:nvPr>
        </p:nvGraphicFramePr>
        <p:xfrm>
          <a:off x="184030" y="805930"/>
          <a:ext cx="8768272" cy="59571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oup 5">
            <a:extLst>
              <a:ext uri="{FF2B5EF4-FFF2-40B4-BE49-F238E27FC236}">
                <a16:creationId xmlns:a16="http://schemas.microsoft.com/office/drawing/2014/main" id="{D203F1E4-3D4A-0AB8-58C1-3F17BEAD60BE}"/>
              </a:ext>
            </a:extLst>
          </p:cNvPr>
          <p:cNvGrpSpPr/>
          <p:nvPr/>
        </p:nvGrpSpPr>
        <p:grpSpPr>
          <a:xfrm>
            <a:off x="9216463" y="3173592"/>
            <a:ext cx="2901156" cy="1160462"/>
            <a:chOff x="5224462" y="2129102"/>
            <a:chExt cx="2901156" cy="1160462"/>
          </a:xfrm>
        </p:grpSpPr>
        <p:sp>
          <p:nvSpPr>
            <p:cNvPr id="7" name="Arrow: Chevron 6">
              <a:extLst>
                <a:ext uri="{FF2B5EF4-FFF2-40B4-BE49-F238E27FC236}">
                  <a16:creationId xmlns:a16="http://schemas.microsoft.com/office/drawing/2014/main" id="{5C216C40-F1E2-0169-5CEC-9AF824EBD30A}"/>
                </a:ext>
              </a:extLst>
            </p:cNvPr>
            <p:cNvSpPr/>
            <p:nvPr/>
          </p:nvSpPr>
          <p:spPr>
            <a:xfrm>
              <a:off x="5224462" y="2129102"/>
              <a:ext cx="2901156" cy="1160462"/>
            </a:xfrm>
            <a:prstGeom prst="chevron">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8" name="Arrow: Chevron 4">
              <a:extLst>
                <a:ext uri="{FF2B5EF4-FFF2-40B4-BE49-F238E27FC236}">
                  <a16:creationId xmlns:a16="http://schemas.microsoft.com/office/drawing/2014/main" id="{D64BA5B3-C0AA-3211-F23D-51E38126BFF9}"/>
                </a:ext>
              </a:extLst>
            </p:cNvPr>
            <p:cNvSpPr txBox="1"/>
            <p:nvPr/>
          </p:nvSpPr>
          <p:spPr>
            <a:xfrm>
              <a:off x="5804693" y="2129102"/>
              <a:ext cx="1740694" cy="116046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6025" tIns="65342" rIns="65342" bIns="65342" numCol="1" spcCol="1270" anchor="ctr" anchorCtr="0">
              <a:noAutofit/>
            </a:bodyPr>
            <a:lstStyle/>
            <a:p>
              <a:pPr marL="0" lvl="0" indent="0" algn="ctr" defTabSz="2178050">
                <a:lnSpc>
                  <a:spcPct val="90000"/>
                </a:lnSpc>
                <a:spcBef>
                  <a:spcPct val="0"/>
                </a:spcBef>
                <a:spcAft>
                  <a:spcPct val="35000"/>
                </a:spcAft>
                <a:buNone/>
              </a:pPr>
              <a:r>
                <a:rPr lang="en-GB" sz="3200" kern="1200">
                  <a:solidFill>
                    <a:schemeClr val="accent5"/>
                  </a:solidFill>
                </a:rPr>
                <a:t>Criminal Liability </a:t>
              </a:r>
            </a:p>
          </p:txBody>
        </p:sp>
      </p:grpSp>
      <p:sp>
        <p:nvSpPr>
          <p:cNvPr id="9" name="Equals 8">
            <a:extLst>
              <a:ext uri="{FF2B5EF4-FFF2-40B4-BE49-F238E27FC236}">
                <a16:creationId xmlns:a16="http://schemas.microsoft.com/office/drawing/2014/main" id="{02A8BC69-3D33-4F95-5447-8F2D7EEA3367}"/>
              </a:ext>
            </a:extLst>
          </p:cNvPr>
          <p:cNvSpPr/>
          <p:nvPr/>
        </p:nvSpPr>
        <p:spPr>
          <a:xfrm>
            <a:off x="8167952" y="3344680"/>
            <a:ext cx="1281117" cy="879678"/>
          </a:xfrm>
          <a:prstGeom prst="mathEqual">
            <a:avLst/>
          </a:prstGeom>
          <a:solidFill>
            <a:schemeClr val="accent6"/>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 name="Circle: Hollow 1">
            <a:extLst>
              <a:ext uri="{FF2B5EF4-FFF2-40B4-BE49-F238E27FC236}">
                <a16:creationId xmlns:a16="http://schemas.microsoft.com/office/drawing/2014/main" id="{D2EA328C-4AF1-0B5F-2D73-63A6348060D4}"/>
              </a:ext>
            </a:extLst>
          </p:cNvPr>
          <p:cNvSpPr/>
          <p:nvPr/>
        </p:nvSpPr>
        <p:spPr>
          <a:xfrm>
            <a:off x="2893208" y="2532890"/>
            <a:ext cx="2879966" cy="2517856"/>
          </a:xfrm>
          <a:prstGeom prst="donu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54025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5" grpId="0">
        <p:bldAsOne/>
      </p:bldGraphic>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762000" y="1905000"/>
            <a:ext cx="5178490" cy="3942184"/>
          </a:xfrm>
        </p:spPr>
        <p:txBody>
          <a:bodyPr/>
          <a:lstStyle/>
          <a:p>
            <a:pPr marL="285750" indent="-285750">
              <a:buFontTx/>
              <a:buChar char="-"/>
            </a:pPr>
            <a:r>
              <a:rPr lang="en-GB"/>
              <a:t>Strict liability offences do not need the Men’s Rea. </a:t>
            </a:r>
          </a:p>
          <a:p>
            <a:pPr marL="285750" indent="-285750">
              <a:buFontTx/>
              <a:buChar char="-"/>
            </a:pPr>
            <a:endParaRPr lang="en-GB"/>
          </a:p>
          <a:p>
            <a:pPr marL="285750" indent="-285750">
              <a:buFontTx/>
              <a:buChar char="-"/>
            </a:pPr>
            <a:r>
              <a:rPr lang="en-GB"/>
              <a:t>The Men’s Rea will usually be stated within the offence. </a:t>
            </a:r>
          </a:p>
          <a:p>
            <a:pPr marL="285750" indent="-285750">
              <a:buFontTx/>
              <a:buChar char="-"/>
            </a:pPr>
            <a:endParaRPr lang="en-GB"/>
          </a:p>
          <a:p>
            <a:pPr marL="285750" indent="-285750">
              <a:buFontTx/>
              <a:buChar char="-"/>
            </a:pPr>
            <a:r>
              <a:rPr lang="en-GB"/>
              <a:t>We will see this as we move throughout the module. </a:t>
            </a:r>
          </a:p>
          <a:p>
            <a:pPr marL="285750" indent="-285750">
              <a:buFontTx/>
              <a:buChar char="-"/>
            </a:pPr>
            <a:endParaRPr lang="en-GB"/>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a:xfrm>
            <a:off x="762000" y="715961"/>
            <a:ext cx="5253135" cy="1189038"/>
          </a:xfrm>
        </p:spPr>
        <p:txBody>
          <a:bodyPr>
            <a:normAutofit/>
          </a:bodyPr>
          <a:lstStyle/>
          <a:p>
            <a:pPr algn="ctr"/>
            <a:r>
              <a:rPr lang="en-GB" sz="6000" i="1" u="sng"/>
              <a:t>Continued</a:t>
            </a:r>
          </a:p>
        </p:txBody>
      </p:sp>
      <p:pic>
        <p:nvPicPr>
          <p:cNvPr id="5" name="Picture 4" descr="Ladder and cloud">
            <a:extLst>
              <a:ext uri="{FF2B5EF4-FFF2-40B4-BE49-F238E27FC236}">
                <a16:creationId xmlns:a16="http://schemas.microsoft.com/office/drawing/2014/main" id="{787D9541-D24F-A921-85D2-F67F30BA12ED}"/>
              </a:ext>
            </a:extLst>
          </p:cNvPr>
          <p:cNvPicPr>
            <a:picLocks noChangeAspect="1"/>
          </p:cNvPicPr>
          <p:nvPr/>
        </p:nvPicPr>
        <p:blipFill>
          <a:blip r:embed="rId2"/>
          <a:stretch>
            <a:fillRect/>
          </a:stretch>
        </p:blipFill>
        <p:spPr>
          <a:xfrm>
            <a:off x="6456783" y="0"/>
            <a:ext cx="5735217" cy="6858000"/>
          </a:xfrm>
          <a:prstGeom prst="rect">
            <a:avLst/>
          </a:prstGeom>
        </p:spPr>
      </p:pic>
    </p:spTree>
    <p:extLst>
      <p:ext uri="{BB962C8B-B14F-4D97-AF65-F5344CB8AC3E}">
        <p14:creationId xmlns:p14="http://schemas.microsoft.com/office/powerpoint/2010/main" val="527004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9B77D5A-C29B-B3F9-A414-B4E2B577AC94}"/>
              </a:ext>
            </a:extLst>
          </p:cNvPr>
          <p:cNvSpPr>
            <a:spLocks noGrp="1"/>
          </p:cNvSpPr>
          <p:nvPr>
            <p:ph type="ctrTitle" idx="4294967295"/>
          </p:nvPr>
        </p:nvSpPr>
        <p:spPr>
          <a:xfrm>
            <a:off x="4645152" y="1837944"/>
            <a:ext cx="6967728" cy="2624328"/>
          </a:xfrm>
        </p:spPr>
        <p:txBody>
          <a:bodyPr>
            <a:normAutofit/>
          </a:bodyPr>
          <a:lstStyle/>
          <a:p>
            <a:r>
              <a:rPr lang="en-GB" i="1"/>
              <a:t>Any Questions?</a:t>
            </a:r>
          </a:p>
        </p:txBody>
      </p:sp>
    </p:spTree>
    <p:extLst>
      <p:ext uri="{BB962C8B-B14F-4D97-AF65-F5344CB8AC3E}">
        <p14:creationId xmlns:p14="http://schemas.microsoft.com/office/powerpoint/2010/main" val="575073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1573FDA-9156-D6AD-C8D7-92BC3CAFA7BD}"/>
              </a:ext>
            </a:extLst>
          </p:cNvPr>
          <p:cNvSpPr>
            <a:spLocks noGrp="1"/>
          </p:cNvSpPr>
          <p:nvPr>
            <p:ph type="ctrTitle" idx="4294967295"/>
          </p:nvPr>
        </p:nvSpPr>
        <p:spPr>
          <a:xfrm>
            <a:off x="4645152" y="1837944"/>
            <a:ext cx="6967728" cy="2624328"/>
          </a:xfrm>
        </p:spPr>
        <p:txBody>
          <a:bodyPr>
            <a:normAutofit/>
          </a:bodyPr>
          <a:lstStyle/>
          <a:p>
            <a:r>
              <a:rPr lang="en-GB" sz="6000" b="1" u="sng"/>
              <a:t>Men’s Rea</a:t>
            </a:r>
          </a:p>
        </p:txBody>
      </p:sp>
    </p:spTree>
    <p:extLst>
      <p:ext uri="{BB962C8B-B14F-4D97-AF65-F5344CB8AC3E}">
        <p14:creationId xmlns:p14="http://schemas.microsoft.com/office/powerpoint/2010/main" val="2399481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836645" y="2094186"/>
            <a:ext cx="5334000" cy="3276600"/>
          </a:xfrm>
        </p:spPr>
        <p:txBody>
          <a:bodyPr/>
          <a:lstStyle/>
          <a:p>
            <a:pPr marL="285750" indent="-285750">
              <a:buFontTx/>
              <a:buChar char="-"/>
            </a:pPr>
            <a:r>
              <a:rPr lang="en-GB"/>
              <a:t>Guilty Mind</a:t>
            </a:r>
          </a:p>
          <a:p>
            <a:pPr marL="285750" indent="-285750">
              <a:buFontTx/>
              <a:buChar char="-"/>
            </a:pPr>
            <a:endParaRPr lang="en-GB"/>
          </a:p>
          <a:p>
            <a:pPr marL="285750" indent="-285750">
              <a:buFontTx/>
              <a:buChar char="-"/>
            </a:pPr>
            <a:r>
              <a:rPr lang="en-GB"/>
              <a:t>Different terms in relation to Men’s rea. </a:t>
            </a:r>
          </a:p>
          <a:p>
            <a:pPr marL="285750" indent="-285750">
              <a:buFontTx/>
              <a:buChar char="-"/>
            </a:pPr>
            <a:endParaRPr lang="en-GB"/>
          </a:p>
          <a:p>
            <a:pPr marL="285750" indent="-285750">
              <a:buFontTx/>
              <a:buChar char="-"/>
            </a:pPr>
            <a:r>
              <a:rPr lang="en-GB"/>
              <a:t>Include intention and recklessness. </a:t>
            </a:r>
          </a:p>
          <a:p>
            <a:pPr marL="285750" indent="-285750">
              <a:buFontTx/>
              <a:buChar char="-"/>
            </a:pPr>
            <a:endParaRPr lang="en-GB"/>
          </a:p>
          <a:p>
            <a:pPr marL="285750" indent="-285750">
              <a:buFontTx/>
              <a:buChar char="-"/>
            </a:pPr>
            <a:r>
              <a:rPr lang="en-GB"/>
              <a:t>Let’s take a look at them in more detail……..</a:t>
            </a:r>
          </a:p>
        </p:txBody>
      </p:sp>
      <p:sp>
        <p:nvSpPr>
          <p:cNvPr id="6" name="Picture Placeholder 5">
            <a:extLst>
              <a:ext uri="{FF2B5EF4-FFF2-40B4-BE49-F238E27FC236}">
                <a16:creationId xmlns:a16="http://schemas.microsoft.com/office/drawing/2014/main" id="{396FB4F9-8AD1-63D4-8E93-03B5859CAF4E}"/>
              </a:ext>
            </a:extLst>
          </p:cNvPr>
          <p:cNvSpPr>
            <a:spLocks noGrp="1"/>
          </p:cNvSpPr>
          <p:nvPr>
            <p:ph type="pic" sz="quarter" idx="10"/>
          </p:nvPr>
        </p:nvSpPr>
        <p:spPr/>
        <p:txBody>
          <a:bodyPr/>
          <a:lstStyle/>
          <a:p>
            <a:endParaRPr lang="en-GB"/>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p:txBody>
          <a:bodyPr/>
          <a:lstStyle/>
          <a:p>
            <a:pPr algn="ctr"/>
            <a:r>
              <a:rPr lang="en-GB" i="1" u="sng"/>
              <a:t>What is the Men’s Rea?</a:t>
            </a:r>
          </a:p>
        </p:txBody>
      </p:sp>
      <p:pic>
        <p:nvPicPr>
          <p:cNvPr id="5" name="Picture 4" descr="Origami paper brain">
            <a:extLst>
              <a:ext uri="{FF2B5EF4-FFF2-40B4-BE49-F238E27FC236}">
                <a16:creationId xmlns:a16="http://schemas.microsoft.com/office/drawing/2014/main" id="{DD5ADB11-E105-5D26-E951-3A37C806894B}"/>
              </a:ext>
            </a:extLst>
          </p:cNvPr>
          <p:cNvPicPr>
            <a:picLocks noChangeAspect="1"/>
          </p:cNvPicPr>
          <p:nvPr/>
        </p:nvPicPr>
        <p:blipFill>
          <a:blip r:embed="rId2"/>
          <a:stretch>
            <a:fillRect/>
          </a:stretch>
        </p:blipFill>
        <p:spPr>
          <a:xfrm>
            <a:off x="6858000" y="598178"/>
            <a:ext cx="4772608" cy="4772608"/>
          </a:xfrm>
          <a:prstGeom prst="rect">
            <a:avLst/>
          </a:prstGeom>
        </p:spPr>
      </p:pic>
    </p:spTree>
    <p:extLst>
      <p:ext uri="{BB962C8B-B14F-4D97-AF65-F5344CB8AC3E}">
        <p14:creationId xmlns:p14="http://schemas.microsoft.com/office/powerpoint/2010/main" val="244629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762000" y="1905000"/>
            <a:ext cx="10883660" cy="3276600"/>
          </a:xfrm>
        </p:spPr>
        <p:txBody>
          <a:bodyPr/>
          <a:lstStyle/>
          <a:p>
            <a:pPr marL="285750" indent="-285750">
              <a:buFontTx/>
              <a:buChar char="-"/>
            </a:pPr>
            <a:r>
              <a:rPr lang="en-GB"/>
              <a:t>Not defined by legislation (Law). </a:t>
            </a:r>
          </a:p>
          <a:p>
            <a:pPr marL="285750" indent="-285750">
              <a:buFontTx/>
              <a:buChar char="-"/>
            </a:pPr>
            <a:endParaRPr lang="en-GB"/>
          </a:p>
          <a:p>
            <a:pPr marL="285750" indent="-285750">
              <a:buFontTx/>
              <a:buChar char="-"/>
            </a:pPr>
            <a:r>
              <a:rPr lang="en-GB"/>
              <a:t>Intention and motive do not have the same definition. </a:t>
            </a:r>
          </a:p>
          <a:p>
            <a:pPr marL="285750" indent="-285750">
              <a:buFontTx/>
              <a:buChar char="-"/>
            </a:pPr>
            <a:endParaRPr lang="en-GB"/>
          </a:p>
          <a:p>
            <a:pPr marL="285750" indent="-285750">
              <a:buFontTx/>
              <a:buChar char="-"/>
            </a:pPr>
            <a:r>
              <a:rPr lang="en-GB"/>
              <a:t>This means that the defendant may commit a crime where they intend the result even though they have a good motive. </a:t>
            </a:r>
          </a:p>
          <a:p>
            <a:pPr marL="285750" indent="-285750">
              <a:buFontTx/>
              <a:buChar char="-"/>
            </a:pPr>
            <a:endParaRPr lang="en-GB"/>
          </a:p>
          <a:p>
            <a:pPr marL="285750" indent="-285750">
              <a:buFontTx/>
              <a:buChar char="-"/>
            </a:pPr>
            <a:r>
              <a:rPr lang="en-GB"/>
              <a:t>Some key cases here include; Re A (Children) [2000]</a:t>
            </a:r>
          </a:p>
          <a:p>
            <a:pPr marL="285750" indent="-285750">
              <a:buFontTx/>
              <a:buChar char="-"/>
            </a:pPr>
            <a:endParaRPr lang="en-GB"/>
          </a:p>
          <a:p>
            <a:pPr marL="285750" indent="-285750">
              <a:buFontTx/>
              <a:buChar char="-"/>
            </a:pPr>
            <a:endParaRPr lang="en-GB"/>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a:xfrm>
            <a:off x="762000" y="715961"/>
            <a:ext cx="10883660" cy="1189038"/>
          </a:xfrm>
        </p:spPr>
        <p:txBody>
          <a:bodyPr/>
          <a:lstStyle/>
          <a:p>
            <a:pPr algn="ctr"/>
            <a:r>
              <a:rPr lang="en-GB" i="1" u="sng"/>
              <a:t>Men’s Rea; Intention </a:t>
            </a:r>
          </a:p>
        </p:txBody>
      </p:sp>
      <p:pic>
        <p:nvPicPr>
          <p:cNvPr id="3" name="Graphic 2" descr="Baby outline">
            <a:extLst>
              <a:ext uri="{FF2B5EF4-FFF2-40B4-BE49-F238E27FC236}">
                <a16:creationId xmlns:a16="http://schemas.microsoft.com/office/drawing/2014/main" id="{3A337890-8637-0461-3470-006C21F1E2B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221755" y="4117910"/>
            <a:ext cx="1300065" cy="1300065"/>
          </a:xfrm>
          <a:prstGeom prst="rect">
            <a:avLst/>
          </a:prstGeom>
        </p:spPr>
      </p:pic>
      <p:pic>
        <p:nvPicPr>
          <p:cNvPr id="5" name="Graphic 4" descr="Baby outline">
            <a:extLst>
              <a:ext uri="{FF2B5EF4-FFF2-40B4-BE49-F238E27FC236}">
                <a16:creationId xmlns:a16="http://schemas.microsoft.com/office/drawing/2014/main" id="{676EEBB8-3396-3C41-1622-6A05B703894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921690" y="4183224"/>
            <a:ext cx="1300065" cy="1300065"/>
          </a:xfrm>
          <a:prstGeom prst="rect">
            <a:avLst/>
          </a:prstGeom>
        </p:spPr>
      </p:pic>
    </p:spTree>
    <p:extLst>
      <p:ext uri="{BB962C8B-B14F-4D97-AF65-F5344CB8AC3E}">
        <p14:creationId xmlns:p14="http://schemas.microsoft.com/office/powerpoint/2010/main" val="41618994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762000" y="1905000"/>
            <a:ext cx="10883660" cy="3276600"/>
          </a:xfrm>
        </p:spPr>
        <p:txBody>
          <a:bodyPr/>
          <a:lstStyle/>
          <a:p>
            <a:pPr marL="285750" indent="-285750">
              <a:buFontTx/>
              <a:buChar char="-"/>
            </a:pPr>
            <a:r>
              <a:rPr lang="en-GB"/>
              <a:t>Twins were born (M) (J) and they were conjoined. The doctors wanted to separate the children. If the children were not separated both children would die. If they were separated twin M would die as they had several issues including having no lungs and twin J would survive. The doctors took the case to court and won; the parents appealed. </a:t>
            </a:r>
          </a:p>
          <a:p>
            <a:pPr marL="285750" indent="-285750">
              <a:buFontTx/>
              <a:buChar char="-"/>
            </a:pPr>
            <a:endParaRPr lang="en-GB"/>
          </a:p>
          <a:p>
            <a:pPr marL="285750" indent="-285750">
              <a:buFontTx/>
              <a:buChar char="-"/>
            </a:pPr>
            <a:r>
              <a:rPr lang="en-GB"/>
              <a:t>The courts refused the appeal and essentially explained that it was in the best interests of the children. </a:t>
            </a:r>
          </a:p>
          <a:p>
            <a:pPr marL="285750" indent="-285750">
              <a:buFontTx/>
              <a:buChar char="-"/>
            </a:pPr>
            <a:endParaRPr lang="en-GB"/>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a:xfrm>
            <a:off x="761999" y="715961"/>
            <a:ext cx="10883659" cy="1189038"/>
          </a:xfrm>
        </p:spPr>
        <p:txBody>
          <a:bodyPr/>
          <a:lstStyle/>
          <a:p>
            <a:pPr algn="ctr"/>
            <a:r>
              <a:rPr lang="en-GB" i="1" u="sng"/>
              <a:t>Re A (Children) [2000]</a:t>
            </a:r>
          </a:p>
        </p:txBody>
      </p:sp>
      <p:pic>
        <p:nvPicPr>
          <p:cNvPr id="5" name="Graphic 4" descr="Baby outline">
            <a:extLst>
              <a:ext uri="{FF2B5EF4-FFF2-40B4-BE49-F238E27FC236}">
                <a16:creationId xmlns:a16="http://schemas.microsoft.com/office/drawing/2014/main" id="{A3E769EA-BEE6-BF22-6B48-807FF01C4B8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221755" y="4117910"/>
            <a:ext cx="1300065" cy="1300065"/>
          </a:xfrm>
          <a:prstGeom prst="rect">
            <a:avLst/>
          </a:prstGeom>
        </p:spPr>
      </p:pic>
      <p:pic>
        <p:nvPicPr>
          <p:cNvPr id="6" name="Graphic 5" descr="Baby outline">
            <a:extLst>
              <a:ext uri="{FF2B5EF4-FFF2-40B4-BE49-F238E27FC236}">
                <a16:creationId xmlns:a16="http://schemas.microsoft.com/office/drawing/2014/main" id="{441B8F69-8D13-23CF-A294-40D8CC31F66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045959" y="4117910"/>
            <a:ext cx="1300065" cy="1300065"/>
          </a:xfrm>
          <a:prstGeom prst="rect">
            <a:avLst/>
          </a:prstGeom>
        </p:spPr>
      </p:pic>
    </p:spTree>
    <p:extLst>
      <p:ext uri="{BB962C8B-B14F-4D97-AF65-F5344CB8AC3E}">
        <p14:creationId xmlns:p14="http://schemas.microsoft.com/office/powerpoint/2010/main" val="5176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DDCB661-00F8-BA8A-F93F-98B2314CD393}"/>
              </a:ext>
            </a:extLst>
          </p:cNvPr>
          <p:cNvSpPr>
            <a:spLocks noGrp="1"/>
          </p:cNvSpPr>
          <p:nvPr>
            <p:ph type="ctrTitle" idx="4294967295"/>
          </p:nvPr>
        </p:nvSpPr>
        <p:spPr>
          <a:xfrm>
            <a:off x="4645152" y="1837944"/>
            <a:ext cx="6967728" cy="2624328"/>
          </a:xfrm>
        </p:spPr>
        <p:txBody>
          <a:bodyPr>
            <a:normAutofit/>
          </a:bodyPr>
          <a:lstStyle/>
          <a:p>
            <a:pPr algn="ctr"/>
            <a:r>
              <a:rPr lang="en-GB" i="1" u="sng"/>
              <a:t>Men’s Rea; Intention </a:t>
            </a:r>
          </a:p>
        </p:txBody>
      </p:sp>
    </p:spTree>
    <p:extLst>
      <p:ext uri="{BB962C8B-B14F-4D97-AF65-F5344CB8AC3E}">
        <p14:creationId xmlns:p14="http://schemas.microsoft.com/office/powerpoint/2010/main" val="1630644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762000" y="1905000"/>
            <a:ext cx="10883660" cy="3276600"/>
          </a:xfrm>
        </p:spPr>
        <p:txBody>
          <a:bodyPr/>
          <a:lstStyle/>
          <a:p>
            <a:pPr marL="285750" indent="-285750">
              <a:buFontTx/>
              <a:buChar char="-"/>
            </a:pPr>
            <a:r>
              <a:rPr lang="en-GB"/>
              <a:t>There are two types; </a:t>
            </a:r>
          </a:p>
          <a:p>
            <a:pPr marL="285750" indent="-285750">
              <a:buFontTx/>
              <a:buChar char="-"/>
            </a:pPr>
            <a:endParaRPr lang="en-GB"/>
          </a:p>
          <a:p>
            <a:pPr marL="342900" indent="-342900">
              <a:buAutoNum type="arabicPeriod"/>
            </a:pPr>
            <a:r>
              <a:rPr lang="en-GB"/>
              <a:t>Direct – it must be the defendant’s aim or purpose. Did the individual intend the outcome, was it their aim. </a:t>
            </a:r>
          </a:p>
          <a:p>
            <a:endParaRPr lang="en-GB"/>
          </a:p>
          <a:p>
            <a:r>
              <a:rPr lang="en-GB"/>
              <a:t>  Key case; R v Moloney [1985] - </a:t>
            </a:r>
          </a:p>
          <a:p>
            <a:pPr marL="285750" indent="-285750">
              <a:buFontTx/>
              <a:buChar char="-"/>
            </a:pPr>
            <a:endParaRPr lang="en-GB"/>
          </a:p>
          <a:p>
            <a:pPr marL="285750" indent="-285750">
              <a:buFontTx/>
              <a:buChar char="-"/>
            </a:pPr>
            <a:endParaRPr lang="en-GB"/>
          </a:p>
          <a:p>
            <a:pPr marL="285750" indent="-285750">
              <a:buFontTx/>
              <a:buChar char="-"/>
            </a:pPr>
            <a:r>
              <a:rPr lang="en-GB"/>
              <a:t>Golden Rule – No guidance about intention should be given to the Jury.</a:t>
            </a:r>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a:xfrm>
            <a:off x="761999" y="715961"/>
            <a:ext cx="10883659" cy="1189038"/>
          </a:xfrm>
        </p:spPr>
        <p:txBody>
          <a:bodyPr/>
          <a:lstStyle/>
          <a:p>
            <a:pPr algn="ctr"/>
            <a:r>
              <a:rPr lang="en-GB" i="1" u="sng"/>
              <a:t>Men’s Rea; Intention </a:t>
            </a:r>
          </a:p>
        </p:txBody>
      </p:sp>
    </p:spTree>
    <p:extLst>
      <p:ext uri="{BB962C8B-B14F-4D97-AF65-F5344CB8AC3E}">
        <p14:creationId xmlns:p14="http://schemas.microsoft.com/office/powerpoint/2010/main" val="2960110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762000" y="1905000"/>
            <a:ext cx="10883660" cy="3276600"/>
          </a:xfrm>
        </p:spPr>
        <p:txBody>
          <a:bodyPr/>
          <a:lstStyle/>
          <a:p>
            <a:r>
              <a:rPr lang="en-GB"/>
              <a:t>Man and his stepfather. </a:t>
            </a:r>
          </a:p>
          <a:p>
            <a:endParaRPr lang="en-GB"/>
          </a:p>
          <a:p>
            <a:r>
              <a:rPr lang="en-GB"/>
              <a:t>Shotgun and a game. </a:t>
            </a:r>
          </a:p>
          <a:p>
            <a:endParaRPr lang="en-GB"/>
          </a:p>
          <a:p>
            <a:r>
              <a:rPr lang="en-GB"/>
              <a:t>Man shot and killed his stepfather. </a:t>
            </a:r>
          </a:p>
          <a:p>
            <a:endParaRPr lang="en-GB"/>
          </a:p>
          <a:p>
            <a:r>
              <a:rPr lang="en-GB"/>
              <a:t>Conviction of murder overturned. </a:t>
            </a:r>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a:xfrm>
            <a:off x="762000" y="715961"/>
            <a:ext cx="10883660" cy="1189038"/>
          </a:xfrm>
        </p:spPr>
        <p:txBody>
          <a:bodyPr/>
          <a:lstStyle/>
          <a:p>
            <a:pPr algn="ctr"/>
            <a:r>
              <a:rPr lang="en-GB" i="1" u="sng"/>
              <a:t>R v Moloney [1985] </a:t>
            </a:r>
          </a:p>
        </p:txBody>
      </p:sp>
      <p:pic>
        <p:nvPicPr>
          <p:cNvPr id="5" name="Graphic 4" descr="Man with solid fill">
            <a:extLst>
              <a:ext uri="{FF2B5EF4-FFF2-40B4-BE49-F238E27FC236}">
                <a16:creationId xmlns:a16="http://schemas.microsoft.com/office/drawing/2014/main" id="{72F22578-6C4B-0718-4C2D-E48F671BACD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303643" y="3543300"/>
            <a:ext cx="2471468" cy="2471468"/>
          </a:xfrm>
          <a:prstGeom prst="rect">
            <a:avLst/>
          </a:prstGeom>
        </p:spPr>
      </p:pic>
      <p:pic>
        <p:nvPicPr>
          <p:cNvPr id="6" name="Graphic 5" descr="Man with solid fill">
            <a:extLst>
              <a:ext uri="{FF2B5EF4-FFF2-40B4-BE49-F238E27FC236}">
                <a16:creationId xmlns:a16="http://schemas.microsoft.com/office/drawing/2014/main" id="{B839028A-E384-D946-3FEA-97496712A35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441611" y="3200400"/>
            <a:ext cx="2667000" cy="2667000"/>
          </a:xfrm>
          <a:prstGeom prst="rect">
            <a:avLst/>
          </a:prstGeom>
        </p:spPr>
      </p:pic>
    </p:spTree>
    <p:extLst>
      <p:ext uri="{BB962C8B-B14F-4D97-AF65-F5344CB8AC3E}">
        <p14:creationId xmlns:p14="http://schemas.microsoft.com/office/powerpoint/2010/main" val="2551655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p:txBody>
          <a:bodyPr/>
          <a:lstStyle/>
          <a:p>
            <a:r>
              <a:rPr lang="en-GB"/>
              <a:t>2. Oblique/ indirect intent; was it virtually certain that the outcome would occur/the defendant appreciated this fact. </a:t>
            </a:r>
          </a:p>
          <a:p>
            <a:endParaRPr lang="en-GB"/>
          </a:p>
          <a:p>
            <a:endParaRPr lang="en-GB"/>
          </a:p>
          <a:p>
            <a:r>
              <a:rPr lang="en-GB"/>
              <a:t>Key case; R v </a:t>
            </a:r>
            <a:r>
              <a:rPr lang="en-GB" err="1"/>
              <a:t>Woolin</a:t>
            </a:r>
            <a:r>
              <a:rPr lang="en-GB"/>
              <a:t> [1998] </a:t>
            </a:r>
          </a:p>
          <a:p>
            <a:endParaRPr lang="en-GB"/>
          </a:p>
        </p:txBody>
      </p:sp>
      <p:sp>
        <p:nvSpPr>
          <p:cNvPr id="6" name="Picture Placeholder 5">
            <a:extLst>
              <a:ext uri="{FF2B5EF4-FFF2-40B4-BE49-F238E27FC236}">
                <a16:creationId xmlns:a16="http://schemas.microsoft.com/office/drawing/2014/main" id="{D5FD44A2-FA1A-357D-3AFD-127F5144415A}"/>
              </a:ext>
            </a:extLst>
          </p:cNvPr>
          <p:cNvSpPr>
            <a:spLocks noGrp="1"/>
          </p:cNvSpPr>
          <p:nvPr>
            <p:ph type="pic" sz="quarter" idx="10"/>
          </p:nvPr>
        </p:nvSpPr>
        <p:spPr/>
        <p:txBody>
          <a:bodyPr/>
          <a:lstStyle/>
          <a:p>
            <a:endParaRPr lang="en-GB"/>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p:txBody>
          <a:bodyPr/>
          <a:lstStyle/>
          <a:p>
            <a:pPr algn="ctr"/>
            <a:r>
              <a:rPr lang="en-GB" i="1" u="sng"/>
              <a:t>Men’s Rea; Intention </a:t>
            </a:r>
          </a:p>
        </p:txBody>
      </p:sp>
      <p:pic>
        <p:nvPicPr>
          <p:cNvPr id="5" name="Graphic 4" descr="Baby crawling with solid fill">
            <a:extLst>
              <a:ext uri="{FF2B5EF4-FFF2-40B4-BE49-F238E27FC236}">
                <a16:creationId xmlns:a16="http://schemas.microsoft.com/office/drawing/2014/main" id="{43BC79D6-047B-354A-A7DF-474A2622761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858000" y="715961"/>
            <a:ext cx="4626947" cy="4654825"/>
          </a:xfrm>
          <a:prstGeom prst="rect">
            <a:avLst/>
          </a:prstGeom>
        </p:spPr>
      </p:pic>
    </p:spTree>
    <p:extLst>
      <p:ext uri="{BB962C8B-B14F-4D97-AF65-F5344CB8AC3E}">
        <p14:creationId xmlns:p14="http://schemas.microsoft.com/office/powerpoint/2010/main" val="28122173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762000" y="1905000"/>
            <a:ext cx="10883660" cy="3276600"/>
          </a:xfrm>
        </p:spPr>
        <p:txBody>
          <a:bodyPr>
            <a:normAutofit lnSpcReduction="10000"/>
          </a:bodyPr>
          <a:lstStyle/>
          <a:p>
            <a:r>
              <a:rPr lang="en-GB"/>
              <a:t>In this case the defendant, threw their crying three-month-old son at a hard surface. This resulted in the child’s death due to a head injury. This led to an investigation and the defendant was convicted of murder. </a:t>
            </a:r>
          </a:p>
          <a:p>
            <a:endParaRPr lang="en-GB"/>
          </a:p>
          <a:p>
            <a:r>
              <a:rPr lang="en-GB"/>
              <a:t>Court of appeal explained that the test for oblique intent was foreseeability of substantial risk of death or serious harm – then we could infer intention. </a:t>
            </a:r>
          </a:p>
          <a:p>
            <a:endParaRPr lang="en-GB"/>
          </a:p>
          <a:p>
            <a:r>
              <a:rPr lang="en-GB"/>
              <a:t>House of lords – Quashed the conviction because they disagreed with the court of appeal’s test. </a:t>
            </a:r>
          </a:p>
          <a:p>
            <a:endParaRPr lang="en-GB"/>
          </a:p>
          <a:p>
            <a:r>
              <a:rPr lang="en-GB"/>
              <a:t>Let’s take a look at the </a:t>
            </a:r>
            <a:r>
              <a:rPr lang="en-GB" err="1"/>
              <a:t>Woolin</a:t>
            </a:r>
            <a:r>
              <a:rPr lang="en-GB"/>
              <a:t> test; </a:t>
            </a:r>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p:txBody>
          <a:bodyPr/>
          <a:lstStyle/>
          <a:p>
            <a:pPr algn="ctr"/>
            <a:r>
              <a:rPr lang="en-GB" i="1" u="sng"/>
              <a:t> </a:t>
            </a:r>
          </a:p>
        </p:txBody>
      </p:sp>
      <p:sp>
        <p:nvSpPr>
          <p:cNvPr id="3" name="TextBox 2">
            <a:extLst>
              <a:ext uri="{FF2B5EF4-FFF2-40B4-BE49-F238E27FC236}">
                <a16:creationId xmlns:a16="http://schemas.microsoft.com/office/drawing/2014/main" id="{D43EB0CA-6A59-09D5-128F-68DEFF638AA1}"/>
              </a:ext>
            </a:extLst>
          </p:cNvPr>
          <p:cNvSpPr txBox="1"/>
          <p:nvPr/>
        </p:nvSpPr>
        <p:spPr>
          <a:xfrm>
            <a:off x="762000" y="715961"/>
            <a:ext cx="10782300" cy="707886"/>
          </a:xfrm>
          <a:prstGeom prst="rect">
            <a:avLst/>
          </a:prstGeom>
          <a:noFill/>
        </p:spPr>
        <p:txBody>
          <a:bodyPr wrap="square" rtlCol="0">
            <a:spAutoFit/>
          </a:bodyPr>
          <a:lstStyle/>
          <a:p>
            <a:pPr algn="ctr"/>
            <a:r>
              <a:rPr lang="en-GB" sz="4000" b="1" u="sng">
                <a:solidFill>
                  <a:schemeClr val="accent3"/>
                </a:solidFill>
              </a:rPr>
              <a:t>R v </a:t>
            </a:r>
            <a:r>
              <a:rPr lang="en-GB" sz="4000" b="1" u="sng" err="1">
                <a:solidFill>
                  <a:schemeClr val="accent3"/>
                </a:solidFill>
              </a:rPr>
              <a:t>Woolin</a:t>
            </a:r>
            <a:r>
              <a:rPr lang="en-GB" sz="4000" b="1" u="sng">
                <a:solidFill>
                  <a:schemeClr val="accent3"/>
                </a:solidFill>
              </a:rPr>
              <a:t> [</a:t>
            </a:r>
            <a:r>
              <a:rPr lang="en-GB" sz="3600" b="1" u="sng">
                <a:solidFill>
                  <a:schemeClr val="accent3"/>
                </a:solidFill>
              </a:rPr>
              <a:t>1998] </a:t>
            </a:r>
          </a:p>
        </p:txBody>
      </p:sp>
    </p:spTree>
    <p:extLst>
      <p:ext uri="{BB962C8B-B14F-4D97-AF65-F5344CB8AC3E}">
        <p14:creationId xmlns:p14="http://schemas.microsoft.com/office/powerpoint/2010/main" val="2001565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DDCB661-00F8-BA8A-F93F-98B2314CD393}"/>
              </a:ext>
            </a:extLst>
          </p:cNvPr>
          <p:cNvSpPr>
            <a:spLocks noGrp="1"/>
          </p:cNvSpPr>
          <p:nvPr>
            <p:ph type="ctrTitle" idx="4294967295"/>
          </p:nvPr>
        </p:nvSpPr>
        <p:spPr>
          <a:xfrm>
            <a:off x="4645152" y="1837944"/>
            <a:ext cx="6967728" cy="2624328"/>
          </a:xfrm>
        </p:spPr>
        <p:txBody>
          <a:bodyPr>
            <a:normAutofit/>
          </a:bodyPr>
          <a:lstStyle/>
          <a:p>
            <a:pPr algn="ctr"/>
            <a:r>
              <a:rPr lang="en-GB" i="1" u="sng"/>
              <a:t> </a:t>
            </a:r>
          </a:p>
        </p:txBody>
      </p:sp>
      <p:sp>
        <p:nvSpPr>
          <p:cNvPr id="3" name="TextBox 2">
            <a:extLst>
              <a:ext uri="{FF2B5EF4-FFF2-40B4-BE49-F238E27FC236}">
                <a16:creationId xmlns:a16="http://schemas.microsoft.com/office/drawing/2014/main" id="{0B0609D0-86AB-7F33-79A3-D5F748447FFE}"/>
              </a:ext>
            </a:extLst>
          </p:cNvPr>
          <p:cNvSpPr txBox="1"/>
          <p:nvPr/>
        </p:nvSpPr>
        <p:spPr>
          <a:xfrm>
            <a:off x="4288593" y="2921168"/>
            <a:ext cx="6795654" cy="1015663"/>
          </a:xfrm>
          <a:prstGeom prst="rect">
            <a:avLst/>
          </a:prstGeom>
          <a:noFill/>
        </p:spPr>
        <p:txBody>
          <a:bodyPr wrap="square" rtlCol="0">
            <a:spAutoFit/>
          </a:bodyPr>
          <a:lstStyle/>
          <a:p>
            <a:pPr algn="ctr"/>
            <a:r>
              <a:rPr lang="en-GB" sz="6000" i="1" u="sng">
                <a:solidFill>
                  <a:schemeClr val="accent3"/>
                </a:solidFill>
              </a:rPr>
              <a:t>Quiz time </a:t>
            </a:r>
          </a:p>
        </p:txBody>
      </p:sp>
    </p:spTree>
    <p:extLst>
      <p:ext uri="{BB962C8B-B14F-4D97-AF65-F5344CB8AC3E}">
        <p14:creationId xmlns:p14="http://schemas.microsoft.com/office/powerpoint/2010/main" val="21658878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762000" y="1905000"/>
            <a:ext cx="10883660" cy="3276600"/>
          </a:xfrm>
        </p:spPr>
        <p:txBody>
          <a:bodyPr/>
          <a:lstStyle/>
          <a:p>
            <a:r>
              <a:rPr lang="en-GB"/>
              <a:t>It asks two questions; </a:t>
            </a:r>
          </a:p>
          <a:p>
            <a:endParaRPr lang="en-GB"/>
          </a:p>
          <a:p>
            <a:pPr marL="342900" indent="-342900">
              <a:buAutoNum type="arabicPeriod"/>
            </a:pPr>
            <a:r>
              <a:rPr lang="en-GB"/>
              <a:t>Was death or serious harm </a:t>
            </a:r>
            <a:r>
              <a:rPr lang="en-GB" err="1"/>
              <a:t>virtualy</a:t>
            </a:r>
            <a:r>
              <a:rPr lang="en-GB"/>
              <a:t> certain to result from the defendant’s conduct? – Here we look at a reasonable person. (Objective test)</a:t>
            </a:r>
          </a:p>
          <a:p>
            <a:pPr marL="342900" indent="-342900">
              <a:buAutoNum type="arabicPeriod"/>
            </a:pPr>
            <a:endParaRPr lang="en-GB"/>
          </a:p>
          <a:p>
            <a:pPr marL="342900" indent="-342900">
              <a:buAutoNum type="arabicPeriod"/>
            </a:pPr>
            <a:r>
              <a:rPr lang="en-GB"/>
              <a:t>Did the defendant appreciate that death or serious harm was virtually certain to result from their acts? – Here we consider the defendant (Subjective test)</a:t>
            </a:r>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a:xfrm>
            <a:off x="761999" y="715961"/>
            <a:ext cx="10883659" cy="1189038"/>
          </a:xfrm>
        </p:spPr>
        <p:txBody>
          <a:bodyPr>
            <a:normAutofit/>
          </a:bodyPr>
          <a:lstStyle/>
          <a:p>
            <a:pPr algn="ctr"/>
            <a:r>
              <a:rPr lang="en-GB" sz="5400" i="1" u="sng" err="1"/>
              <a:t>Woolin</a:t>
            </a:r>
            <a:r>
              <a:rPr lang="en-GB" sz="5400" i="1" u="sng"/>
              <a:t> test</a:t>
            </a:r>
          </a:p>
        </p:txBody>
      </p:sp>
    </p:spTree>
    <p:extLst>
      <p:ext uri="{BB962C8B-B14F-4D97-AF65-F5344CB8AC3E}">
        <p14:creationId xmlns:p14="http://schemas.microsoft.com/office/powerpoint/2010/main" val="40166715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762000" y="1905000"/>
            <a:ext cx="10883660" cy="3276600"/>
          </a:xfrm>
        </p:spPr>
        <p:txBody>
          <a:bodyPr/>
          <a:lstStyle/>
          <a:p>
            <a:r>
              <a:rPr lang="en-GB" err="1"/>
              <a:t>Woolin’s</a:t>
            </a:r>
            <a:r>
              <a:rPr lang="en-GB"/>
              <a:t> direction will only be needed in cases if there is evidence that the defendant had some aim or purpose other than the prohibited consequences required by the definition of the offence in question. </a:t>
            </a:r>
          </a:p>
          <a:p>
            <a:endParaRPr lang="en-GB"/>
          </a:p>
          <a:p>
            <a:r>
              <a:rPr lang="en-GB"/>
              <a:t>Key case; R (On the application of Charles) v Criminal Cases Review Commission [2017] </a:t>
            </a:r>
          </a:p>
          <a:p>
            <a:endParaRPr lang="en-GB"/>
          </a:p>
          <a:p>
            <a:r>
              <a:rPr lang="en-GB"/>
              <a:t>Research the above case and feedback to the class.</a:t>
            </a:r>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a:xfrm>
            <a:off x="762000" y="715961"/>
            <a:ext cx="10883660" cy="1189038"/>
          </a:xfrm>
        </p:spPr>
        <p:txBody>
          <a:bodyPr/>
          <a:lstStyle/>
          <a:p>
            <a:pPr algn="ctr"/>
            <a:r>
              <a:rPr lang="en-GB" i="1" u="sng"/>
              <a:t>Continued</a:t>
            </a:r>
          </a:p>
        </p:txBody>
      </p:sp>
    </p:spTree>
    <p:extLst>
      <p:ext uri="{BB962C8B-B14F-4D97-AF65-F5344CB8AC3E}">
        <p14:creationId xmlns:p14="http://schemas.microsoft.com/office/powerpoint/2010/main" val="11864374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02B104-F64E-3ACD-13F7-A57E76FE91C9}"/>
              </a:ext>
            </a:extLst>
          </p:cNvPr>
          <p:cNvSpPr>
            <a:spLocks noGrp="1"/>
          </p:cNvSpPr>
          <p:nvPr>
            <p:ph type="body" sz="quarter" idx="11"/>
          </p:nvPr>
        </p:nvSpPr>
        <p:spPr>
          <a:xfrm>
            <a:off x="762000" y="1905000"/>
            <a:ext cx="10883660" cy="3276600"/>
          </a:xfrm>
        </p:spPr>
        <p:txBody>
          <a:bodyPr/>
          <a:lstStyle/>
          <a:p>
            <a:r>
              <a:rPr lang="en-GB"/>
              <a:t>High court explained; </a:t>
            </a:r>
          </a:p>
          <a:p>
            <a:endParaRPr lang="en-GB"/>
          </a:p>
          <a:p>
            <a:r>
              <a:rPr lang="en-GB"/>
              <a:t>1/ The judge should not elaborate on the meaning of intention. </a:t>
            </a:r>
          </a:p>
          <a:p>
            <a:r>
              <a:rPr lang="en-GB"/>
              <a:t>2/ The Jury should only be directed in relation to the foresight of consequences – due to the facts and presentation of the case – more information is needed to stop there being a misunderstanding.</a:t>
            </a:r>
          </a:p>
          <a:p>
            <a:r>
              <a:rPr lang="en-GB"/>
              <a:t>3/ A direction was not needed because the case was straightforward.  </a:t>
            </a:r>
          </a:p>
          <a:p>
            <a:endParaRPr lang="en-GB"/>
          </a:p>
          <a:p>
            <a:r>
              <a:rPr lang="en-GB"/>
              <a:t>Further explanation was then given by Matthews and Alleyne [2003] </a:t>
            </a:r>
          </a:p>
          <a:p>
            <a:endParaRPr lang="en-GB"/>
          </a:p>
        </p:txBody>
      </p:sp>
      <p:sp>
        <p:nvSpPr>
          <p:cNvPr id="4" name="Title 3">
            <a:extLst>
              <a:ext uri="{FF2B5EF4-FFF2-40B4-BE49-F238E27FC236}">
                <a16:creationId xmlns:a16="http://schemas.microsoft.com/office/drawing/2014/main" id="{7DDCB661-00F8-BA8A-F93F-98B2314CD393}"/>
              </a:ext>
            </a:extLst>
          </p:cNvPr>
          <p:cNvSpPr>
            <a:spLocks noGrp="1"/>
          </p:cNvSpPr>
          <p:nvPr>
            <p:ph type="title"/>
          </p:nvPr>
        </p:nvSpPr>
        <p:spPr>
          <a:xfrm>
            <a:off x="762000" y="715961"/>
            <a:ext cx="10883660" cy="1189038"/>
          </a:xfrm>
        </p:spPr>
        <p:txBody>
          <a:bodyPr/>
          <a:lstStyle/>
          <a:p>
            <a:pPr algn="ctr"/>
            <a:r>
              <a:rPr lang="en-GB" i="1" u="sng"/>
              <a:t>Continued</a:t>
            </a:r>
          </a:p>
        </p:txBody>
      </p:sp>
    </p:spTree>
    <p:extLst>
      <p:ext uri="{BB962C8B-B14F-4D97-AF65-F5344CB8AC3E}">
        <p14:creationId xmlns:p14="http://schemas.microsoft.com/office/powerpoint/2010/main" val="19664458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64E7EA8-5372-3109-76DA-7F10BADA674F}"/>
              </a:ext>
            </a:extLst>
          </p:cNvPr>
          <p:cNvSpPr>
            <a:spLocks noGrp="1"/>
          </p:cNvSpPr>
          <p:nvPr>
            <p:ph type="body" sz="quarter" idx="11"/>
          </p:nvPr>
        </p:nvSpPr>
        <p:spPr/>
        <p:txBody>
          <a:bodyPr/>
          <a:lstStyle/>
          <a:p>
            <a:pPr marL="285750" indent="-285750">
              <a:buFontTx/>
              <a:buChar char="-"/>
            </a:pPr>
            <a:r>
              <a:rPr lang="en-GB"/>
              <a:t>If intention cannot be proven, some offences can be committed recklessly. </a:t>
            </a:r>
          </a:p>
          <a:p>
            <a:pPr marL="285750" indent="-285750">
              <a:buFontTx/>
              <a:buChar char="-"/>
            </a:pPr>
            <a:endParaRPr lang="en-GB"/>
          </a:p>
          <a:p>
            <a:pPr marL="285750" indent="-285750">
              <a:buFontTx/>
              <a:buChar char="-"/>
            </a:pPr>
            <a:r>
              <a:rPr lang="en-GB"/>
              <a:t>Originally there were two types; </a:t>
            </a:r>
          </a:p>
          <a:p>
            <a:pPr marL="285750" indent="-285750">
              <a:buFontTx/>
              <a:buChar char="-"/>
            </a:pPr>
            <a:endParaRPr lang="en-GB"/>
          </a:p>
          <a:p>
            <a:pPr marL="285750" indent="-285750">
              <a:buFontTx/>
              <a:buChar char="-"/>
            </a:pPr>
            <a:r>
              <a:rPr lang="en-GB"/>
              <a:t>Subjective Recklessness</a:t>
            </a:r>
          </a:p>
          <a:p>
            <a:pPr marL="285750" indent="-285750">
              <a:buFontTx/>
              <a:buChar char="-"/>
            </a:pPr>
            <a:endParaRPr lang="en-GB"/>
          </a:p>
          <a:p>
            <a:pPr marL="285750" indent="-285750">
              <a:buFontTx/>
              <a:buChar char="-"/>
            </a:pPr>
            <a:r>
              <a:rPr lang="en-GB"/>
              <a:t>Objective Recklessness </a:t>
            </a:r>
          </a:p>
        </p:txBody>
      </p:sp>
      <p:pic>
        <p:nvPicPr>
          <p:cNvPr id="6" name="Picture Placeholder 5" descr="Checklist with solid fill">
            <a:extLst>
              <a:ext uri="{FF2B5EF4-FFF2-40B4-BE49-F238E27FC236}">
                <a16:creationId xmlns:a16="http://schemas.microsoft.com/office/drawing/2014/main" id="{CECC9878-DD1D-A93F-289D-E74244B11E9F}"/>
              </a:ext>
            </a:extLst>
          </p:cNvPr>
          <p:cNvPicPr>
            <a:picLocks noGrp="1" noChangeAspect="1"/>
          </p:cNvPicPr>
          <p:nvPr>
            <p:ph type="pic" sz="quarter" idx="10"/>
          </p:nvPr>
        </p:nvPicPr>
        <p:blipFill>
          <a:blip r:embed="rId2">
            <a:extLst>
              <a:ext uri="{96DAC541-7B7A-43D3-8B79-37D633B846F1}">
                <asvg:svgBlip xmlns:asvg="http://schemas.microsoft.com/office/drawing/2016/SVG/main" r:embed="rId3"/>
              </a:ext>
            </a:extLst>
          </a:blip>
          <a:srcRect l="887" r="887"/>
          <a:stretch>
            <a:fillRect/>
          </a:stretch>
        </p:blipFill>
        <p:spPr/>
      </p:pic>
      <p:sp>
        <p:nvSpPr>
          <p:cNvPr id="4" name="Title 3">
            <a:extLst>
              <a:ext uri="{FF2B5EF4-FFF2-40B4-BE49-F238E27FC236}">
                <a16:creationId xmlns:a16="http://schemas.microsoft.com/office/drawing/2014/main" id="{4A0CEACE-7633-73FF-B9E6-0D3FF864B8B9}"/>
              </a:ext>
            </a:extLst>
          </p:cNvPr>
          <p:cNvSpPr>
            <a:spLocks noGrp="1"/>
          </p:cNvSpPr>
          <p:nvPr>
            <p:ph type="title"/>
          </p:nvPr>
        </p:nvSpPr>
        <p:spPr/>
        <p:txBody>
          <a:bodyPr>
            <a:normAutofit/>
          </a:bodyPr>
          <a:lstStyle/>
          <a:p>
            <a:pPr algn="ctr"/>
            <a:r>
              <a:rPr lang="en-GB" sz="5400" i="1" u="sng"/>
              <a:t>Recklessness </a:t>
            </a:r>
          </a:p>
        </p:txBody>
      </p:sp>
    </p:spTree>
    <p:extLst>
      <p:ext uri="{BB962C8B-B14F-4D97-AF65-F5344CB8AC3E}">
        <p14:creationId xmlns:p14="http://schemas.microsoft.com/office/powerpoint/2010/main" val="1944997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1A438D3-5C71-C4D5-469E-2197EB252381}"/>
              </a:ext>
            </a:extLst>
          </p:cNvPr>
          <p:cNvSpPr>
            <a:spLocks noGrp="1"/>
          </p:cNvSpPr>
          <p:nvPr>
            <p:ph type="body" sz="quarter" idx="11"/>
          </p:nvPr>
        </p:nvSpPr>
        <p:spPr/>
        <p:txBody>
          <a:bodyPr/>
          <a:lstStyle/>
          <a:p>
            <a:pPr marL="285750" indent="-285750">
              <a:buFontTx/>
              <a:buChar char="-"/>
            </a:pPr>
            <a:r>
              <a:rPr lang="en-GB"/>
              <a:t>Must have taken an unjustifiable risk. </a:t>
            </a:r>
          </a:p>
          <a:p>
            <a:pPr marL="285750" indent="-285750">
              <a:buFontTx/>
              <a:buChar char="-"/>
            </a:pPr>
            <a:endParaRPr lang="en-GB"/>
          </a:p>
          <a:p>
            <a:pPr marL="285750" indent="-285750">
              <a:buFontTx/>
              <a:buChar char="-"/>
            </a:pPr>
            <a:r>
              <a:rPr lang="en-GB"/>
              <a:t>Must have evidence of a certain state of mind. </a:t>
            </a:r>
          </a:p>
          <a:p>
            <a:pPr marL="285750" indent="-285750">
              <a:buFontTx/>
              <a:buChar char="-"/>
            </a:pPr>
            <a:endParaRPr lang="en-GB"/>
          </a:p>
          <a:p>
            <a:pPr marL="285750" indent="-285750">
              <a:buFontTx/>
              <a:buChar char="-"/>
            </a:pPr>
            <a:r>
              <a:rPr lang="en-GB"/>
              <a:t>Comes from the case of R v Cunningham [1957] </a:t>
            </a:r>
          </a:p>
        </p:txBody>
      </p:sp>
      <p:pic>
        <p:nvPicPr>
          <p:cNvPr id="6" name="Picture Placeholder 5" descr="Advertising with solid fill">
            <a:extLst>
              <a:ext uri="{FF2B5EF4-FFF2-40B4-BE49-F238E27FC236}">
                <a16:creationId xmlns:a16="http://schemas.microsoft.com/office/drawing/2014/main" id="{F842ACE3-39C8-5AB0-B1F1-30C629175F90}"/>
              </a:ext>
            </a:extLst>
          </p:cNvPr>
          <p:cNvPicPr>
            <a:picLocks noGrp="1" noChangeAspect="1"/>
          </p:cNvPicPr>
          <p:nvPr>
            <p:ph type="pic" sz="quarter" idx="10"/>
          </p:nvPr>
        </p:nvPicPr>
        <p:blipFill>
          <a:blip r:embed="rId2">
            <a:extLst>
              <a:ext uri="{96DAC541-7B7A-43D3-8B79-37D633B846F1}">
                <asvg:svgBlip xmlns:asvg="http://schemas.microsoft.com/office/drawing/2016/SVG/main" r:embed="rId3"/>
              </a:ext>
            </a:extLst>
          </a:blip>
          <a:srcRect l="887" r="887"/>
          <a:stretch>
            <a:fillRect/>
          </a:stretch>
        </p:blipFill>
        <p:spPr/>
      </p:pic>
      <p:sp>
        <p:nvSpPr>
          <p:cNvPr id="4" name="Title 3">
            <a:extLst>
              <a:ext uri="{FF2B5EF4-FFF2-40B4-BE49-F238E27FC236}">
                <a16:creationId xmlns:a16="http://schemas.microsoft.com/office/drawing/2014/main" id="{856D567F-CA53-10B8-DD6F-C0AC53A297AD}"/>
              </a:ext>
            </a:extLst>
          </p:cNvPr>
          <p:cNvSpPr>
            <a:spLocks noGrp="1"/>
          </p:cNvSpPr>
          <p:nvPr>
            <p:ph type="title"/>
          </p:nvPr>
        </p:nvSpPr>
        <p:spPr/>
        <p:txBody>
          <a:bodyPr/>
          <a:lstStyle/>
          <a:p>
            <a:pPr algn="ctr"/>
            <a:r>
              <a:rPr lang="en-GB" i="1" u="sng"/>
              <a:t>Subjective Recklessness </a:t>
            </a:r>
          </a:p>
        </p:txBody>
      </p:sp>
    </p:spTree>
    <p:extLst>
      <p:ext uri="{BB962C8B-B14F-4D97-AF65-F5344CB8AC3E}">
        <p14:creationId xmlns:p14="http://schemas.microsoft.com/office/powerpoint/2010/main" val="6723449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27DA1DA-2220-0315-29A0-682379CF0FA7}"/>
              </a:ext>
            </a:extLst>
          </p:cNvPr>
          <p:cNvSpPr>
            <a:spLocks noGrp="1"/>
          </p:cNvSpPr>
          <p:nvPr>
            <p:ph type="body" sz="quarter" idx="11"/>
          </p:nvPr>
        </p:nvSpPr>
        <p:spPr/>
        <p:txBody>
          <a:bodyPr>
            <a:normAutofit lnSpcReduction="10000"/>
          </a:bodyPr>
          <a:lstStyle/>
          <a:p>
            <a:pPr marL="285750" indent="-285750">
              <a:buFontTx/>
              <a:buChar char="-"/>
            </a:pPr>
            <a:r>
              <a:rPr lang="en-GB"/>
              <a:t>Cunningham decided to remove a gas meter from the wall. He removed it from a home which was unoccupied. His reason for doing it included to steal money from it. </a:t>
            </a:r>
          </a:p>
          <a:p>
            <a:pPr marL="285750" indent="-285750">
              <a:buFontTx/>
              <a:buChar char="-"/>
            </a:pPr>
            <a:endParaRPr lang="en-GB"/>
          </a:p>
          <a:p>
            <a:pPr marL="285750" indent="-285750">
              <a:buFontTx/>
              <a:buChar char="-"/>
            </a:pPr>
            <a:r>
              <a:rPr lang="en-GB"/>
              <a:t>After he had removed the gas meter, the gas seeped into the neighbour's house and they inhaled it, their life became endangered. </a:t>
            </a:r>
          </a:p>
          <a:p>
            <a:pPr marL="285750" indent="-285750">
              <a:buFontTx/>
              <a:buChar char="-"/>
            </a:pPr>
            <a:endParaRPr lang="en-GB"/>
          </a:p>
          <a:p>
            <a:pPr marL="285750" indent="-285750">
              <a:buFontTx/>
              <a:buChar char="-"/>
            </a:pPr>
            <a:r>
              <a:rPr lang="en-GB"/>
              <a:t>Cummingham was convicted under S.23 of the Offences Against the Persons Act 1861.</a:t>
            </a:r>
          </a:p>
        </p:txBody>
      </p:sp>
      <p:pic>
        <p:nvPicPr>
          <p:cNvPr id="6" name="Picture Placeholder 5" descr="A yellow sign with a skull and crossbones&#10;&#10;Description automatically generated">
            <a:extLst>
              <a:ext uri="{FF2B5EF4-FFF2-40B4-BE49-F238E27FC236}">
                <a16:creationId xmlns:a16="http://schemas.microsoft.com/office/drawing/2014/main" id="{FCC92389-6954-3EBF-D4F7-83B4A8C001E1}"/>
              </a:ext>
            </a:extLst>
          </p:cNvPr>
          <p:cNvPicPr>
            <a:picLocks noGrp="1" noChangeAspect="1"/>
          </p:cNvPicPr>
          <p:nvPr>
            <p:ph type="pic" sz="quarter" idx="10"/>
          </p:nvPr>
        </p:nvPicPr>
        <p:blipFill>
          <a:blip r:embed="rId3">
            <a:extLst>
              <a:ext uri="{837473B0-CC2E-450A-ABE3-18F120FF3D39}">
                <a1611:picAttrSrcUrl xmlns:a1611="http://schemas.microsoft.com/office/drawing/2016/11/main" r:id="rId4"/>
              </a:ext>
            </a:extLst>
          </a:blip>
          <a:srcRect l="887" r="887"/>
          <a:stretch>
            <a:fillRect/>
          </a:stretch>
        </p:blipFill>
        <p:spPr/>
      </p:pic>
      <p:sp>
        <p:nvSpPr>
          <p:cNvPr id="4" name="Title 3">
            <a:extLst>
              <a:ext uri="{FF2B5EF4-FFF2-40B4-BE49-F238E27FC236}">
                <a16:creationId xmlns:a16="http://schemas.microsoft.com/office/drawing/2014/main" id="{80DF0585-1DB8-6FDD-8F36-8AC52B8CD2E4}"/>
              </a:ext>
            </a:extLst>
          </p:cNvPr>
          <p:cNvSpPr>
            <a:spLocks noGrp="1"/>
          </p:cNvSpPr>
          <p:nvPr>
            <p:ph type="title"/>
          </p:nvPr>
        </p:nvSpPr>
        <p:spPr/>
        <p:txBody>
          <a:bodyPr/>
          <a:lstStyle/>
          <a:p>
            <a:pPr algn="ctr"/>
            <a:r>
              <a:rPr lang="en-GB" u="sng"/>
              <a:t>R v Cunningham [1957] </a:t>
            </a:r>
          </a:p>
        </p:txBody>
      </p:sp>
    </p:spTree>
    <p:extLst>
      <p:ext uri="{BB962C8B-B14F-4D97-AF65-F5344CB8AC3E}">
        <p14:creationId xmlns:p14="http://schemas.microsoft.com/office/powerpoint/2010/main" val="15530308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D65E112-DE06-C114-40C7-D6BEB631BB8C}"/>
              </a:ext>
            </a:extLst>
          </p:cNvPr>
          <p:cNvSpPr>
            <a:spLocks noGrp="1"/>
          </p:cNvSpPr>
          <p:nvPr>
            <p:ph type="body" sz="quarter" idx="11"/>
          </p:nvPr>
        </p:nvSpPr>
        <p:spPr/>
        <p:txBody>
          <a:bodyPr/>
          <a:lstStyle/>
          <a:p>
            <a:pPr marL="285750" indent="-285750">
              <a:buFontTx/>
              <a:buChar char="-"/>
            </a:pPr>
            <a:r>
              <a:rPr lang="en-GB"/>
              <a:t>Where the defendant was aware that the result could occur (subjective) </a:t>
            </a:r>
          </a:p>
          <a:p>
            <a:pPr marL="285750" indent="-285750">
              <a:buFontTx/>
              <a:buChar char="-"/>
            </a:pPr>
            <a:endParaRPr lang="en-GB"/>
          </a:p>
          <a:p>
            <a:pPr marL="285750" indent="-285750">
              <a:buFontTx/>
              <a:buChar char="-"/>
            </a:pPr>
            <a:r>
              <a:rPr lang="en-GB"/>
              <a:t>They unreasonably decided to take the risk (objective) </a:t>
            </a:r>
          </a:p>
          <a:p>
            <a:pPr marL="285750" indent="-285750">
              <a:buFontTx/>
              <a:buChar char="-"/>
            </a:pPr>
            <a:endParaRPr lang="en-GB"/>
          </a:p>
          <a:p>
            <a:pPr marL="285750" indent="-285750">
              <a:buFontTx/>
              <a:buChar char="-"/>
            </a:pPr>
            <a:r>
              <a:rPr lang="en-GB"/>
              <a:t>R v Brady [2006] – Need not foresee an obvious or significant risk – just need to foresee the risk. </a:t>
            </a:r>
          </a:p>
        </p:txBody>
      </p:sp>
      <p:pic>
        <p:nvPicPr>
          <p:cNvPr id="8" name="Picture Placeholder 7" descr="A statue of a person holding scales and sword&#10;&#10;Description automatically generated">
            <a:extLst>
              <a:ext uri="{FF2B5EF4-FFF2-40B4-BE49-F238E27FC236}">
                <a16:creationId xmlns:a16="http://schemas.microsoft.com/office/drawing/2014/main" id="{35F72DF7-7A51-BF36-5735-31629A832BA5}"/>
              </a:ext>
            </a:extLst>
          </p:cNvPr>
          <p:cNvPicPr>
            <a:picLocks noGrp="1" noChangeAspect="1"/>
          </p:cNvPicPr>
          <p:nvPr>
            <p:ph type="pic" sz="quarter" idx="10"/>
          </p:nvPr>
        </p:nvPicPr>
        <p:blipFill>
          <a:blip r:embed="rId2"/>
          <a:srcRect l="13182" r="13182"/>
          <a:stretch>
            <a:fillRect/>
          </a:stretch>
        </p:blipFill>
        <p:spPr/>
      </p:pic>
      <p:sp>
        <p:nvSpPr>
          <p:cNvPr id="4" name="Title 3">
            <a:extLst>
              <a:ext uri="{FF2B5EF4-FFF2-40B4-BE49-F238E27FC236}">
                <a16:creationId xmlns:a16="http://schemas.microsoft.com/office/drawing/2014/main" id="{DBF24E4A-D010-9D45-1E3D-03321C0AB521}"/>
              </a:ext>
            </a:extLst>
          </p:cNvPr>
          <p:cNvSpPr>
            <a:spLocks noGrp="1"/>
          </p:cNvSpPr>
          <p:nvPr>
            <p:ph type="title"/>
          </p:nvPr>
        </p:nvSpPr>
        <p:spPr/>
        <p:txBody>
          <a:bodyPr>
            <a:normAutofit fontScale="90000"/>
          </a:bodyPr>
          <a:lstStyle/>
          <a:p>
            <a:pPr algn="ctr"/>
            <a:r>
              <a:rPr lang="en-GB" u="sng"/>
              <a:t>What is the test for subjective recklessness?</a:t>
            </a:r>
          </a:p>
        </p:txBody>
      </p:sp>
    </p:spTree>
    <p:extLst>
      <p:ext uri="{BB962C8B-B14F-4D97-AF65-F5344CB8AC3E}">
        <p14:creationId xmlns:p14="http://schemas.microsoft.com/office/powerpoint/2010/main" val="20936334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B4B946-2BD1-AA60-BD64-01552CB852E6}"/>
              </a:ext>
            </a:extLst>
          </p:cNvPr>
          <p:cNvSpPr>
            <a:spLocks noGrp="1"/>
          </p:cNvSpPr>
          <p:nvPr>
            <p:ph type="body" sz="quarter" idx="11"/>
          </p:nvPr>
        </p:nvSpPr>
        <p:spPr>
          <a:xfrm>
            <a:off x="762000" y="2169543"/>
            <a:ext cx="5334000" cy="3276600"/>
          </a:xfrm>
        </p:spPr>
        <p:txBody>
          <a:bodyPr/>
          <a:lstStyle/>
          <a:p>
            <a:pPr marL="285750" indent="-285750">
              <a:buFontTx/>
              <a:buChar char="-"/>
            </a:pPr>
            <a:r>
              <a:rPr lang="en-GB"/>
              <a:t>Only applicable to offences under the Criminal Damages Act 1971. </a:t>
            </a:r>
          </a:p>
          <a:p>
            <a:pPr marL="285750" indent="-285750">
              <a:buFontTx/>
              <a:buChar char="-"/>
            </a:pPr>
            <a:endParaRPr lang="en-GB"/>
          </a:p>
          <a:p>
            <a:pPr marL="285750" indent="-285750">
              <a:buFontTx/>
              <a:buChar char="-"/>
            </a:pPr>
            <a:r>
              <a:rPr lang="en-GB"/>
              <a:t>Key case; R v Caldwell [1982] – </a:t>
            </a:r>
          </a:p>
          <a:p>
            <a:pPr marL="285750" indent="-285750">
              <a:buFontTx/>
              <a:buChar char="-"/>
            </a:pPr>
            <a:endParaRPr lang="en-GB"/>
          </a:p>
          <a:p>
            <a:pPr marL="285750" indent="-285750">
              <a:buFontTx/>
              <a:buChar char="-"/>
            </a:pPr>
            <a:r>
              <a:rPr lang="en-GB"/>
              <a:t>Research the above case and feedback to the class. </a:t>
            </a:r>
          </a:p>
        </p:txBody>
      </p:sp>
      <p:pic>
        <p:nvPicPr>
          <p:cNvPr id="6" name="Picture Placeholder 5" descr="A fire with flames on it&#10;&#10;Description automatically generated with medium confidence">
            <a:extLst>
              <a:ext uri="{FF2B5EF4-FFF2-40B4-BE49-F238E27FC236}">
                <a16:creationId xmlns:a16="http://schemas.microsoft.com/office/drawing/2014/main" id="{1625EC09-80C4-B956-FE19-6A2D2A36EFD9}"/>
              </a:ext>
            </a:extLst>
          </p:cNvPr>
          <p:cNvPicPr>
            <a:picLocks noGrp="1" noChangeAspect="1"/>
          </p:cNvPicPr>
          <p:nvPr>
            <p:ph type="pic" sz="quarter" idx="10"/>
          </p:nvPr>
        </p:nvPicPr>
        <p:blipFill>
          <a:blip r:embed="rId3">
            <a:extLst>
              <a:ext uri="{837473B0-CC2E-450A-ABE3-18F120FF3D39}">
                <a1611:picAttrSrcUrl xmlns:a1611="http://schemas.microsoft.com/office/drawing/2016/11/main" r:id="rId4"/>
              </a:ext>
            </a:extLst>
          </a:blip>
          <a:srcRect t="15830" b="15830"/>
          <a:stretch>
            <a:fillRect/>
          </a:stretch>
        </p:blipFill>
        <p:spPr/>
      </p:pic>
      <p:sp>
        <p:nvSpPr>
          <p:cNvPr id="4" name="Title 3">
            <a:extLst>
              <a:ext uri="{FF2B5EF4-FFF2-40B4-BE49-F238E27FC236}">
                <a16:creationId xmlns:a16="http://schemas.microsoft.com/office/drawing/2014/main" id="{BAD738F0-D6DF-0490-52E6-DAE021131022}"/>
              </a:ext>
            </a:extLst>
          </p:cNvPr>
          <p:cNvSpPr>
            <a:spLocks noGrp="1"/>
          </p:cNvSpPr>
          <p:nvPr>
            <p:ph type="title"/>
          </p:nvPr>
        </p:nvSpPr>
        <p:spPr/>
        <p:txBody>
          <a:bodyPr/>
          <a:lstStyle/>
          <a:p>
            <a:pPr algn="ctr"/>
            <a:r>
              <a:rPr lang="en-GB" i="1" u="sng"/>
              <a:t>Objective Recklessness </a:t>
            </a:r>
          </a:p>
        </p:txBody>
      </p:sp>
    </p:spTree>
    <p:extLst>
      <p:ext uri="{BB962C8B-B14F-4D97-AF65-F5344CB8AC3E}">
        <p14:creationId xmlns:p14="http://schemas.microsoft.com/office/powerpoint/2010/main" val="12736202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AAB048A-2628-065D-130B-3BADF4DBCA3E}"/>
              </a:ext>
            </a:extLst>
          </p:cNvPr>
          <p:cNvSpPr>
            <a:spLocks noGrp="1"/>
          </p:cNvSpPr>
          <p:nvPr>
            <p:ph type="body" sz="quarter" idx="11"/>
          </p:nvPr>
        </p:nvSpPr>
        <p:spPr/>
        <p:txBody>
          <a:bodyPr>
            <a:normAutofit lnSpcReduction="10000"/>
          </a:bodyPr>
          <a:lstStyle/>
          <a:p>
            <a:pPr marL="285750" indent="-285750">
              <a:buFontTx/>
              <a:buChar char="-"/>
            </a:pPr>
            <a:r>
              <a:rPr lang="en-GB"/>
              <a:t>One key issue with the reasonable person issues. </a:t>
            </a:r>
          </a:p>
          <a:p>
            <a:pPr marL="285750" indent="-285750">
              <a:buFontTx/>
              <a:buChar char="-"/>
            </a:pPr>
            <a:endParaRPr lang="en-GB"/>
          </a:p>
          <a:p>
            <a:pPr marL="285750" indent="-285750">
              <a:buFontTx/>
              <a:buChar char="-"/>
            </a:pPr>
            <a:r>
              <a:rPr lang="en-GB"/>
              <a:t>The defendant would be compared to a person who was completely different to them. </a:t>
            </a:r>
          </a:p>
          <a:p>
            <a:pPr marL="285750" indent="-285750">
              <a:buFontTx/>
              <a:buChar char="-"/>
            </a:pPr>
            <a:endParaRPr lang="en-GB"/>
          </a:p>
          <a:p>
            <a:pPr marL="285750" indent="-285750">
              <a:buFontTx/>
              <a:buChar char="-"/>
            </a:pPr>
            <a:r>
              <a:rPr lang="en-GB"/>
              <a:t>For example, in the case of R v Elliot [1983] – the 14-year-old was compared to an adult. </a:t>
            </a:r>
          </a:p>
          <a:p>
            <a:pPr marL="285750" indent="-285750">
              <a:buFontTx/>
              <a:buChar char="-"/>
            </a:pPr>
            <a:endParaRPr lang="en-GB"/>
          </a:p>
          <a:p>
            <a:pPr marL="285750" indent="-285750">
              <a:buFontTx/>
              <a:buChar char="-"/>
            </a:pPr>
            <a:r>
              <a:rPr lang="en-GB"/>
              <a:t>What issues does this pose ?</a:t>
            </a:r>
          </a:p>
        </p:txBody>
      </p:sp>
      <p:pic>
        <p:nvPicPr>
          <p:cNvPr id="6" name="Picture Placeholder 5" descr="Female Profile with solid fill">
            <a:extLst>
              <a:ext uri="{FF2B5EF4-FFF2-40B4-BE49-F238E27FC236}">
                <a16:creationId xmlns:a16="http://schemas.microsoft.com/office/drawing/2014/main" id="{25125C38-C0E3-394B-2436-E1A9EABEB6BC}"/>
              </a:ext>
            </a:extLst>
          </p:cNvPr>
          <p:cNvPicPr>
            <a:picLocks noGrp="1" noChangeAspect="1"/>
          </p:cNvPicPr>
          <p:nvPr>
            <p:ph type="pic" sz="quarter" idx="10"/>
          </p:nvPr>
        </p:nvPicPr>
        <p:blipFill>
          <a:blip r:embed="rId2">
            <a:extLst>
              <a:ext uri="{96DAC541-7B7A-43D3-8B79-37D633B846F1}">
                <asvg:svgBlip xmlns:asvg="http://schemas.microsoft.com/office/drawing/2016/SVG/main" r:embed="rId3"/>
              </a:ext>
            </a:extLst>
          </a:blip>
          <a:srcRect l="887" r="887"/>
          <a:stretch>
            <a:fillRect/>
          </a:stretch>
        </p:blipFill>
        <p:spPr/>
      </p:pic>
      <p:sp>
        <p:nvSpPr>
          <p:cNvPr id="4" name="Title 3">
            <a:extLst>
              <a:ext uri="{FF2B5EF4-FFF2-40B4-BE49-F238E27FC236}">
                <a16:creationId xmlns:a16="http://schemas.microsoft.com/office/drawing/2014/main" id="{8D464F36-A27A-AD25-063B-F4E6D498A648}"/>
              </a:ext>
            </a:extLst>
          </p:cNvPr>
          <p:cNvSpPr>
            <a:spLocks noGrp="1"/>
          </p:cNvSpPr>
          <p:nvPr>
            <p:ph type="title"/>
          </p:nvPr>
        </p:nvSpPr>
        <p:spPr/>
        <p:txBody>
          <a:bodyPr>
            <a:normAutofit/>
          </a:bodyPr>
          <a:lstStyle/>
          <a:p>
            <a:pPr algn="ctr"/>
            <a:r>
              <a:rPr lang="en-GB" sz="4800" i="1" u="sng"/>
              <a:t>Continued</a:t>
            </a:r>
          </a:p>
        </p:txBody>
      </p:sp>
    </p:spTree>
    <p:extLst>
      <p:ext uri="{BB962C8B-B14F-4D97-AF65-F5344CB8AC3E}">
        <p14:creationId xmlns:p14="http://schemas.microsoft.com/office/powerpoint/2010/main" val="25617036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D537DF9-FDE2-DAA0-107C-6240A57C46F6}"/>
              </a:ext>
            </a:extLst>
          </p:cNvPr>
          <p:cNvSpPr>
            <a:spLocks noGrp="1"/>
          </p:cNvSpPr>
          <p:nvPr>
            <p:ph type="body" sz="quarter" idx="11"/>
          </p:nvPr>
        </p:nvSpPr>
        <p:spPr/>
        <p:txBody>
          <a:bodyPr>
            <a:normAutofit lnSpcReduction="10000"/>
          </a:bodyPr>
          <a:lstStyle/>
          <a:p>
            <a:r>
              <a:rPr lang="en-GB"/>
              <a:t>However, there were also other issues with the objective test. </a:t>
            </a:r>
          </a:p>
          <a:p>
            <a:endParaRPr lang="en-GB"/>
          </a:p>
          <a:p>
            <a:r>
              <a:rPr lang="en-GB"/>
              <a:t>There was a loophole – this meant that the individual could not argue they were not reckless. </a:t>
            </a:r>
          </a:p>
          <a:p>
            <a:endParaRPr lang="en-GB"/>
          </a:p>
          <a:p>
            <a:r>
              <a:rPr lang="en-GB"/>
              <a:t>Key case; Chief Constable of Avon and Somerset Police v </a:t>
            </a:r>
            <a:r>
              <a:rPr lang="en-GB" err="1"/>
              <a:t>Shimmen</a:t>
            </a:r>
            <a:r>
              <a:rPr lang="en-GB"/>
              <a:t> [1986] </a:t>
            </a:r>
          </a:p>
          <a:p>
            <a:endParaRPr lang="en-GB"/>
          </a:p>
          <a:p>
            <a:r>
              <a:rPr lang="en-GB"/>
              <a:t>Research this case and feedback to the class. </a:t>
            </a:r>
          </a:p>
        </p:txBody>
      </p:sp>
      <p:pic>
        <p:nvPicPr>
          <p:cNvPr id="6" name="Picture Placeholder 5" descr="A group of colorful speech bubbles&#10;&#10;Description automatically generated">
            <a:extLst>
              <a:ext uri="{FF2B5EF4-FFF2-40B4-BE49-F238E27FC236}">
                <a16:creationId xmlns:a16="http://schemas.microsoft.com/office/drawing/2014/main" id="{5326D0DE-F137-6EE4-32CC-7E76D3137A57}"/>
              </a:ext>
            </a:extLst>
          </p:cNvPr>
          <p:cNvPicPr>
            <a:picLocks noGrp="1" noChangeAspect="1"/>
          </p:cNvPicPr>
          <p:nvPr>
            <p:ph type="pic" sz="quarter" idx="10"/>
          </p:nvPr>
        </p:nvPicPr>
        <p:blipFill>
          <a:blip r:embed="rId2"/>
          <a:srcRect l="17258" r="17258"/>
          <a:stretch>
            <a:fillRect/>
          </a:stretch>
        </p:blipFill>
        <p:spPr/>
      </p:pic>
      <p:sp>
        <p:nvSpPr>
          <p:cNvPr id="4" name="Title 3">
            <a:extLst>
              <a:ext uri="{FF2B5EF4-FFF2-40B4-BE49-F238E27FC236}">
                <a16:creationId xmlns:a16="http://schemas.microsoft.com/office/drawing/2014/main" id="{53102B53-7A14-C6F9-52E6-310E2790C310}"/>
              </a:ext>
            </a:extLst>
          </p:cNvPr>
          <p:cNvSpPr>
            <a:spLocks noGrp="1"/>
          </p:cNvSpPr>
          <p:nvPr>
            <p:ph type="title"/>
          </p:nvPr>
        </p:nvSpPr>
        <p:spPr/>
        <p:txBody>
          <a:bodyPr>
            <a:normAutofit/>
          </a:bodyPr>
          <a:lstStyle/>
          <a:p>
            <a:pPr algn="ctr"/>
            <a:r>
              <a:rPr lang="en-GB" sz="5400" i="1" u="sng"/>
              <a:t>Continued</a:t>
            </a:r>
          </a:p>
        </p:txBody>
      </p:sp>
    </p:spTree>
    <p:extLst>
      <p:ext uri="{BB962C8B-B14F-4D97-AF65-F5344CB8AC3E}">
        <p14:creationId xmlns:p14="http://schemas.microsoft.com/office/powerpoint/2010/main" val="3544811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EA3C50B-E00E-030C-1D7B-04E5E40E7ED7}"/>
              </a:ext>
            </a:extLst>
          </p:cNvPr>
          <p:cNvSpPr>
            <a:spLocks noGrp="1"/>
          </p:cNvSpPr>
          <p:nvPr>
            <p:ph type="body" sz="quarter" idx="11"/>
          </p:nvPr>
        </p:nvSpPr>
        <p:spPr>
          <a:xfrm>
            <a:off x="762000" y="1905000"/>
            <a:ext cx="10865426" cy="3789218"/>
          </a:xfrm>
        </p:spPr>
        <p:txBody>
          <a:bodyPr>
            <a:normAutofit lnSpcReduction="10000"/>
          </a:bodyPr>
          <a:lstStyle/>
          <a:p>
            <a:pPr marL="285750" indent="-285750">
              <a:buFontTx/>
              <a:buChar char="-"/>
            </a:pPr>
            <a:r>
              <a:rPr lang="en-GB"/>
              <a:t>R v G [2003] – Two children aged 11 and 12, were camping and decided to enter the backyard of a shop, they found newspaper, set it alight and then threw it under a wheelie bin. As a result a fire broke out and cause over £1 m of damage to surrounding properties. Using Caldwell they were convicted of arson because an adult would appreciate the risk. </a:t>
            </a:r>
          </a:p>
          <a:p>
            <a:pPr marL="285750" indent="-285750">
              <a:buFontTx/>
              <a:buChar char="-"/>
            </a:pPr>
            <a:endParaRPr lang="en-GB"/>
          </a:p>
          <a:p>
            <a:pPr marL="285750" indent="-285750">
              <a:buFontTx/>
              <a:buChar char="-"/>
            </a:pPr>
            <a:r>
              <a:rPr lang="en-GB"/>
              <a:t>Conviction quashed by the house of lords as the children were no aware of the risk of the their actions.</a:t>
            </a:r>
          </a:p>
          <a:p>
            <a:pPr marL="285750" indent="-285750">
              <a:buFontTx/>
              <a:buChar char="-"/>
            </a:pPr>
            <a:endParaRPr lang="en-GB"/>
          </a:p>
          <a:p>
            <a:pPr marL="285750" indent="-285750">
              <a:buFontTx/>
              <a:buChar char="-"/>
            </a:pPr>
            <a:r>
              <a:rPr lang="en-GB"/>
              <a:t>Why did the objective test get removed; Unfairness, required negligence, conflict with the statutory definition in clause 18 of the Draft Criminal Code 1989. </a:t>
            </a:r>
          </a:p>
          <a:p>
            <a:pPr marL="285750" indent="-285750">
              <a:buFontTx/>
              <a:buChar char="-"/>
            </a:pPr>
            <a:endParaRPr lang="en-GB"/>
          </a:p>
          <a:p>
            <a:pPr marL="285750" indent="-285750">
              <a:buFontTx/>
              <a:buChar char="-"/>
            </a:pPr>
            <a:r>
              <a:rPr lang="en-GB"/>
              <a:t>Now only the Subjective recklessness test applies. </a:t>
            </a:r>
          </a:p>
        </p:txBody>
      </p:sp>
      <p:sp>
        <p:nvSpPr>
          <p:cNvPr id="4" name="Title 3">
            <a:extLst>
              <a:ext uri="{FF2B5EF4-FFF2-40B4-BE49-F238E27FC236}">
                <a16:creationId xmlns:a16="http://schemas.microsoft.com/office/drawing/2014/main" id="{41490EAE-CE1D-700D-C5E4-6A4AE3BF161C}"/>
              </a:ext>
            </a:extLst>
          </p:cNvPr>
          <p:cNvSpPr>
            <a:spLocks noGrp="1"/>
          </p:cNvSpPr>
          <p:nvPr>
            <p:ph type="title"/>
          </p:nvPr>
        </p:nvSpPr>
        <p:spPr>
          <a:xfrm>
            <a:off x="761999" y="715961"/>
            <a:ext cx="10865427" cy="1189038"/>
          </a:xfrm>
        </p:spPr>
        <p:txBody>
          <a:bodyPr/>
          <a:lstStyle/>
          <a:p>
            <a:pPr algn="ctr"/>
            <a:r>
              <a:rPr lang="en-GB" i="1" u="sng"/>
              <a:t>2003 the year of change</a:t>
            </a:r>
          </a:p>
        </p:txBody>
      </p:sp>
    </p:spTree>
    <p:extLst>
      <p:ext uri="{BB962C8B-B14F-4D97-AF65-F5344CB8AC3E}">
        <p14:creationId xmlns:p14="http://schemas.microsoft.com/office/powerpoint/2010/main" val="26225684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BAAFA80-E3FB-B300-AE31-8C370AF3EABF}"/>
              </a:ext>
            </a:extLst>
          </p:cNvPr>
          <p:cNvSpPr>
            <a:spLocks noGrp="1"/>
          </p:cNvSpPr>
          <p:nvPr>
            <p:ph type="body" sz="quarter" idx="11"/>
          </p:nvPr>
        </p:nvSpPr>
        <p:spPr/>
        <p:txBody>
          <a:bodyPr/>
          <a:lstStyle/>
          <a:p>
            <a:pPr marL="285750" indent="-285750">
              <a:buFontTx/>
              <a:buChar char="-"/>
            </a:pPr>
            <a:r>
              <a:rPr lang="en-GB" dirty="0"/>
              <a:t>Failure to act a certain way. </a:t>
            </a:r>
          </a:p>
          <a:p>
            <a:pPr marL="285750" indent="-285750">
              <a:buFontTx/>
              <a:buChar char="-"/>
            </a:pPr>
            <a:endParaRPr lang="en-GB" dirty="0"/>
          </a:p>
          <a:p>
            <a:pPr marL="285750" indent="-285750">
              <a:buFontTx/>
              <a:buChar char="-"/>
            </a:pPr>
            <a:r>
              <a:rPr lang="en-GB" dirty="0"/>
              <a:t>Failure to act in a way that a reasonable person would. </a:t>
            </a:r>
          </a:p>
          <a:p>
            <a:pPr marL="285750" indent="-285750">
              <a:buFontTx/>
              <a:buChar char="-"/>
            </a:pPr>
            <a:endParaRPr lang="en-GB" dirty="0"/>
          </a:p>
          <a:p>
            <a:pPr marL="285750" indent="-285750">
              <a:buFontTx/>
              <a:buChar char="-"/>
            </a:pPr>
            <a:r>
              <a:rPr lang="en-GB" dirty="0"/>
              <a:t>Negligent regardless of their awareness. </a:t>
            </a:r>
          </a:p>
          <a:p>
            <a:pPr marL="285750" indent="-285750">
              <a:buFontTx/>
              <a:buChar char="-"/>
            </a:pPr>
            <a:endParaRPr lang="en-GB" dirty="0"/>
          </a:p>
          <a:p>
            <a:pPr marL="285750" indent="-285750">
              <a:buFontTx/>
              <a:buChar char="-"/>
            </a:pPr>
            <a:r>
              <a:rPr lang="en-GB" dirty="0"/>
              <a:t>If they are aware, it is be recklessness or intention. </a:t>
            </a:r>
          </a:p>
        </p:txBody>
      </p:sp>
      <p:pic>
        <p:nvPicPr>
          <p:cNvPr id="6" name="Picture Placeholder 5" descr="Advertising with solid fill">
            <a:extLst>
              <a:ext uri="{FF2B5EF4-FFF2-40B4-BE49-F238E27FC236}">
                <a16:creationId xmlns:a16="http://schemas.microsoft.com/office/drawing/2014/main" id="{4FF7154A-F7BF-1963-1749-07D03E56BDD9}"/>
              </a:ext>
            </a:extLst>
          </p:cNvPr>
          <p:cNvPicPr>
            <a:picLocks noGrp="1" noChangeAspect="1"/>
          </p:cNvPicPr>
          <p:nvPr>
            <p:ph type="pic" sz="quarter" idx="10"/>
          </p:nvPr>
        </p:nvPicPr>
        <p:blipFill>
          <a:blip r:embed="rId3">
            <a:extLst>
              <a:ext uri="{96DAC541-7B7A-43D3-8B79-37D633B846F1}">
                <asvg:svgBlip xmlns:asvg="http://schemas.microsoft.com/office/drawing/2016/SVG/main" r:embed="rId4"/>
              </a:ext>
            </a:extLst>
          </a:blip>
          <a:srcRect l="887" r="887"/>
          <a:stretch>
            <a:fillRect/>
          </a:stretch>
        </p:blipFill>
        <p:spPr/>
      </p:pic>
      <p:sp>
        <p:nvSpPr>
          <p:cNvPr id="4" name="Title 3">
            <a:extLst>
              <a:ext uri="{FF2B5EF4-FFF2-40B4-BE49-F238E27FC236}">
                <a16:creationId xmlns:a16="http://schemas.microsoft.com/office/drawing/2014/main" id="{53C427BF-1EC0-AC7A-1B41-D9239DD2F7A2}"/>
              </a:ext>
            </a:extLst>
          </p:cNvPr>
          <p:cNvSpPr>
            <a:spLocks noGrp="1"/>
          </p:cNvSpPr>
          <p:nvPr>
            <p:ph type="title"/>
          </p:nvPr>
        </p:nvSpPr>
        <p:spPr/>
        <p:txBody>
          <a:bodyPr/>
          <a:lstStyle/>
          <a:p>
            <a:pPr algn="ctr"/>
            <a:r>
              <a:rPr lang="en-GB" i="1" u="sng" dirty="0"/>
              <a:t>What is Negligence?</a:t>
            </a:r>
          </a:p>
        </p:txBody>
      </p:sp>
    </p:spTree>
    <p:extLst>
      <p:ext uri="{BB962C8B-B14F-4D97-AF65-F5344CB8AC3E}">
        <p14:creationId xmlns:p14="http://schemas.microsoft.com/office/powerpoint/2010/main" val="2333098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9CD827B-77E4-B8C7-E0DC-778F4A5BA840}"/>
              </a:ext>
            </a:extLst>
          </p:cNvPr>
          <p:cNvSpPr>
            <a:spLocks noGrp="1"/>
          </p:cNvSpPr>
          <p:nvPr>
            <p:ph type="body" sz="quarter" idx="11"/>
          </p:nvPr>
        </p:nvSpPr>
        <p:spPr/>
        <p:txBody>
          <a:bodyPr/>
          <a:lstStyle/>
          <a:p>
            <a:pPr marL="285750" indent="-285750">
              <a:buFontTx/>
              <a:buChar char="-"/>
            </a:pPr>
            <a:r>
              <a:rPr lang="en-GB" dirty="0"/>
              <a:t>Negligence has different levels. </a:t>
            </a:r>
          </a:p>
          <a:p>
            <a:pPr marL="285750" indent="-285750">
              <a:buFontTx/>
              <a:buChar char="-"/>
            </a:pPr>
            <a:endParaRPr lang="en-GB" dirty="0"/>
          </a:p>
          <a:p>
            <a:pPr marL="285750" indent="-285750">
              <a:buFontTx/>
              <a:buChar char="-"/>
            </a:pPr>
            <a:endParaRPr lang="en-GB" dirty="0"/>
          </a:p>
          <a:p>
            <a:pPr marL="285750" indent="-285750">
              <a:buFontTx/>
              <a:buChar char="-"/>
            </a:pPr>
            <a:r>
              <a:rPr lang="en-GB" dirty="0"/>
              <a:t>We see negligence in offences such as Gross negligence Manslaughter. </a:t>
            </a:r>
          </a:p>
          <a:p>
            <a:pPr marL="285750" indent="-285750">
              <a:buFontTx/>
              <a:buChar char="-"/>
            </a:pPr>
            <a:endParaRPr lang="en-GB" dirty="0"/>
          </a:p>
          <a:p>
            <a:pPr marL="285750" indent="-285750">
              <a:buFontTx/>
              <a:buChar char="-"/>
            </a:pPr>
            <a:r>
              <a:rPr lang="en-GB" dirty="0"/>
              <a:t>Key case; R v Adomako [1994] </a:t>
            </a:r>
          </a:p>
          <a:p>
            <a:pPr marL="285750" indent="-285750">
              <a:buFontTx/>
              <a:buChar char="-"/>
            </a:pPr>
            <a:endParaRPr lang="en-GB" dirty="0"/>
          </a:p>
          <a:p>
            <a:pPr marL="285750" indent="-285750">
              <a:buFontTx/>
              <a:buChar char="-"/>
            </a:pPr>
            <a:r>
              <a:rPr lang="en-GB" dirty="0"/>
              <a:t>Research the case and feedback to the class. </a:t>
            </a:r>
          </a:p>
        </p:txBody>
      </p:sp>
      <p:pic>
        <p:nvPicPr>
          <p:cNvPr id="6" name="Picture Placeholder 5" descr="Books with solid fill">
            <a:extLst>
              <a:ext uri="{FF2B5EF4-FFF2-40B4-BE49-F238E27FC236}">
                <a16:creationId xmlns:a16="http://schemas.microsoft.com/office/drawing/2014/main" id="{6A789892-F096-C7C5-565D-19158FA5D0DE}"/>
              </a:ext>
            </a:extLst>
          </p:cNvPr>
          <p:cNvPicPr>
            <a:picLocks noGrp="1" noChangeAspect="1"/>
          </p:cNvPicPr>
          <p:nvPr>
            <p:ph type="pic" sz="quarter" idx="10"/>
          </p:nvPr>
        </p:nvPicPr>
        <p:blipFill>
          <a:blip r:embed="rId2">
            <a:extLst>
              <a:ext uri="{96DAC541-7B7A-43D3-8B79-37D633B846F1}">
                <asvg:svgBlip xmlns:asvg="http://schemas.microsoft.com/office/drawing/2016/SVG/main" r:embed="rId3"/>
              </a:ext>
            </a:extLst>
          </a:blip>
          <a:srcRect l="887" r="887"/>
          <a:stretch>
            <a:fillRect/>
          </a:stretch>
        </p:blipFill>
        <p:spPr/>
      </p:pic>
      <p:sp>
        <p:nvSpPr>
          <p:cNvPr id="4" name="Title 3">
            <a:extLst>
              <a:ext uri="{FF2B5EF4-FFF2-40B4-BE49-F238E27FC236}">
                <a16:creationId xmlns:a16="http://schemas.microsoft.com/office/drawing/2014/main" id="{35671843-40C6-4B55-54FC-49A0ED654DF5}"/>
              </a:ext>
            </a:extLst>
          </p:cNvPr>
          <p:cNvSpPr>
            <a:spLocks noGrp="1"/>
          </p:cNvSpPr>
          <p:nvPr>
            <p:ph type="title"/>
          </p:nvPr>
        </p:nvSpPr>
        <p:spPr/>
        <p:txBody>
          <a:bodyPr>
            <a:normAutofit/>
          </a:bodyPr>
          <a:lstStyle/>
          <a:p>
            <a:pPr algn="ctr"/>
            <a:r>
              <a:rPr lang="en-GB" sz="4800" i="1" u="sng" dirty="0"/>
              <a:t>Continued</a:t>
            </a:r>
          </a:p>
        </p:txBody>
      </p:sp>
    </p:spTree>
    <p:extLst>
      <p:ext uri="{BB962C8B-B14F-4D97-AF65-F5344CB8AC3E}">
        <p14:creationId xmlns:p14="http://schemas.microsoft.com/office/powerpoint/2010/main" val="22276187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FAE4FD0-F9D4-6701-7118-2A57B8BA8BC9}"/>
              </a:ext>
            </a:extLst>
          </p:cNvPr>
          <p:cNvSpPr>
            <a:spLocks noGrp="1"/>
          </p:cNvSpPr>
          <p:nvPr>
            <p:ph type="body" sz="quarter" idx="11"/>
          </p:nvPr>
        </p:nvSpPr>
        <p:spPr/>
        <p:txBody>
          <a:bodyPr>
            <a:normAutofit lnSpcReduction="10000"/>
          </a:bodyPr>
          <a:lstStyle/>
          <a:p>
            <a:pPr marL="285750" indent="-285750">
              <a:buFontTx/>
              <a:buChar char="-"/>
            </a:pPr>
            <a:r>
              <a:rPr lang="en-GB" dirty="0"/>
              <a:t>In order for negligence to exist there first needs to be a consideration of the negligence principles such as a duty of care. </a:t>
            </a:r>
          </a:p>
          <a:p>
            <a:pPr marL="285750" indent="-285750">
              <a:buFontTx/>
              <a:buChar char="-"/>
            </a:pPr>
            <a:endParaRPr lang="en-GB" dirty="0"/>
          </a:p>
          <a:p>
            <a:pPr marL="285750" indent="-285750">
              <a:buFontTx/>
              <a:buChar char="-"/>
            </a:pPr>
            <a:r>
              <a:rPr lang="en-GB" dirty="0"/>
              <a:t>To find out if there is a duty of care, we look at case law (Precedent) – if it was a positive act. </a:t>
            </a:r>
          </a:p>
          <a:p>
            <a:pPr marL="285750" indent="-285750">
              <a:buFontTx/>
              <a:buChar char="-"/>
            </a:pPr>
            <a:endParaRPr lang="en-GB" dirty="0"/>
          </a:p>
          <a:p>
            <a:pPr marL="285750" indent="-285750">
              <a:buFontTx/>
              <a:buChar char="-"/>
            </a:pPr>
            <a:r>
              <a:rPr lang="en-GB" dirty="0"/>
              <a:t>If it was an omission the courts will consider whether any of the duty situations considered above apply. </a:t>
            </a:r>
          </a:p>
        </p:txBody>
      </p:sp>
      <p:pic>
        <p:nvPicPr>
          <p:cNvPr id="6" name="Picture Placeholder 5" descr="Checklist with solid fill">
            <a:extLst>
              <a:ext uri="{FF2B5EF4-FFF2-40B4-BE49-F238E27FC236}">
                <a16:creationId xmlns:a16="http://schemas.microsoft.com/office/drawing/2014/main" id="{C02DFFCA-8FAC-1A9A-2C2F-47173859EEEF}"/>
              </a:ext>
            </a:extLst>
          </p:cNvPr>
          <p:cNvPicPr>
            <a:picLocks noGrp="1" noChangeAspect="1"/>
          </p:cNvPicPr>
          <p:nvPr>
            <p:ph type="pic" sz="quarter" idx="10"/>
          </p:nvPr>
        </p:nvPicPr>
        <p:blipFill>
          <a:blip r:embed="rId2">
            <a:extLst>
              <a:ext uri="{96DAC541-7B7A-43D3-8B79-37D633B846F1}">
                <asvg:svgBlip xmlns:asvg="http://schemas.microsoft.com/office/drawing/2016/SVG/main" r:embed="rId3"/>
              </a:ext>
            </a:extLst>
          </a:blip>
          <a:srcRect l="887" r="887"/>
          <a:stretch>
            <a:fillRect/>
          </a:stretch>
        </p:blipFill>
        <p:spPr/>
      </p:pic>
      <p:sp>
        <p:nvSpPr>
          <p:cNvPr id="4" name="Title 3">
            <a:extLst>
              <a:ext uri="{FF2B5EF4-FFF2-40B4-BE49-F238E27FC236}">
                <a16:creationId xmlns:a16="http://schemas.microsoft.com/office/drawing/2014/main" id="{F304AD78-CEE4-E5C5-BE44-82FDBCD94A87}"/>
              </a:ext>
            </a:extLst>
          </p:cNvPr>
          <p:cNvSpPr>
            <a:spLocks noGrp="1"/>
          </p:cNvSpPr>
          <p:nvPr>
            <p:ph type="title"/>
          </p:nvPr>
        </p:nvSpPr>
        <p:spPr/>
        <p:txBody>
          <a:bodyPr>
            <a:normAutofit/>
          </a:bodyPr>
          <a:lstStyle/>
          <a:p>
            <a:pPr algn="ctr"/>
            <a:r>
              <a:rPr lang="en-GB" sz="4800" i="1" u="sng" dirty="0"/>
              <a:t>Continued</a:t>
            </a:r>
          </a:p>
        </p:txBody>
      </p:sp>
    </p:spTree>
    <p:extLst>
      <p:ext uri="{BB962C8B-B14F-4D97-AF65-F5344CB8AC3E}">
        <p14:creationId xmlns:p14="http://schemas.microsoft.com/office/powerpoint/2010/main" val="16367293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4003F2-2993-2D63-1447-6F843C0C4B7E}"/>
              </a:ext>
            </a:extLst>
          </p:cNvPr>
          <p:cNvSpPr>
            <a:spLocks noGrp="1"/>
          </p:cNvSpPr>
          <p:nvPr>
            <p:ph type="body" sz="quarter" idx="11"/>
          </p:nvPr>
        </p:nvSpPr>
        <p:spPr/>
        <p:txBody>
          <a:bodyPr/>
          <a:lstStyle/>
          <a:p>
            <a:pPr marL="285750" indent="-285750">
              <a:buFontTx/>
              <a:buChar char="-"/>
            </a:pPr>
            <a:r>
              <a:rPr lang="en-GB" dirty="0"/>
              <a:t>When the offence that took place is not completely what the defendant intended or foresaw. </a:t>
            </a:r>
          </a:p>
          <a:p>
            <a:pPr marL="285750" indent="-285750">
              <a:buFontTx/>
              <a:buChar char="-"/>
            </a:pPr>
            <a:endParaRPr lang="en-GB" dirty="0"/>
          </a:p>
          <a:p>
            <a:pPr marL="285750" indent="-285750">
              <a:buFontTx/>
              <a:buChar char="-"/>
            </a:pPr>
            <a:r>
              <a:rPr lang="en-GB" dirty="0"/>
              <a:t>Key cases include; R v Latimer [1886] – Transfer of the Men’s Rea. </a:t>
            </a:r>
          </a:p>
          <a:p>
            <a:pPr marL="285750" indent="-285750">
              <a:buFontTx/>
              <a:buChar char="-"/>
            </a:pPr>
            <a:endParaRPr lang="en-GB" dirty="0"/>
          </a:p>
          <a:p>
            <a:pPr marL="285750" indent="-285750">
              <a:buFontTx/>
              <a:buChar char="-"/>
            </a:pPr>
            <a:r>
              <a:rPr lang="en-GB" dirty="0"/>
              <a:t>R v Mitchell [1983] – Research the case and feedback to the class. </a:t>
            </a:r>
          </a:p>
        </p:txBody>
      </p:sp>
      <p:pic>
        <p:nvPicPr>
          <p:cNvPr id="6" name="Picture Placeholder 5" descr="Man with solid fill">
            <a:extLst>
              <a:ext uri="{FF2B5EF4-FFF2-40B4-BE49-F238E27FC236}">
                <a16:creationId xmlns:a16="http://schemas.microsoft.com/office/drawing/2014/main" id="{3468B0AD-27F1-B1B0-AC31-22088258D33D}"/>
              </a:ext>
            </a:extLst>
          </p:cNvPr>
          <p:cNvPicPr>
            <a:picLocks noGrp="1" noChangeAspect="1"/>
          </p:cNvPicPr>
          <p:nvPr>
            <p:ph type="pic" sz="quarter" idx="10"/>
          </p:nvPr>
        </p:nvPicPr>
        <p:blipFill>
          <a:blip r:embed="rId2">
            <a:extLst>
              <a:ext uri="{96DAC541-7B7A-43D3-8B79-37D633B846F1}">
                <asvg:svgBlip xmlns:asvg="http://schemas.microsoft.com/office/drawing/2016/SVG/main" r:embed="rId3"/>
              </a:ext>
            </a:extLst>
          </a:blip>
          <a:srcRect l="887" r="887"/>
          <a:stretch>
            <a:fillRect/>
          </a:stretch>
        </p:blipFill>
        <p:spPr/>
      </p:pic>
      <p:sp>
        <p:nvSpPr>
          <p:cNvPr id="4" name="Title 3">
            <a:extLst>
              <a:ext uri="{FF2B5EF4-FFF2-40B4-BE49-F238E27FC236}">
                <a16:creationId xmlns:a16="http://schemas.microsoft.com/office/drawing/2014/main" id="{045FD4EE-BE14-5D3F-AEA7-3B5A116CEEFC}"/>
              </a:ext>
            </a:extLst>
          </p:cNvPr>
          <p:cNvSpPr>
            <a:spLocks noGrp="1"/>
          </p:cNvSpPr>
          <p:nvPr>
            <p:ph type="title"/>
          </p:nvPr>
        </p:nvSpPr>
        <p:spPr/>
        <p:txBody>
          <a:bodyPr/>
          <a:lstStyle/>
          <a:p>
            <a:pPr algn="ctr"/>
            <a:r>
              <a:rPr lang="en-GB" i="1" u="sng" dirty="0"/>
              <a:t>Transferred Malice</a:t>
            </a:r>
          </a:p>
        </p:txBody>
      </p:sp>
    </p:spTree>
    <p:extLst>
      <p:ext uri="{BB962C8B-B14F-4D97-AF65-F5344CB8AC3E}">
        <p14:creationId xmlns:p14="http://schemas.microsoft.com/office/powerpoint/2010/main" val="13582637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D1A8509-BA8F-CA43-C4A9-997DE1B652ED}"/>
              </a:ext>
            </a:extLst>
          </p:cNvPr>
          <p:cNvSpPr>
            <a:spLocks noGrp="1"/>
          </p:cNvSpPr>
          <p:nvPr>
            <p:ph type="body" sz="quarter" idx="11"/>
          </p:nvPr>
        </p:nvSpPr>
        <p:spPr/>
        <p:txBody>
          <a:bodyPr/>
          <a:lstStyle/>
          <a:p>
            <a:pPr marL="285750" indent="-285750">
              <a:buFontTx/>
              <a:buChar char="-"/>
            </a:pPr>
            <a:r>
              <a:rPr lang="en-GB" dirty="0"/>
              <a:t>What is transferred? – Reckless state of mind/ intention. </a:t>
            </a:r>
          </a:p>
          <a:p>
            <a:pPr marL="285750" indent="-285750">
              <a:buFontTx/>
              <a:buChar char="-"/>
            </a:pPr>
            <a:endParaRPr lang="en-GB" dirty="0"/>
          </a:p>
          <a:p>
            <a:pPr marL="285750" indent="-285750">
              <a:buFontTx/>
              <a:buChar char="-"/>
            </a:pPr>
            <a:r>
              <a:rPr lang="en-GB" dirty="0"/>
              <a:t>Can only be relied upon were the MR and AR are for the same offence. </a:t>
            </a:r>
          </a:p>
          <a:p>
            <a:pPr marL="285750" indent="-285750">
              <a:buFontTx/>
              <a:buChar char="-"/>
            </a:pPr>
            <a:endParaRPr lang="en-GB" dirty="0"/>
          </a:p>
          <a:p>
            <a:pPr marL="285750" indent="-285750">
              <a:buFontTx/>
              <a:buChar char="-"/>
            </a:pPr>
            <a:r>
              <a:rPr lang="en-GB" dirty="0"/>
              <a:t>Key case; R v Pembliton [1874] </a:t>
            </a:r>
          </a:p>
        </p:txBody>
      </p:sp>
      <p:pic>
        <p:nvPicPr>
          <p:cNvPr id="6" name="Picture Placeholder 5" descr="Dance steps outline">
            <a:extLst>
              <a:ext uri="{FF2B5EF4-FFF2-40B4-BE49-F238E27FC236}">
                <a16:creationId xmlns:a16="http://schemas.microsoft.com/office/drawing/2014/main" id="{8ABB7856-D79A-4091-91C4-1ECF52B52293}"/>
              </a:ext>
            </a:extLst>
          </p:cNvPr>
          <p:cNvPicPr>
            <a:picLocks noGrp="1" noChangeAspect="1"/>
          </p:cNvPicPr>
          <p:nvPr>
            <p:ph type="pic" sz="quarter" idx="10"/>
          </p:nvPr>
        </p:nvPicPr>
        <p:blipFill>
          <a:blip r:embed="rId2">
            <a:extLst>
              <a:ext uri="{96DAC541-7B7A-43D3-8B79-37D633B846F1}">
                <asvg:svgBlip xmlns:asvg="http://schemas.microsoft.com/office/drawing/2016/SVG/main" r:embed="rId3"/>
              </a:ext>
            </a:extLst>
          </a:blip>
          <a:srcRect l="887" r="887"/>
          <a:stretch>
            <a:fillRect/>
          </a:stretch>
        </p:blipFill>
        <p:spPr/>
      </p:pic>
      <p:sp>
        <p:nvSpPr>
          <p:cNvPr id="4" name="Title 3">
            <a:extLst>
              <a:ext uri="{FF2B5EF4-FFF2-40B4-BE49-F238E27FC236}">
                <a16:creationId xmlns:a16="http://schemas.microsoft.com/office/drawing/2014/main" id="{A54F57D5-CD5F-64B5-B482-570ADA5DDE68}"/>
              </a:ext>
            </a:extLst>
          </p:cNvPr>
          <p:cNvSpPr>
            <a:spLocks noGrp="1"/>
          </p:cNvSpPr>
          <p:nvPr>
            <p:ph type="title"/>
          </p:nvPr>
        </p:nvSpPr>
        <p:spPr/>
        <p:txBody>
          <a:bodyPr/>
          <a:lstStyle/>
          <a:p>
            <a:pPr algn="ctr"/>
            <a:r>
              <a:rPr lang="en-GB" i="1" u="sng" dirty="0"/>
              <a:t>Transferred Malice</a:t>
            </a:r>
          </a:p>
        </p:txBody>
      </p:sp>
    </p:spTree>
    <p:extLst>
      <p:ext uri="{BB962C8B-B14F-4D97-AF65-F5344CB8AC3E}">
        <p14:creationId xmlns:p14="http://schemas.microsoft.com/office/powerpoint/2010/main" val="29377956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95E0BA1-BBCB-230A-4094-DFFBA84B4CEE}"/>
              </a:ext>
            </a:extLst>
          </p:cNvPr>
          <p:cNvSpPr>
            <a:spLocks noGrp="1"/>
          </p:cNvSpPr>
          <p:nvPr>
            <p:ph type="body" sz="quarter" idx="11"/>
          </p:nvPr>
        </p:nvSpPr>
        <p:spPr/>
        <p:txBody>
          <a:bodyPr/>
          <a:lstStyle/>
          <a:p>
            <a:pPr marL="285750" indent="-285750">
              <a:buFontTx/>
              <a:buChar char="-"/>
            </a:pPr>
            <a:r>
              <a:rPr lang="en-GB" dirty="0"/>
              <a:t>A fight broke out in a pub. </a:t>
            </a:r>
          </a:p>
          <a:p>
            <a:pPr marL="285750" indent="-285750">
              <a:buFontTx/>
              <a:buChar char="-"/>
            </a:pPr>
            <a:endParaRPr lang="en-GB" dirty="0"/>
          </a:p>
          <a:p>
            <a:pPr marL="285750" indent="-285750">
              <a:buFontTx/>
              <a:buChar char="-"/>
            </a:pPr>
            <a:r>
              <a:rPr lang="en-GB" dirty="0"/>
              <a:t>Trying to stop the fight – threw a stone, broke a window. </a:t>
            </a:r>
          </a:p>
          <a:p>
            <a:pPr marL="285750" indent="-285750">
              <a:buFontTx/>
              <a:buChar char="-"/>
            </a:pPr>
            <a:endParaRPr lang="en-GB" dirty="0"/>
          </a:p>
          <a:p>
            <a:pPr marL="285750" indent="-285750">
              <a:buFontTx/>
              <a:buChar char="-"/>
            </a:pPr>
            <a:r>
              <a:rPr lang="en-GB" dirty="0"/>
              <a:t>Not the intention. </a:t>
            </a:r>
          </a:p>
          <a:p>
            <a:pPr marL="285750" indent="-285750">
              <a:buFontTx/>
              <a:buChar char="-"/>
            </a:pPr>
            <a:endParaRPr lang="en-GB" dirty="0"/>
          </a:p>
          <a:p>
            <a:pPr marL="285750" indent="-285750">
              <a:buFontTx/>
              <a:buChar char="-"/>
            </a:pPr>
            <a:r>
              <a:rPr lang="en-GB" dirty="0"/>
              <a:t>No transferred malice. </a:t>
            </a:r>
          </a:p>
        </p:txBody>
      </p:sp>
      <p:pic>
        <p:nvPicPr>
          <p:cNvPr id="6" name="Picture Placeholder 5" descr="A close-up of a pile of rocks&#10;&#10;Description automatically generated">
            <a:extLst>
              <a:ext uri="{FF2B5EF4-FFF2-40B4-BE49-F238E27FC236}">
                <a16:creationId xmlns:a16="http://schemas.microsoft.com/office/drawing/2014/main" id="{935AEF37-BF3E-C779-6ADF-D69FD52F4F0B}"/>
              </a:ext>
            </a:extLst>
          </p:cNvPr>
          <p:cNvPicPr>
            <a:picLocks noGrp="1" noChangeAspect="1"/>
          </p:cNvPicPr>
          <p:nvPr>
            <p:ph type="pic" sz="quarter" idx="10"/>
          </p:nvPr>
        </p:nvPicPr>
        <p:blipFill>
          <a:blip r:embed="rId2">
            <a:extLst>
              <a:ext uri="{837473B0-CC2E-450A-ABE3-18F120FF3D39}">
                <a1611:picAttrSrcUrl xmlns:a1611="http://schemas.microsoft.com/office/drawing/2016/11/main" r:id="rId3"/>
              </a:ext>
            </a:extLst>
          </a:blip>
          <a:srcRect l="17422" r="17422"/>
          <a:stretch>
            <a:fillRect/>
          </a:stretch>
        </p:blipFill>
        <p:spPr/>
      </p:pic>
      <p:sp>
        <p:nvSpPr>
          <p:cNvPr id="4" name="Title 3">
            <a:extLst>
              <a:ext uri="{FF2B5EF4-FFF2-40B4-BE49-F238E27FC236}">
                <a16:creationId xmlns:a16="http://schemas.microsoft.com/office/drawing/2014/main" id="{8312CB64-D2AC-C5F3-370F-96E969EC1BF8}"/>
              </a:ext>
            </a:extLst>
          </p:cNvPr>
          <p:cNvSpPr>
            <a:spLocks noGrp="1"/>
          </p:cNvSpPr>
          <p:nvPr>
            <p:ph type="title"/>
          </p:nvPr>
        </p:nvSpPr>
        <p:spPr/>
        <p:txBody>
          <a:bodyPr/>
          <a:lstStyle/>
          <a:p>
            <a:r>
              <a:rPr lang="en-GB" u="sng" dirty="0"/>
              <a:t>R v Pembliton [1874]</a:t>
            </a:r>
          </a:p>
        </p:txBody>
      </p:sp>
    </p:spTree>
    <p:extLst>
      <p:ext uri="{BB962C8B-B14F-4D97-AF65-F5344CB8AC3E}">
        <p14:creationId xmlns:p14="http://schemas.microsoft.com/office/powerpoint/2010/main" val="13168691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40D8E5-1DD4-F404-319A-F7632C27EB9E}"/>
              </a:ext>
            </a:extLst>
          </p:cNvPr>
          <p:cNvSpPr>
            <a:spLocks noGrp="1"/>
          </p:cNvSpPr>
          <p:nvPr>
            <p:ph type="body" sz="quarter" idx="11"/>
          </p:nvPr>
        </p:nvSpPr>
        <p:spPr/>
        <p:txBody>
          <a:bodyPr/>
          <a:lstStyle/>
          <a:p>
            <a:r>
              <a:rPr lang="en-GB" dirty="0"/>
              <a:t>Transferred malice also takes places were mistaken identity is in place – this is something we will return to a little bit later in the module. </a:t>
            </a:r>
          </a:p>
          <a:p>
            <a:endParaRPr lang="en-GB" dirty="0"/>
          </a:p>
          <a:p>
            <a:r>
              <a:rPr lang="en-GB" dirty="0"/>
              <a:t>Key case – A-G’s Reference (No 3 of 1994) [1997]</a:t>
            </a:r>
          </a:p>
          <a:p>
            <a:endParaRPr lang="en-GB" dirty="0"/>
          </a:p>
          <a:p>
            <a:r>
              <a:rPr lang="en-GB" dirty="0"/>
              <a:t>Research the case and feedback to the class.  </a:t>
            </a:r>
          </a:p>
        </p:txBody>
      </p:sp>
      <p:pic>
        <p:nvPicPr>
          <p:cNvPr id="6" name="Picture Placeholder 5" descr="Clipboard Checked outline">
            <a:extLst>
              <a:ext uri="{FF2B5EF4-FFF2-40B4-BE49-F238E27FC236}">
                <a16:creationId xmlns:a16="http://schemas.microsoft.com/office/drawing/2014/main" id="{AE394BC5-DFEF-5967-1F92-264CCD87117A}"/>
              </a:ext>
            </a:extLst>
          </p:cNvPr>
          <p:cNvPicPr>
            <a:picLocks noGrp="1" noChangeAspect="1"/>
          </p:cNvPicPr>
          <p:nvPr>
            <p:ph type="pic" sz="quarter" idx="10"/>
          </p:nvPr>
        </p:nvPicPr>
        <p:blipFill>
          <a:blip r:embed="rId3">
            <a:extLst>
              <a:ext uri="{96DAC541-7B7A-43D3-8B79-37D633B846F1}">
                <asvg:svgBlip xmlns:asvg="http://schemas.microsoft.com/office/drawing/2016/SVG/main" r:embed="rId4"/>
              </a:ext>
            </a:extLst>
          </a:blip>
          <a:srcRect l="887" r="887"/>
          <a:stretch>
            <a:fillRect/>
          </a:stretch>
        </p:blipFill>
        <p:spPr/>
      </p:pic>
      <p:sp>
        <p:nvSpPr>
          <p:cNvPr id="4" name="Title 3">
            <a:extLst>
              <a:ext uri="{FF2B5EF4-FFF2-40B4-BE49-F238E27FC236}">
                <a16:creationId xmlns:a16="http://schemas.microsoft.com/office/drawing/2014/main" id="{201C6918-E068-1F2B-C67B-B94B31A9D63A}"/>
              </a:ext>
            </a:extLst>
          </p:cNvPr>
          <p:cNvSpPr>
            <a:spLocks noGrp="1"/>
          </p:cNvSpPr>
          <p:nvPr>
            <p:ph type="title"/>
          </p:nvPr>
        </p:nvSpPr>
        <p:spPr/>
        <p:txBody>
          <a:bodyPr>
            <a:normAutofit fontScale="90000"/>
          </a:bodyPr>
          <a:lstStyle/>
          <a:p>
            <a:pPr algn="ctr"/>
            <a:r>
              <a:rPr lang="en-GB" sz="4400" i="1" u="sng" dirty="0"/>
              <a:t>Men’s rea continued</a:t>
            </a:r>
          </a:p>
        </p:txBody>
      </p:sp>
    </p:spTree>
    <p:extLst>
      <p:ext uri="{BB962C8B-B14F-4D97-AF65-F5344CB8AC3E}">
        <p14:creationId xmlns:p14="http://schemas.microsoft.com/office/powerpoint/2010/main" val="25145277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A2C79E3-E749-7D25-CDFB-45CF18B51DF7}"/>
              </a:ext>
            </a:extLst>
          </p:cNvPr>
          <p:cNvSpPr>
            <a:spLocks noGrp="1"/>
          </p:cNvSpPr>
          <p:nvPr>
            <p:ph type="title"/>
          </p:nvPr>
        </p:nvSpPr>
        <p:spPr/>
        <p:txBody>
          <a:bodyPr/>
          <a:lstStyle/>
          <a:p>
            <a:r>
              <a:rPr lang="en-GB" dirty="0"/>
              <a:t>Let’s take a break!</a:t>
            </a:r>
          </a:p>
        </p:txBody>
      </p:sp>
      <p:sp>
        <p:nvSpPr>
          <p:cNvPr id="8" name="Text Placeholder 7">
            <a:extLst>
              <a:ext uri="{FF2B5EF4-FFF2-40B4-BE49-F238E27FC236}">
                <a16:creationId xmlns:a16="http://schemas.microsoft.com/office/drawing/2014/main" id="{42F8AE73-3427-1060-FBE0-01F7A296EDCF}"/>
              </a:ext>
            </a:extLst>
          </p:cNvPr>
          <p:cNvSpPr>
            <a:spLocks noGrp="1"/>
          </p:cNvSpPr>
          <p:nvPr>
            <p:ph type="body" sz="quarter" idx="12"/>
          </p:nvPr>
        </p:nvSpPr>
        <p:spPr/>
        <p:txBody>
          <a:bodyPr/>
          <a:lstStyle/>
          <a:p>
            <a:r>
              <a:rPr lang="en-GB" dirty="0"/>
              <a:t>Take a 10-minute break and then we will return!</a:t>
            </a:r>
          </a:p>
        </p:txBody>
      </p:sp>
    </p:spTree>
    <p:extLst>
      <p:ext uri="{BB962C8B-B14F-4D97-AF65-F5344CB8AC3E}">
        <p14:creationId xmlns:p14="http://schemas.microsoft.com/office/powerpoint/2010/main" val="972195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4E8BE6B-0575-2124-80F9-737080A80B98}"/>
              </a:ext>
            </a:extLst>
          </p:cNvPr>
          <p:cNvSpPr>
            <a:spLocks noGrp="1"/>
          </p:cNvSpPr>
          <p:nvPr>
            <p:ph type="title"/>
          </p:nvPr>
        </p:nvSpPr>
        <p:spPr>
          <a:xfrm>
            <a:off x="1743837" y="2967335"/>
            <a:ext cx="9141397" cy="923330"/>
          </a:xfrm>
        </p:spPr>
        <p:txBody>
          <a:bodyPr/>
          <a:lstStyle/>
          <a:p>
            <a:r>
              <a:rPr lang="en-GB" sz="6000" dirty="0"/>
              <a:t>Any Questions?</a:t>
            </a:r>
          </a:p>
        </p:txBody>
      </p:sp>
    </p:spTree>
    <p:extLst>
      <p:ext uri="{BB962C8B-B14F-4D97-AF65-F5344CB8AC3E}">
        <p14:creationId xmlns:p14="http://schemas.microsoft.com/office/powerpoint/2010/main" val="3492163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C0C594C-0F38-FC9D-668E-39FE7772209A}"/>
              </a:ext>
            </a:extLst>
          </p:cNvPr>
          <p:cNvSpPr>
            <a:spLocks noGrp="1"/>
          </p:cNvSpPr>
          <p:nvPr>
            <p:ph type="body" sz="quarter" idx="11"/>
          </p:nvPr>
        </p:nvSpPr>
        <p:spPr/>
        <p:txBody>
          <a:bodyPr/>
          <a:lstStyle/>
          <a:p>
            <a:pPr marL="285750" indent="-285750">
              <a:buFontTx/>
              <a:buChar char="-"/>
            </a:pPr>
            <a:r>
              <a:rPr lang="en-GB" dirty="0"/>
              <a:t>In groups, using what you learnt last week, and this week answer the following question; </a:t>
            </a:r>
          </a:p>
          <a:p>
            <a:pPr marL="285750" indent="-285750">
              <a:buFontTx/>
              <a:buChar char="-"/>
            </a:pPr>
            <a:endParaRPr lang="en-GB" dirty="0"/>
          </a:p>
          <a:p>
            <a:pPr marL="285750" indent="-285750">
              <a:buFontTx/>
              <a:buChar char="-"/>
            </a:pPr>
            <a:r>
              <a:rPr lang="en-GB" dirty="0"/>
              <a:t>1. What is Criminal law?</a:t>
            </a:r>
          </a:p>
          <a:p>
            <a:pPr marL="285750" indent="-285750">
              <a:buFontTx/>
              <a:buChar char="-"/>
            </a:pPr>
            <a:endParaRPr lang="en-GB" dirty="0"/>
          </a:p>
          <a:p>
            <a:pPr marL="285750" indent="-285750">
              <a:buFontTx/>
              <a:buChar char="-"/>
            </a:pPr>
            <a:endParaRPr lang="en-GB" dirty="0"/>
          </a:p>
          <a:p>
            <a:pPr marL="285750" indent="-285750">
              <a:buFontTx/>
              <a:buChar char="-"/>
            </a:pPr>
            <a:r>
              <a:rPr lang="en-GB" dirty="0"/>
              <a:t>Within your answer you need to include at least three cases, and you need to explain the facts of the case. </a:t>
            </a:r>
          </a:p>
        </p:txBody>
      </p:sp>
      <p:sp>
        <p:nvSpPr>
          <p:cNvPr id="5" name="Title 4">
            <a:extLst>
              <a:ext uri="{FF2B5EF4-FFF2-40B4-BE49-F238E27FC236}">
                <a16:creationId xmlns:a16="http://schemas.microsoft.com/office/drawing/2014/main" id="{81DB752A-69A4-67CB-FD28-BE628ABB7E75}"/>
              </a:ext>
            </a:extLst>
          </p:cNvPr>
          <p:cNvSpPr>
            <a:spLocks noGrp="1"/>
          </p:cNvSpPr>
          <p:nvPr>
            <p:ph type="title"/>
          </p:nvPr>
        </p:nvSpPr>
        <p:spPr/>
        <p:txBody>
          <a:bodyPr>
            <a:normAutofit/>
          </a:bodyPr>
          <a:lstStyle/>
          <a:p>
            <a:pPr algn="ctr"/>
            <a:r>
              <a:rPr lang="en-GB" sz="5400" i="1" u="sng" dirty="0"/>
              <a:t>Activity</a:t>
            </a:r>
          </a:p>
        </p:txBody>
      </p:sp>
    </p:spTree>
    <p:extLst>
      <p:ext uri="{BB962C8B-B14F-4D97-AF65-F5344CB8AC3E}">
        <p14:creationId xmlns:p14="http://schemas.microsoft.com/office/powerpoint/2010/main" val="3365534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04A8C8B3-8888-62FE-5F08-60868AE1A23E}"/>
              </a:ext>
            </a:extLst>
          </p:cNvPr>
          <p:cNvSpPr>
            <a:spLocks noGrp="1"/>
          </p:cNvSpPr>
          <p:nvPr>
            <p:ph type="body" sz="quarter" idx="11"/>
          </p:nvPr>
        </p:nvSpPr>
        <p:spPr/>
        <p:txBody>
          <a:bodyPr/>
          <a:lstStyle/>
          <a:p>
            <a:pPr marL="285750" indent="-285750">
              <a:buFontTx/>
              <a:buChar char="-"/>
            </a:pPr>
            <a:r>
              <a:rPr lang="en-GB" dirty="0"/>
              <a:t>Create 7 Questions for the other team in the room. </a:t>
            </a:r>
          </a:p>
          <a:p>
            <a:pPr marL="285750" indent="-285750">
              <a:buFontTx/>
              <a:buChar char="-"/>
            </a:pPr>
            <a:endParaRPr lang="en-GB" dirty="0"/>
          </a:p>
          <a:p>
            <a:pPr marL="285750" indent="-285750">
              <a:buFontTx/>
              <a:buChar char="-"/>
            </a:pPr>
            <a:r>
              <a:rPr lang="en-GB" dirty="0"/>
              <a:t>You must include questions from week 1 and week 2. </a:t>
            </a:r>
          </a:p>
          <a:p>
            <a:pPr marL="285750" indent="-285750">
              <a:buFontTx/>
              <a:buChar char="-"/>
            </a:pPr>
            <a:endParaRPr lang="en-GB" dirty="0"/>
          </a:p>
          <a:p>
            <a:pPr marL="285750" indent="-285750">
              <a:buFontTx/>
              <a:buChar char="-"/>
            </a:pPr>
            <a:r>
              <a:rPr lang="en-GB" dirty="0"/>
              <a:t>You must include at least 1 question that concerns a case. </a:t>
            </a:r>
          </a:p>
        </p:txBody>
      </p:sp>
      <p:sp>
        <p:nvSpPr>
          <p:cNvPr id="5" name="Title 4">
            <a:extLst>
              <a:ext uri="{FF2B5EF4-FFF2-40B4-BE49-F238E27FC236}">
                <a16:creationId xmlns:a16="http://schemas.microsoft.com/office/drawing/2014/main" id="{DC8568CB-A327-DC9B-BAD6-3A2433AA88A8}"/>
              </a:ext>
            </a:extLst>
          </p:cNvPr>
          <p:cNvSpPr>
            <a:spLocks noGrp="1"/>
          </p:cNvSpPr>
          <p:nvPr>
            <p:ph type="title"/>
          </p:nvPr>
        </p:nvSpPr>
        <p:spPr/>
        <p:txBody>
          <a:bodyPr>
            <a:normAutofit/>
          </a:bodyPr>
          <a:lstStyle/>
          <a:p>
            <a:pPr algn="ctr"/>
            <a:r>
              <a:rPr lang="en-GB" sz="5400" i="1" u="sng" dirty="0"/>
              <a:t>Activity</a:t>
            </a:r>
          </a:p>
        </p:txBody>
      </p:sp>
    </p:spTree>
    <p:extLst>
      <p:ext uri="{BB962C8B-B14F-4D97-AF65-F5344CB8AC3E}">
        <p14:creationId xmlns:p14="http://schemas.microsoft.com/office/powerpoint/2010/main" val="619374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1F1464E-7FF5-8236-325B-6752C6932F73}"/>
              </a:ext>
            </a:extLst>
          </p:cNvPr>
          <p:cNvSpPr>
            <a:spLocks noGrp="1"/>
          </p:cNvSpPr>
          <p:nvPr>
            <p:ph type="body" sz="quarter" idx="11"/>
          </p:nvPr>
        </p:nvSpPr>
        <p:spPr>
          <a:xfrm>
            <a:off x="762000" y="2198298"/>
            <a:ext cx="5334000" cy="3276600"/>
          </a:xfrm>
        </p:spPr>
        <p:txBody>
          <a:bodyPr>
            <a:normAutofit/>
          </a:bodyPr>
          <a:lstStyle/>
          <a:p>
            <a:pPr marL="342900" indent="-342900">
              <a:buFont typeface="Wingdings" panose="05000000000000000000" pitchFamily="2" charset="2"/>
              <a:buChar char="v"/>
            </a:pPr>
            <a:r>
              <a:rPr lang="en-GB" sz="2400"/>
              <a:t>Men’s Rea – Guilty Mind. </a:t>
            </a:r>
          </a:p>
          <a:p>
            <a:pPr marL="342900" indent="-342900">
              <a:buFont typeface="Wingdings" panose="05000000000000000000" pitchFamily="2" charset="2"/>
              <a:buChar char="v"/>
            </a:pPr>
            <a:endParaRPr lang="en-GB" sz="2400"/>
          </a:p>
          <a:p>
            <a:pPr marL="342900" indent="-342900">
              <a:buFont typeface="Wingdings" panose="05000000000000000000" pitchFamily="2" charset="2"/>
              <a:buChar char="v"/>
            </a:pPr>
            <a:r>
              <a:rPr lang="en-GB" sz="2400"/>
              <a:t>Some elements include intention/ recklessness. </a:t>
            </a:r>
          </a:p>
          <a:p>
            <a:pPr marL="342900" indent="-342900">
              <a:buFont typeface="Wingdings" panose="05000000000000000000" pitchFamily="2" charset="2"/>
              <a:buChar char="v"/>
            </a:pPr>
            <a:endParaRPr lang="en-GB" sz="2400"/>
          </a:p>
          <a:p>
            <a:pPr marL="342900" indent="-342900">
              <a:buFont typeface="Wingdings" panose="05000000000000000000" pitchFamily="2" charset="2"/>
              <a:buChar char="v"/>
            </a:pPr>
            <a:r>
              <a:rPr lang="en-GB" sz="2400"/>
              <a:t>Different for different offences. </a:t>
            </a:r>
          </a:p>
        </p:txBody>
      </p:sp>
      <p:sp>
        <p:nvSpPr>
          <p:cNvPr id="4" name="Title 3">
            <a:extLst>
              <a:ext uri="{FF2B5EF4-FFF2-40B4-BE49-F238E27FC236}">
                <a16:creationId xmlns:a16="http://schemas.microsoft.com/office/drawing/2014/main" id="{9E6FF0FB-CB92-4386-B3D8-08F4B7334B46}"/>
              </a:ext>
            </a:extLst>
          </p:cNvPr>
          <p:cNvSpPr>
            <a:spLocks noGrp="1"/>
          </p:cNvSpPr>
          <p:nvPr>
            <p:ph type="title"/>
          </p:nvPr>
        </p:nvSpPr>
        <p:spPr>
          <a:xfrm>
            <a:off x="762000" y="744748"/>
            <a:ext cx="4126302" cy="1189038"/>
          </a:xfrm>
        </p:spPr>
        <p:txBody>
          <a:bodyPr>
            <a:normAutofit/>
          </a:bodyPr>
          <a:lstStyle/>
          <a:p>
            <a:pPr algn="ctr"/>
            <a:r>
              <a:rPr lang="en-GB" sz="6600" i="1" u="sng"/>
              <a:t>Summary</a:t>
            </a:r>
          </a:p>
        </p:txBody>
      </p:sp>
      <p:pic>
        <p:nvPicPr>
          <p:cNvPr id="6" name="Graphic 5" descr="Board Of Directors outline">
            <a:extLst>
              <a:ext uri="{FF2B5EF4-FFF2-40B4-BE49-F238E27FC236}">
                <a16:creationId xmlns:a16="http://schemas.microsoft.com/office/drawing/2014/main" id="{1A0A1584-7DB7-0D06-3478-826A39EE7FB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73018" y="577971"/>
            <a:ext cx="4724401" cy="5339750"/>
          </a:xfrm>
          <a:prstGeom prst="rect">
            <a:avLst/>
          </a:prstGeom>
        </p:spPr>
      </p:pic>
    </p:spTree>
    <p:extLst>
      <p:ext uri="{BB962C8B-B14F-4D97-AF65-F5344CB8AC3E}">
        <p14:creationId xmlns:p14="http://schemas.microsoft.com/office/powerpoint/2010/main" val="25435390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FD6EE12-B61B-4DE0-51CA-4619BDB474DE}"/>
              </a:ext>
            </a:extLst>
          </p:cNvPr>
          <p:cNvSpPr>
            <a:spLocks noGrp="1"/>
          </p:cNvSpPr>
          <p:nvPr>
            <p:ph type="ctrTitle" idx="4294967295"/>
          </p:nvPr>
        </p:nvSpPr>
        <p:spPr>
          <a:xfrm>
            <a:off x="4645152" y="1837944"/>
            <a:ext cx="6967728" cy="2624328"/>
          </a:xfrm>
        </p:spPr>
        <p:txBody>
          <a:bodyPr>
            <a:normAutofit/>
          </a:bodyPr>
          <a:lstStyle/>
          <a:p>
            <a:r>
              <a:rPr lang="en-GB" sz="6600" b="1"/>
              <a:t>Thank you!</a:t>
            </a:r>
            <a:br>
              <a:rPr lang="en-GB"/>
            </a:br>
            <a:r>
              <a:rPr lang="en-GB" sz="4000"/>
              <a:t>Any Questions?</a:t>
            </a:r>
            <a:endParaRPr lang="en-GB"/>
          </a:p>
        </p:txBody>
      </p:sp>
    </p:spTree>
    <p:extLst>
      <p:ext uri="{BB962C8B-B14F-4D97-AF65-F5344CB8AC3E}">
        <p14:creationId xmlns:p14="http://schemas.microsoft.com/office/powerpoint/2010/main" val="1946416652"/>
      </p:ext>
    </p:extLst>
  </p:cSld>
  <p:clrMapOvr>
    <a:masterClrMapping/>
  </p:clrMapOvr>
</p:sld>
</file>

<file path=ppt/theme/theme1.xml><?xml version="1.0" encoding="utf-8"?>
<a:theme xmlns:a="http://schemas.openxmlformats.org/drawingml/2006/main" name="Office Theme">
  <a:themeElements>
    <a:clrScheme name="Feminine Neutrals">
      <a:dk1>
        <a:srgbClr val="000000"/>
      </a:dk1>
      <a:lt1>
        <a:srgbClr val="FFFFFF"/>
      </a:lt1>
      <a:dk2>
        <a:srgbClr val="000000"/>
      </a:dk2>
      <a:lt2>
        <a:srgbClr val="E6E6E6"/>
      </a:lt2>
      <a:accent1>
        <a:srgbClr val="FCDCD1"/>
      </a:accent1>
      <a:accent2>
        <a:srgbClr val="FFB6A3"/>
      </a:accent2>
      <a:accent3>
        <a:srgbClr val="C16550"/>
      </a:accent3>
      <a:accent4>
        <a:srgbClr val="FEF7F4"/>
      </a:accent4>
      <a:accent5>
        <a:srgbClr val="8A443A"/>
      </a:accent5>
      <a:accent6>
        <a:srgbClr val="EEDED1"/>
      </a:accent6>
      <a:hlink>
        <a:srgbClr val="E0CCBF"/>
      </a:hlink>
      <a:folHlink>
        <a:srgbClr val="C16E32"/>
      </a:folHlink>
    </a:clrScheme>
    <a:fontScheme name="Custom 4">
      <a:majorFont>
        <a:latin typeface="Segoe UI"/>
        <a:ea typeface=""/>
        <a:cs typeface=""/>
      </a:majorFont>
      <a:minorFont>
        <a:latin typeface="Segoe U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omen's History_TM10107764_Win32_LH_v4" id="{AC635B7D-C2D6-408D-AB8F-C03D582CC5EF}" vid="{62200808-B30B-4ED4-83F3-E3A969C6164B}"/>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AAEAA2-4CF8-449D-8745-25872C8482C9}">
  <ds:schemaRefs>
    <ds:schemaRef ds:uri="http://schemas.microsoft.com/sharepoint/v3/contenttype/forms"/>
  </ds:schemaRefs>
</ds:datastoreItem>
</file>

<file path=customXml/itemProps2.xml><?xml version="1.0" encoding="utf-8"?>
<ds:datastoreItem xmlns:ds="http://schemas.openxmlformats.org/officeDocument/2006/customXml" ds:itemID="{0595BB57-19EB-4557-B5D2-B6E7784AF408}">
  <ds:schemaRefs>
    <ds:schemaRef ds:uri="16c05727-aa75-4e4a-9b5f-8a80a1165891"/>
    <ds:schemaRef ds:uri="230e9df3-be65-4c73-a93b-d1236ebd677e"/>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11E5987-7DAE-478C-B57E-B58680B871A0}">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Women's History Month presentation</Template>
  <TotalTime>0</TotalTime>
  <Words>2075</Words>
  <Application>Microsoft Office PowerPoint</Application>
  <PresentationFormat>Widescreen</PresentationFormat>
  <Paragraphs>265</Paragraphs>
  <Slides>42</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Segoe UI</vt:lpstr>
      <vt:lpstr>Wingdings</vt:lpstr>
      <vt:lpstr>Office Theme</vt:lpstr>
      <vt:lpstr>Elements of an offence</vt:lpstr>
      <vt:lpstr>Content </vt:lpstr>
      <vt:lpstr>Trigger warning </vt:lpstr>
      <vt:lpstr>Aims and Learning Objectives </vt:lpstr>
      <vt:lpstr>Elements of an offence</vt:lpstr>
      <vt:lpstr>What needs to be proven?</vt:lpstr>
      <vt:lpstr>Continued</vt:lpstr>
      <vt:lpstr>Any Questions?</vt:lpstr>
      <vt:lpstr>Men’s Rea</vt:lpstr>
      <vt:lpstr>What is the Men’s Rea?</vt:lpstr>
      <vt:lpstr>Men’s Rea; Intention </vt:lpstr>
      <vt:lpstr>Re A (Children) [2000]</vt:lpstr>
      <vt:lpstr>Men’s Rea; Intention </vt:lpstr>
      <vt:lpstr>Men’s Rea; Intention </vt:lpstr>
      <vt:lpstr>R v Moloney [1985] </vt:lpstr>
      <vt:lpstr>Men’s Rea; Intention </vt:lpstr>
      <vt:lpstr> </vt:lpstr>
      <vt:lpstr> </vt:lpstr>
      <vt:lpstr>Woolin test</vt:lpstr>
      <vt:lpstr>Continued</vt:lpstr>
      <vt:lpstr>Continued</vt:lpstr>
      <vt:lpstr>Recklessness </vt:lpstr>
      <vt:lpstr>Subjective Recklessness </vt:lpstr>
      <vt:lpstr>R v Cunningham [1957] </vt:lpstr>
      <vt:lpstr>What is the test for subjective recklessness?</vt:lpstr>
      <vt:lpstr>Objective Recklessness </vt:lpstr>
      <vt:lpstr>Continued</vt:lpstr>
      <vt:lpstr>Continued</vt:lpstr>
      <vt:lpstr>2003 the year of change</vt:lpstr>
      <vt:lpstr>What is Negligence?</vt:lpstr>
      <vt:lpstr>Continued</vt:lpstr>
      <vt:lpstr>Continued</vt:lpstr>
      <vt:lpstr>Transferred Malice</vt:lpstr>
      <vt:lpstr>Transferred Malice</vt:lpstr>
      <vt:lpstr>R v Pembliton [1874]</vt:lpstr>
      <vt:lpstr>Men’s rea continued</vt:lpstr>
      <vt:lpstr>Let’s take a break!</vt:lpstr>
      <vt:lpstr>Any Questions?</vt:lpstr>
      <vt:lpstr>Activity</vt:lpstr>
      <vt:lpstr>Activity</vt:lpstr>
      <vt:lpstr>Summary</vt:lpstr>
      <vt:lpstr>Thank you! Any Questions?</vt:lpstr>
    </vt:vector>
  </TitlesOfParts>
  <Manager/>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Zita Draper</dc:creator>
  <cp:keywords/>
  <dc:description/>
  <cp:lastModifiedBy>Zita Draper</cp:lastModifiedBy>
  <cp:revision>2</cp:revision>
  <dcterms:created xsi:type="dcterms:W3CDTF">2024-09-18T09:03:41Z</dcterms:created>
  <dcterms:modified xsi:type="dcterms:W3CDTF">2025-10-13T07:28:26Z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