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331" r:id="rId3"/>
    <p:sldId id="330" r:id="rId4"/>
    <p:sldId id="329" r:id="rId5"/>
    <p:sldId id="313" r:id="rId6"/>
    <p:sldId id="320" r:id="rId7"/>
    <p:sldId id="321" r:id="rId8"/>
    <p:sldId id="326" r:id="rId9"/>
    <p:sldId id="274" r:id="rId10"/>
    <p:sldId id="327" r:id="rId11"/>
    <p:sldId id="328" r:id="rId12"/>
    <p:sldId id="332" r:id="rId13"/>
    <p:sldId id="316" r:id="rId14"/>
    <p:sldId id="333" r:id="rId15"/>
    <p:sldId id="335" r:id="rId16"/>
    <p:sldId id="295" r:id="rId17"/>
    <p:sldId id="334" r:id="rId18"/>
    <p:sldId id="336" r:id="rId19"/>
    <p:sldId id="284" r:id="rId20"/>
    <p:sldId id="296" r:id="rId21"/>
    <p:sldId id="294" r:id="rId22"/>
    <p:sldId id="280" r:id="rId23"/>
    <p:sldId id="279" r:id="rId24"/>
    <p:sldId id="286" r:id="rId25"/>
    <p:sldId id="290" r:id="rId26"/>
    <p:sldId id="292" r:id="rId27"/>
    <p:sldId id="29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B800A-EFDF-A054-AB17-02C15AEF019E}" v="2" dt="2023-10-20T09:56:47.686"/>
    <p1510:client id="{26C71979-BA29-4033-A235-51DB1BFE2AF5}" v="1" dt="2023-10-19T12:40:34.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425" autoAdjust="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319DC-A826-4ABE-8FAF-E629C3885DF8}"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A9E1-2D19-481A-93A3-FE71A4A260FA}" type="slidenum">
              <a:rPr lang="en-GB" smtClean="0"/>
              <a:t>‹#›</a:t>
            </a:fld>
            <a:endParaRPr lang="en-GB"/>
          </a:p>
        </p:txBody>
      </p:sp>
    </p:spTree>
    <p:extLst>
      <p:ext uri="{BB962C8B-B14F-4D97-AF65-F5344CB8AC3E}">
        <p14:creationId xmlns:p14="http://schemas.microsoft.com/office/powerpoint/2010/main" val="3963472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4</a:t>
            </a:fld>
            <a:endParaRPr lang="en-GB"/>
          </a:p>
        </p:txBody>
      </p:sp>
    </p:spTree>
    <p:extLst>
      <p:ext uri="{BB962C8B-B14F-4D97-AF65-F5344CB8AC3E}">
        <p14:creationId xmlns:p14="http://schemas.microsoft.com/office/powerpoint/2010/main" val="2032076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F6368"/>
                </a:solidFill>
                <a:effectLst/>
                <a:latin typeface="arial" panose="020B0604020202020204" pitchFamily="34" charset="0"/>
              </a:rPr>
              <a:t>Indictable</a:t>
            </a:r>
            <a:r>
              <a:rPr lang="en-GB" b="0" i="0" dirty="0">
                <a:solidFill>
                  <a:srgbClr val="4D5156"/>
                </a:solidFill>
                <a:effectLst/>
                <a:latin typeface="arial" panose="020B0604020202020204" pitchFamily="34" charset="0"/>
              </a:rPr>
              <a:t> only </a:t>
            </a:r>
            <a:r>
              <a:rPr lang="en-GB" b="1" i="0" dirty="0">
                <a:solidFill>
                  <a:srgbClr val="5F6368"/>
                </a:solidFill>
                <a:effectLst/>
                <a:latin typeface="arial" panose="020B0604020202020204" pitchFamily="34" charset="0"/>
              </a:rPr>
              <a:t>offences</a:t>
            </a:r>
            <a:r>
              <a:rPr lang="en-GB" b="0" i="0" dirty="0">
                <a:solidFill>
                  <a:srgbClr val="4D5156"/>
                </a:solidFill>
                <a:effectLst/>
                <a:latin typeface="arial" panose="020B0604020202020204" pitchFamily="34" charset="0"/>
              </a:rPr>
              <a:t> must be tried in the Crown Court.  -murder, rape, sexual assault, </a:t>
            </a:r>
            <a:r>
              <a:rPr lang="en-GB" b="0" i="0" dirty="0">
                <a:solidFill>
                  <a:srgbClr val="202124"/>
                </a:solidFill>
                <a:effectLst/>
                <a:latin typeface="Google Sans"/>
              </a:rPr>
              <a:t>Aggravated burglary, Theft, FGM, manslaughter</a:t>
            </a:r>
          </a:p>
          <a:p>
            <a:r>
              <a:rPr lang="en-GB" dirty="0"/>
              <a:t>https://www.gov.uk/government/statistics/women-and-the-criminal-justice-system-2021/women-and-the-criminal-justice-system-2021</a:t>
            </a:r>
          </a:p>
        </p:txBody>
      </p:sp>
      <p:sp>
        <p:nvSpPr>
          <p:cNvPr id="4" name="Slide Number Placeholder 3"/>
          <p:cNvSpPr>
            <a:spLocks noGrp="1"/>
          </p:cNvSpPr>
          <p:nvPr>
            <p:ph type="sldNum" sz="quarter" idx="5"/>
          </p:nvPr>
        </p:nvSpPr>
        <p:spPr/>
        <p:txBody>
          <a:bodyPr/>
          <a:lstStyle/>
          <a:p>
            <a:fld id="{27CD583B-8D18-4048-A14E-303B9DA8BFB6}" type="slidenum">
              <a:rPr lang="en-GB" smtClean="0"/>
              <a:t>7</a:t>
            </a:fld>
            <a:endParaRPr lang="en-GB"/>
          </a:p>
        </p:txBody>
      </p:sp>
    </p:spTree>
    <p:extLst>
      <p:ext uri="{BB962C8B-B14F-4D97-AF65-F5344CB8AC3E}">
        <p14:creationId xmlns:p14="http://schemas.microsoft.com/office/powerpoint/2010/main" val="320491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https://www.gov.uk/government/statistics/women-and-the-criminal-justice-system-2021/women-and-the-criminal-justice-system-2021#victims</a:t>
            </a:r>
          </a:p>
        </p:txBody>
      </p:sp>
      <p:sp>
        <p:nvSpPr>
          <p:cNvPr id="4" name="Slide Number Placeholder 3"/>
          <p:cNvSpPr>
            <a:spLocks noGrp="1"/>
          </p:cNvSpPr>
          <p:nvPr>
            <p:ph type="sldNum" sz="quarter" idx="5"/>
          </p:nvPr>
        </p:nvSpPr>
        <p:spPr/>
        <p:txBody>
          <a:bodyPr/>
          <a:lstStyle/>
          <a:p>
            <a:fld id="{27CD583B-8D18-4048-A14E-303B9DA8BFB6}" type="slidenum">
              <a:rPr lang="en-GB" smtClean="0"/>
              <a:t>9</a:t>
            </a:fld>
            <a:endParaRPr lang="en-GB"/>
          </a:p>
        </p:txBody>
      </p:sp>
    </p:spTree>
    <p:extLst>
      <p:ext uri="{BB962C8B-B14F-4D97-AF65-F5344CB8AC3E}">
        <p14:creationId xmlns:p14="http://schemas.microsoft.com/office/powerpoint/2010/main" val="4239133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https://www.gov.uk/government/statistics/women-and-the-criminal-justice-system-2021/women-and-the-criminal-justice-system-2021</a:t>
            </a:r>
          </a:p>
        </p:txBody>
      </p:sp>
      <p:sp>
        <p:nvSpPr>
          <p:cNvPr id="4" name="Slide Number Placeholder 3"/>
          <p:cNvSpPr>
            <a:spLocks noGrp="1"/>
          </p:cNvSpPr>
          <p:nvPr>
            <p:ph type="sldNum" sz="quarter" idx="5"/>
          </p:nvPr>
        </p:nvSpPr>
        <p:spPr/>
        <p:txBody>
          <a:bodyPr/>
          <a:lstStyle/>
          <a:p>
            <a:fld id="{F481A9E1-2D19-481A-93A3-FE71A4A260FA}" type="slidenum">
              <a:rPr lang="en-GB" smtClean="0"/>
              <a:t>12</a:t>
            </a:fld>
            <a:endParaRPr lang="en-GB"/>
          </a:p>
        </p:txBody>
      </p:sp>
    </p:spTree>
    <p:extLst>
      <p:ext uri="{BB962C8B-B14F-4D97-AF65-F5344CB8AC3E}">
        <p14:creationId xmlns:p14="http://schemas.microsoft.com/office/powerpoint/2010/main" val="2750366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https://academic.oup.com/bjc/article/59/3/693/5136478</a:t>
            </a:r>
          </a:p>
        </p:txBody>
      </p:sp>
      <p:sp>
        <p:nvSpPr>
          <p:cNvPr id="4" name="Slide Number Placeholder 3"/>
          <p:cNvSpPr>
            <a:spLocks noGrp="1"/>
          </p:cNvSpPr>
          <p:nvPr>
            <p:ph type="sldNum" sz="quarter" idx="5"/>
          </p:nvPr>
        </p:nvSpPr>
        <p:spPr/>
        <p:txBody>
          <a:bodyPr/>
          <a:lstStyle/>
          <a:p>
            <a:fld id="{F481A9E1-2D19-481A-93A3-FE71A4A260FA}" type="slidenum">
              <a:rPr lang="en-GB" smtClean="0"/>
              <a:t>13</a:t>
            </a:fld>
            <a:endParaRPr lang="en-GB"/>
          </a:p>
        </p:txBody>
      </p:sp>
    </p:spTree>
    <p:extLst>
      <p:ext uri="{BB962C8B-B14F-4D97-AF65-F5344CB8AC3E}">
        <p14:creationId xmlns:p14="http://schemas.microsoft.com/office/powerpoint/2010/main" val="1604654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https://www.ons.gov.uk/peoplepopulationandcommunity/crimeandjustice/articles/sexualoffencesvictimcharacteristicsenglandandwales/yearendingmarch2022#sex</a:t>
            </a:r>
          </a:p>
        </p:txBody>
      </p:sp>
      <p:sp>
        <p:nvSpPr>
          <p:cNvPr id="4" name="Slide Number Placeholder 3"/>
          <p:cNvSpPr>
            <a:spLocks noGrp="1"/>
          </p:cNvSpPr>
          <p:nvPr>
            <p:ph type="sldNum" sz="quarter" idx="5"/>
          </p:nvPr>
        </p:nvSpPr>
        <p:spPr/>
        <p:txBody>
          <a:bodyPr/>
          <a:lstStyle/>
          <a:p>
            <a:fld id="{F481A9E1-2D19-481A-93A3-FE71A4A260FA}" type="slidenum">
              <a:rPr lang="en-GB" smtClean="0"/>
              <a:t>15</a:t>
            </a:fld>
            <a:endParaRPr lang="en-GB"/>
          </a:p>
        </p:txBody>
      </p:sp>
    </p:spTree>
    <p:extLst>
      <p:ext uri="{BB962C8B-B14F-4D97-AF65-F5344CB8AC3E}">
        <p14:creationId xmlns:p14="http://schemas.microsoft.com/office/powerpoint/2010/main" val="2493622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https://victimscommissioner.org.uk/news/the-distressing-truth-is-that-if-you-are-raped-in-britain-today-your-chances-of-seeing-justice-are-slim/#:~:text=Only%205%25%20of%20rapes%20that,you%20will%20get%20to%20trial.</a:t>
            </a:r>
          </a:p>
        </p:txBody>
      </p:sp>
      <p:sp>
        <p:nvSpPr>
          <p:cNvPr id="4" name="Slide Number Placeholder 3"/>
          <p:cNvSpPr>
            <a:spLocks noGrp="1"/>
          </p:cNvSpPr>
          <p:nvPr>
            <p:ph type="sldNum" sz="quarter" idx="5"/>
          </p:nvPr>
        </p:nvSpPr>
        <p:spPr/>
        <p:txBody>
          <a:bodyPr/>
          <a:lstStyle/>
          <a:p>
            <a:fld id="{F481A9E1-2D19-481A-93A3-FE71A4A260FA}" type="slidenum">
              <a:rPr lang="en-GB" smtClean="0"/>
              <a:t>18</a:t>
            </a:fld>
            <a:endParaRPr lang="en-GB"/>
          </a:p>
        </p:txBody>
      </p:sp>
    </p:spTree>
    <p:extLst>
      <p:ext uri="{BB962C8B-B14F-4D97-AF65-F5344CB8AC3E}">
        <p14:creationId xmlns:p14="http://schemas.microsoft.com/office/powerpoint/2010/main" val="4031217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20</a:t>
            </a:fld>
            <a:endParaRPr lang="en-GB"/>
          </a:p>
        </p:txBody>
      </p:sp>
    </p:spTree>
    <p:extLst>
      <p:ext uri="{BB962C8B-B14F-4D97-AF65-F5344CB8AC3E}">
        <p14:creationId xmlns:p14="http://schemas.microsoft.com/office/powerpoint/2010/main" val="276937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https://www.gov.uk/government/statistics/hate-crime-england-and-wales-2022-to-2023/hate-crime-england-and-wales-2022-to-2023</a:t>
            </a:r>
          </a:p>
        </p:txBody>
      </p:sp>
      <p:sp>
        <p:nvSpPr>
          <p:cNvPr id="4" name="Slide Number Placeholder 3"/>
          <p:cNvSpPr>
            <a:spLocks noGrp="1"/>
          </p:cNvSpPr>
          <p:nvPr>
            <p:ph type="sldNum" sz="quarter" idx="5"/>
          </p:nvPr>
        </p:nvSpPr>
        <p:spPr/>
        <p:txBody>
          <a:bodyPr/>
          <a:lstStyle/>
          <a:p>
            <a:fld id="{F481A9E1-2D19-481A-93A3-FE71A4A260FA}" type="slidenum">
              <a:rPr lang="en-GB" smtClean="0"/>
              <a:t>25</a:t>
            </a:fld>
            <a:endParaRPr lang="en-GB"/>
          </a:p>
        </p:txBody>
      </p:sp>
    </p:spTree>
    <p:extLst>
      <p:ext uri="{BB962C8B-B14F-4D97-AF65-F5344CB8AC3E}">
        <p14:creationId xmlns:p14="http://schemas.microsoft.com/office/powerpoint/2010/main" val="160945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46C7-08AE-ECBE-2FEF-D76A7A685F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C30746-956E-E4C7-BC24-600461A2B7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C4EE93-5B92-2669-EBAF-E4DE9B7308D5}"/>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9FC62F8B-3384-61D3-0C00-C83BA2F40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6DB49-82AB-BC68-1BBA-A4CDBA6B6261}"/>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2187992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991F-2BB2-90C1-E357-E8F2E1EADF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08D42A-2210-964C-CD55-6E94787537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15A3E-A0F6-D8F1-6628-6B91969116DB}"/>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07E186B6-4523-ED26-C42B-68FA5465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FAD9F-9A61-175B-CA7B-9D23DD11D62C}"/>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337757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802D0-6108-7920-DC65-17A84C637B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85860B-77DF-6C12-3E87-0A1D09428B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A82DE1-DD7A-F6D2-71EC-F937BE929A42}"/>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9C307227-2FA3-4F26-45A1-AC824ADE2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D6B40-5A89-7831-EEBC-28EDC3DAC156}"/>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3995982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705DC-EE27-EE11-6210-F2A680091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105FC-D61C-181E-693D-C89B0E9561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D07DCC-3C74-B362-3B20-9983C4C1B8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C14261-6821-8F2A-AF7A-8EAA5D836DE1}"/>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6" name="Footer Placeholder 5">
            <a:extLst>
              <a:ext uri="{FF2B5EF4-FFF2-40B4-BE49-F238E27FC236}">
                <a16:creationId xmlns:a16="http://schemas.microsoft.com/office/drawing/2014/main" id="{C851538E-A117-D494-A1ED-562838FC7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5CC0D0-9DBB-764D-A868-4D7836E4C345}"/>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79081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C2A07-2E98-83C4-ABE0-11103B5FA9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6EBA7-5767-C062-EC0A-9D0ABC8C58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8CDC0E-38E9-36CC-FBB5-1716229DC9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A71D3-74BD-AEE7-5CAA-551009D8F7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4B326C-9A5B-2E65-A559-A59742DEB7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F8BDBB-4552-CD22-2D66-8A927564E16D}"/>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8" name="Footer Placeholder 7">
            <a:extLst>
              <a:ext uri="{FF2B5EF4-FFF2-40B4-BE49-F238E27FC236}">
                <a16:creationId xmlns:a16="http://schemas.microsoft.com/office/drawing/2014/main" id="{2FABF608-8080-F135-D8EE-D8DE1E65F0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40BCCB-5F5C-6761-E416-110BB035FE40}"/>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3891568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382E-E271-4C88-96A2-3ABF45F7B1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3D503D-8ACE-8588-ABAF-7331F8A67C97}"/>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4" name="Footer Placeholder 3">
            <a:extLst>
              <a:ext uri="{FF2B5EF4-FFF2-40B4-BE49-F238E27FC236}">
                <a16:creationId xmlns:a16="http://schemas.microsoft.com/office/drawing/2014/main" id="{E8B12771-F6DA-0C26-A4DB-95C58334AB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8D1593-C381-9A50-E4EB-8B523F19D31A}"/>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1242047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C084A3-5785-DB78-830A-255AC7A1F5C8}"/>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3" name="Footer Placeholder 2">
            <a:extLst>
              <a:ext uri="{FF2B5EF4-FFF2-40B4-BE49-F238E27FC236}">
                <a16:creationId xmlns:a16="http://schemas.microsoft.com/office/drawing/2014/main" id="{54CF9578-6607-9E0F-7825-E05555B712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46CCAD-E6C6-FD84-3249-BCE68954C55F}"/>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2859914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BFA82-9194-1B98-ACF7-CF0FECFF5A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249995-BFB7-D8FC-1256-12FB54D387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89235C-3F9B-8201-33C3-6DE100723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3B5FBF-FC66-83FB-373D-D807F7342CE2}"/>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6" name="Footer Placeholder 5">
            <a:extLst>
              <a:ext uri="{FF2B5EF4-FFF2-40B4-BE49-F238E27FC236}">
                <a16:creationId xmlns:a16="http://schemas.microsoft.com/office/drawing/2014/main" id="{8B43AE87-AF66-0DD2-E3ED-66CB3697A3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59019C-9402-769C-E0B8-DD6794E616A9}"/>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204614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41101-1A21-6A05-B363-6057DD6BE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4DF3EA-1A6B-CBA4-4BD4-85C8E5F1EB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E0F28F-8FDE-2E64-3C20-B663D618B1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6E5676-30FC-F7C1-1FEA-C01A67669D6E}"/>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6" name="Footer Placeholder 5">
            <a:extLst>
              <a:ext uri="{FF2B5EF4-FFF2-40B4-BE49-F238E27FC236}">
                <a16:creationId xmlns:a16="http://schemas.microsoft.com/office/drawing/2014/main" id="{3BBD9788-5F38-9121-28B4-8134C25E13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AA9B5C-3409-F3AC-9968-5DD790B694A2}"/>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1578236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15648-0370-98BC-7143-74561F291A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65A6FA-CA30-FC02-5AAA-B0F0B5902C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B9D433-7AB3-69C6-B727-3D783B4178B5}"/>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6189EC19-43F7-CE64-0FCF-23C388938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63546-BFAA-18BC-AB8A-F7C41A6A937F}"/>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1289548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CB87AB-4ECB-5656-EB6A-2C13BD8820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7713C0-8A67-FC9E-B401-B9B2222A40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031DA-82AC-4BC2-1A62-48A337BE7000}"/>
              </a:ext>
            </a:extLst>
          </p:cNvPr>
          <p:cNvSpPr>
            <a:spLocks noGrp="1"/>
          </p:cNvSpPr>
          <p:nvPr>
            <p:ph type="dt" sz="half" idx="10"/>
          </p:nvPr>
        </p:nvSpPr>
        <p:spPr/>
        <p:txBody>
          <a:body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1AD8A8A7-67FE-A357-8192-9D22DB375A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DA7BED-A32E-7B3B-22F4-6780DB6B52D7}"/>
              </a:ext>
            </a:extLst>
          </p:cNvPr>
          <p:cNvSpPr>
            <a:spLocks noGrp="1"/>
          </p:cNvSpPr>
          <p:nvPr>
            <p:ph type="sldNum" sz="quarter" idx="12"/>
          </p:nvPr>
        </p:nvSpPr>
        <p:spPr/>
        <p:txBody>
          <a:bodyPr/>
          <a:lstStyle/>
          <a:p>
            <a:fld id="{E238679B-D039-4EB9-B61F-A9D4A4130DDC}" type="slidenum">
              <a:rPr lang="en-GB" smtClean="0"/>
              <a:t>‹#›</a:t>
            </a:fld>
            <a:endParaRPr lang="en-GB"/>
          </a:p>
        </p:txBody>
      </p:sp>
    </p:spTree>
    <p:extLst>
      <p:ext uri="{BB962C8B-B14F-4D97-AF65-F5344CB8AC3E}">
        <p14:creationId xmlns:p14="http://schemas.microsoft.com/office/powerpoint/2010/main" val="2905164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B12D6E-551A-341F-AF49-223E61C2A7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B2E8B-7DB3-54FF-CECD-CC59997556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84D6D-5E54-ADBE-A2E0-7A26062289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FD4148-637D-47CB-A677-4C26FB9EB4E5}" type="datetimeFigureOut">
              <a:rPr lang="en-GB" smtClean="0"/>
              <a:t>20/10/2023</a:t>
            </a:fld>
            <a:endParaRPr lang="en-GB"/>
          </a:p>
        </p:txBody>
      </p:sp>
      <p:sp>
        <p:nvSpPr>
          <p:cNvPr id="5" name="Footer Placeholder 4">
            <a:extLst>
              <a:ext uri="{FF2B5EF4-FFF2-40B4-BE49-F238E27FC236}">
                <a16:creationId xmlns:a16="http://schemas.microsoft.com/office/drawing/2014/main" id="{7413BCFF-45D2-39BE-8250-D7B3436284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B4EBFC-C0BE-64F0-F2DC-E6D999F7DA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38679B-D039-4EB9-B61F-A9D4A4130DDC}" type="slidenum">
              <a:rPr lang="en-GB" smtClean="0"/>
              <a:t>‹#›</a:t>
            </a:fld>
            <a:endParaRPr lang="en-GB"/>
          </a:p>
        </p:txBody>
      </p:sp>
    </p:spTree>
    <p:extLst>
      <p:ext uri="{BB962C8B-B14F-4D97-AF65-F5344CB8AC3E}">
        <p14:creationId xmlns:p14="http://schemas.microsoft.com/office/powerpoint/2010/main" val="2162576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rimsoc.hull.ac.uk/wp-content/uploads/2020/06/2020_Malon_Criminology_Sentencing_Gender.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32790/female-offender-strategy-delivery-plan-2022-25.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77D266-F5D8-1EA8-598A-96F531CD727C}"/>
              </a:ext>
            </a:extLst>
          </p:cNvPr>
          <p:cNvSpPr>
            <a:spLocks noGrp="1"/>
          </p:cNvSpPr>
          <p:nvPr>
            <p:ph type="ctrTitle"/>
          </p:nvPr>
        </p:nvSpPr>
        <p:spPr>
          <a:xfrm>
            <a:off x="6367461" y="728664"/>
            <a:ext cx="4984813" cy="3157080"/>
          </a:xfrm>
          <a:noFill/>
        </p:spPr>
        <p:txBody>
          <a:bodyPr>
            <a:normAutofit/>
          </a:bodyPr>
          <a:lstStyle/>
          <a:p>
            <a:pPr algn="l"/>
            <a:r>
              <a:rPr lang="en-GB" sz="5200"/>
              <a:t>Week 3 continued….</a:t>
            </a:r>
          </a:p>
        </p:txBody>
      </p:sp>
      <p:sp>
        <p:nvSpPr>
          <p:cNvPr id="3" name="Subtitle 2">
            <a:extLst>
              <a:ext uri="{FF2B5EF4-FFF2-40B4-BE49-F238E27FC236}">
                <a16:creationId xmlns:a16="http://schemas.microsoft.com/office/drawing/2014/main" id="{FA86ABE2-C711-3E1A-1A59-509BE3F64959}"/>
              </a:ext>
            </a:extLst>
          </p:cNvPr>
          <p:cNvSpPr>
            <a:spLocks noGrp="1"/>
          </p:cNvSpPr>
          <p:nvPr>
            <p:ph type="subTitle" idx="1"/>
          </p:nvPr>
        </p:nvSpPr>
        <p:spPr>
          <a:xfrm>
            <a:off x="6367461" y="4072045"/>
            <a:ext cx="4984813" cy="2057289"/>
          </a:xfrm>
          <a:noFill/>
        </p:spPr>
        <p:txBody>
          <a:bodyPr>
            <a:normAutofit/>
          </a:bodyPr>
          <a:lstStyle/>
          <a:p>
            <a:pPr algn="l"/>
            <a:endParaRPr lang="en-GB" dirty="0"/>
          </a:p>
        </p:txBody>
      </p:sp>
      <p:pic>
        <p:nvPicPr>
          <p:cNvPr id="5" name="Picture 4" descr="Close-up of hopscotch on a sidewalk">
            <a:extLst>
              <a:ext uri="{FF2B5EF4-FFF2-40B4-BE49-F238E27FC236}">
                <a16:creationId xmlns:a16="http://schemas.microsoft.com/office/drawing/2014/main" id="{31DB4FF8-AD0A-EE2E-AAAF-39E656D45B32}"/>
              </a:ext>
            </a:extLst>
          </p:cNvPr>
          <p:cNvPicPr>
            <a:picLocks noChangeAspect="1"/>
          </p:cNvPicPr>
          <p:nvPr/>
        </p:nvPicPr>
        <p:blipFill rotWithShape="1">
          <a:blip r:embed="rId2"/>
          <a:srcRect l="21491" r="20055" b="-1"/>
          <a:stretch/>
        </p:blipFill>
        <p:spPr>
          <a:xfrm>
            <a:off x="1" y="10"/>
            <a:ext cx="6005512" cy="6857990"/>
          </a:xfrm>
          <a:prstGeom prst="rect">
            <a:avLst/>
          </a:prstGeom>
        </p:spPr>
      </p:pic>
    </p:spTree>
    <p:extLst>
      <p:ext uri="{BB962C8B-B14F-4D97-AF65-F5344CB8AC3E}">
        <p14:creationId xmlns:p14="http://schemas.microsoft.com/office/powerpoint/2010/main" val="3828934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754E59AD-C8EB-DA70-C1CD-D05235FC6BD2}"/>
              </a:ext>
            </a:extLst>
          </p:cNvPr>
          <p:cNvPicPr>
            <a:picLocks noChangeAspect="1"/>
          </p:cNvPicPr>
          <p:nvPr/>
        </p:nvPicPr>
        <p:blipFill rotWithShape="1">
          <a:blip r:embed="rId2"/>
          <a:srcRect l="40736" r="-1" b="-1"/>
          <a:stretch/>
        </p:blipFill>
        <p:spPr>
          <a:xfrm>
            <a:off x="8124669" y="10"/>
            <a:ext cx="4067329" cy="6857990"/>
          </a:xfrm>
          <a:prstGeom prst="rect">
            <a:avLst/>
          </a:prstGeom>
        </p:spPr>
      </p:pic>
      <p:sp useBgFill="1">
        <p:nvSpPr>
          <p:cNvPr id="17" name="Rectangle 16">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ECADD-94B5-F73F-5F6F-06538621D81B}"/>
              </a:ext>
            </a:extLst>
          </p:cNvPr>
          <p:cNvSpPr>
            <a:spLocks noGrp="1"/>
          </p:cNvSpPr>
          <p:nvPr>
            <p:ph type="title"/>
          </p:nvPr>
        </p:nvSpPr>
        <p:spPr>
          <a:xfrm>
            <a:off x="761801" y="328512"/>
            <a:ext cx="4778387" cy="1628970"/>
          </a:xfrm>
        </p:spPr>
        <p:txBody>
          <a:bodyPr anchor="ctr">
            <a:normAutofit/>
          </a:bodyPr>
          <a:lstStyle/>
          <a:p>
            <a:r>
              <a:rPr lang="en-GB" sz="4000"/>
              <a:t>Assignment </a:t>
            </a:r>
          </a:p>
        </p:txBody>
      </p:sp>
      <p:sp>
        <p:nvSpPr>
          <p:cNvPr id="19" name="Content Placeholder 2">
            <a:extLst>
              <a:ext uri="{FF2B5EF4-FFF2-40B4-BE49-F238E27FC236}">
                <a16:creationId xmlns:a16="http://schemas.microsoft.com/office/drawing/2014/main" id="{9558B153-C61C-D5B4-D4CD-46AF217BB7BD}"/>
              </a:ext>
            </a:extLst>
          </p:cNvPr>
          <p:cNvSpPr>
            <a:spLocks noGrp="1"/>
          </p:cNvSpPr>
          <p:nvPr>
            <p:ph idx="1"/>
          </p:nvPr>
        </p:nvSpPr>
        <p:spPr>
          <a:xfrm>
            <a:off x="761800" y="2285995"/>
            <a:ext cx="5334199" cy="3973072"/>
          </a:xfrm>
        </p:spPr>
        <p:txBody>
          <a:bodyPr anchor="ctr">
            <a:normAutofit/>
          </a:bodyPr>
          <a:lstStyle/>
          <a:p>
            <a:r>
              <a:rPr lang="en-GB" sz="2400" dirty="0"/>
              <a:t>Emails</a:t>
            </a:r>
          </a:p>
          <a:p>
            <a:r>
              <a:rPr lang="en-GB" sz="2400" dirty="0"/>
              <a:t>GA36 – Assignment Specification</a:t>
            </a:r>
          </a:p>
          <a:p>
            <a:r>
              <a:rPr lang="en-GB" sz="2400" dirty="0">
                <a:hlinkClick r:id="rId3"/>
              </a:rPr>
              <a:t>https://crimsoc.hull.ac.uk/wp-content/uploads/2020/06/2020_Malon_Criminology_Sentencing_Gender.pdf</a:t>
            </a:r>
            <a:endParaRPr lang="en-GB" sz="2400" dirty="0"/>
          </a:p>
          <a:p>
            <a:r>
              <a:rPr lang="en-GB" sz="2400" b="0" i="0" dirty="0">
                <a:effectLst/>
                <a:latin typeface="ReithSans"/>
              </a:rPr>
              <a:t>CASES = Scotland - Isla Bryson / Andrew Miller (Amy George)</a:t>
            </a:r>
          </a:p>
          <a:p>
            <a:endParaRPr lang="en-GB" sz="2000" b="0" i="0" dirty="0">
              <a:effectLst/>
              <a:latin typeface="ReithSans"/>
            </a:endParaRPr>
          </a:p>
          <a:p>
            <a:endParaRPr lang="en-GB" sz="2000" dirty="0"/>
          </a:p>
        </p:txBody>
      </p:sp>
    </p:spTree>
    <p:extLst>
      <p:ext uri="{BB962C8B-B14F-4D97-AF65-F5344CB8AC3E}">
        <p14:creationId xmlns:p14="http://schemas.microsoft.com/office/powerpoint/2010/main" val="4085231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EE0AAF-94D7-7F44-4921-40B18D4A441B}"/>
              </a:ext>
            </a:extLst>
          </p:cNvPr>
          <p:cNvSpPr>
            <a:spLocks noGrp="1"/>
          </p:cNvSpPr>
          <p:nvPr>
            <p:ph type="title"/>
          </p:nvPr>
        </p:nvSpPr>
        <p:spPr>
          <a:xfrm>
            <a:off x="1051560" y="586822"/>
            <a:ext cx="3657600" cy="1645920"/>
          </a:xfrm>
        </p:spPr>
        <p:txBody>
          <a:bodyPr>
            <a:normAutofit/>
          </a:bodyPr>
          <a:lstStyle/>
          <a:p>
            <a:endParaRPr lang="en-GB" sz="3200"/>
          </a:p>
        </p:txBody>
      </p:sp>
      <p:sp>
        <p:nvSpPr>
          <p:cNvPr id="25" name="Rectangle 2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2" name="Rectangle 21">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7DDCAC8A-7EAB-4D9D-EA61-F76D52FEB4A2}"/>
              </a:ext>
            </a:extLst>
          </p:cNvPr>
          <p:cNvSpPr>
            <a:spLocks noGrp="1"/>
          </p:cNvSpPr>
          <p:nvPr>
            <p:ph idx="1"/>
          </p:nvPr>
        </p:nvSpPr>
        <p:spPr>
          <a:xfrm>
            <a:off x="5250106" y="586822"/>
            <a:ext cx="6106742" cy="1645920"/>
          </a:xfrm>
        </p:spPr>
        <p:txBody>
          <a:bodyPr anchor="ctr">
            <a:normAutofit/>
          </a:bodyPr>
          <a:lstStyle/>
          <a:p>
            <a:endParaRPr lang="en-GB" sz="1800"/>
          </a:p>
        </p:txBody>
      </p:sp>
      <p:pic>
        <p:nvPicPr>
          <p:cNvPr id="11" name="Picture 10">
            <a:extLst>
              <a:ext uri="{FF2B5EF4-FFF2-40B4-BE49-F238E27FC236}">
                <a16:creationId xmlns:a16="http://schemas.microsoft.com/office/drawing/2014/main" id="{0B5E299E-9A24-2F31-5E5D-2581ECAB7BB0}"/>
              </a:ext>
            </a:extLst>
          </p:cNvPr>
          <p:cNvPicPr>
            <a:picLocks noChangeAspect="1"/>
          </p:cNvPicPr>
          <p:nvPr/>
        </p:nvPicPr>
        <p:blipFill>
          <a:blip r:embed="rId2"/>
          <a:stretch>
            <a:fillRect/>
          </a:stretch>
        </p:blipFill>
        <p:spPr>
          <a:xfrm>
            <a:off x="209862" y="678262"/>
            <a:ext cx="4903187" cy="5534999"/>
          </a:xfrm>
          <a:prstGeom prst="rect">
            <a:avLst/>
          </a:prstGeom>
        </p:spPr>
      </p:pic>
      <p:pic>
        <p:nvPicPr>
          <p:cNvPr id="7" name="Picture 6">
            <a:extLst>
              <a:ext uri="{FF2B5EF4-FFF2-40B4-BE49-F238E27FC236}">
                <a16:creationId xmlns:a16="http://schemas.microsoft.com/office/drawing/2014/main" id="{8B315A9B-C4FE-F79E-0561-0765DB426BFC}"/>
              </a:ext>
            </a:extLst>
          </p:cNvPr>
          <p:cNvPicPr>
            <a:picLocks noChangeAspect="1"/>
          </p:cNvPicPr>
          <p:nvPr/>
        </p:nvPicPr>
        <p:blipFill>
          <a:blip r:embed="rId3"/>
          <a:stretch>
            <a:fillRect/>
          </a:stretch>
        </p:blipFill>
        <p:spPr>
          <a:xfrm>
            <a:off x="5525151" y="589986"/>
            <a:ext cx="6260720" cy="5623275"/>
          </a:xfrm>
          <a:prstGeom prst="rect">
            <a:avLst/>
          </a:prstGeom>
        </p:spPr>
      </p:pic>
    </p:spTree>
    <p:extLst>
      <p:ext uri="{BB962C8B-B14F-4D97-AF65-F5344CB8AC3E}">
        <p14:creationId xmlns:p14="http://schemas.microsoft.com/office/powerpoint/2010/main" val="276894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3"/>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4056109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6BB00F-DE7B-7681-FA09-57458128BE7A}"/>
              </a:ext>
            </a:extLst>
          </p:cNvPr>
          <p:cNvPicPr>
            <a:picLocks noChangeAspect="1"/>
          </p:cNvPicPr>
          <p:nvPr/>
        </p:nvPicPr>
        <p:blipFill rotWithShape="1">
          <a:blip r:embed="rId2"/>
          <a:srcRect b="13144"/>
          <a:stretch/>
        </p:blipFill>
        <p:spPr>
          <a:xfrm>
            <a:off x="20" y="1282"/>
            <a:ext cx="12191980" cy="6856718"/>
          </a:xfrm>
          <a:prstGeom prst="rect">
            <a:avLst/>
          </a:prstGeom>
        </p:spPr>
      </p:pic>
    </p:spTree>
    <p:extLst>
      <p:ext uri="{BB962C8B-B14F-4D97-AF65-F5344CB8AC3E}">
        <p14:creationId xmlns:p14="http://schemas.microsoft.com/office/powerpoint/2010/main" val="709339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rrest&#10;&#10;Description automatically generated with medium confidence">
            <a:extLst>
              <a:ext uri="{FF2B5EF4-FFF2-40B4-BE49-F238E27FC236}">
                <a16:creationId xmlns:a16="http://schemas.microsoft.com/office/drawing/2014/main" id="{4E3AEB53-5946-A1ED-E465-9CFE681E6474}"/>
              </a:ext>
            </a:extLst>
          </p:cNvPr>
          <p:cNvPicPr>
            <a:picLocks noChangeAspect="1"/>
          </p:cNvPicPr>
          <p:nvPr/>
        </p:nvPicPr>
        <p:blipFill rotWithShape="1">
          <a:blip r:embed="rId2"/>
          <a:srcRect b="16682"/>
          <a:stretch/>
        </p:blipFill>
        <p:spPr>
          <a:xfrm>
            <a:off x="20" y="1282"/>
            <a:ext cx="12191980" cy="6856718"/>
          </a:xfrm>
          <a:prstGeom prst="rect">
            <a:avLst/>
          </a:prstGeom>
        </p:spPr>
      </p:pic>
    </p:spTree>
    <p:extLst>
      <p:ext uri="{BB962C8B-B14F-4D97-AF65-F5344CB8AC3E}">
        <p14:creationId xmlns:p14="http://schemas.microsoft.com/office/powerpoint/2010/main" val="2884055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9C3CB0-4611-8A4C-CF22-9DBEBB5E3439}"/>
              </a:ext>
            </a:extLst>
          </p:cNvPr>
          <p:cNvPicPr>
            <a:picLocks noChangeAspect="1"/>
          </p:cNvPicPr>
          <p:nvPr/>
        </p:nvPicPr>
        <p:blipFill>
          <a:blip r:embed="rId3"/>
          <a:stretch>
            <a:fillRect/>
          </a:stretch>
        </p:blipFill>
        <p:spPr>
          <a:xfrm>
            <a:off x="734518" y="643466"/>
            <a:ext cx="9893508" cy="5571067"/>
          </a:xfrm>
          <a:prstGeom prst="rect">
            <a:avLst/>
          </a:prstGeom>
        </p:spPr>
      </p:pic>
    </p:spTree>
    <p:extLst>
      <p:ext uri="{BB962C8B-B14F-4D97-AF65-F5344CB8AC3E}">
        <p14:creationId xmlns:p14="http://schemas.microsoft.com/office/powerpoint/2010/main" val="397397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B2D030-5DBF-CDF5-6977-58B66FB2BE30}"/>
              </a:ext>
            </a:extLst>
          </p:cNvPr>
          <p:cNvPicPr>
            <a:picLocks noChangeAspect="1"/>
          </p:cNvPicPr>
          <p:nvPr/>
        </p:nvPicPr>
        <p:blipFill>
          <a:blip r:embed="rId2"/>
          <a:stretch>
            <a:fillRect/>
          </a:stretch>
        </p:blipFill>
        <p:spPr>
          <a:xfrm>
            <a:off x="569626" y="509666"/>
            <a:ext cx="11272604" cy="6342111"/>
          </a:xfrm>
          <a:prstGeom prst="rect">
            <a:avLst/>
          </a:prstGeom>
        </p:spPr>
      </p:pic>
    </p:spTree>
    <p:extLst>
      <p:ext uri="{BB962C8B-B14F-4D97-AF65-F5344CB8AC3E}">
        <p14:creationId xmlns:p14="http://schemas.microsoft.com/office/powerpoint/2010/main" val="3442999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67053-5889-A21B-913F-1357FBCA709F}"/>
              </a:ext>
            </a:extLst>
          </p:cNvPr>
          <p:cNvSpPr>
            <a:spLocks noGrp="1"/>
          </p:cNvSpPr>
          <p:nvPr>
            <p:ph type="title"/>
          </p:nvPr>
        </p:nvSpPr>
        <p:spPr>
          <a:xfrm>
            <a:off x="1043631" y="809898"/>
            <a:ext cx="9942716" cy="1554480"/>
          </a:xfrm>
        </p:spPr>
        <p:txBody>
          <a:bodyPr anchor="ctr">
            <a:normAutofit/>
          </a:bodyPr>
          <a:lstStyle/>
          <a:p>
            <a:r>
              <a:rPr lang="en-GB" sz="4800"/>
              <a:t>Rates of Victimisation</a:t>
            </a:r>
          </a:p>
        </p:txBody>
      </p:sp>
      <p:sp>
        <p:nvSpPr>
          <p:cNvPr id="3" name="Content Placeholder 2">
            <a:extLst>
              <a:ext uri="{FF2B5EF4-FFF2-40B4-BE49-F238E27FC236}">
                <a16:creationId xmlns:a16="http://schemas.microsoft.com/office/drawing/2014/main" id="{A346E3FE-2CDC-0BFC-B21A-7AFBA0B174E6}"/>
              </a:ext>
            </a:extLst>
          </p:cNvPr>
          <p:cNvSpPr>
            <a:spLocks noGrp="1"/>
          </p:cNvSpPr>
          <p:nvPr>
            <p:ph idx="1"/>
          </p:nvPr>
        </p:nvSpPr>
        <p:spPr>
          <a:xfrm>
            <a:off x="1045028" y="2010227"/>
            <a:ext cx="9941319" cy="4131953"/>
          </a:xfrm>
        </p:spPr>
        <p:txBody>
          <a:bodyPr anchor="ctr">
            <a:normAutofit/>
          </a:bodyPr>
          <a:lstStyle/>
          <a:p>
            <a:r>
              <a:rPr lang="en-GB" sz="2000" b="1" i="0" dirty="0">
                <a:effectLst/>
                <a:latin typeface="GDS Transport"/>
              </a:rPr>
              <a:t>Males maintain higher risk of personal crime than females.</a:t>
            </a:r>
            <a:endParaRPr lang="en-GB" sz="2000" b="0" i="0" dirty="0">
              <a:effectLst/>
              <a:latin typeface="GDS Transport"/>
            </a:endParaRPr>
          </a:p>
          <a:p>
            <a:pPr lvl="1"/>
            <a:r>
              <a:rPr lang="en-GB" sz="2000" b="0" i="0" dirty="0">
                <a:effectLst/>
                <a:latin typeface="GDS Transport"/>
              </a:rPr>
              <a:t>In 2019/20, 3.9% of males were victim to personal crime, compared to 3.4% of females.</a:t>
            </a:r>
          </a:p>
          <a:p>
            <a:pPr lvl="1"/>
            <a:r>
              <a:rPr lang="en-GB" sz="2000" b="0" i="0" dirty="0">
                <a:solidFill>
                  <a:srgbClr val="0B0C0C"/>
                </a:solidFill>
                <a:effectLst/>
                <a:latin typeface="GDS Transport"/>
              </a:rPr>
              <a:t>In 2021/22, 4.1% of males were victim to personal crime, compared to 2.8% of females.</a:t>
            </a:r>
            <a:endParaRPr lang="en-GB" sz="2000" b="0" i="0" dirty="0">
              <a:effectLst/>
              <a:latin typeface="GDS Transport"/>
            </a:endParaRPr>
          </a:p>
          <a:p>
            <a:pPr algn="l"/>
            <a:r>
              <a:rPr lang="en-GB" sz="2000" b="1" i="0" dirty="0">
                <a:solidFill>
                  <a:srgbClr val="0B0C0C"/>
                </a:solidFill>
                <a:effectLst/>
                <a:latin typeface="GDS Transport"/>
              </a:rPr>
              <a:t>In 2020/21, 594 homicides were recorded; 70% of victims were male and 30% female.</a:t>
            </a:r>
            <a:endParaRPr lang="en-GB" sz="2000" b="0" i="0" dirty="0">
              <a:solidFill>
                <a:srgbClr val="0B0C0C"/>
              </a:solidFill>
              <a:effectLst/>
              <a:latin typeface="GDS Transport"/>
            </a:endParaRPr>
          </a:p>
          <a:p>
            <a:pPr algn="l"/>
            <a:r>
              <a:rPr lang="en-GB" sz="2000" b="0" i="0" dirty="0">
                <a:solidFill>
                  <a:srgbClr val="0B0C0C"/>
                </a:solidFill>
                <a:effectLst/>
                <a:latin typeface="GDS Transport"/>
              </a:rPr>
              <a:t>In over half (54%) of female homicide victims (where the suspect was known), the suspect was their partner or ex-partner.</a:t>
            </a:r>
          </a:p>
          <a:p>
            <a:endParaRPr lang="en-GB" sz="2000" dirty="0"/>
          </a:p>
        </p:txBody>
      </p:sp>
      <p:sp>
        <p:nvSpPr>
          <p:cNvPr id="4" name="TextBox 3">
            <a:extLst>
              <a:ext uri="{FF2B5EF4-FFF2-40B4-BE49-F238E27FC236}">
                <a16:creationId xmlns:a16="http://schemas.microsoft.com/office/drawing/2014/main" id="{F52F4735-1B95-5543-F278-99F58B25056E}"/>
              </a:ext>
            </a:extLst>
          </p:cNvPr>
          <p:cNvSpPr txBox="1"/>
          <p:nvPr/>
        </p:nvSpPr>
        <p:spPr>
          <a:xfrm>
            <a:off x="8525705" y="115655"/>
            <a:ext cx="3738272" cy="1200329"/>
          </a:xfrm>
          <a:prstGeom prst="rect">
            <a:avLst/>
          </a:prstGeom>
          <a:noFill/>
        </p:spPr>
        <p:txBody>
          <a:bodyPr wrap="square">
            <a:spAutoFit/>
          </a:bodyPr>
          <a:lstStyle/>
          <a:p>
            <a:r>
              <a:rPr lang="en-GB" sz="1200" b="0" i="0">
                <a:solidFill>
                  <a:srgbClr val="333333"/>
                </a:solidFill>
                <a:effectLst/>
                <a:latin typeface="avenir-regular-class"/>
              </a:rPr>
              <a:t>Ministry of Justice (2020) </a:t>
            </a:r>
            <a:r>
              <a:rPr lang="en-GB" sz="1200" b="0" i="1">
                <a:solidFill>
                  <a:srgbClr val="333333"/>
                </a:solidFill>
                <a:effectLst/>
                <a:latin typeface="avenir-regular-class"/>
              </a:rPr>
              <a:t>Women and the Criminal Justice System, 2019</a:t>
            </a:r>
            <a:r>
              <a:rPr lang="en-GB" sz="1200" b="0" i="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a:p>
        </p:txBody>
      </p:sp>
    </p:spTree>
    <p:extLst>
      <p:ext uri="{BB962C8B-B14F-4D97-AF65-F5344CB8AC3E}">
        <p14:creationId xmlns:p14="http://schemas.microsoft.com/office/powerpoint/2010/main" val="2216050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53C742-EE7B-C0F7-40DE-77960A9FC96E}"/>
              </a:ext>
            </a:extLst>
          </p:cNvPr>
          <p:cNvPicPr>
            <a:picLocks noChangeAspect="1"/>
          </p:cNvPicPr>
          <p:nvPr/>
        </p:nvPicPr>
        <p:blipFill>
          <a:blip r:embed="rId2"/>
          <a:stretch>
            <a:fillRect/>
          </a:stretch>
        </p:blipFill>
        <p:spPr>
          <a:xfrm>
            <a:off x="359765" y="643467"/>
            <a:ext cx="11004922" cy="5899518"/>
          </a:xfrm>
          <a:prstGeom prst="rect">
            <a:avLst/>
          </a:prstGeom>
        </p:spPr>
      </p:pic>
    </p:spTree>
    <p:extLst>
      <p:ext uri="{BB962C8B-B14F-4D97-AF65-F5344CB8AC3E}">
        <p14:creationId xmlns:p14="http://schemas.microsoft.com/office/powerpoint/2010/main" val="3704548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5D95-B29A-4424-3F97-86D9BE4C7A5B}"/>
              </a:ext>
            </a:extLst>
          </p:cNvPr>
          <p:cNvSpPr>
            <a:spLocks noGrp="1"/>
          </p:cNvSpPr>
          <p:nvPr>
            <p:ph type="title"/>
          </p:nvPr>
        </p:nvSpPr>
        <p:spPr>
          <a:xfrm>
            <a:off x="838200" y="365126"/>
            <a:ext cx="10515600" cy="912132"/>
          </a:xfrm>
        </p:spPr>
        <p:txBody>
          <a:bodyPr>
            <a:normAutofit/>
          </a:bodyPr>
          <a:lstStyle/>
          <a:p>
            <a:r>
              <a:rPr lang="en-GB" sz="3600"/>
              <a:t>Perceptions of the Criminal Justice System</a:t>
            </a:r>
          </a:p>
        </p:txBody>
      </p:sp>
      <p:sp>
        <p:nvSpPr>
          <p:cNvPr id="3" name="Content Placeholder 2">
            <a:extLst>
              <a:ext uri="{FF2B5EF4-FFF2-40B4-BE49-F238E27FC236}">
                <a16:creationId xmlns:a16="http://schemas.microsoft.com/office/drawing/2014/main" id="{4399F9D9-6C5F-1B56-472C-6D36FA76F9EE}"/>
              </a:ext>
            </a:extLst>
          </p:cNvPr>
          <p:cNvSpPr>
            <a:spLocks noGrp="1"/>
          </p:cNvSpPr>
          <p:nvPr>
            <p:ph idx="1"/>
          </p:nvPr>
        </p:nvSpPr>
        <p:spPr>
          <a:xfrm>
            <a:off x="838200" y="1454046"/>
            <a:ext cx="10515600" cy="4722917"/>
          </a:xfrm>
        </p:spPr>
        <p:txBody>
          <a:bodyPr>
            <a:normAutofit fontScale="92500" lnSpcReduction="10000"/>
          </a:bodyPr>
          <a:lstStyle/>
          <a:p>
            <a:r>
              <a:rPr lang="en-GB" dirty="0">
                <a:solidFill>
                  <a:srgbClr val="0B0C0C"/>
                </a:solidFill>
                <a:latin typeface="GDS Transport"/>
              </a:rPr>
              <a:t>F</a:t>
            </a:r>
            <a:r>
              <a:rPr lang="en-GB" b="0" i="0" dirty="0">
                <a:solidFill>
                  <a:srgbClr val="0B0C0C"/>
                </a:solidFill>
                <a:effectLst/>
                <a:latin typeface="GDS Transport"/>
              </a:rPr>
              <a:t>emales appear to be substantially underrepresented throughout the CJS</a:t>
            </a:r>
          </a:p>
          <a:p>
            <a:r>
              <a:rPr lang="en-GB" dirty="0">
                <a:solidFill>
                  <a:srgbClr val="0B0C0C"/>
                </a:solidFill>
                <a:latin typeface="GDS Transport"/>
              </a:rPr>
              <a:t>Victims – males were high risk of being victim to personal crime</a:t>
            </a:r>
          </a:p>
          <a:p>
            <a:r>
              <a:rPr lang="en-GB" dirty="0">
                <a:solidFill>
                  <a:srgbClr val="0B0C0C"/>
                </a:solidFill>
                <a:latin typeface="GDS Transport"/>
              </a:rPr>
              <a:t>2020/21 Homicides 70% were male 30% female</a:t>
            </a:r>
          </a:p>
          <a:p>
            <a:r>
              <a:rPr lang="en-GB" i="0" dirty="0">
                <a:solidFill>
                  <a:srgbClr val="0B0C0C"/>
                </a:solidFill>
                <a:effectLst/>
                <a:latin typeface="GDS Transport"/>
              </a:rPr>
              <a:t>The majority (85%) of arrests continue to be accounted for by males in 2021/22</a:t>
            </a:r>
          </a:p>
          <a:p>
            <a:r>
              <a:rPr lang="en-GB" dirty="0">
                <a:solidFill>
                  <a:srgbClr val="0B0C0C"/>
                </a:solidFill>
                <a:latin typeface="GDS Transport"/>
              </a:rPr>
              <a:t>F</a:t>
            </a:r>
            <a:r>
              <a:rPr lang="en-GB" b="0" i="0" dirty="0">
                <a:solidFill>
                  <a:srgbClr val="0B0C0C"/>
                </a:solidFill>
                <a:effectLst/>
                <a:latin typeface="GDS Transport"/>
              </a:rPr>
              <a:t>emale defendants prosecuted at court, 14% were prosecuted for indictable offences compared to 23% of male defendants</a:t>
            </a:r>
          </a:p>
          <a:p>
            <a:r>
              <a:rPr lang="en-GB" i="0" dirty="0">
                <a:solidFill>
                  <a:srgbClr val="0B0C0C"/>
                </a:solidFill>
                <a:effectLst/>
                <a:latin typeface="GDS Transport"/>
              </a:rPr>
              <a:t>In 2021, the average custodial sentence length for male offenders was 22.7 months compared to 14.5 months for female offenders.</a:t>
            </a:r>
          </a:p>
          <a:p>
            <a:r>
              <a:rPr lang="en-GB" b="0" i="0" dirty="0">
                <a:solidFill>
                  <a:srgbClr val="0B0C0C"/>
                </a:solidFill>
                <a:effectLst/>
                <a:latin typeface="GDS Transport"/>
              </a:rPr>
              <a:t>In 2021, the number of individuals who self-harmed per 1,000 prisoners was 350 for females and 135 for males. </a:t>
            </a:r>
            <a:endParaRPr lang="en-GB" dirty="0"/>
          </a:p>
        </p:txBody>
      </p:sp>
    </p:spTree>
    <p:extLst>
      <p:ext uri="{BB962C8B-B14F-4D97-AF65-F5344CB8AC3E}">
        <p14:creationId xmlns:p14="http://schemas.microsoft.com/office/powerpoint/2010/main" val="62429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EAE6AF-0854-3355-55D0-446C1EDA11B1}"/>
              </a:ext>
            </a:extLst>
          </p:cNvPr>
          <p:cNvPicPr>
            <a:picLocks noChangeAspect="1"/>
          </p:cNvPicPr>
          <p:nvPr/>
        </p:nvPicPr>
        <p:blipFill>
          <a:blip r:embed="rId3"/>
          <a:stretch>
            <a:fillRect/>
          </a:stretch>
        </p:blipFill>
        <p:spPr>
          <a:xfrm>
            <a:off x="749508" y="871537"/>
            <a:ext cx="10717967" cy="5244450"/>
          </a:xfrm>
          <a:prstGeom prst="rect">
            <a:avLst/>
          </a:prstGeom>
        </p:spPr>
      </p:pic>
    </p:spTree>
    <p:extLst>
      <p:ext uri="{BB962C8B-B14F-4D97-AF65-F5344CB8AC3E}">
        <p14:creationId xmlns:p14="http://schemas.microsoft.com/office/powerpoint/2010/main" val="2457671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249-AF4B-763A-928A-C30B40D3E9D4}"/>
              </a:ext>
            </a:extLst>
          </p:cNvPr>
          <p:cNvSpPr>
            <a:spLocks noGrp="1"/>
          </p:cNvSpPr>
          <p:nvPr>
            <p:ph type="title"/>
          </p:nvPr>
        </p:nvSpPr>
        <p:spPr>
          <a:xfrm>
            <a:off x="838200" y="365126"/>
            <a:ext cx="10515600" cy="897618"/>
          </a:xfrm>
        </p:spPr>
        <p:txBody>
          <a:bodyPr/>
          <a:lstStyle/>
          <a:p>
            <a:r>
              <a:rPr lang="en-GB" sz="4400" b="1" i="0">
                <a:solidFill>
                  <a:srgbClr val="2A2A2A"/>
                </a:solidFill>
                <a:effectLst/>
                <a:latin typeface="Merriweather" panose="00000500000000000000" pitchFamily="2" charset="0"/>
              </a:rPr>
              <a:t>Drunk and Doubly Deviant?</a:t>
            </a:r>
            <a:endParaRPr lang="en-GB"/>
          </a:p>
        </p:txBody>
      </p:sp>
      <p:sp>
        <p:nvSpPr>
          <p:cNvPr id="3" name="Content Placeholder 2">
            <a:extLst>
              <a:ext uri="{FF2B5EF4-FFF2-40B4-BE49-F238E27FC236}">
                <a16:creationId xmlns:a16="http://schemas.microsoft.com/office/drawing/2014/main" id="{7CB81E2D-5D64-DAFF-D683-A9CEF901CC3C}"/>
              </a:ext>
            </a:extLst>
          </p:cNvPr>
          <p:cNvSpPr>
            <a:spLocks noGrp="1"/>
          </p:cNvSpPr>
          <p:nvPr>
            <p:ph idx="1"/>
          </p:nvPr>
        </p:nvSpPr>
        <p:spPr/>
        <p:txBody>
          <a:bodyPr/>
          <a:lstStyle/>
          <a:p>
            <a:r>
              <a:rPr lang="en-GB" sz="2000" dirty="0" err="1">
                <a:latin typeface="Arial" panose="020B0604020202020204" pitchFamily="34" charset="0"/>
                <a:cs typeface="Arial" panose="020B0604020202020204" pitchFamily="34" charset="0"/>
              </a:rPr>
              <a:t>Lightowlers</a:t>
            </a:r>
            <a:r>
              <a:rPr lang="en-GB" sz="2000" dirty="0">
                <a:latin typeface="Arial" panose="020B0604020202020204" pitchFamily="34" charset="0"/>
                <a:cs typeface="Arial" panose="020B0604020202020204" pitchFamily="34" charset="0"/>
              </a:rPr>
              <a:t>, C.  (2018)</a:t>
            </a:r>
          </a:p>
          <a:p>
            <a:r>
              <a:rPr lang="en-GB" sz="2000" dirty="0">
                <a:latin typeface="Arial" panose="020B0604020202020204" pitchFamily="34" charset="0"/>
                <a:cs typeface="Arial" panose="020B0604020202020204" pitchFamily="34" charset="0"/>
              </a:rPr>
              <a:t>P</a:t>
            </a:r>
            <a:r>
              <a:rPr lang="en-GB" sz="2000" b="0" i="0" dirty="0">
                <a:effectLst/>
                <a:latin typeface="Arial" panose="020B0604020202020204" pitchFamily="34" charset="0"/>
                <a:cs typeface="Arial" panose="020B0604020202020204" pitchFamily="34" charset="0"/>
              </a:rPr>
              <a:t>robability of custody and sentence severity using the Crown Court Sentencing Survey –intoxication and assault offences.</a:t>
            </a:r>
          </a:p>
          <a:p>
            <a:r>
              <a:rPr lang="en-GB" sz="2000" dirty="0">
                <a:latin typeface="Arial" panose="020B0604020202020204" pitchFamily="34" charset="0"/>
                <a:cs typeface="Arial" panose="020B0604020202020204" pitchFamily="34" charset="0"/>
              </a:rPr>
              <a:t>Main findings – female defendants' cases are twice likely to be taken more serious compared to males where intoxication is present.</a:t>
            </a:r>
          </a:p>
          <a:p>
            <a:r>
              <a:rPr lang="en-GB" sz="2000" dirty="0">
                <a:latin typeface="Arial" panose="020B0604020202020204" pitchFamily="34" charset="0"/>
                <a:cs typeface="Arial" panose="020B0604020202020204" pitchFamily="34" charset="0"/>
              </a:rPr>
              <a:t>Women are judge more harshly than men – alcohol history, family life, social services, previous cases</a:t>
            </a:r>
          </a:p>
          <a:p>
            <a:r>
              <a:rPr lang="en-GB" sz="2000" b="0" i="0" dirty="0">
                <a:effectLst/>
                <a:latin typeface="Arial" panose="020B0604020202020204" pitchFamily="34" charset="0"/>
                <a:cs typeface="Arial" panose="020B0604020202020204" pitchFamily="34" charset="0"/>
              </a:rPr>
              <a:t>Two polarized standpoints are clear –</a:t>
            </a:r>
          </a:p>
          <a:p>
            <a:r>
              <a:rPr lang="en-GB" sz="2000" b="0" i="0" dirty="0">
                <a:effectLst/>
                <a:latin typeface="Arial" panose="020B0604020202020204" pitchFamily="34" charset="0"/>
                <a:cs typeface="Arial" panose="020B0604020202020204" pitchFamily="34" charset="0"/>
              </a:rPr>
              <a:t> those suggesting women are treated with greater leniency (sometimes also referred to as ‘chivalry’) </a:t>
            </a:r>
          </a:p>
          <a:p>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hose suggesting women receive </a:t>
            </a:r>
            <a:r>
              <a:rPr lang="en-GB" sz="2000" b="0" i="0" dirty="0">
                <a:solidFill>
                  <a:srgbClr val="2A2A2A"/>
                </a:solidFill>
                <a:effectLst/>
                <a:latin typeface="Arial" panose="020B0604020202020204" pitchFamily="34" charset="0"/>
                <a:cs typeface="Arial" panose="020B0604020202020204" pitchFamily="34" charset="0"/>
              </a:rPr>
              <a:t>more </a:t>
            </a:r>
            <a:r>
              <a:rPr lang="en-GB" sz="2000" b="0" i="0" dirty="0">
                <a:effectLst/>
                <a:latin typeface="Arial" panose="020B0604020202020204" pitchFamily="34" charset="0"/>
                <a:cs typeface="Arial" panose="020B0604020202020204" pitchFamily="34" charset="0"/>
              </a:rPr>
              <a:t>severe treatment as they are seen as ‘doubly deviant’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6114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B8A1F-43D8-8E25-4597-7FDDC1D8B2ED}"/>
              </a:ext>
            </a:extLst>
          </p:cNvPr>
          <p:cNvSpPr>
            <a:spLocks noGrp="1"/>
          </p:cNvSpPr>
          <p:nvPr>
            <p:ph type="title"/>
          </p:nvPr>
        </p:nvSpPr>
        <p:spPr>
          <a:xfrm>
            <a:off x="572493" y="238539"/>
            <a:ext cx="11018520" cy="1434415"/>
          </a:xfrm>
        </p:spPr>
        <p:txBody>
          <a:bodyPr anchor="b">
            <a:normAutofit/>
          </a:bodyPr>
          <a:lstStyle/>
          <a:p>
            <a:r>
              <a:rPr lang="en-GB" sz="5400"/>
              <a:t>Chivalry Theory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C49F6-7FA3-801E-C88E-9EC4524A9B29}"/>
              </a:ext>
            </a:extLst>
          </p:cNvPr>
          <p:cNvSpPr>
            <a:spLocks noGrp="1"/>
          </p:cNvSpPr>
          <p:nvPr>
            <p:ph idx="1"/>
          </p:nvPr>
        </p:nvSpPr>
        <p:spPr>
          <a:xfrm>
            <a:off x="464695" y="2071316"/>
            <a:ext cx="6821349" cy="4119172"/>
          </a:xfrm>
        </p:spPr>
        <p:txBody>
          <a:bodyPr anchor="t">
            <a:normAutofit/>
          </a:bodyPr>
          <a:lstStyle/>
          <a:p>
            <a:r>
              <a:rPr lang="en-GB" sz="2200" b="0" i="0" dirty="0">
                <a:effectLst/>
                <a:latin typeface="Google Sans"/>
              </a:rPr>
              <a:t>Chivalry suggests that women who commit crime are awarded more lenient sentences than males</a:t>
            </a:r>
          </a:p>
          <a:p>
            <a:r>
              <a:rPr lang="en-GB" sz="2200" dirty="0">
                <a:latin typeface="Google Sans"/>
              </a:rPr>
              <a:t>Males' attitudes toward females appeals to them when they sentence females</a:t>
            </a:r>
            <a:endParaRPr lang="en-GB" sz="2200" b="0" i="0" dirty="0">
              <a:effectLst/>
              <a:latin typeface="Google Sans"/>
            </a:endParaRPr>
          </a:p>
          <a:p>
            <a:r>
              <a:rPr lang="en-GB" sz="2200" b="0" i="0" dirty="0">
                <a:effectLst/>
                <a:latin typeface="Google Sans"/>
              </a:rPr>
              <a:t>One possible reason for the lenient sentencing is that women are generally viewed as the caregiver / loving mother – traditional attitudes </a:t>
            </a:r>
          </a:p>
          <a:p>
            <a:r>
              <a:rPr lang="en-GB" sz="2200" b="0" i="0" dirty="0">
                <a:effectLst/>
                <a:latin typeface="Google Sans"/>
              </a:rPr>
              <a:t>Women profit from their ‘Femaleness’</a:t>
            </a:r>
          </a:p>
          <a:p>
            <a:r>
              <a:rPr lang="en-GB" sz="2200" dirty="0">
                <a:latin typeface="Google Sans"/>
              </a:rPr>
              <a:t>Otto </a:t>
            </a:r>
            <a:r>
              <a:rPr lang="en-GB" sz="2200" dirty="0" err="1">
                <a:latin typeface="Google Sans"/>
              </a:rPr>
              <a:t>Pollark</a:t>
            </a:r>
            <a:r>
              <a:rPr lang="en-GB" sz="2200" dirty="0">
                <a:latin typeface="Google Sans"/>
              </a:rPr>
              <a:t> </a:t>
            </a:r>
            <a:endParaRPr lang="en-GB" sz="2200" b="0" i="0" dirty="0">
              <a:effectLst/>
              <a:latin typeface="Google Sans"/>
            </a:endParaRPr>
          </a:p>
        </p:txBody>
      </p:sp>
      <p:pic>
        <p:nvPicPr>
          <p:cNvPr id="1026" name="Picture 2" descr="Chivalry Thesis by James Hansell">
            <a:extLst>
              <a:ext uri="{FF2B5EF4-FFF2-40B4-BE49-F238E27FC236}">
                <a16:creationId xmlns:a16="http://schemas.microsoft.com/office/drawing/2014/main" id="{D5320202-473A-6C14-C785-6B6638CD83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33" r="29308" b="-1"/>
          <a:stretch/>
        </p:blipFill>
        <p:spPr bwMode="auto">
          <a:xfrm>
            <a:off x="7612378" y="2093976"/>
            <a:ext cx="400434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81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D6D5-BDDD-061D-54F4-D8BA4BB112EE}"/>
              </a:ext>
            </a:extLst>
          </p:cNvPr>
          <p:cNvSpPr>
            <a:spLocks noGrp="1"/>
          </p:cNvSpPr>
          <p:nvPr>
            <p:ph type="title"/>
          </p:nvPr>
        </p:nvSpPr>
        <p:spPr>
          <a:xfrm>
            <a:off x="838200" y="365125"/>
            <a:ext cx="10515600" cy="624681"/>
          </a:xfrm>
        </p:spPr>
        <p:txBody>
          <a:bodyPr>
            <a:normAutofit fontScale="90000"/>
          </a:bodyPr>
          <a:lstStyle/>
          <a:p>
            <a:r>
              <a:rPr lang="en-GB" sz="4400" dirty="0"/>
              <a:t>Rates of Sexual Assault  - 2020</a:t>
            </a:r>
            <a:endParaRPr lang="en-GB" dirty="0"/>
          </a:p>
        </p:txBody>
      </p:sp>
      <p:pic>
        <p:nvPicPr>
          <p:cNvPr id="5" name="Content Placeholder 4">
            <a:extLst>
              <a:ext uri="{FF2B5EF4-FFF2-40B4-BE49-F238E27FC236}">
                <a16:creationId xmlns:a16="http://schemas.microsoft.com/office/drawing/2014/main" id="{105C0FFC-CED8-A877-CFCC-26C6D13A7C08}"/>
              </a:ext>
            </a:extLst>
          </p:cNvPr>
          <p:cNvPicPr>
            <a:picLocks noGrp="1" noChangeAspect="1"/>
          </p:cNvPicPr>
          <p:nvPr>
            <p:ph idx="1"/>
          </p:nvPr>
        </p:nvPicPr>
        <p:blipFill>
          <a:blip r:embed="rId3"/>
          <a:stretch>
            <a:fillRect/>
          </a:stretch>
        </p:blipFill>
        <p:spPr>
          <a:xfrm>
            <a:off x="719528" y="1648918"/>
            <a:ext cx="10515599" cy="4219276"/>
          </a:xfrm>
        </p:spPr>
      </p:pic>
    </p:spTree>
    <p:extLst>
      <p:ext uri="{BB962C8B-B14F-4D97-AF65-F5344CB8AC3E}">
        <p14:creationId xmlns:p14="http://schemas.microsoft.com/office/powerpoint/2010/main" val="500360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716D-1DF8-33D3-9F5A-C4F17F10051B}"/>
              </a:ext>
            </a:extLst>
          </p:cNvPr>
          <p:cNvSpPr>
            <a:spLocks noGrp="1"/>
          </p:cNvSpPr>
          <p:nvPr>
            <p:ph type="title"/>
          </p:nvPr>
        </p:nvSpPr>
        <p:spPr>
          <a:xfrm>
            <a:off x="1043631" y="809898"/>
            <a:ext cx="9942716" cy="854010"/>
          </a:xfrm>
        </p:spPr>
        <p:txBody>
          <a:bodyPr anchor="ctr">
            <a:normAutofit/>
          </a:bodyPr>
          <a:lstStyle/>
          <a:p>
            <a:r>
              <a:rPr lang="en-GB" sz="4800" dirty="0"/>
              <a:t>Female Offending</a:t>
            </a:r>
          </a:p>
        </p:txBody>
      </p:sp>
      <p:sp>
        <p:nvSpPr>
          <p:cNvPr id="3" name="Content Placeholder 2">
            <a:extLst>
              <a:ext uri="{FF2B5EF4-FFF2-40B4-BE49-F238E27FC236}">
                <a16:creationId xmlns:a16="http://schemas.microsoft.com/office/drawing/2014/main" id="{003DD39E-6330-DE53-6103-2C6F3045F9B2}"/>
              </a:ext>
            </a:extLst>
          </p:cNvPr>
          <p:cNvSpPr>
            <a:spLocks noGrp="1"/>
          </p:cNvSpPr>
          <p:nvPr>
            <p:ph idx="1"/>
          </p:nvPr>
        </p:nvSpPr>
        <p:spPr>
          <a:xfrm>
            <a:off x="535670" y="1885198"/>
            <a:ext cx="11024958" cy="4552421"/>
          </a:xfrm>
        </p:spPr>
        <p:txBody>
          <a:bodyPr anchor="ctr">
            <a:normAutofit/>
          </a:bodyPr>
          <a:lstStyle/>
          <a:p>
            <a:r>
              <a:rPr lang="en-GB" sz="1800" b="0" i="0" u="none" strike="noStrike" baseline="0" dirty="0">
                <a:latin typeface="Bembo MT Pro"/>
              </a:rPr>
              <a:t>Daly (1994) Pathways to offending for Women</a:t>
            </a:r>
          </a:p>
          <a:p>
            <a:pPr lvl="1"/>
            <a:r>
              <a:rPr lang="en-GB" sz="1800" b="0" i="0" u="none" strike="noStrike" baseline="0" dirty="0">
                <a:latin typeface="Bembo MT Pro"/>
              </a:rPr>
              <a:t>(a) street women – this usually involved women or girls escaping abuse and violence, entering street life and often engaging in sex work, drugs and theft to survive; </a:t>
            </a:r>
          </a:p>
          <a:p>
            <a:pPr lvl="1"/>
            <a:r>
              <a:rPr lang="en-GB" sz="1800" b="0" i="0" u="none" strike="noStrike" baseline="0" dirty="0">
                <a:latin typeface="Bembo MT Pro"/>
              </a:rPr>
              <a:t>(b) drug-connected women – this involved women using and trafficking drugs, often with intimate partners or family members; </a:t>
            </a:r>
          </a:p>
          <a:p>
            <a:pPr lvl="1"/>
            <a:r>
              <a:rPr lang="en-GB" sz="1800" b="0" i="0" u="none" strike="noStrike" baseline="0" dirty="0">
                <a:latin typeface="Bembo MT Pro"/>
              </a:rPr>
              <a:t>(c) harmed and harming women – these were women who had experienced physical and/or child sex abuse and neglect, school delinquency issues, drug use and displayed an overall hostile demeanour; </a:t>
            </a:r>
          </a:p>
          <a:p>
            <a:pPr lvl="1"/>
            <a:r>
              <a:rPr lang="en-GB" sz="1800" b="0" i="0" u="none" strike="noStrike" baseline="0" dirty="0">
                <a:latin typeface="Bembo MT Pro"/>
              </a:rPr>
              <a:t>(d) battered women – these were women who had suffered abuse within the context of an adult, intimate relationship, which is consequently connected to offending behaviour; </a:t>
            </a:r>
          </a:p>
          <a:p>
            <a:pPr lvl="1"/>
            <a:r>
              <a:rPr lang="en-GB" sz="1800" b="0" i="0" u="none" strike="noStrike" baseline="0" dirty="0">
                <a:latin typeface="Bembo MT Pro"/>
              </a:rPr>
              <a:t>(e) ‘other’ women – this group consisted of women who were not particularly disadvantaged, but were rather motivated by greed and their offending usually involved economic gain. </a:t>
            </a:r>
          </a:p>
          <a:p>
            <a:pPr lvl="1"/>
            <a:endParaRPr lang="en-GB" sz="1800" dirty="0">
              <a:latin typeface="Bembo MT Pro"/>
            </a:endParaRPr>
          </a:p>
          <a:p>
            <a:pPr lvl="1"/>
            <a:endParaRPr lang="en-GB" sz="1800" dirty="0">
              <a:latin typeface="Bembo MT Pro"/>
            </a:endParaRPr>
          </a:p>
          <a:p>
            <a:r>
              <a:rPr lang="en-GB" sz="1800" dirty="0">
                <a:latin typeface="Bembo MT Pro"/>
              </a:rPr>
              <a:t>Can you spot any differences here to the ways we normally talk about, or understand, male offending?</a:t>
            </a:r>
            <a:endParaRPr lang="en-GB" sz="1800" dirty="0"/>
          </a:p>
        </p:txBody>
      </p:sp>
      <p:sp>
        <p:nvSpPr>
          <p:cNvPr id="4" name="TextBox 3">
            <a:extLst>
              <a:ext uri="{FF2B5EF4-FFF2-40B4-BE49-F238E27FC236}">
                <a16:creationId xmlns:a16="http://schemas.microsoft.com/office/drawing/2014/main" id="{5F69C18A-44B7-7A51-D6FD-E3880D002D63}"/>
              </a:ext>
            </a:extLst>
          </p:cNvPr>
          <p:cNvSpPr txBox="1"/>
          <p:nvPr/>
        </p:nvSpPr>
        <p:spPr>
          <a:xfrm>
            <a:off x="6222828" y="126943"/>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472724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D4AC-C919-AB50-3785-177966E10181}"/>
              </a:ext>
            </a:extLst>
          </p:cNvPr>
          <p:cNvSpPr>
            <a:spLocks noGrp="1"/>
          </p:cNvSpPr>
          <p:nvPr>
            <p:ph type="title"/>
          </p:nvPr>
        </p:nvSpPr>
        <p:spPr>
          <a:xfrm>
            <a:off x="838200" y="365125"/>
            <a:ext cx="10515600" cy="879059"/>
          </a:xfrm>
        </p:spPr>
        <p:txBody>
          <a:bodyPr/>
          <a:lstStyle/>
          <a:p>
            <a:r>
              <a:rPr lang="en-GB" sz="4400" dirty="0"/>
              <a:t>Rates of Sexual Assault</a:t>
            </a:r>
            <a:endParaRPr lang="en-GB" dirty="0"/>
          </a:p>
        </p:txBody>
      </p:sp>
      <p:sp>
        <p:nvSpPr>
          <p:cNvPr id="3" name="Content Placeholder 2">
            <a:extLst>
              <a:ext uri="{FF2B5EF4-FFF2-40B4-BE49-F238E27FC236}">
                <a16:creationId xmlns:a16="http://schemas.microsoft.com/office/drawing/2014/main" id="{D49F299F-BBD5-4C18-3B09-B7F3F7D1767D}"/>
              </a:ext>
            </a:extLst>
          </p:cNvPr>
          <p:cNvSpPr>
            <a:spLocks noGrp="1"/>
          </p:cNvSpPr>
          <p:nvPr>
            <p:ph idx="1"/>
          </p:nvPr>
        </p:nvSpPr>
        <p:spPr>
          <a:xfrm>
            <a:off x="838200" y="1244184"/>
            <a:ext cx="10515600" cy="4932779"/>
          </a:xfrm>
        </p:spPr>
        <p:txBody>
          <a:bodyPr>
            <a:normAutofit/>
          </a:bodyPr>
          <a:lstStyle/>
          <a:p>
            <a:pPr algn="l">
              <a:buFont typeface="Arial" panose="020B0604020202020204" pitchFamily="34" charset="0"/>
              <a:buChar char="•"/>
            </a:pPr>
            <a:r>
              <a:rPr lang="en-GB" b="0" i="0" dirty="0">
                <a:effectLst/>
                <a:latin typeface="open sans" panose="020B0606030504020204" pitchFamily="34" charset="0"/>
              </a:rPr>
              <a:t>Year ending March 2022 estimated that 2.3% (over 1.1 million) of adults aged 16 years experienced sexual assault (including attempts) in the last year.</a:t>
            </a:r>
          </a:p>
          <a:p>
            <a:r>
              <a:rPr lang="en-GB" b="0" i="0" dirty="0">
                <a:effectLst/>
                <a:latin typeface="open sans" panose="020B0606030504020204" pitchFamily="34" charset="0"/>
              </a:rPr>
              <a:t>The police recorded 193,566 sexual offences in England and Wales in the year ending March 2022, the highest level recorded.</a:t>
            </a:r>
          </a:p>
          <a:p>
            <a:pPr algn="l">
              <a:buFont typeface="Arial" panose="020B0604020202020204" pitchFamily="34" charset="0"/>
              <a:buChar char="•"/>
            </a:pPr>
            <a:r>
              <a:rPr lang="en-GB" b="0" i="0" dirty="0">
                <a:effectLst/>
                <a:latin typeface="open sans" panose="020B0606030504020204" pitchFamily="34" charset="0"/>
              </a:rPr>
              <a:t>The number of police recorded sexual offences has increased over the last decade, with the latest figure 31% higher than the year ending March 2021, and 19% higher than the year ending March 2020. </a:t>
            </a:r>
          </a:p>
          <a:p>
            <a:endParaRPr lang="en-GB" dirty="0"/>
          </a:p>
        </p:txBody>
      </p:sp>
    </p:spTree>
    <p:extLst>
      <p:ext uri="{BB962C8B-B14F-4D97-AF65-F5344CB8AC3E}">
        <p14:creationId xmlns:p14="http://schemas.microsoft.com/office/powerpoint/2010/main" val="1579398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B68B-C0FE-E81F-C704-295AE72ABE25}"/>
              </a:ext>
            </a:extLst>
          </p:cNvPr>
          <p:cNvSpPr>
            <a:spLocks noGrp="1"/>
          </p:cNvSpPr>
          <p:nvPr>
            <p:ph type="title"/>
          </p:nvPr>
        </p:nvSpPr>
        <p:spPr/>
        <p:txBody>
          <a:bodyPr/>
          <a:lstStyle/>
          <a:p>
            <a:r>
              <a:rPr lang="en-GB" dirty="0"/>
              <a:t>Victims Commissioner 2022</a:t>
            </a:r>
          </a:p>
        </p:txBody>
      </p:sp>
      <p:sp>
        <p:nvSpPr>
          <p:cNvPr id="3" name="Content Placeholder 2">
            <a:extLst>
              <a:ext uri="{FF2B5EF4-FFF2-40B4-BE49-F238E27FC236}">
                <a16:creationId xmlns:a16="http://schemas.microsoft.com/office/drawing/2014/main" id="{373B526C-7088-B16A-8878-42EC3F092356}"/>
              </a:ext>
            </a:extLst>
          </p:cNvPr>
          <p:cNvSpPr>
            <a:spLocks noGrp="1"/>
          </p:cNvSpPr>
          <p:nvPr>
            <p:ph idx="1"/>
          </p:nvPr>
        </p:nvSpPr>
        <p:spPr>
          <a:xfrm>
            <a:off x="838200" y="1825625"/>
            <a:ext cx="10515600" cy="4667250"/>
          </a:xfrm>
        </p:spPr>
        <p:txBody>
          <a:bodyPr>
            <a:normAutofit fontScale="85000" lnSpcReduction="20000"/>
          </a:bodyPr>
          <a:lstStyle/>
          <a:p>
            <a:pPr marL="0" indent="0" algn="ctr">
              <a:buNone/>
            </a:pPr>
            <a:r>
              <a:rPr lang="en-GB" b="0" i="1" dirty="0">
                <a:solidFill>
                  <a:srgbClr val="0B0C0C"/>
                </a:solidFill>
                <a:effectLst/>
                <a:latin typeface="PT Sans" panose="020B0503020203020204" pitchFamily="34" charset="0"/>
              </a:rPr>
              <a:t>“</a:t>
            </a:r>
            <a:r>
              <a:rPr lang="en-GB" sz="3100" b="0" i="1" dirty="0">
                <a:effectLst/>
                <a:latin typeface="PT Sans" panose="020B0503020203020204" pitchFamily="34" charset="0"/>
              </a:rPr>
              <a:t>The distressing truth is that if you are raped in Britain today, your chances of seeing justice are slim”</a:t>
            </a:r>
          </a:p>
          <a:p>
            <a:pPr marL="0" indent="0" algn="ctr">
              <a:buNone/>
            </a:pPr>
            <a:endParaRPr lang="en-GB" sz="3100" b="0" i="1" dirty="0">
              <a:effectLst/>
              <a:latin typeface="PT Sans" panose="020B0503020203020204" pitchFamily="34" charset="0"/>
            </a:endParaRPr>
          </a:p>
          <a:p>
            <a:pPr marL="0" indent="0">
              <a:buNone/>
            </a:pPr>
            <a:r>
              <a:rPr lang="en-GB" sz="3100" b="0" i="0" dirty="0">
                <a:effectLst/>
                <a:latin typeface="Arial" panose="020B0604020202020204" pitchFamily="34" charset="0"/>
                <a:cs typeface="Arial" panose="020B0604020202020204" pitchFamily="34" charset="0"/>
              </a:rPr>
              <a:t>In the year to December 2021, there were 67,125 rape offences recorded </a:t>
            </a:r>
          </a:p>
          <a:p>
            <a:pPr marL="0" indent="0">
              <a:buNone/>
            </a:pPr>
            <a:r>
              <a:rPr lang="en-GB" sz="3100" b="0" i="0" dirty="0">
                <a:effectLst/>
                <a:latin typeface="Arial" panose="020B0604020202020204" pitchFamily="34" charset="0"/>
                <a:cs typeface="Arial" panose="020B0604020202020204" pitchFamily="34" charset="0"/>
              </a:rPr>
              <a:t>Completed rape prosecutions plummeted from 5,190 in 2016-17 to just 2,409 in 2020-21.</a:t>
            </a:r>
          </a:p>
          <a:p>
            <a:pPr marL="0" indent="0">
              <a:buNone/>
            </a:pPr>
            <a:r>
              <a:rPr lang="en-GB" sz="3100" b="0" i="0" dirty="0">
                <a:effectLst/>
                <a:latin typeface="Arial" panose="020B0604020202020204" pitchFamily="34" charset="0"/>
                <a:cs typeface="Arial" panose="020B0604020202020204" pitchFamily="34" charset="0"/>
              </a:rPr>
              <a:t>The numbers of convictions almost halved (2,689 in 2016/17 compared to 1,409 in 2020/21). </a:t>
            </a:r>
          </a:p>
          <a:p>
            <a:pPr marL="0" indent="0">
              <a:buNone/>
            </a:pPr>
            <a:r>
              <a:rPr lang="en-GB" sz="3100" b="0" i="0" dirty="0">
                <a:effectLst/>
                <a:latin typeface="Arial" panose="020B0604020202020204" pitchFamily="34" charset="0"/>
                <a:cs typeface="Arial" panose="020B0604020202020204" pitchFamily="34" charset="0"/>
              </a:rPr>
              <a:t>Only 5% of rapes that were given an outcome by the police in the year ending December 2021 resulted in a charge.</a:t>
            </a:r>
          </a:p>
          <a:p>
            <a:pPr marL="0" indent="0">
              <a:buNone/>
            </a:pPr>
            <a:endParaRPr lang="en-GB" sz="3100" b="0" i="0" dirty="0">
              <a:effectLst/>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Third Party materials - </a:t>
            </a:r>
            <a:r>
              <a:rPr lang="en-GB" sz="3100" b="0" i="0" dirty="0">
                <a:effectLst/>
                <a:latin typeface="Arial" panose="020B0604020202020204" pitchFamily="34" charset="0"/>
                <a:cs typeface="Arial" panose="020B0604020202020204" pitchFamily="34" charset="0"/>
              </a:rPr>
              <a:t> intrusions into personal lives</a:t>
            </a:r>
          </a:p>
          <a:p>
            <a:pPr marL="0" indent="0">
              <a:buNone/>
            </a:pPr>
            <a:endParaRPr lang="en-GB" sz="3100" b="0" i="1"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64048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1509-D6BF-3811-78C1-725BEC902C01}"/>
              </a:ext>
            </a:extLst>
          </p:cNvPr>
          <p:cNvSpPr>
            <a:spLocks noGrp="1"/>
          </p:cNvSpPr>
          <p:nvPr>
            <p:ph type="title"/>
          </p:nvPr>
        </p:nvSpPr>
        <p:spPr>
          <a:xfrm>
            <a:off x="645065" y="1463040"/>
            <a:ext cx="3796306" cy="2690949"/>
          </a:xfrm>
        </p:spPr>
        <p:txBody>
          <a:bodyPr anchor="t">
            <a:normAutofit/>
          </a:bodyPr>
          <a:lstStyle/>
          <a:p>
            <a:r>
              <a:rPr lang="en-GB" sz="4800"/>
              <a:t>Offender Characteristics</a:t>
            </a:r>
          </a:p>
        </p:txBody>
      </p:sp>
      <p:sp>
        <p:nvSpPr>
          <p:cNvPr id="3" name="Content Placeholder 2">
            <a:extLst>
              <a:ext uri="{FF2B5EF4-FFF2-40B4-BE49-F238E27FC236}">
                <a16:creationId xmlns:a16="http://schemas.microsoft.com/office/drawing/2014/main" id="{FCD28BFC-B643-5ED3-7E50-0349EBB6B3EC}"/>
              </a:ext>
            </a:extLst>
          </p:cNvPr>
          <p:cNvSpPr>
            <a:spLocks noGrp="1"/>
          </p:cNvSpPr>
          <p:nvPr>
            <p:ph idx="1"/>
          </p:nvPr>
        </p:nvSpPr>
        <p:spPr>
          <a:xfrm>
            <a:off x="5021706" y="1000317"/>
            <a:ext cx="6176900" cy="5210239"/>
          </a:xfrm>
        </p:spPr>
        <p:txBody>
          <a:bodyPr anchor="t">
            <a:normAutofit fontScale="92500" lnSpcReduction="10000"/>
          </a:bodyPr>
          <a:lstStyle/>
          <a:p>
            <a:r>
              <a:rPr lang="en-GB" sz="2000" b="1" i="0" dirty="0">
                <a:effectLst/>
                <a:latin typeface="GDS Transport"/>
              </a:rPr>
              <a:t>The proportion of all young offenders in the matched cohort that achieved 5 or more GCSEs (or equivalents) graded A* to C, including English and Maths, was slightly higher for the young female group, at 12%, compared to 10% for young males.</a:t>
            </a:r>
            <a:endParaRPr lang="en-GB" sz="2000" b="0" i="0" dirty="0">
              <a:effectLst/>
              <a:latin typeface="GDS Transport"/>
            </a:endParaRPr>
          </a:p>
          <a:p>
            <a:pPr lvl="1"/>
            <a:r>
              <a:rPr lang="en-GB" sz="2000" b="0" i="0" dirty="0">
                <a:effectLst/>
                <a:latin typeface="GDS Transport"/>
              </a:rPr>
              <a:t>This was considerably lower than the proportion of pupils achieving this attainment level for the overall pupil population (including both offenders and non-offenders) in 2013/14 (62% for young females and 52% for young males) and 2014/15 (62% for young females and 53% for young males).</a:t>
            </a:r>
          </a:p>
          <a:p>
            <a:r>
              <a:rPr lang="en-GB" sz="2000" b="1" i="0" dirty="0">
                <a:effectLst/>
                <a:latin typeface="GDS Transport"/>
              </a:rPr>
              <a:t>For both young males and young females that received a sentence/caution in the matched offender cohort, over half (57% of males and 61% of females) received Free School Meals (FSM).</a:t>
            </a:r>
            <a:endParaRPr lang="en-GB" sz="2000" b="0" i="0" dirty="0">
              <a:effectLst/>
              <a:latin typeface="GDS Transport"/>
            </a:endParaRPr>
          </a:p>
          <a:p>
            <a:pPr lvl="1"/>
            <a:r>
              <a:rPr lang="en-GB" sz="2000" b="0" i="0" dirty="0">
                <a:effectLst/>
                <a:latin typeface="GDS Transport"/>
              </a:rPr>
              <a:t>This was higher than the proportion of pupils eligible for FSM in the overall pupil population (including both offenders and non-offenders) in 2013/14 and 2014/15 (14% for both young females and young males).</a:t>
            </a:r>
          </a:p>
        </p:txBody>
      </p:sp>
      <p:sp>
        <p:nvSpPr>
          <p:cNvPr id="4" name="TextBox 3">
            <a:extLst>
              <a:ext uri="{FF2B5EF4-FFF2-40B4-BE49-F238E27FC236}">
                <a16:creationId xmlns:a16="http://schemas.microsoft.com/office/drawing/2014/main" id="{956D076D-24E8-52E7-DE95-271FA02CCADD}"/>
              </a:ext>
            </a:extLst>
          </p:cNvPr>
          <p:cNvSpPr txBox="1"/>
          <p:nvPr/>
        </p:nvSpPr>
        <p:spPr>
          <a:xfrm>
            <a:off x="645065" y="5069842"/>
            <a:ext cx="3738272" cy="1200329"/>
          </a:xfrm>
          <a:prstGeom prst="rect">
            <a:avLst/>
          </a:prstGeom>
          <a:noFill/>
        </p:spPr>
        <p:txBody>
          <a:bodyPr wrap="square">
            <a:spAutoFit/>
          </a:bodyPr>
          <a:lstStyle/>
          <a:p>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p:txBody>
      </p:sp>
    </p:spTree>
    <p:extLst>
      <p:ext uri="{BB962C8B-B14F-4D97-AF65-F5344CB8AC3E}">
        <p14:creationId xmlns:p14="http://schemas.microsoft.com/office/powerpoint/2010/main" val="1319691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822F-8898-975C-7CEA-0F46CB13E5BE}"/>
              </a:ext>
            </a:extLst>
          </p:cNvPr>
          <p:cNvSpPr>
            <a:spLocks noGrp="1"/>
          </p:cNvSpPr>
          <p:nvPr>
            <p:ph type="title"/>
          </p:nvPr>
        </p:nvSpPr>
        <p:spPr>
          <a:xfrm>
            <a:off x="645065" y="1463040"/>
            <a:ext cx="3796306" cy="2690949"/>
          </a:xfrm>
        </p:spPr>
        <p:txBody>
          <a:bodyPr anchor="t">
            <a:normAutofit/>
          </a:bodyPr>
          <a:lstStyle/>
          <a:p>
            <a:r>
              <a:rPr lang="en-GB" sz="4800"/>
              <a:t>Female Offending – Coercion </a:t>
            </a:r>
          </a:p>
        </p:txBody>
      </p:sp>
      <p:sp>
        <p:nvSpPr>
          <p:cNvPr id="3" name="Content Placeholder 2">
            <a:extLst>
              <a:ext uri="{FF2B5EF4-FFF2-40B4-BE49-F238E27FC236}">
                <a16:creationId xmlns:a16="http://schemas.microsoft.com/office/drawing/2014/main" id="{7D1D604E-79FE-09FE-CF1F-47B87FD84BCD}"/>
              </a:ext>
            </a:extLst>
          </p:cNvPr>
          <p:cNvSpPr>
            <a:spLocks noGrp="1"/>
          </p:cNvSpPr>
          <p:nvPr>
            <p:ph idx="1"/>
          </p:nvPr>
        </p:nvSpPr>
        <p:spPr>
          <a:xfrm>
            <a:off x="4781862" y="486027"/>
            <a:ext cx="6416743" cy="5495048"/>
          </a:xfrm>
        </p:spPr>
        <p:txBody>
          <a:bodyPr anchor="t">
            <a:normAutofit/>
          </a:bodyPr>
          <a:lstStyle/>
          <a:p>
            <a:r>
              <a:rPr lang="en-GB" sz="2000" b="0" i="0" u="none" strike="noStrike" baseline="0" dirty="0">
                <a:latin typeface="Bembo MT Pro"/>
              </a:rPr>
              <a:t>research is increasingly recognising the potential impact of co-offending relationships, particularly within the context of women’s criminality. </a:t>
            </a:r>
          </a:p>
          <a:p>
            <a:r>
              <a:rPr lang="en-GB" sz="2000" b="0" i="0" u="none" strike="noStrike" baseline="0" dirty="0">
                <a:latin typeface="Bembo MT Pro"/>
              </a:rPr>
              <a:t>Becker and </a:t>
            </a:r>
            <a:r>
              <a:rPr lang="en-GB" sz="2000" b="0" i="0" u="none" strike="noStrike" baseline="0" dirty="0" err="1">
                <a:latin typeface="Bembo MT Pro"/>
              </a:rPr>
              <a:t>McCorkel</a:t>
            </a:r>
            <a:r>
              <a:rPr lang="en-GB" sz="2000" b="0" i="0" u="none" strike="noStrike" baseline="0" dirty="0">
                <a:latin typeface="Bembo MT Pro"/>
              </a:rPr>
              <a:t> (2011) argue that women are more likely to engage in gender atypical offences when they co-offend with men, such as robbery and murder.</a:t>
            </a:r>
          </a:p>
          <a:p>
            <a:r>
              <a:rPr lang="en-GB" sz="2000" b="0" i="0" u="none" strike="noStrike" baseline="0" dirty="0">
                <a:latin typeface="Bembo MT Pro"/>
              </a:rPr>
              <a:t> Furthermore, Mullins and Wright (2003) suggest that women are often introduced to offences, such as residential burglary, by an intimate male partner. </a:t>
            </a:r>
          </a:p>
          <a:p>
            <a:r>
              <a:rPr lang="en-GB" sz="2000" b="0" i="0" u="none" strike="noStrike" baseline="0" dirty="0">
                <a:latin typeface="Bembo MT Pro"/>
              </a:rPr>
              <a:t>Koons-Witt and Schram (2003) argued that although women who commit crimes alone are more likely to be involved in aggravated assaults, those who co-offend with men often commit more serious offences. </a:t>
            </a:r>
          </a:p>
          <a:p>
            <a:r>
              <a:rPr lang="en-GB" sz="2000" b="0" i="0" u="none" strike="noStrike" baseline="0" dirty="0">
                <a:latin typeface="Bembo MT Pro"/>
              </a:rPr>
              <a:t>Moreover, there has been substantial support for the idea that in specific instances of co- offending, men can </a:t>
            </a:r>
            <a:r>
              <a:rPr lang="en-GB" sz="2000" b="0" i="1" u="none" strike="noStrike" baseline="0" dirty="0">
                <a:latin typeface="Bembo MT Pro"/>
              </a:rPr>
              <a:t>coerce </a:t>
            </a:r>
            <a:r>
              <a:rPr lang="en-GB" sz="2000" b="0" i="0" u="none" strike="noStrike" baseline="0" dirty="0">
                <a:latin typeface="Bembo MT Pro"/>
              </a:rPr>
              <a:t>women to commit a criminal act. </a:t>
            </a:r>
            <a:endParaRPr lang="en-GB" sz="2000" dirty="0"/>
          </a:p>
        </p:txBody>
      </p:sp>
      <p:sp>
        <p:nvSpPr>
          <p:cNvPr id="4" name="TextBox 3">
            <a:extLst>
              <a:ext uri="{FF2B5EF4-FFF2-40B4-BE49-F238E27FC236}">
                <a16:creationId xmlns:a16="http://schemas.microsoft.com/office/drawing/2014/main" id="{6BC3EAE5-6CA4-318E-3183-0231F65C79E6}"/>
              </a:ext>
            </a:extLst>
          </p:cNvPr>
          <p:cNvSpPr txBox="1"/>
          <p:nvPr/>
        </p:nvSpPr>
        <p:spPr>
          <a:xfrm>
            <a:off x="-1" y="24362"/>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1268458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94E8-BF1D-AAA3-B3FF-9A34E30709C2}"/>
              </a:ext>
            </a:extLst>
          </p:cNvPr>
          <p:cNvSpPr>
            <a:spLocks noGrp="1"/>
          </p:cNvSpPr>
          <p:nvPr>
            <p:ph type="title"/>
          </p:nvPr>
        </p:nvSpPr>
        <p:spPr>
          <a:xfrm>
            <a:off x="589560" y="856180"/>
            <a:ext cx="5279408" cy="717787"/>
          </a:xfrm>
        </p:spPr>
        <p:txBody>
          <a:bodyPr anchor="ctr">
            <a:normAutofit/>
          </a:bodyPr>
          <a:lstStyle/>
          <a:p>
            <a:r>
              <a:rPr lang="en-GB" sz="4000" dirty="0"/>
              <a:t>Female Offending</a:t>
            </a:r>
          </a:p>
        </p:txBody>
      </p:sp>
      <p:sp>
        <p:nvSpPr>
          <p:cNvPr id="3" name="Content Placeholder 2">
            <a:extLst>
              <a:ext uri="{FF2B5EF4-FFF2-40B4-BE49-F238E27FC236}">
                <a16:creationId xmlns:a16="http://schemas.microsoft.com/office/drawing/2014/main" id="{BCD9BB80-F030-543E-F038-69AD03FD50B0}"/>
              </a:ext>
            </a:extLst>
          </p:cNvPr>
          <p:cNvSpPr>
            <a:spLocks noGrp="1"/>
          </p:cNvSpPr>
          <p:nvPr>
            <p:ph idx="1"/>
          </p:nvPr>
        </p:nvSpPr>
        <p:spPr>
          <a:xfrm>
            <a:off x="590719" y="1573967"/>
            <a:ext cx="5278066" cy="4736123"/>
          </a:xfrm>
        </p:spPr>
        <p:txBody>
          <a:bodyPr anchor="ctr">
            <a:normAutofit/>
          </a:bodyPr>
          <a:lstStyle/>
          <a:p>
            <a:r>
              <a:rPr lang="en-GB" sz="1700" b="0" i="0" u="none" strike="noStrike" baseline="0" dirty="0">
                <a:latin typeface="Bembo MT Pro"/>
              </a:rPr>
              <a:t>Pathways into crime for women offenders identified within this body of research includes childhood victimisation, which links to serious child abuse, mental health issues and female offending behaviour (Covington, 1988; Daly, 1994). </a:t>
            </a:r>
          </a:p>
          <a:p>
            <a:r>
              <a:rPr lang="en-GB" sz="1700" dirty="0">
                <a:latin typeface="Bembo MT Pro"/>
              </a:rPr>
              <a:t>Likes to </a:t>
            </a:r>
            <a:r>
              <a:rPr lang="en-GB" sz="1700" b="0" i="0" u="none" strike="noStrike" baseline="0" dirty="0">
                <a:latin typeface="Bembo MT Pro"/>
              </a:rPr>
              <a:t>patterns of poverty, homelessness and educational issues, class and race among certain women offenders (Richie, 1996). </a:t>
            </a:r>
          </a:p>
          <a:p>
            <a:r>
              <a:rPr lang="en-GB" sz="1700" b="0" i="0" u="none" strike="noStrike" baseline="0" dirty="0">
                <a:latin typeface="Bembo MT Pro"/>
              </a:rPr>
              <a:t>Perhaps most pertinent to this book is the identification of a relational pathway, which identified a combination of dysfunctional relationships, adult victimisation and in some instances substance abuse as playing a central role in women’s offending decisions and behaviour (Gilligan, 1982). </a:t>
            </a:r>
            <a:endParaRPr lang="en-GB" sz="1700" dirty="0"/>
          </a:p>
        </p:txBody>
      </p:sp>
      <p:pic>
        <p:nvPicPr>
          <p:cNvPr id="7170" name="Picture 2" descr="The myth of the she-devil: why we judge female criminals more harshly |  Crime | The Guardian">
            <a:extLst>
              <a:ext uri="{FF2B5EF4-FFF2-40B4-BE49-F238E27FC236}">
                <a16:creationId xmlns:a16="http://schemas.microsoft.com/office/drawing/2014/main" id="{A682626F-91A5-D5F4-AEEA-72618F3B31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497" r="2" b="3824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nfamous Couples Who Killed Together">
            <a:extLst>
              <a:ext uri="{FF2B5EF4-FFF2-40B4-BE49-F238E27FC236}">
                <a16:creationId xmlns:a16="http://schemas.microsoft.com/office/drawing/2014/main" id="{9DC2CFD6-DD8B-B79E-03E3-AEE572ED60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893" r="1" b="10705"/>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58EF3F5-D7DB-C4E6-CA78-B0518AF23287}"/>
              </a:ext>
            </a:extLst>
          </p:cNvPr>
          <p:cNvSpPr txBox="1"/>
          <p:nvPr/>
        </p:nvSpPr>
        <p:spPr>
          <a:xfrm>
            <a:off x="-1" y="24362"/>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1479516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689C1-9955-ACEA-A5DB-175C40F2CDC4}"/>
              </a:ext>
            </a:extLst>
          </p:cNvPr>
          <p:cNvSpPr>
            <a:spLocks noGrp="1"/>
          </p:cNvSpPr>
          <p:nvPr>
            <p:ph type="title"/>
          </p:nvPr>
        </p:nvSpPr>
        <p:spPr>
          <a:xfrm>
            <a:off x="686834" y="1153572"/>
            <a:ext cx="3200400" cy="4461163"/>
          </a:xfrm>
        </p:spPr>
        <p:txBody>
          <a:bodyPr vert="horz" lIns="91440" tIns="45720" rIns="91440" bIns="45720" rtlCol="0">
            <a:normAutofit/>
          </a:bodyPr>
          <a:lstStyle/>
          <a:p>
            <a:r>
              <a:rPr lang="en-US" kern="1200">
                <a:solidFill>
                  <a:srgbClr val="FFFFFF"/>
                </a:solidFill>
                <a:latin typeface="+mj-lt"/>
                <a:ea typeface="+mj-ea"/>
                <a:cs typeface="+mj-cs"/>
              </a:rPr>
              <a:t>Rates of Homicide</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9DCDE5-4D9A-162D-702E-B7D45194AF43}"/>
              </a:ext>
            </a:extLst>
          </p:cNvPr>
          <p:cNvSpPr>
            <a:spLocks noGrp="1"/>
          </p:cNvSpPr>
          <p:nvPr>
            <p:ph idx="1"/>
          </p:nvPr>
        </p:nvSpPr>
        <p:spPr>
          <a:xfrm>
            <a:off x="4447308" y="434716"/>
            <a:ext cx="6906491" cy="5742248"/>
          </a:xfrm>
        </p:spPr>
        <p:txBody>
          <a:bodyPr vert="horz" lIns="91440" tIns="45720" rIns="91440" bIns="45720" rtlCol="0" anchor="ctr">
            <a:normAutofit/>
          </a:bodyPr>
          <a:lstStyle/>
          <a:p>
            <a:r>
              <a:rPr lang="en-US" sz="2200" i="0" dirty="0">
                <a:effectLst/>
                <a:latin typeface="Arial" panose="020B0604020202020204" pitchFamily="34" charset="0"/>
                <a:cs typeface="Arial" panose="020B0604020202020204" pitchFamily="34" charset="0"/>
              </a:rPr>
              <a:t>In 2020/21, 594 homicides were recorded; 70% of victims were male and 30% female.</a:t>
            </a:r>
          </a:p>
          <a:p>
            <a:r>
              <a:rPr lang="en-US" sz="2200" i="0" dirty="0">
                <a:effectLst/>
                <a:latin typeface="Arial" panose="020B0604020202020204" pitchFamily="34" charset="0"/>
                <a:cs typeface="Arial" panose="020B0604020202020204" pitchFamily="34" charset="0"/>
              </a:rPr>
              <a:t>In over half (54%) of female homicide victims (where the suspect was known), the suspect was their partner or ex-partner</a:t>
            </a:r>
            <a:r>
              <a:rPr lang="en-US" sz="2200" b="0" i="0" dirty="0">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69 homicides victims aged 13 to 19 years, of these, 51 were killed by a knife or sharp instrument.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134 domestic homicides in the year ending March 2022, 18 more than the previous year, and a similar number to the average over the last decade.</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Males accounted for 72% of homicide victims in the latest year, and 93% of convicted suspects.</a:t>
            </a:r>
          </a:p>
          <a:p>
            <a:endParaRPr lang="en-US" b="0" i="0" dirty="0">
              <a:effectLst/>
            </a:endParaRPr>
          </a:p>
          <a:p>
            <a:endParaRPr lang="en-US" dirty="0"/>
          </a:p>
        </p:txBody>
      </p:sp>
      <p:sp>
        <p:nvSpPr>
          <p:cNvPr id="4" name="TextBox 3">
            <a:extLst>
              <a:ext uri="{FF2B5EF4-FFF2-40B4-BE49-F238E27FC236}">
                <a16:creationId xmlns:a16="http://schemas.microsoft.com/office/drawing/2014/main" id="{58A7147E-EE14-4134-9B2E-F6C365D786E3}"/>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984077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4BD9-4107-1DC7-FBA7-13159DF9D8DE}"/>
              </a:ext>
            </a:extLst>
          </p:cNvPr>
          <p:cNvSpPr>
            <a:spLocks noGrp="1"/>
          </p:cNvSpPr>
          <p:nvPr>
            <p:ph type="title"/>
          </p:nvPr>
        </p:nvSpPr>
        <p:spPr>
          <a:xfrm>
            <a:off x="1043631" y="809898"/>
            <a:ext cx="9942716" cy="1554480"/>
          </a:xfrm>
        </p:spPr>
        <p:txBody>
          <a:bodyPr anchor="ctr">
            <a:normAutofit/>
          </a:bodyPr>
          <a:lstStyle/>
          <a:p>
            <a:r>
              <a:rPr lang="en-GB" sz="4800"/>
              <a:t>Rates of Domestic Abuse</a:t>
            </a:r>
          </a:p>
        </p:txBody>
      </p:sp>
      <p:sp>
        <p:nvSpPr>
          <p:cNvPr id="3" name="Content Placeholder 2">
            <a:extLst>
              <a:ext uri="{FF2B5EF4-FFF2-40B4-BE49-F238E27FC236}">
                <a16:creationId xmlns:a16="http://schemas.microsoft.com/office/drawing/2014/main" id="{F194F158-36B0-9F9F-9B9E-C84CEC9C75B2}"/>
              </a:ext>
            </a:extLst>
          </p:cNvPr>
          <p:cNvSpPr>
            <a:spLocks noGrp="1"/>
          </p:cNvSpPr>
          <p:nvPr>
            <p:ph idx="1"/>
          </p:nvPr>
        </p:nvSpPr>
        <p:spPr>
          <a:xfrm>
            <a:off x="1045028" y="2233534"/>
            <a:ext cx="9941319" cy="3908646"/>
          </a:xfrm>
        </p:spPr>
        <p:txBody>
          <a:bodyPr anchor="ctr">
            <a:normAutofit/>
          </a:bodyPr>
          <a:lstStyle/>
          <a:p>
            <a:r>
              <a:rPr lang="en-GB" sz="2000" b="0" i="0" dirty="0">
                <a:effectLst/>
                <a:latin typeface="GDS Transport"/>
              </a:rPr>
              <a:t>In 2019/20, 27.6% of females aged 16-74 reported being victims of domestic abuse once or more since age 16, double that of males (13.8%). Consistently, the proportion of females who reported experiencing domestic abuse in the last year (7.3%) was twice that of males (3.6%).</a:t>
            </a:r>
          </a:p>
          <a:p>
            <a:r>
              <a:rPr lang="en-GB" sz="2000" b="0" i="0" dirty="0">
                <a:effectLst/>
                <a:latin typeface="GDS Transport"/>
              </a:rPr>
              <a:t>Over a three-year timeseries, a larger proportion of males aged 16-59 had experienced only one form of abuse in the last year (84.6%) compared to females the same age (77.9%). More females experienced two types of abuse (18.3%) than males (13.5%), often including domestic stalking. Females of all age groups were more likely to experience domestic abuse than males. Highest prevalence in females was seen in those aged 20-24 (15.1%), with younger males experiencing highest prevalence in the 16-19 age group (6.5%).</a:t>
            </a:r>
          </a:p>
          <a:p>
            <a:endParaRPr lang="en-GB" sz="2000" dirty="0"/>
          </a:p>
        </p:txBody>
      </p:sp>
      <p:sp>
        <p:nvSpPr>
          <p:cNvPr id="4" name="TextBox 3">
            <a:extLst>
              <a:ext uri="{FF2B5EF4-FFF2-40B4-BE49-F238E27FC236}">
                <a16:creationId xmlns:a16="http://schemas.microsoft.com/office/drawing/2014/main" id="{6C8DF68A-C074-A800-9EB6-246F2B30857F}"/>
              </a:ext>
            </a:extLst>
          </p:cNvPr>
          <p:cNvSpPr txBox="1"/>
          <p:nvPr/>
        </p:nvSpPr>
        <p:spPr>
          <a:xfrm>
            <a:off x="8489716" y="111762"/>
            <a:ext cx="3738272" cy="1200329"/>
          </a:xfrm>
          <a:prstGeom prst="rect">
            <a:avLst/>
          </a:prstGeom>
          <a:noFill/>
        </p:spPr>
        <p:txBody>
          <a:bodyPr wrap="square">
            <a:spAutoFit/>
          </a:bodyPr>
          <a:lstStyle/>
          <a:p>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p:txBody>
      </p:sp>
    </p:spTree>
    <p:extLst>
      <p:ext uri="{BB962C8B-B14F-4D97-AF65-F5344CB8AC3E}">
        <p14:creationId xmlns:p14="http://schemas.microsoft.com/office/powerpoint/2010/main" val="2248379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4D62-F637-977C-1F2E-816C91C5B10A}"/>
              </a:ext>
            </a:extLst>
          </p:cNvPr>
          <p:cNvSpPr>
            <a:spLocks noGrp="1"/>
          </p:cNvSpPr>
          <p:nvPr>
            <p:ph type="title"/>
          </p:nvPr>
        </p:nvSpPr>
        <p:spPr>
          <a:xfrm>
            <a:off x="1285240" y="1050596"/>
            <a:ext cx="8074815" cy="643293"/>
          </a:xfrm>
        </p:spPr>
        <p:txBody>
          <a:bodyPr anchor="ctr">
            <a:normAutofit/>
          </a:bodyPr>
          <a:lstStyle/>
          <a:p>
            <a:r>
              <a:rPr lang="en-GB" sz="3600" dirty="0"/>
              <a:t>Ideal Victims – Domestic Abuse</a:t>
            </a:r>
          </a:p>
        </p:txBody>
      </p:sp>
      <p:sp>
        <p:nvSpPr>
          <p:cNvPr id="3" name="Content Placeholder 2">
            <a:extLst>
              <a:ext uri="{FF2B5EF4-FFF2-40B4-BE49-F238E27FC236}">
                <a16:creationId xmlns:a16="http://schemas.microsoft.com/office/drawing/2014/main" id="{51A6AB67-3853-1E0B-F6DD-8125399B1E34}"/>
              </a:ext>
            </a:extLst>
          </p:cNvPr>
          <p:cNvSpPr>
            <a:spLocks noGrp="1"/>
          </p:cNvSpPr>
          <p:nvPr>
            <p:ph idx="1"/>
          </p:nvPr>
        </p:nvSpPr>
        <p:spPr>
          <a:xfrm>
            <a:off x="1285240" y="1933731"/>
            <a:ext cx="10407088" cy="4347148"/>
          </a:xfrm>
        </p:spPr>
        <p:txBody>
          <a:bodyPr anchor="t">
            <a:normAutofit/>
          </a:bodyPr>
          <a:lstStyle/>
          <a:p>
            <a:r>
              <a:rPr lang="en-GB" sz="2000" b="0" i="1" u="none" strike="noStrike" baseline="0" dirty="0">
                <a:latin typeface="BemboMTPro-Italic"/>
              </a:rPr>
              <a:t>‘Why didn’t she leave?’</a:t>
            </a:r>
            <a:r>
              <a:rPr lang="en-GB" sz="2000" b="0" i="0" u="none" strike="noStrike" baseline="0" dirty="0">
                <a:latin typeface="BemboMTPro-Regular"/>
              </a:rPr>
              <a:t>. </a:t>
            </a:r>
          </a:p>
          <a:p>
            <a:r>
              <a:rPr lang="en-GB" sz="2000" b="0" i="0" u="none" strike="noStrike" baseline="0" dirty="0">
                <a:latin typeface="BemboMTPro-Regular"/>
              </a:rPr>
              <a:t>Much is rendered evident in this short sentence: that the onus is on the victim to act; that the victim is perceived to be female; that the victim had the opportunity and ability to leave; that the victim had somewhere to go; and that the victim is the only one who would (or should) be leaving. </a:t>
            </a:r>
          </a:p>
          <a:p>
            <a:r>
              <a:rPr lang="en-GB" sz="2000" b="0" i="0" u="none" strike="noStrike" baseline="0" dirty="0">
                <a:latin typeface="BemboMTPro-Regular"/>
              </a:rPr>
              <a:t>Rarely do we hear sentiments querying why the perpetrator acted as they did.</a:t>
            </a:r>
          </a:p>
          <a:p>
            <a:r>
              <a:rPr lang="en-GB" sz="2000" b="0" i="0" u="none" strike="noStrike" baseline="0" dirty="0">
                <a:latin typeface="BemboMTPro-Regular"/>
              </a:rPr>
              <a:t>Perhaps the most worrying element of this question is the implication that by leaving, the victim would be in a better – </a:t>
            </a:r>
            <a:r>
              <a:rPr lang="en-GB" sz="2000" b="0" i="1" u="none" strike="noStrike" baseline="0" dirty="0">
                <a:latin typeface="BemboMTPro-Italic"/>
              </a:rPr>
              <a:t>safer </a:t>
            </a:r>
            <a:r>
              <a:rPr lang="en-GB" sz="2000" b="0" i="0" u="none" strike="noStrike" baseline="0" dirty="0">
                <a:latin typeface="BemboMTPro-Regular"/>
              </a:rPr>
              <a:t>– position. </a:t>
            </a:r>
          </a:p>
          <a:p>
            <a:r>
              <a:rPr lang="en-GB" sz="2000" b="0" i="0" u="none" strike="noStrike" baseline="0" dirty="0">
                <a:latin typeface="BemboMTPro-Regular"/>
              </a:rPr>
              <a:t>Decades of feminist research has indicated otherwise: for many women, leaving a violent partner increases their vulnerability and may result in the perpetrator’s violence towards them becoming fatal (Lees, 2000; Humphries and </a:t>
            </a:r>
            <a:r>
              <a:rPr lang="en-GB" sz="2000" b="0" i="0" u="none" strike="noStrike" baseline="0" dirty="0" err="1">
                <a:latin typeface="BemboMTPro-Regular"/>
              </a:rPr>
              <a:t>Thiara</a:t>
            </a:r>
            <a:r>
              <a:rPr lang="en-GB" sz="2000" b="0" i="0" u="none" strike="noStrike" baseline="0" dirty="0">
                <a:latin typeface="BemboMTPro-Regular"/>
              </a:rPr>
              <a:t>, 2002; Krug et al, 2002).</a:t>
            </a:r>
            <a:endParaRPr lang="en-GB" sz="2000" dirty="0"/>
          </a:p>
        </p:txBody>
      </p:sp>
      <p:sp>
        <p:nvSpPr>
          <p:cNvPr id="5" name="TextBox 4">
            <a:extLst>
              <a:ext uri="{FF2B5EF4-FFF2-40B4-BE49-F238E27FC236}">
                <a16:creationId xmlns:a16="http://schemas.microsoft.com/office/drawing/2014/main" id="{4C734B8E-3F31-9D87-74C2-C2A265165C9F}"/>
              </a:ext>
            </a:extLst>
          </p:cNvPr>
          <p:cNvSpPr txBox="1"/>
          <p:nvPr/>
        </p:nvSpPr>
        <p:spPr>
          <a:xfrm>
            <a:off x="6093927" y="127265"/>
            <a:ext cx="6094674" cy="461665"/>
          </a:xfrm>
          <a:prstGeom prst="rect">
            <a:avLst/>
          </a:prstGeom>
          <a:noFill/>
        </p:spPr>
        <p:txBody>
          <a:bodyPr wrap="square">
            <a:spAutoFit/>
          </a:bodyPr>
          <a:lstStyle/>
          <a:p>
            <a:r>
              <a:rPr lang="en-GB" sz="1200" b="0" i="0" dirty="0">
                <a:solidFill>
                  <a:srgbClr val="333333"/>
                </a:solidFill>
                <a:effectLst/>
                <a:latin typeface="avenir-regular-class"/>
              </a:rPr>
              <a:t>Duggan, M. (2018) '"Idealising" Domestic Violence Victims', in M. Duggan (ed.) </a:t>
            </a:r>
            <a:r>
              <a:rPr lang="en-GB" sz="1200" b="0" i="1" dirty="0">
                <a:solidFill>
                  <a:srgbClr val="333333"/>
                </a:solidFill>
                <a:effectLst/>
                <a:latin typeface="avenir-regular-class"/>
              </a:rPr>
              <a:t>Revisiting the Ideal Victim: Developments in Critical Victimology</a:t>
            </a:r>
            <a:r>
              <a:rPr lang="en-GB" sz="1200" b="0" i="0" dirty="0">
                <a:solidFill>
                  <a:srgbClr val="333333"/>
                </a:solidFill>
                <a:effectLst/>
                <a:latin typeface="avenir-regular-class"/>
              </a:rPr>
              <a:t>. Bristol: Policy Press, pp.159 - 174.</a:t>
            </a:r>
            <a:endParaRPr lang="en-GB" sz="1200" dirty="0"/>
          </a:p>
        </p:txBody>
      </p:sp>
    </p:spTree>
    <p:extLst>
      <p:ext uri="{BB962C8B-B14F-4D97-AF65-F5344CB8AC3E}">
        <p14:creationId xmlns:p14="http://schemas.microsoft.com/office/powerpoint/2010/main" val="3228198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AFAC-4ABE-90FD-1F10-4E4F3FD3265D}"/>
              </a:ext>
            </a:extLst>
          </p:cNvPr>
          <p:cNvSpPr>
            <a:spLocks noGrp="1"/>
          </p:cNvSpPr>
          <p:nvPr>
            <p:ph type="title"/>
          </p:nvPr>
        </p:nvSpPr>
        <p:spPr>
          <a:xfrm>
            <a:off x="1075767" y="1188637"/>
            <a:ext cx="2988234" cy="4480726"/>
          </a:xfrm>
        </p:spPr>
        <p:txBody>
          <a:bodyPr>
            <a:normAutofit/>
          </a:bodyPr>
          <a:lstStyle/>
          <a:p>
            <a:pPr algn="r"/>
            <a:r>
              <a:rPr lang="en-GB" sz="4100"/>
              <a:t>Victimisation – Transgender Hate Crime</a:t>
            </a:r>
          </a:p>
        </p:txBody>
      </p:sp>
      <p:sp>
        <p:nvSpPr>
          <p:cNvPr id="3" name="Content Placeholder 2">
            <a:extLst>
              <a:ext uri="{FF2B5EF4-FFF2-40B4-BE49-F238E27FC236}">
                <a16:creationId xmlns:a16="http://schemas.microsoft.com/office/drawing/2014/main" id="{47A70758-DD27-B13B-C130-7DA1FDF1F902}"/>
              </a:ext>
            </a:extLst>
          </p:cNvPr>
          <p:cNvSpPr>
            <a:spLocks noGrp="1"/>
          </p:cNvSpPr>
          <p:nvPr>
            <p:ph idx="1"/>
          </p:nvPr>
        </p:nvSpPr>
        <p:spPr>
          <a:xfrm>
            <a:off x="4616970" y="839449"/>
            <a:ext cx="6809919" cy="5051685"/>
          </a:xfrm>
        </p:spPr>
        <p:txBody>
          <a:bodyPr anchor="ctr">
            <a:noAutofit/>
          </a:bodyPr>
          <a:lstStyle/>
          <a:p>
            <a:r>
              <a:rPr lang="en-GB" sz="2400" i="0" dirty="0">
                <a:effectLst/>
                <a:latin typeface="var( --e-global-typography-primary-font-family )"/>
              </a:rPr>
              <a:t>The Transgender Community is the most targeted group in LGBT+ community as a whole</a:t>
            </a:r>
          </a:p>
          <a:p>
            <a:r>
              <a:rPr lang="en-GB" sz="2400" i="0" dirty="0">
                <a:effectLst/>
                <a:latin typeface="var( --e-global-typography-text-font-family )"/>
              </a:rPr>
              <a:t>In 2022/2023, </a:t>
            </a:r>
            <a:r>
              <a:rPr lang="en-GB" sz="2400" i="0" dirty="0">
                <a:solidFill>
                  <a:srgbClr val="0B0C0C"/>
                </a:solidFill>
                <a:effectLst/>
                <a:latin typeface="GDS Transport"/>
              </a:rPr>
              <a:t> </a:t>
            </a:r>
            <a:r>
              <a:rPr lang="en-GB" sz="2400" dirty="0">
                <a:solidFill>
                  <a:srgbClr val="0B0C0C"/>
                </a:solidFill>
                <a:latin typeface="var( --e-global-typography-text-font-family )"/>
              </a:rPr>
              <a:t>4</a:t>
            </a:r>
            <a:r>
              <a:rPr lang="en-GB" sz="2400" i="0" dirty="0">
                <a:effectLst/>
                <a:latin typeface="var( --e-global-typography-text-font-family )"/>
              </a:rPr>
              <a:t>,732 Hate Crimes against transgender people were recorded by the Police, an increase from the previous year (Home Office, 2023). </a:t>
            </a:r>
          </a:p>
          <a:p>
            <a:r>
              <a:rPr lang="en-GB" sz="2400" i="0" dirty="0">
                <a:effectLst/>
                <a:latin typeface="var( --e-global-typography-text-font-family )"/>
              </a:rPr>
              <a:t>This number is still severely underreported because out of 108,100 responses to the National LGB</a:t>
            </a:r>
            <a:r>
              <a:rPr lang="en-GB" sz="2400" dirty="0">
                <a:latin typeface="var( --e-global-typography-text-font-family )"/>
              </a:rPr>
              <a:t>T+</a:t>
            </a:r>
            <a:r>
              <a:rPr lang="en-GB" sz="2400" i="0" dirty="0">
                <a:effectLst/>
                <a:latin typeface="var( --e-global-typography-text-font-family )"/>
              </a:rPr>
              <a:t> Survey, 88% of transgender people did not report the most serious type of incident. 48% of transgender people were not satisfied with the Police response after reporting the most serious types of incidents. </a:t>
            </a:r>
          </a:p>
        </p:txBody>
      </p:sp>
    </p:spTree>
    <p:extLst>
      <p:ext uri="{BB962C8B-B14F-4D97-AF65-F5344CB8AC3E}">
        <p14:creationId xmlns:p14="http://schemas.microsoft.com/office/powerpoint/2010/main" val="17324128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B5AB-30D0-1C78-A7E9-952A6E17E584}"/>
              </a:ext>
            </a:extLst>
          </p:cNvPr>
          <p:cNvSpPr>
            <a:spLocks noGrp="1"/>
          </p:cNvSpPr>
          <p:nvPr>
            <p:ph type="title"/>
          </p:nvPr>
        </p:nvSpPr>
        <p:spPr>
          <a:xfrm>
            <a:off x="1043631" y="809898"/>
            <a:ext cx="9942716" cy="1554480"/>
          </a:xfrm>
        </p:spPr>
        <p:txBody>
          <a:bodyPr anchor="ctr">
            <a:normAutofit/>
          </a:bodyPr>
          <a:lstStyle/>
          <a:p>
            <a:r>
              <a:rPr lang="en-GB" sz="4800"/>
              <a:t>Ideal Victim – LGBTQ+</a:t>
            </a:r>
          </a:p>
        </p:txBody>
      </p:sp>
      <p:sp>
        <p:nvSpPr>
          <p:cNvPr id="3" name="Content Placeholder 2">
            <a:extLst>
              <a:ext uri="{FF2B5EF4-FFF2-40B4-BE49-F238E27FC236}">
                <a16:creationId xmlns:a16="http://schemas.microsoft.com/office/drawing/2014/main" id="{A07C24A0-1625-78C5-25F9-362C580CBDAB}"/>
              </a:ext>
            </a:extLst>
          </p:cNvPr>
          <p:cNvSpPr>
            <a:spLocks noGrp="1"/>
          </p:cNvSpPr>
          <p:nvPr>
            <p:ph idx="1"/>
          </p:nvPr>
        </p:nvSpPr>
        <p:spPr>
          <a:xfrm>
            <a:off x="1045028" y="3017522"/>
            <a:ext cx="9941319" cy="3124658"/>
          </a:xfrm>
        </p:spPr>
        <p:txBody>
          <a:bodyPr anchor="ctr">
            <a:normAutofit/>
          </a:bodyPr>
          <a:lstStyle/>
          <a:p>
            <a:r>
              <a:rPr lang="en-GB" sz="2400"/>
              <a:t>How do you think being part of this group affects your status as a victim?</a:t>
            </a:r>
          </a:p>
          <a:p>
            <a:endParaRPr lang="en-GB" sz="2400"/>
          </a:p>
          <a:p>
            <a:r>
              <a:rPr lang="en-GB" sz="2400"/>
              <a:t>What kinds of issues do you think arise when reporting victimisation as a member of this group?</a:t>
            </a:r>
          </a:p>
          <a:p>
            <a:endParaRPr lang="en-GB" sz="2400"/>
          </a:p>
          <a:p>
            <a:r>
              <a:rPr lang="en-GB" sz="2400"/>
              <a:t>Do you think LGBTQ+ victims are able to claim the status of “ideal victim”?</a:t>
            </a:r>
          </a:p>
        </p:txBody>
      </p:sp>
    </p:spTree>
    <p:extLst>
      <p:ext uri="{BB962C8B-B14F-4D97-AF65-F5344CB8AC3E}">
        <p14:creationId xmlns:p14="http://schemas.microsoft.com/office/powerpoint/2010/main" val="1945803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ECFF-5FC8-2177-735A-AF5C747DC1C2}"/>
              </a:ext>
            </a:extLst>
          </p:cNvPr>
          <p:cNvSpPr>
            <a:spLocks noGrp="1"/>
          </p:cNvSpPr>
          <p:nvPr>
            <p:ph type="title"/>
          </p:nvPr>
        </p:nvSpPr>
        <p:spPr>
          <a:xfrm>
            <a:off x="645065" y="1463040"/>
            <a:ext cx="3796306" cy="2690949"/>
          </a:xfrm>
        </p:spPr>
        <p:txBody>
          <a:bodyPr anchor="t">
            <a:normAutofit/>
          </a:bodyPr>
          <a:lstStyle/>
          <a:p>
            <a:r>
              <a:rPr lang="en-GB" sz="4800"/>
              <a:t>Assignment Questions</a:t>
            </a:r>
          </a:p>
        </p:txBody>
      </p:sp>
      <p:sp>
        <p:nvSpPr>
          <p:cNvPr id="3" name="Content Placeholder 2">
            <a:extLst>
              <a:ext uri="{FF2B5EF4-FFF2-40B4-BE49-F238E27FC236}">
                <a16:creationId xmlns:a16="http://schemas.microsoft.com/office/drawing/2014/main" id="{841A70B0-3A01-7036-B65E-66F7AD9CE5A4}"/>
              </a:ext>
            </a:extLst>
          </p:cNvPr>
          <p:cNvSpPr>
            <a:spLocks noGrp="1"/>
          </p:cNvSpPr>
          <p:nvPr>
            <p:ph idx="1"/>
          </p:nvPr>
        </p:nvSpPr>
        <p:spPr>
          <a:xfrm>
            <a:off x="5656218" y="1463039"/>
            <a:ext cx="5542387" cy="4300447"/>
          </a:xfrm>
        </p:spPr>
        <p:txBody>
          <a:bodyPr anchor="t">
            <a:normAutofit/>
          </a:bodyPr>
          <a:lstStyle/>
          <a:p>
            <a:r>
              <a:rPr lang="en-GB" sz="2000" dirty="0">
                <a:effectLst/>
                <a:latin typeface="Arial" panose="020B0604020202020204" pitchFamily="34" charset="0"/>
                <a:ea typeface="Times New Roman" panose="02020603050405020304" pitchFamily="18" charset="0"/>
              </a:rPr>
              <a:t>Critically evaluate the idea that women face issues of “double deviance</a:t>
            </a:r>
            <a:endParaRPr lang="en-GB" sz="2000" dirty="0">
              <a:effectLst/>
              <a:latin typeface="Times New Roman" panose="02020603050405020304" pitchFamily="18" charset="0"/>
              <a:ea typeface="Times New Roman" panose="02020603050405020304" pitchFamily="18" charset="0"/>
            </a:endParaRPr>
          </a:p>
          <a:p>
            <a:endParaRPr lang="en-GB" sz="2000" dirty="0"/>
          </a:p>
          <a:p>
            <a:pPr lvl="1"/>
            <a:r>
              <a:rPr lang="en-GB" sz="2000" dirty="0"/>
              <a:t>How have the theories around ideal victims changed our understanding of double deviance?</a:t>
            </a:r>
          </a:p>
          <a:p>
            <a:pPr lvl="1"/>
            <a:r>
              <a:rPr lang="en-GB" sz="2000" dirty="0"/>
              <a:t>How do the differing gender and sexuality presentations effect the validity of victimisation?</a:t>
            </a:r>
          </a:p>
          <a:p>
            <a:pPr lvl="1"/>
            <a:r>
              <a:rPr lang="en-GB" sz="2000" dirty="0"/>
              <a:t>How does this connect to the theories of identity we discussed in week 1? Are there labels, social constructions or symbolic interactions that effect the doubling of deviance in popular discourse?</a:t>
            </a:r>
          </a:p>
        </p:txBody>
      </p:sp>
    </p:spTree>
    <p:extLst>
      <p:ext uri="{BB962C8B-B14F-4D97-AF65-F5344CB8AC3E}">
        <p14:creationId xmlns:p14="http://schemas.microsoft.com/office/powerpoint/2010/main" val="37514143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3116</TotalTime>
  <Words>2505</Words>
  <Application>Microsoft Office PowerPoint</Application>
  <PresentationFormat>Widescreen</PresentationFormat>
  <Paragraphs>138</Paragraphs>
  <Slides>27</Slides>
  <Notes>9</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Week 3 continued….</vt:lpstr>
      <vt:lpstr>Assignment </vt:lpstr>
      <vt:lpstr>PowerPoint Presentation</vt:lpstr>
      <vt:lpstr>Class Task</vt:lpstr>
      <vt:lpstr>PowerPoint Presentation</vt:lpstr>
      <vt:lpstr>PowerPoint Presentation</vt:lpstr>
      <vt:lpstr>PowerPoint Presentation</vt:lpstr>
      <vt:lpstr>PowerPoint Presentation</vt:lpstr>
      <vt:lpstr>Rates of Victimisation</vt:lpstr>
      <vt:lpstr>PowerPoint Presentation</vt:lpstr>
      <vt:lpstr>Perceptions of the Criminal Justice System</vt:lpstr>
      <vt:lpstr>PowerPoint Presentation</vt:lpstr>
      <vt:lpstr>Drunk and Doubly Deviant?</vt:lpstr>
      <vt:lpstr>Chivalry Theory </vt:lpstr>
      <vt:lpstr>Rates of Sexual Assault  - 2020</vt:lpstr>
      <vt:lpstr>Female Offending</vt:lpstr>
      <vt:lpstr>Rates of Sexual Assault</vt:lpstr>
      <vt:lpstr>Victims Commissioner 2022</vt:lpstr>
      <vt:lpstr>Offender Characteristics</vt:lpstr>
      <vt:lpstr>Female Offending – Coercion </vt:lpstr>
      <vt:lpstr>Female Offending</vt:lpstr>
      <vt:lpstr>Rates of Homicide</vt:lpstr>
      <vt:lpstr>Rates of Domestic Abuse</vt:lpstr>
      <vt:lpstr>Ideal Victims – Domestic Abuse</vt:lpstr>
      <vt:lpstr>Victimisation – Transgender Hate Crime</vt:lpstr>
      <vt:lpstr>Ideal Victim – LGBTQ+</vt:lpstr>
      <vt:lpstr>Assignment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continued….</dc:title>
  <dc:creator>Jane Davies</dc:creator>
  <cp:lastModifiedBy>Jane Davies</cp:lastModifiedBy>
  <cp:revision>7</cp:revision>
  <dcterms:created xsi:type="dcterms:W3CDTF">2023-10-16T10:16:10Z</dcterms:created>
  <dcterms:modified xsi:type="dcterms:W3CDTF">2023-10-20T09:57:02Z</dcterms:modified>
</cp:coreProperties>
</file>