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62" r:id="rId4"/>
    <p:sldId id="258" r:id="rId5"/>
    <p:sldId id="259" r:id="rId6"/>
    <p:sldId id="261"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66F983-AC92-41C0-99C0-C7947EAE70C7}" v="261" dt="2023-02-12T16:25:20.0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10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46D951-59B5-41E5-8159-59517A35D11F}" type="datetimeFigureOut">
              <a:rPr lang="en-CA" smtClean="0"/>
              <a:t>2023-02-11</a:t>
            </a:fld>
            <a:endParaRPr lang="en-CA"/>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E74472-BB87-4963-A8DE-5C055E432F2B}" type="slidenum">
              <a:rPr lang="en-CA" smtClean="0"/>
              <a:t>‹#›</a:t>
            </a:fld>
            <a:endParaRPr lang="en-CA"/>
          </a:p>
        </p:txBody>
      </p:sp>
    </p:spTree>
    <p:extLst>
      <p:ext uri="{BB962C8B-B14F-4D97-AF65-F5344CB8AC3E}">
        <p14:creationId xmlns:p14="http://schemas.microsoft.com/office/powerpoint/2010/main" val="4001128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Levi-</a:t>
            </a:r>
            <a:r>
              <a:rPr lang="en-CA" dirty="0" err="1"/>
              <a:t>Bruhl</a:t>
            </a:r>
            <a:r>
              <a:rPr lang="en-CA" dirty="0"/>
              <a:t> suggests various forms of participation – contact, transference, sympathy, </a:t>
            </a:r>
            <a:r>
              <a:rPr lang="en-CA" dirty="0" err="1"/>
              <a:t>telekenesis</a:t>
            </a:r>
            <a:endParaRPr lang="en-CA" dirty="0"/>
          </a:p>
        </p:txBody>
      </p:sp>
      <p:sp>
        <p:nvSpPr>
          <p:cNvPr id="4" name="Slide Number Placeholder 3"/>
          <p:cNvSpPr>
            <a:spLocks noGrp="1"/>
          </p:cNvSpPr>
          <p:nvPr>
            <p:ph type="sldNum" sz="quarter" idx="5"/>
          </p:nvPr>
        </p:nvSpPr>
        <p:spPr/>
        <p:txBody>
          <a:bodyPr/>
          <a:lstStyle/>
          <a:p>
            <a:fld id="{EEE74472-BB87-4963-A8DE-5C055E432F2B}" type="slidenum">
              <a:rPr lang="en-CA" smtClean="0"/>
              <a:t>6</a:t>
            </a:fld>
            <a:endParaRPr lang="en-CA"/>
          </a:p>
        </p:txBody>
      </p:sp>
    </p:spTree>
    <p:extLst>
      <p:ext uri="{BB962C8B-B14F-4D97-AF65-F5344CB8AC3E}">
        <p14:creationId xmlns:p14="http://schemas.microsoft.com/office/powerpoint/2010/main" val="255803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Levi-</a:t>
            </a:r>
            <a:r>
              <a:rPr lang="en-CA" err="1"/>
              <a:t>Bruhl</a:t>
            </a:r>
            <a:r>
              <a:rPr lang="en-CA"/>
              <a:t> suggests various forms of participation – contact, transference, sympathy, </a:t>
            </a:r>
            <a:r>
              <a:rPr lang="en-CA" err="1"/>
              <a:t>telekenesis</a:t>
            </a:r>
            <a:endParaRPr lang="en-CA"/>
          </a:p>
        </p:txBody>
      </p:sp>
      <p:sp>
        <p:nvSpPr>
          <p:cNvPr id="4" name="Slide Number Placeholder 3"/>
          <p:cNvSpPr>
            <a:spLocks noGrp="1"/>
          </p:cNvSpPr>
          <p:nvPr>
            <p:ph type="sldNum" sz="quarter" idx="5"/>
          </p:nvPr>
        </p:nvSpPr>
        <p:spPr/>
        <p:txBody>
          <a:bodyPr/>
          <a:lstStyle/>
          <a:p>
            <a:fld id="{EEE74472-BB87-4963-A8DE-5C055E432F2B}" type="slidenum">
              <a:rPr lang="en-CA" smtClean="0"/>
              <a:t>7</a:t>
            </a:fld>
            <a:endParaRPr lang="en-CA"/>
          </a:p>
        </p:txBody>
      </p:sp>
    </p:spTree>
    <p:extLst>
      <p:ext uri="{BB962C8B-B14F-4D97-AF65-F5344CB8AC3E}">
        <p14:creationId xmlns:p14="http://schemas.microsoft.com/office/powerpoint/2010/main" val="2770159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Levi-</a:t>
            </a:r>
            <a:r>
              <a:rPr lang="en-CA" err="1"/>
              <a:t>Bruhl</a:t>
            </a:r>
            <a:r>
              <a:rPr lang="en-CA"/>
              <a:t> suggests various forms of participation – contact, transference, sympathy, </a:t>
            </a:r>
            <a:r>
              <a:rPr lang="en-CA" err="1"/>
              <a:t>telekenesis</a:t>
            </a:r>
            <a:endParaRPr lang="en-CA"/>
          </a:p>
        </p:txBody>
      </p:sp>
      <p:sp>
        <p:nvSpPr>
          <p:cNvPr id="4" name="Slide Number Placeholder 3"/>
          <p:cNvSpPr>
            <a:spLocks noGrp="1"/>
          </p:cNvSpPr>
          <p:nvPr>
            <p:ph type="sldNum" sz="quarter" idx="5"/>
          </p:nvPr>
        </p:nvSpPr>
        <p:spPr/>
        <p:txBody>
          <a:bodyPr/>
          <a:lstStyle/>
          <a:p>
            <a:fld id="{EEE74472-BB87-4963-A8DE-5C055E432F2B}" type="slidenum">
              <a:rPr lang="en-CA" smtClean="0"/>
              <a:t>8</a:t>
            </a:fld>
            <a:endParaRPr lang="en-CA"/>
          </a:p>
        </p:txBody>
      </p:sp>
    </p:spTree>
    <p:extLst>
      <p:ext uri="{BB962C8B-B14F-4D97-AF65-F5344CB8AC3E}">
        <p14:creationId xmlns:p14="http://schemas.microsoft.com/office/powerpoint/2010/main" val="2791307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Levi-</a:t>
            </a:r>
            <a:r>
              <a:rPr lang="en-CA" err="1"/>
              <a:t>Bruhl</a:t>
            </a:r>
            <a:r>
              <a:rPr lang="en-CA"/>
              <a:t> suggests various forms of participation – contact, transference, sympathy, </a:t>
            </a:r>
            <a:r>
              <a:rPr lang="en-CA" err="1"/>
              <a:t>telekenesis</a:t>
            </a:r>
            <a:endParaRPr lang="en-CA"/>
          </a:p>
        </p:txBody>
      </p:sp>
      <p:sp>
        <p:nvSpPr>
          <p:cNvPr id="4" name="Slide Number Placeholder 3"/>
          <p:cNvSpPr>
            <a:spLocks noGrp="1"/>
          </p:cNvSpPr>
          <p:nvPr>
            <p:ph type="sldNum" sz="quarter" idx="5"/>
          </p:nvPr>
        </p:nvSpPr>
        <p:spPr/>
        <p:txBody>
          <a:bodyPr/>
          <a:lstStyle/>
          <a:p>
            <a:fld id="{EEE74472-BB87-4963-A8DE-5C055E432F2B}" type="slidenum">
              <a:rPr lang="en-CA" smtClean="0"/>
              <a:t>9</a:t>
            </a:fld>
            <a:endParaRPr lang="en-CA"/>
          </a:p>
        </p:txBody>
      </p:sp>
    </p:spTree>
    <p:extLst>
      <p:ext uri="{BB962C8B-B14F-4D97-AF65-F5344CB8AC3E}">
        <p14:creationId xmlns:p14="http://schemas.microsoft.com/office/powerpoint/2010/main" val="1516450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Levi-</a:t>
            </a:r>
            <a:r>
              <a:rPr lang="en-CA" err="1"/>
              <a:t>Bruhl</a:t>
            </a:r>
            <a:r>
              <a:rPr lang="en-CA"/>
              <a:t> suggests various forms of participation – contact, transference, sympathy, </a:t>
            </a:r>
            <a:r>
              <a:rPr lang="en-CA" err="1"/>
              <a:t>telekenesis</a:t>
            </a:r>
            <a:endParaRPr lang="en-CA"/>
          </a:p>
        </p:txBody>
      </p:sp>
      <p:sp>
        <p:nvSpPr>
          <p:cNvPr id="4" name="Slide Number Placeholder 3"/>
          <p:cNvSpPr>
            <a:spLocks noGrp="1"/>
          </p:cNvSpPr>
          <p:nvPr>
            <p:ph type="sldNum" sz="quarter" idx="5"/>
          </p:nvPr>
        </p:nvSpPr>
        <p:spPr/>
        <p:txBody>
          <a:bodyPr/>
          <a:lstStyle/>
          <a:p>
            <a:fld id="{EEE74472-BB87-4963-A8DE-5C055E432F2B}" type="slidenum">
              <a:rPr lang="en-CA" smtClean="0"/>
              <a:t>12</a:t>
            </a:fld>
            <a:endParaRPr lang="en-CA"/>
          </a:p>
        </p:txBody>
      </p:sp>
    </p:spTree>
    <p:extLst>
      <p:ext uri="{BB962C8B-B14F-4D97-AF65-F5344CB8AC3E}">
        <p14:creationId xmlns:p14="http://schemas.microsoft.com/office/powerpoint/2010/main" val="1918419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a:t>Levi-</a:t>
            </a:r>
            <a:r>
              <a:rPr lang="en-CA" err="1"/>
              <a:t>Bruhl</a:t>
            </a:r>
            <a:r>
              <a:rPr lang="en-CA"/>
              <a:t> suggests various forms of participation – contact, transference, sympathy, </a:t>
            </a:r>
            <a:r>
              <a:rPr lang="en-CA" err="1"/>
              <a:t>telekenesis</a:t>
            </a:r>
            <a:endParaRPr lang="en-CA"/>
          </a:p>
        </p:txBody>
      </p:sp>
      <p:sp>
        <p:nvSpPr>
          <p:cNvPr id="4" name="Slide Number Placeholder 3"/>
          <p:cNvSpPr>
            <a:spLocks noGrp="1"/>
          </p:cNvSpPr>
          <p:nvPr>
            <p:ph type="sldNum" sz="quarter" idx="5"/>
          </p:nvPr>
        </p:nvSpPr>
        <p:spPr/>
        <p:txBody>
          <a:bodyPr/>
          <a:lstStyle/>
          <a:p>
            <a:fld id="{EEE74472-BB87-4963-A8DE-5C055E432F2B}" type="slidenum">
              <a:rPr lang="en-CA" smtClean="0"/>
              <a:t>13</a:t>
            </a:fld>
            <a:endParaRPr lang="en-CA"/>
          </a:p>
        </p:txBody>
      </p:sp>
    </p:spTree>
    <p:extLst>
      <p:ext uri="{BB962C8B-B14F-4D97-AF65-F5344CB8AC3E}">
        <p14:creationId xmlns:p14="http://schemas.microsoft.com/office/powerpoint/2010/main" val="64389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a:xfrm>
            <a:off x="2743973" y="5870576"/>
            <a:ext cx="3932137" cy="377825"/>
          </a:xfrm>
        </p:spPr>
        <p:txBody>
          <a:bodyPr/>
          <a:lstStyle/>
          <a:p>
            <a:endParaRPr lang="en-CA"/>
          </a:p>
        </p:txBody>
      </p:sp>
      <p:sp>
        <p:nvSpPr>
          <p:cNvPr id="6" name="Slide Number Placeholder 5"/>
          <p:cNvSpPr>
            <a:spLocks noGrp="1"/>
          </p:cNvSpPr>
          <p:nvPr>
            <p:ph type="sldNum" sz="quarter" idx="12"/>
          </p:nvPr>
        </p:nvSpPr>
        <p:spPr>
          <a:xfrm>
            <a:off x="8040685" y="5870576"/>
            <a:ext cx="417516" cy="377825"/>
          </a:xfrm>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991377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4142223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708938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CA2F7B-9BC0-4B59-8CE6-52E44431723D}" type="datetimeFigureOut">
              <a:rPr lang="en-CA" smtClean="0"/>
              <a:t>2023-02-11</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2132804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CA2F7B-9BC0-4B59-8CE6-52E44431723D}" type="datetimeFigureOut">
              <a:rPr lang="en-CA" smtClean="0"/>
              <a:t>2023-02-11</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4043629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CA2F7B-9BC0-4B59-8CE6-52E44431723D}" type="datetimeFigureOut">
              <a:rPr lang="en-CA" smtClean="0"/>
              <a:t>2023-02-11</a:t>
            </a:fld>
            <a:endParaRPr lang="en-CA"/>
          </a:p>
        </p:txBody>
      </p:sp>
      <p:sp>
        <p:nvSpPr>
          <p:cNvPr id="4" name="Footer Placeholder 3"/>
          <p:cNvSpPr>
            <a:spLocks noGrp="1"/>
          </p:cNvSpPr>
          <p:nvPr>
            <p:ph type="ftr" sz="quarter" idx="11"/>
          </p:nvPr>
        </p:nvSpPr>
        <p:spPr/>
        <p:txBody>
          <a:bodyPr/>
          <a:lstStyle/>
          <a:p>
            <a:endParaRPr lang="en-CA"/>
          </a:p>
        </p:txBody>
      </p:sp>
      <p:sp>
        <p:nvSpPr>
          <p:cNvPr id="5" name="Slide Number Placeholder 4"/>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060300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fld id="{60CA2F7B-9BC0-4B59-8CE6-52E44431723D}" type="datetimeFigureOut">
              <a:rPr lang="en-CA" smtClean="0"/>
              <a:t>2023-02-11</a:t>
            </a:fld>
            <a:endParaRPr lang="en-CA"/>
          </a:p>
        </p:txBody>
      </p:sp>
      <p:sp>
        <p:nvSpPr>
          <p:cNvPr id="3" name="Footer Placeholder 2"/>
          <p:cNvSpPr>
            <a:spLocks noGrp="1"/>
          </p:cNvSpPr>
          <p:nvPr>
            <p:ph type="ftr" sz="quarter" idx="11"/>
          </p:nvPr>
        </p:nvSpPr>
        <p:spPr/>
        <p:txBody>
          <a:bodyPr/>
          <a:lstStyle/>
          <a:p>
            <a:endParaRPr lang="en-CA"/>
          </a:p>
        </p:txBody>
      </p:sp>
      <p:sp>
        <p:nvSpPr>
          <p:cNvPr id="4" name="Slide Number Placeholder 3"/>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255074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CA2F7B-9BC0-4B59-8CE6-52E44431723D}" type="datetimeFigureOut">
              <a:rPr lang="en-CA" smtClean="0"/>
              <a:t>2023-02-11</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01776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CA2F7B-9BC0-4B59-8CE6-52E44431723D}" type="datetimeFigureOut">
              <a:rPr lang="en-CA" smtClean="0"/>
              <a:t>2023-02-11</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2596186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CA2F7B-9BC0-4B59-8CE6-52E44431723D}" type="datetimeFigureOut">
              <a:rPr lang="en-CA" smtClean="0"/>
              <a:t>2023-02-11</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607672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4241769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2839196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739603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106262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8753723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109554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CA2F7B-9BC0-4B59-8CE6-52E44431723D}" type="datetimeFigureOut">
              <a:rPr lang="en-CA" smtClean="0"/>
              <a:t>2023-02-11</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47C2A9BF-FD55-4E8C-B7D0-96CC993342E9}" type="slidenum">
              <a:rPr lang="en-CA" smtClean="0"/>
              <a:t>‹#›</a:t>
            </a:fld>
            <a:endParaRPr lang="en-CA"/>
          </a:p>
        </p:txBody>
      </p:sp>
    </p:spTree>
    <p:extLst>
      <p:ext uri="{BB962C8B-B14F-4D97-AF65-F5344CB8AC3E}">
        <p14:creationId xmlns:p14="http://schemas.microsoft.com/office/powerpoint/2010/main" val="810496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0CA2F7B-9BC0-4B59-8CE6-52E44431723D}" type="datetimeFigureOut">
              <a:rPr lang="en-CA" smtClean="0"/>
              <a:t>2023-02-11</a:t>
            </a:fld>
            <a:endParaRPr lang="en-CA"/>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CA"/>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7C2A9BF-FD55-4E8C-B7D0-96CC993342E9}" type="slidenum">
              <a:rPr lang="en-CA" smtClean="0"/>
              <a:t>‹#›</a:t>
            </a:fld>
            <a:endParaRPr lang="en-CA"/>
          </a:p>
        </p:txBody>
      </p:sp>
    </p:spTree>
    <p:extLst>
      <p:ext uri="{BB962C8B-B14F-4D97-AF65-F5344CB8AC3E}">
        <p14:creationId xmlns:p14="http://schemas.microsoft.com/office/powerpoint/2010/main" val="83886523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vatican.va/content/john-paul-ii/en/apost_constitutions/documents/hf_jp-ii_apc_19921011_fidei-depositum.html"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www.vatican.va/archive/ENG0015/_INDEX.HTM"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2" TargetMode="External"/><Relationship Id="rId3" Type="http://schemas.openxmlformats.org/officeDocument/2006/relationships/image" Target="../media/image6.png"/><Relationship Id="rId7"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vatican.va/archive/cod-iuris-canonici/eng/documents/cic_lib4-cann879-958_en.html#Art._2." TargetMode="External"/><Relationship Id="rId5"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ref2" TargetMode="External"/><Relationship Id="rId4"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ref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1" TargetMode="External"/><Relationship Id="rId5" Type="http://schemas.openxmlformats.org/officeDocument/2006/relationships/hyperlink" Target="https://www.vatican.va/archive/cod-iuris-canonici/eng/documents/cic_lib4-cann879-958_en.html#Art._2." TargetMode="External"/><Relationship Id="rId4"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ref2"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powerpoint.officeapps.live.com/pods/ppt.aspx?ui=en-GB&amp;rs=en-GB&amp;hid=HxtfTy0i90iCkU2DRy15bA.0&amp;wdo=2&amp;wde=pptx&amp;sc=host%3D%26qt%3DDefault&amp;mscc=1&amp;wdp=3&amp;uih=OneDrive&amp;jsapi=1&amp;jsapiver=v2&amp;corrid=f3ea5c29-ff71-44e6-aac8-d6b3bc6e1647&amp;usid=f3ea5c29-ff71-44e6-aac8-d6b3bc6e1647&amp;newsession=1&amp;sftc=1&amp;wdorigin=Other&amp;wdpodsurl=https%3A%2F%2Fpowerpoint.officeapps.live.com%2Fpods%2F&amp;wdpopsurl=https%3A%2F%2Fpowerpoint.officeapps.live.com%2F&amp;wdoverrides=devicepixelratio:1,RenderGifSlideShow:true&amp;filename=PGM%2C%20Communion.pptx&amp;filegeturlbool=true&amp;fs=1780043&amp;ro=false&amp;fastboot=true&amp;noauth=1&amp;thpanel=522&amp;sw=1090&amp;sh=469&amp;postmessagetoken=f3ea5c29-ff71-44e6-aac8-d6b3bc6e1647#_ftn1" TargetMode="Externa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hyperlink" Target="https://web.pdx.edu/~tothm/religion/Definitions.htm#:~:text=Emile%20Durkheim,those%20who%20adhere%20to%20them.%22" TargetMode="External"/><Relationship Id="rId4" Type="http://schemas.openxmlformats.org/officeDocument/2006/relationships/hyperlink" Target="https://www.oed.com/viewdictionaryentry/Entry/161944#:~:text=5.-,a.,a%20code%20of%20living%2C%20esp"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ref2" TargetMode="External"/><Relationship Id="rId3"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1" TargetMode="External"/><Relationship Id="rId7" Type="http://schemas.openxmlformats.org/officeDocument/2006/relationships/hyperlink" Target="https://www.merriam-webster.com/dictionary/magic"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ref1" TargetMode="External"/><Relationship Id="rId11" Type="http://schemas.openxmlformats.org/officeDocument/2006/relationships/hyperlink" Target="https://www-jstor-org.ezproxy.uwtsd.ac.uk/stable/3269832?sid=primo&amp;seq=1" TargetMode="External"/><Relationship Id="rId5"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3" TargetMode="External"/><Relationship Id="rId10" Type="http://schemas.openxmlformats.org/officeDocument/2006/relationships/hyperlink" Target="https://doi.org/10.5334/pp.73" TargetMode="External"/><Relationship Id="rId4"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2" TargetMode="External"/><Relationship Id="rId9"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ref3"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1" TargetMode="External"/><Relationship Id="rId5" Type="http://schemas.openxmlformats.org/officeDocument/2006/relationships/hyperlink" Target="https://www-jstor-org.ezproxy.uwtsd.ac.uk/stable/3269832?sid=primo&amp;seq=1" TargetMode="External"/><Relationship Id="rId4"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ref1"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2" TargetMode="External"/><Relationship Id="rId3" Type="http://schemas.openxmlformats.org/officeDocument/2006/relationships/image" Target="../media/image7.png"/><Relationship Id="rId7"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jstor-org.ezproxy.uwtsd.ac.uk/stable/3269832?sid=primo&amp;seq=1" TargetMode="External"/><Relationship Id="rId5"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ref2" TargetMode="External"/><Relationship Id="rId4" Type="http://schemas.openxmlformats.org/officeDocument/2006/relationships/hyperlink" Target="https://powerpoint.officeapps.live.com/pods/ppt.aspx?ui=en-GB&amp;rs=en-GB&amp;hid=cnpA6ZJfz0CscQ2KPxD7tA.0&amp;wde=pptx&amp;sc=host%3D%26qt%3DDefault&amp;mscc=1&amp;wdp=3&amp;uih=OneDrive&amp;jsapi=1&amp;jsapiver=v2&amp;corrid=3e1267d4-a414-46e1-ab24-a514ff5a42fd&amp;usid=3e1267d4-a414-46e1-ab24-a514ff5a42fd&amp;newsession=1&amp;sftc=1&amp;wdorigin=Other&amp;wdpodsurl=https%3A%2F%2Fpowerpoint.officeapps.live.com%2Fpods%2F&amp;wdpopsurl=https%3A%2F%2Fpowerpoint.officeapps.live.com%2F&amp;wdoverrides=devicepixelratio:1,RenderGifSlideShow:true&amp;filename=PGM%2C%20Communion.pptx&amp;filegeturlbool=true&amp;fs=1803678&amp;ro=false&amp;fastboot=true&amp;noauth=1&amp;thpanel=522&amp;sw=1090&amp;sh=469&amp;postmessagetoken=3e1267d4-a414-46e1-ab24-a514ff5a42fd#_ftnref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4">
            <a:extLst>
              <a:ext uri="{FF2B5EF4-FFF2-40B4-BE49-F238E27FC236}">
                <a16:creationId xmlns:a16="http://schemas.microsoft.com/office/drawing/2014/main" id="{F13E6D7A-BF8D-738D-A27C-CCCA37F149EE}"/>
              </a:ext>
            </a:extLst>
          </p:cNvPr>
          <p:cNvPicPr>
            <a:picLocks noChangeAspect="1"/>
          </p:cNvPicPr>
          <p:nvPr/>
        </p:nvPicPr>
        <p:blipFill rotWithShape="1">
          <a:blip r:embed="rId2">
            <a:alphaModFix amt="35000"/>
          </a:blip>
          <a:srcRect l="2913" r="9087" b="-1"/>
          <a:stretch/>
        </p:blipFill>
        <p:spPr>
          <a:xfrm>
            <a:off x="20" y="10"/>
            <a:ext cx="9143980" cy="6857990"/>
          </a:xfrm>
          <a:prstGeom prst="rect">
            <a:avLst/>
          </a:prstGeom>
        </p:spPr>
      </p:pic>
      <p:pic>
        <p:nvPicPr>
          <p:cNvPr id="24" name="Picture 10">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2" name="Title 1">
            <a:extLst>
              <a:ext uri="{FF2B5EF4-FFF2-40B4-BE49-F238E27FC236}">
                <a16:creationId xmlns:a16="http://schemas.microsoft.com/office/drawing/2014/main" id="{5158C23E-0FC6-419A-32DE-B40C867A86F5}"/>
              </a:ext>
            </a:extLst>
          </p:cNvPr>
          <p:cNvSpPr>
            <a:spLocks noGrp="1"/>
          </p:cNvSpPr>
          <p:nvPr>
            <p:ph type="ctrTitle"/>
          </p:nvPr>
        </p:nvSpPr>
        <p:spPr>
          <a:xfrm>
            <a:off x="2971799" y="1964267"/>
            <a:ext cx="5398294" cy="2421464"/>
          </a:xfrm>
        </p:spPr>
        <p:txBody>
          <a:bodyPr>
            <a:normAutofit/>
          </a:bodyPr>
          <a:lstStyle/>
          <a:p>
            <a:r>
              <a:rPr lang="en-CA" b="1" dirty="0">
                <a:latin typeface="Calibri "/>
                <a:cs typeface="Arial" panose="020B0604020202020204" pitchFamily="34" charset="0"/>
              </a:rPr>
              <a:t>Magical and Religious Rites</a:t>
            </a:r>
          </a:p>
        </p:txBody>
      </p:sp>
      <p:sp>
        <p:nvSpPr>
          <p:cNvPr id="3" name="Subtitle 2">
            <a:extLst>
              <a:ext uri="{FF2B5EF4-FFF2-40B4-BE49-F238E27FC236}">
                <a16:creationId xmlns:a16="http://schemas.microsoft.com/office/drawing/2014/main" id="{3862BD4F-1A8C-874B-D953-C12078CAEF15}"/>
              </a:ext>
            </a:extLst>
          </p:cNvPr>
          <p:cNvSpPr>
            <a:spLocks noGrp="1"/>
          </p:cNvSpPr>
          <p:nvPr>
            <p:ph type="subTitle" idx="1"/>
          </p:nvPr>
        </p:nvSpPr>
        <p:spPr>
          <a:xfrm>
            <a:off x="2971799" y="4385732"/>
            <a:ext cx="5398294" cy="1405467"/>
          </a:xfrm>
        </p:spPr>
        <p:txBody>
          <a:bodyPr>
            <a:normAutofit/>
          </a:bodyPr>
          <a:lstStyle/>
          <a:p>
            <a:pPr>
              <a:lnSpc>
                <a:spcPct val="90000"/>
              </a:lnSpc>
            </a:pPr>
            <a:r>
              <a:rPr lang="en-CA" sz="1500"/>
              <a:t>Comparing and contrasting the Christian rite of communion with a spell in the Greek Magical Papyri</a:t>
            </a:r>
          </a:p>
          <a:p>
            <a:pPr>
              <a:lnSpc>
                <a:spcPct val="90000"/>
              </a:lnSpc>
            </a:pPr>
            <a:endParaRPr lang="en-CA" sz="1500"/>
          </a:p>
          <a:p>
            <a:pPr>
              <a:lnSpc>
                <a:spcPct val="90000"/>
              </a:lnSpc>
            </a:pPr>
            <a:r>
              <a:rPr lang="en-CA" sz="1500"/>
              <a:t>By: Emma BURRELL and Krystyna CAP</a:t>
            </a:r>
          </a:p>
        </p:txBody>
      </p:sp>
    </p:spTree>
    <p:extLst>
      <p:ext uri="{BB962C8B-B14F-4D97-AF65-F5344CB8AC3E}">
        <p14:creationId xmlns:p14="http://schemas.microsoft.com/office/powerpoint/2010/main" val="3680986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14352" y="1029532"/>
            <a:ext cx="5804806" cy="692150"/>
          </a:xfrm>
        </p:spPr>
        <p:txBody>
          <a:bodyPr anchor="b">
            <a:normAutofit/>
          </a:bodyPr>
          <a:lstStyle/>
          <a:p>
            <a:r>
              <a:rPr lang="en-GB" sz="2400" b="1" dirty="0">
                <a:latin typeface="+mn-lt"/>
              </a:rPr>
              <a:t>TASK DESCRIPTION</a:t>
            </a:r>
          </a:p>
        </p:txBody>
      </p:sp>
      <p:sp>
        <p:nvSpPr>
          <p:cNvPr id="3" name="Content Placeholder 2">
            <a:extLst>
              <a:ext uri="{FF2B5EF4-FFF2-40B4-BE49-F238E27FC236}">
                <a16:creationId xmlns:a16="http://schemas.microsoft.com/office/drawing/2014/main" id="{1EA8E986-8508-0E67-3290-59768FDB36C0}"/>
              </a:ext>
            </a:extLst>
          </p:cNvPr>
          <p:cNvSpPr>
            <a:spLocks noGrp="1"/>
          </p:cNvSpPr>
          <p:nvPr>
            <p:ph idx="1"/>
          </p:nvPr>
        </p:nvSpPr>
        <p:spPr>
          <a:xfrm>
            <a:off x="514352" y="1935399"/>
            <a:ext cx="6229349" cy="3780432"/>
          </a:xfrm>
        </p:spPr>
        <p:txBody>
          <a:bodyPr>
            <a:normAutofit fontScale="85000" lnSpcReduction="20000"/>
          </a:bodyPr>
          <a:lstStyle/>
          <a:p>
            <a:pPr marL="0" indent="0" algn="l">
              <a:buNone/>
            </a:pPr>
            <a:r>
              <a:rPr lang="en-US" b="0" i="0" dirty="0">
                <a:solidFill>
                  <a:srgbClr val="373A3C"/>
                </a:solidFill>
                <a:effectLst/>
                <a:latin typeface="-apple-system"/>
              </a:rPr>
              <a:t>Compare and contrast the Christian rite of communion, with a spell in the Greek Magical Papyri. </a:t>
            </a:r>
          </a:p>
          <a:p>
            <a:pPr marL="0" indent="0" algn="l">
              <a:buNone/>
            </a:pPr>
            <a:r>
              <a:rPr lang="en-US" b="0" i="0" dirty="0">
                <a:solidFill>
                  <a:srgbClr val="373A3C"/>
                </a:solidFill>
                <a:effectLst/>
                <a:latin typeface="-apple-system"/>
              </a:rPr>
              <a:t>The spell we are asking you to compare with Christian communion is from </a:t>
            </a:r>
            <a:r>
              <a:rPr lang="en-US" b="0" i="1" dirty="0">
                <a:solidFill>
                  <a:srgbClr val="373A3C"/>
                </a:solidFill>
                <a:effectLst/>
                <a:latin typeface="-apple-system"/>
              </a:rPr>
              <a:t>PGM</a:t>
            </a:r>
            <a:r>
              <a:rPr lang="en-US" b="0" i="0" dirty="0">
                <a:solidFill>
                  <a:srgbClr val="373A3C"/>
                </a:solidFill>
                <a:effectLst/>
                <a:latin typeface="-apple-system"/>
              </a:rPr>
              <a:t> XIII, lines 760-1050. </a:t>
            </a:r>
          </a:p>
          <a:p>
            <a:pPr marL="0" indent="0">
              <a:buNone/>
            </a:pPr>
            <a:r>
              <a:rPr lang="en-US" b="0" i="0" dirty="0">
                <a:solidFill>
                  <a:srgbClr val="373A3C"/>
                </a:solidFill>
                <a:effectLst/>
                <a:latin typeface="-apple-system"/>
              </a:rPr>
              <a:t>Within the spell you will find different sections, which give instructions for invoking the god, the reasons for the invocation, the methods of invocation and the physical instructions for performing the spell. You may consider all of these in your analysis and comparison with Christian communion.</a:t>
            </a:r>
          </a:p>
          <a:p>
            <a:pPr marL="0" indent="0" algn="l">
              <a:buNone/>
            </a:pPr>
            <a:r>
              <a:rPr lang="en-US" b="0" i="0" dirty="0">
                <a:solidFill>
                  <a:srgbClr val="373A3C"/>
                </a:solidFill>
                <a:effectLst/>
                <a:latin typeface="-apple-system"/>
              </a:rPr>
              <a:t>Questions to consider: </a:t>
            </a:r>
          </a:p>
          <a:p>
            <a:r>
              <a:rPr lang="en-US" b="0" i="0" dirty="0">
                <a:solidFill>
                  <a:srgbClr val="373A3C"/>
                </a:solidFill>
                <a:effectLst/>
                <a:latin typeface="-apple-system"/>
              </a:rPr>
              <a:t>Why and how is the god being invoked? </a:t>
            </a:r>
          </a:p>
          <a:p>
            <a:r>
              <a:rPr lang="en-US" b="0" i="0" dirty="0">
                <a:solidFill>
                  <a:srgbClr val="373A3C"/>
                </a:solidFill>
                <a:effectLst/>
                <a:latin typeface="-apple-system"/>
              </a:rPr>
              <a:t>Why has one procedure been classified as religious, and the other magical? </a:t>
            </a:r>
          </a:p>
          <a:p>
            <a:r>
              <a:rPr lang="en-US" b="0" i="0" dirty="0">
                <a:solidFill>
                  <a:srgbClr val="373A3C"/>
                </a:solidFill>
                <a:effectLst/>
                <a:latin typeface="-apple-system"/>
              </a:rPr>
              <a:t>What parameters make them magical or religious? </a:t>
            </a:r>
          </a:p>
          <a:p>
            <a:r>
              <a:rPr lang="en-US" b="0" i="0" dirty="0">
                <a:solidFill>
                  <a:srgbClr val="373A3C"/>
                </a:solidFill>
                <a:effectLst/>
                <a:latin typeface="-apple-system"/>
              </a:rPr>
              <a:t>Do you agree with these classifications? Why or why not?</a:t>
            </a:r>
          </a:p>
          <a:p>
            <a:endParaRPr lang="en-GB" dirty="0">
              <a:solidFill>
                <a:schemeClr val="tx1">
                  <a:lumMod val="85000"/>
                  <a:lumOff val="15000"/>
                </a:schemeClr>
              </a:solidFill>
            </a:endParaRPr>
          </a:p>
        </p:txBody>
      </p:sp>
    </p:spTree>
    <p:extLst>
      <p:ext uri="{BB962C8B-B14F-4D97-AF65-F5344CB8AC3E}">
        <p14:creationId xmlns:p14="http://schemas.microsoft.com/office/powerpoint/2010/main" val="164247573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14352" y="1029532"/>
            <a:ext cx="5804806" cy="692150"/>
          </a:xfrm>
        </p:spPr>
        <p:txBody>
          <a:bodyPr anchor="b">
            <a:normAutofit/>
          </a:bodyPr>
          <a:lstStyle/>
          <a:p>
            <a:r>
              <a:rPr lang="en-GB" sz="2400" b="1" dirty="0">
                <a:latin typeface="+mn-lt"/>
              </a:rPr>
              <a:t>ABOUT THE SOURCES</a:t>
            </a:r>
          </a:p>
        </p:txBody>
      </p:sp>
      <p:sp>
        <p:nvSpPr>
          <p:cNvPr id="3" name="Content Placeholder 2">
            <a:extLst>
              <a:ext uri="{FF2B5EF4-FFF2-40B4-BE49-F238E27FC236}">
                <a16:creationId xmlns:a16="http://schemas.microsoft.com/office/drawing/2014/main" id="{1EA8E986-8508-0E67-3290-59768FDB36C0}"/>
              </a:ext>
            </a:extLst>
          </p:cNvPr>
          <p:cNvSpPr>
            <a:spLocks noGrp="1"/>
          </p:cNvSpPr>
          <p:nvPr>
            <p:ph idx="1"/>
          </p:nvPr>
        </p:nvSpPr>
        <p:spPr>
          <a:xfrm>
            <a:off x="514352" y="1935399"/>
            <a:ext cx="6229349" cy="3780432"/>
          </a:xfrm>
        </p:spPr>
        <p:txBody>
          <a:bodyPr>
            <a:normAutofit fontScale="70000" lnSpcReduction="20000"/>
          </a:bodyPr>
          <a:lstStyle/>
          <a:p>
            <a:pPr marL="0" indent="0">
              <a:buNone/>
            </a:pPr>
            <a:r>
              <a:rPr lang="en-US" b="1" dirty="0">
                <a:solidFill>
                  <a:srgbClr val="373A3C"/>
                </a:solidFill>
                <a:latin typeface="-apple-system"/>
              </a:rPr>
              <a:t>The Greek Magical Papyri</a:t>
            </a:r>
            <a:r>
              <a:rPr lang="en-GB" baseline="30000" dirty="0">
                <a:solidFill>
                  <a:schemeClr val="tx1">
                    <a:lumMod val="85000"/>
                    <a:lumOff val="15000"/>
                  </a:schemeClr>
                </a:solidFill>
              </a:rPr>
              <a:t>1</a:t>
            </a:r>
            <a:endParaRPr lang="en-US" b="1" dirty="0">
              <a:solidFill>
                <a:srgbClr val="373A3C"/>
              </a:solidFill>
              <a:latin typeface="-apple-system"/>
            </a:endParaRPr>
          </a:p>
          <a:p>
            <a:r>
              <a:rPr lang="en-US" i="0" dirty="0">
                <a:solidFill>
                  <a:srgbClr val="373A3C"/>
                </a:solidFill>
                <a:effectLst/>
                <a:latin typeface="-apple-system"/>
              </a:rPr>
              <a:t>Name given to a collection of papyri containing various magical spells, remedies, hymns, and rituals from Greco-Roman Egypt, mainly from </a:t>
            </a:r>
            <a:r>
              <a:rPr lang="en-US" dirty="0">
                <a:solidFill>
                  <a:srgbClr val="373A3C"/>
                </a:solidFill>
                <a:latin typeface="-apple-system"/>
              </a:rPr>
              <a:t>2</a:t>
            </a:r>
            <a:r>
              <a:rPr lang="en-US" baseline="30000" dirty="0">
                <a:solidFill>
                  <a:srgbClr val="373A3C"/>
                </a:solidFill>
                <a:latin typeface="-apple-system"/>
              </a:rPr>
              <a:t>nd</a:t>
            </a:r>
            <a:r>
              <a:rPr lang="en-US" dirty="0">
                <a:solidFill>
                  <a:srgbClr val="373A3C"/>
                </a:solidFill>
                <a:latin typeface="-apple-system"/>
              </a:rPr>
              <a:t> century B.C. to the 5</a:t>
            </a:r>
            <a:r>
              <a:rPr lang="en-US" baseline="30000" dirty="0">
                <a:solidFill>
                  <a:srgbClr val="373A3C"/>
                </a:solidFill>
                <a:latin typeface="-apple-system"/>
              </a:rPr>
              <a:t>th</a:t>
            </a:r>
            <a:r>
              <a:rPr lang="en-US" dirty="0">
                <a:solidFill>
                  <a:srgbClr val="373A3C"/>
                </a:solidFill>
                <a:latin typeface="-apple-system"/>
              </a:rPr>
              <a:t> century A.D.</a:t>
            </a:r>
            <a:endParaRPr lang="en-US" i="0" dirty="0">
              <a:solidFill>
                <a:srgbClr val="373A3C"/>
              </a:solidFill>
              <a:effectLst/>
              <a:latin typeface="-apple-system"/>
            </a:endParaRPr>
          </a:p>
          <a:p>
            <a:r>
              <a:rPr lang="en-US" dirty="0">
                <a:solidFill>
                  <a:srgbClr val="373A3C"/>
                </a:solidFill>
                <a:latin typeface="-apple-system"/>
              </a:rPr>
              <a:t>Diverse in origin, culturally pluralistic – potentially reflecting the works of philosophers, theologians, astrologers and alchemists, and providing insights into ‘the phenomenon of the magician as a religious functionary’</a:t>
            </a:r>
          </a:p>
          <a:p>
            <a:pPr lvl="1"/>
            <a:r>
              <a:rPr lang="en-US" dirty="0">
                <a:solidFill>
                  <a:srgbClr val="373A3C"/>
                </a:solidFill>
                <a:latin typeface="-apple-system"/>
              </a:rPr>
              <a:t>Reflect a ‘syncretism [that] is more than a mixture of diverse elements from Egyptian, Greek, Babylonian, and Jewish religion, with a few sprinkles of Christianity’ – it reflects ‘a new religion altogether, displaying unified religious attitudes and beliefs’ (xlvi)</a:t>
            </a:r>
            <a:endParaRPr lang="en-US" b="1" dirty="0">
              <a:solidFill>
                <a:srgbClr val="373A3C"/>
              </a:solidFill>
              <a:latin typeface="-apple-system"/>
            </a:endParaRPr>
          </a:p>
          <a:p>
            <a:pPr marL="0" indent="0">
              <a:buNone/>
            </a:pPr>
            <a:r>
              <a:rPr lang="en-US" b="1" dirty="0">
                <a:solidFill>
                  <a:srgbClr val="373A3C"/>
                </a:solidFill>
                <a:latin typeface="-apple-system"/>
              </a:rPr>
              <a:t>Catechism of the Catholic Church</a:t>
            </a:r>
            <a:endParaRPr lang="en-US" b="1" i="0" dirty="0">
              <a:solidFill>
                <a:srgbClr val="373A3C"/>
              </a:solidFill>
              <a:effectLst/>
              <a:latin typeface="-apple-system"/>
            </a:endParaRPr>
          </a:p>
          <a:p>
            <a:r>
              <a:rPr lang="en-GB" dirty="0">
                <a:solidFill>
                  <a:schemeClr val="tx1">
                    <a:lumMod val="85000"/>
                    <a:lumOff val="15000"/>
                  </a:schemeClr>
                </a:solidFill>
              </a:rPr>
              <a:t>Produced in 1992 as ‘a valid and legitimate instrument for ecclesial communion and a sure norm for teaching the faith’</a:t>
            </a:r>
            <a:r>
              <a:rPr lang="en-GB" baseline="30000" dirty="0">
                <a:solidFill>
                  <a:schemeClr val="tx1">
                    <a:lumMod val="85000"/>
                    <a:lumOff val="15000"/>
                  </a:schemeClr>
                </a:solidFill>
              </a:rPr>
              <a:t>2</a:t>
            </a:r>
          </a:p>
          <a:p>
            <a:r>
              <a:rPr lang="en-GB" dirty="0">
                <a:solidFill>
                  <a:schemeClr val="tx1">
                    <a:lumMod val="85000"/>
                    <a:lumOff val="15000"/>
                  </a:schemeClr>
                </a:solidFill>
              </a:rPr>
              <a:t>Based on biblical and liturgical sources, with the Eucharistic celebration of communion described as reflecting the same </a:t>
            </a:r>
            <a:r>
              <a:rPr lang="en-GB" sz="1800" kern="1200" dirty="0">
                <a:solidFill>
                  <a:schemeClr val="dk1"/>
                </a:solidFill>
                <a:effectLst/>
                <a:latin typeface="+mn-lt"/>
                <a:ea typeface="+mn-ea"/>
                <a:cs typeface="+mn-cs"/>
              </a:rPr>
              <a:t>structure since St. Justin Martyr’s account from the second century (1.3.1345)</a:t>
            </a:r>
            <a:r>
              <a:rPr lang="en-GB" baseline="30000" dirty="0">
                <a:solidFill>
                  <a:schemeClr val="tx1">
                    <a:lumMod val="85000"/>
                    <a:lumOff val="15000"/>
                  </a:schemeClr>
                </a:solidFill>
              </a:rPr>
              <a:t>2</a:t>
            </a:r>
            <a:endParaRPr lang="en-GB" sz="1800" kern="1200" dirty="0">
              <a:solidFill>
                <a:schemeClr val="dk1"/>
              </a:solidFill>
              <a:effectLst/>
              <a:latin typeface="+mn-lt"/>
              <a:ea typeface="+mn-ea"/>
              <a:cs typeface="+mn-cs"/>
            </a:endParaRPr>
          </a:p>
          <a:p>
            <a:endParaRPr lang="en-GB" baseline="30000" dirty="0">
              <a:solidFill>
                <a:schemeClr val="tx1">
                  <a:lumMod val="85000"/>
                  <a:lumOff val="15000"/>
                </a:schemeClr>
              </a:solidFill>
            </a:endParaRPr>
          </a:p>
        </p:txBody>
      </p:sp>
      <p:sp>
        <p:nvSpPr>
          <p:cNvPr id="4" name="TextBox 3">
            <a:extLst>
              <a:ext uri="{FF2B5EF4-FFF2-40B4-BE49-F238E27FC236}">
                <a16:creationId xmlns:a16="http://schemas.microsoft.com/office/drawing/2014/main" id="{250BA553-7668-02C8-F90D-DEE740711AF1}"/>
              </a:ext>
            </a:extLst>
          </p:cNvPr>
          <p:cNvSpPr txBox="1"/>
          <p:nvPr/>
        </p:nvSpPr>
        <p:spPr>
          <a:xfrm>
            <a:off x="430983" y="5747006"/>
            <a:ext cx="7544235" cy="923330"/>
          </a:xfrm>
          <a:prstGeom prst="rect">
            <a:avLst/>
          </a:prstGeom>
          <a:noFill/>
        </p:spPr>
        <p:txBody>
          <a:bodyPr wrap="square" rtlCol="0">
            <a:spAutoFit/>
          </a:bodyPr>
          <a:lstStyle/>
          <a:p>
            <a:r>
              <a:rPr lang="en-CA" sz="900" baseline="30000" dirty="0"/>
              <a:t>1</a:t>
            </a:r>
            <a:r>
              <a:rPr lang="en-CA" sz="900" dirty="0"/>
              <a:t> H.D. Betz, ed., ‘Introduction’, </a:t>
            </a:r>
            <a:r>
              <a:rPr lang="en-CA" sz="900" i="1" dirty="0"/>
              <a:t>The Greek Magical Papyri in Translation Including the Demotic Spells</a:t>
            </a:r>
            <a:r>
              <a:rPr lang="en-CA" sz="900" dirty="0"/>
              <a:t>, 2</a:t>
            </a:r>
            <a:r>
              <a:rPr lang="en-CA" sz="900" baseline="30000" dirty="0"/>
              <a:t>nd</a:t>
            </a:r>
            <a:r>
              <a:rPr lang="en-CA" sz="900" dirty="0"/>
              <a:t> ed. (Chicago: University of Chicago Press, 1996), -xli-iii</a:t>
            </a:r>
            <a:endParaRPr lang="en-CA" sz="900" baseline="30000" dirty="0"/>
          </a:p>
          <a:p>
            <a:r>
              <a:rPr lang="en-CA" sz="900" baseline="30000" dirty="0"/>
              <a:t>2</a:t>
            </a:r>
            <a:r>
              <a:rPr lang="en-CA" sz="900" dirty="0"/>
              <a:t> “Apostolic Constitution </a:t>
            </a:r>
            <a:r>
              <a:rPr lang="en-CA" sz="900" i="1" dirty="0"/>
              <a:t>Fidei Depositum</a:t>
            </a:r>
            <a:r>
              <a:rPr lang="en-CA" sz="900" dirty="0"/>
              <a:t> on the Publication of the Catechism of the Catholic Church Prepared Following the Second Vatican Ecumenical Council’, </a:t>
            </a:r>
            <a:r>
              <a:rPr lang="en-CA" sz="900" i="1" dirty="0"/>
              <a:t>The Holy See</a:t>
            </a:r>
            <a:r>
              <a:rPr lang="en-CA" sz="900" dirty="0"/>
              <a:t>, 1992 &lt;</a:t>
            </a:r>
            <a:r>
              <a:rPr lang="en-CA" sz="900" dirty="0">
                <a:hlinkClick r:id="rId3"/>
              </a:rPr>
              <a:t>https://www.vatican.va/content/john-paul-ii/en/apost_constitutions/documents/hf_jp-ii_apc_19921011_fidei-depositum.html</a:t>
            </a:r>
            <a:r>
              <a:rPr lang="en-CA" sz="900" dirty="0"/>
              <a:t>&gt; [accessed 11 February 2023]</a:t>
            </a:r>
          </a:p>
          <a:p>
            <a:r>
              <a:rPr lang="en-CA" sz="900" baseline="30000" dirty="0"/>
              <a:t>3</a:t>
            </a:r>
            <a:r>
              <a:rPr lang="en-CA" sz="900" dirty="0"/>
              <a:t> “Article 3. The Sacrament of the Eucharist,” The Holy See, </a:t>
            </a:r>
            <a:r>
              <a:rPr lang="en-CA" sz="900" i="1" dirty="0"/>
              <a:t>Catechism of the Catholic Church</a:t>
            </a:r>
            <a:r>
              <a:rPr lang="en-CA" sz="900" dirty="0"/>
              <a:t>, 1993 &lt;</a:t>
            </a:r>
            <a:r>
              <a:rPr lang="en-CA" sz="900" dirty="0">
                <a:hlinkClick r:id="rId4"/>
              </a:rPr>
              <a:t>https://www.vatican.va/archive/ENG0015/_INDEX.HTM</a:t>
            </a:r>
            <a:r>
              <a:rPr lang="en-CA" sz="900" dirty="0"/>
              <a:t>&gt; [accessed 9 February 2023]</a:t>
            </a:r>
          </a:p>
        </p:txBody>
      </p:sp>
    </p:spTree>
    <p:extLst>
      <p:ext uri="{BB962C8B-B14F-4D97-AF65-F5344CB8AC3E}">
        <p14:creationId xmlns:p14="http://schemas.microsoft.com/office/powerpoint/2010/main" val="70809014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fontScale="90000"/>
          </a:bodyPr>
          <a:lstStyle/>
          <a:p>
            <a:r>
              <a:rPr lang="en-GB" sz="2400" b="1" dirty="0">
                <a:latin typeface="+mn-lt"/>
              </a:rPr>
              <a:t>STRUCTURAL COMPARISON: </a:t>
            </a:r>
            <a:br>
              <a:rPr lang="en-GB" sz="2400" b="1" dirty="0">
                <a:latin typeface="+mn-lt"/>
              </a:rPr>
            </a:br>
            <a:r>
              <a:rPr lang="en-GB" sz="2400" b="1" dirty="0">
                <a:latin typeface="+mn-lt"/>
              </a:rPr>
              <a:t>Purpose OF THE INVOCATION</a:t>
            </a:r>
          </a:p>
        </p:txBody>
      </p:sp>
      <p:graphicFrame>
        <p:nvGraphicFramePr>
          <p:cNvPr id="10" name="Table 10">
            <a:extLst>
              <a:ext uri="{FF2B5EF4-FFF2-40B4-BE49-F238E27FC236}">
                <a16:creationId xmlns:a16="http://schemas.microsoft.com/office/drawing/2014/main" id="{6AD59876-1EB5-9291-F531-4779DC70AFA7}"/>
              </a:ext>
            </a:extLst>
          </p:cNvPr>
          <p:cNvGraphicFramePr>
            <a:graphicFrameLocks noGrp="1"/>
          </p:cNvGraphicFramePr>
          <p:nvPr>
            <p:ph idx="1"/>
            <p:extLst>
              <p:ext uri="{D42A27DB-BD31-4B8C-83A1-F6EECF244321}">
                <p14:modId xmlns:p14="http://schemas.microsoft.com/office/powerpoint/2010/main" val="2113211350"/>
              </p:ext>
            </p:extLst>
          </p:nvPr>
        </p:nvGraphicFramePr>
        <p:xfrm>
          <a:off x="639414" y="1460825"/>
          <a:ext cx="8047386" cy="4577080"/>
        </p:xfrm>
        <a:graphic>
          <a:graphicData uri="http://schemas.openxmlformats.org/drawingml/2006/table">
            <a:tbl>
              <a:tblPr firstRow="1" bandRow="1">
                <a:tableStyleId>{793D81CF-94F2-401A-BA57-92F5A7B2D0C5}</a:tableStyleId>
              </a:tblPr>
              <a:tblGrid>
                <a:gridCol w="4023693">
                  <a:extLst>
                    <a:ext uri="{9D8B030D-6E8A-4147-A177-3AD203B41FA5}">
                      <a16:colId xmlns:a16="http://schemas.microsoft.com/office/drawing/2014/main" val="4215431254"/>
                    </a:ext>
                  </a:extLst>
                </a:gridCol>
                <a:gridCol w="4023693">
                  <a:extLst>
                    <a:ext uri="{9D8B030D-6E8A-4147-A177-3AD203B41FA5}">
                      <a16:colId xmlns:a16="http://schemas.microsoft.com/office/drawing/2014/main" val="2152972009"/>
                    </a:ext>
                  </a:extLst>
                </a:gridCol>
              </a:tblGrid>
              <a:tr h="370840">
                <a:tc>
                  <a:txBody>
                    <a:bodyPr/>
                    <a:lstStyle/>
                    <a:p>
                      <a:r>
                        <a:rPr lang="en-US" b="0" i="0" dirty="0">
                          <a:solidFill>
                            <a:schemeClr val="bg1"/>
                          </a:solidFill>
                          <a:effectLst/>
                          <a:latin typeface="-apple-system"/>
                        </a:rPr>
                        <a:t>PGM XIII</a:t>
                      </a:r>
                      <a:endParaRPr lang="en-CA" i="0"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CA" b="0" dirty="0"/>
                        <a:t>Christian Communion</a:t>
                      </a:r>
                      <a:endParaRPr lang="en-CA" b="0" baseline="30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59119084"/>
                  </a:ext>
                </a:extLst>
              </a:tr>
              <a:tr h="3855720">
                <a:tc>
                  <a:txBody>
                    <a:bodyPr/>
                    <a:lstStyle/>
                    <a:p>
                      <a:pPr marL="179388" indent="-179388">
                        <a:buFont typeface="Arial" panose="020B0604020202020204" pitchFamily="34" charset="0"/>
                        <a:buChar char="•"/>
                      </a:pPr>
                      <a:r>
                        <a:rPr lang="en-GB" sz="1300" b="1" u="sng" kern="1200" dirty="0">
                          <a:solidFill>
                            <a:schemeClr val="dk1"/>
                          </a:solidFill>
                          <a:effectLst/>
                          <a:latin typeface="+mn-lt"/>
                          <a:ea typeface="+mn-ea"/>
                          <a:cs typeface="+mn-cs"/>
                        </a:rPr>
                        <a:t>Appeal</a:t>
                      </a:r>
                      <a:r>
                        <a:rPr lang="en-GB" sz="1300" b="1" kern="1200" dirty="0">
                          <a:solidFill>
                            <a:schemeClr val="dk1"/>
                          </a:solidFill>
                          <a:effectLst/>
                          <a:latin typeface="+mn-lt"/>
                          <a:ea typeface="+mn-ea"/>
                          <a:cs typeface="+mn-cs"/>
                        </a:rPr>
                        <a:t> to a deity/deities: </a:t>
                      </a:r>
                      <a:r>
                        <a:rPr lang="en-GB" sz="1300" b="0" kern="1200" dirty="0">
                          <a:solidFill>
                            <a:schemeClr val="dk1"/>
                          </a:solidFill>
                          <a:effectLst/>
                          <a:latin typeface="+mn-lt"/>
                          <a:ea typeface="+mn-ea"/>
                          <a:cs typeface="+mn-cs"/>
                        </a:rPr>
                        <a:t>‘</a:t>
                      </a:r>
                      <a:r>
                        <a:rPr lang="en-GB" sz="1300" kern="1200" dirty="0">
                          <a:solidFill>
                            <a:schemeClr val="dk1"/>
                          </a:solidFill>
                          <a:effectLst/>
                          <a:latin typeface="+mn-lt"/>
                          <a:ea typeface="+mn-ea"/>
                          <a:cs typeface="+mn-cs"/>
                        </a:rPr>
                        <a:t>come to me, you from the four winds, ruler of all’ (l. 762-3); ‘by the voice of the male gods […] by the voice of the female gods’ (849-850) </a:t>
                      </a:r>
                    </a:p>
                    <a:p>
                      <a:pPr marL="179388" indent="-179388">
                        <a:buFont typeface="Arial" panose="020B0604020202020204" pitchFamily="34" charset="0"/>
                        <a:buChar char="•"/>
                      </a:pPr>
                      <a:r>
                        <a:rPr lang="en-GB" sz="1300" b="0" kern="1200" dirty="0">
                          <a:solidFill>
                            <a:schemeClr val="dk1"/>
                          </a:solidFill>
                          <a:effectLst/>
                          <a:latin typeface="+mn-lt"/>
                          <a:ea typeface="+mn-ea"/>
                          <a:cs typeface="+mn-cs"/>
                        </a:rPr>
                        <a:t>Adopts the ‘mantle’ of other objects when calling on the god (e.g., the person making the invocation calls upon the deities </a:t>
                      </a:r>
                      <a:r>
                        <a:rPr lang="en-GB" sz="1300" b="1" u="sng" kern="1200" dirty="0">
                          <a:solidFill>
                            <a:schemeClr val="dk1"/>
                          </a:solidFill>
                          <a:effectLst/>
                          <a:latin typeface="+mn-lt"/>
                          <a:ea typeface="+mn-ea"/>
                          <a:cs typeface="+mn-cs"/>
                        </a:rPr>
                        <a:t>as</a:t>
                      </a:r>
                      <a:r>
                        <a:rPr lang="en-GB" sz="1300" b="0" kern="1200" dirty="0">
                          <a:solidFill>
                            <a:schemeClr val="dk1"/>
                          </a:solidFill>
                          <a:effectLst/>
                          <a:latin typeface="+mn-lt"/>
                          <a:ea typeface="+mn-ea"/>
                          <a:cs typeface="+mn-cs"/>
                        </a:rPr>
                        <a:t> cardinal directions, as the sky) (849-870)</a:t>
                      </a:r>
                    </a:p>
                    <a:p>
                      <a:pPr marL="0" indent="0">
                        <a:buFont typeface="Arial" panose="020B0604020202020204" pitchFamily="34" charset="0"/>
                        <a:buNone/>
                      </a:pPr>
                      <a:endParaRPr lang="en-GB" sz="500" b="1" kern="1200" dirty="0">
                        <a:solidFill>
                          <a:schemeClr val="dk1"/>
                        </a:solidFill>
                        <a:effectLst/>
                        <a:latin typeface="+mn-lt"/>
                        <a:ea typeface="+mn-ea"/>
                        <a:cs typeface="+mn-cs"/>
                      </a:endParaRPr>
                    </a:p>
                    <a:p>
                      <a:pPr marL="179388" marR="0" lvl="0" indent="-179388"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300" b="1" kern="1200" dirty="0">
                          <a:solidFill>
                            <a:schemeClr val="dk1"/>
                          </a:solidFill>
                          <a:effectLst/>
                          <a:latin typeface="+mn-lt"/>
                          <a:ea typeface="+mn-ea"/>
                          <a:cs typeface="+mn-cs"/>
                        </a:rPr>
                        <a:t>Expressed </a:t>
                      </a:r>
                      <a:r>
                        <a:rPr lang="en-GB" sz="1300" b="1" u="sng" kern="1200" dirty="0">
                          <a:solidFill>
                            <a:schemeClr val="dk1"/>
                          </a:solidFill>
                          <a:effectLst/>
                          <a:latin typeface="+mn-lt"/>
                          <a:ea typeface="+mn-ea"/>
                          <a:cs typeface="+mn-cs"/>
                        </a:rPr>
                        <a:t>desire for specific results</a:t>
                      </a:r>
                      <a:r>
                        <a:rPr lang="en-GB" sz="1300" b="1" u="none" kern="1200" dirty="0">
                          <a:solidFill>
                            <a:schemeClr val="dk1"/>
                          </a:solidFill>
                          <a:effectLst/>
                          <a:latin typeface="+mn-lt"/>
                          <a:ea typeface="+mn-ea"/>
                          <a:cs typeface="+mn-cs"/>
                        </a:rPr>
                        <a:t> benefitting the individual performing the invocation</a:t>
                      </a:r>
                      <a:r>
                        <a:rPr lang="en-GB" sz="1300" b="1" kern="1200" dirty="0">
                          <a:solidFill>
                            <a:schemeClr val="dk1"/>
                          </a:solidFill>
                          <a:effectLst/>
                          <a:latin typeface="+mn-lt"/>
                          <a:ea typeface="+mn-ea"/>
                          <a:cs typeface="+mn-cs"/>
                        </a:rPr>
                        <a:t>: </a:t>
                      </a:r>
                      <a:r>
                        <a:rPr lang="en-GB" sz="1300" b="0" kern="1200" dirty="0">
                          <a:solidFill>
                            <a:schemeClr val="dk1"/>
                          </a:solidFill>
                          <a:effectLst/>
                          <a:latin typeface="+mn-lt"/>
                          <a:ea typeface="+mn-ea"/>
                          <a:cs typeface="+mn-cs"/>
                        </a:rPr>
                        <a:t>‘</a:t>
                      </a:r>
                      <a:r>
                        <a:rPr lang="en-GB" sz="1300" kern="1200" dirty="0">
                          <a:solidFill>
                            <a:schemeClr val="dk1"/>
                          </a:solidFill>
                          <a:effectLst/>
                          <a:latin typeface="+mn-lt"/>
                          <a:ea typeface="+mn-ea"/>
                          <a:cs typeface="+mn-cs"/>
                        </a:rPr>
                        <a:t>accomplish for me all the desires of my soul” (793-4); ‘giving me health no magic can harm, well-being, prosperity, glory, victory, power, sex appeal. Restrain the evil eyes / of each and all of my legal opponents, whether men or women, but give me charm in everything I do’ (800-805)</a:t>
                      </a:r>
                      <a:endParaRPr lang="en-CA" sz="500" kern="1200" dirty="0">
                        <a:solidFill>
                          <a:schemeClr val="dk1"/>
                        </a:solidFill>
                        <a:effectLst/>
                        <a:latin typeface="+mn-lt"/>
                        <a:ea typeface="+mn-ea"/>
                        <a:cs typeface="+mn-cs"/>
                      </a:endParaRPr>
                    </a:p>
                    <a:p>
                      <a:pPr marL="179388" marR="0" lvl="0" indent="-179388"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1300" b="0" kern="1200" dirty="0">
                          <a:solidFill>
                            <a:schemeClr val="dk1"/>
                          </a:solidFill>
                          <a:effectLst/>
                          <a:latin typeface="+mn-lt"/>
                          <a:ea typeface="+mn-ea"/>
                          <a:cs typeface="+mn-cs"/>
                        </a:rPr>
                        <a:t>Additional applications include </a:t>
                      </a:r>
                      <a:r>
                        <a:rPr lang="en-GB" sz="1300" kern="1200" dirty="0">
                          <a:solidFill>
                            <a:schemeClr val="dk1"/>
                          </a:solidFill>
                          <a:effectLst/>
                          <a:latin typeface="+mn-lt"/>
                          <a:ea typeface="+mn-ea"/>
                          <a:cs typeface="+mn-cs"/>
                        </a:rPr>
                        <a:t>diminishing fear or anger, praying to the moon, opening doors (l. 1044-70)</a:t>
                      </a:r>
                      <a:endParaRPr lang="en-CA" sz="13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9388" indent="-179388">
                        <a:buFont typeface="Arial" panose="020B0604020202020204" pitchFamily="34" charset="0"/>
                        <a:buChar char="•"/>
                      </a:pPr>
                      <a:r>
                        <a:rPr lang="en-GB" sz="1300" b="1" u="sng" kern="1200" dirty="0">
                          <a:solidFill>
                            <a:schemeClr val="dk1"/>
                          </a:solidFill>
                          <a:effectLst/>
                          <a:latin typeface="+mn-lt"/>
                          <a:ea typeface="+mn-ea"/>
                          <a:cs typeface="+mn-cs"/>
                        </a:rPr>
                        <a:t>Offering</a:t>
                      </a:r>
                      <a:r>
                        <a:rPr lang="en-GB" sz="1300" b="1" kern="1200" dirty="0">
                          <a:solidFill>
                            <a:schemeClr val="dk1"/>
                          </a:solidFill>
                          <a:effectLst/>
                          <a:latin typeface="+mn-lt"/>
                          <a:ea typeface="+mn-ea"/>
                          <a:cs typeface="+mn-cs"/>
                        </a:rPr>
                        <a:t> to a deity:  </a:t>
                      </a:r>
                      <a:r>
                        <a:rPr lang="en-GB" sz="1300" b="0" kern="1200" dirty="0">
                          <a:solidFill>
                            <a:schemeClr val="dk1"/>
                          </a:solidFill>
                          <a:effectLst/>
                          <a:latin typeface="+mn-lt"/>
                          <a:ea typeface="+mn-ea"/>
                          <a:cs typeface="+mn-cs"/>
                        </a:rPr>
                        <a:t>intended as a ‘spiritual sacrifice’ (1.3.1330); Eucharist represents ‘the sacrifice of Christ [which] becomes also the sacrifice of the members of his Body’ (1.3.1368)</a:t>
                      </a:r>
                    </a:p>
                    <a:p>
                      <a:pPr marL="179388" indent="-179388">
                        <a:buFont typeface="Arial" panose="020B0604020202020204" pitchFamily="34" charset="0"/>
                        <a:buChar char="•"/>
                      </a:pPr>
                      <a:r>
                        <a:rPr lang="en-GB" sz="1300" b="0" kern="1200" dirty="0">
                          <a:solidFill>
                            <a:schemeClr val="dk1"/>
                          </a:solidFill>
                          <a:effectLst/>
                          <a:latin typeface="+mn-lt"/>
                          <a:ea typeface="+mn-ea"/>
                          <a:cs typeface="+mn-cs"/>
                        </a:rPr>
                        <a:t>‘</a:t>
                      </a:r>
                      <a:r>
                        <a:rPr lang="en-GB" sz="1300" kern="1200" dirty="0">
                          <a:solidFill>
                            <a:schemeClr val="dk1"/>
                          </a:solidFill>
                          <a:effectLst/>
                          <a:latin typeface="+mn-lt"/>
                          <a:ea typeface="+mn-ea"/>
                          <a:cs typeface="+mn-cs"/>
                        </a:rPr>
                        <a:t>In the Offertory we </a:t>
                      </a:r>
                      <a:r>
                        <a:rPr lang="en-GB" sz="1300" u="sng" kern="1200" dirty="0">
                          <a:solidFill>
                            <a:schemeClr val="dk1"/>
                          </a:solidFill>
                          <a:effectLst/>
                          <a:latin typeface="+mn-lt"/>
                          <a:ea typeface="+mn-ea"/>
                          <a:cs typeface="+mn-cs"/>
                        </a:rPr>
                        <a:t>give thanks to the Creator</a:t>
                      </a:r>
                      <a:r>
                        <a:rPr lang="en-GB" sz="1300" kern="1200" dirty="0">
                          <a:solidFill>
                            <a:schemeClr val="dk1"/>
                          </a:solidFill>
                          <a:effectLst/>
                          <a:latin typeface="+mn-lt"/>
                          <a:ea typeface="+mn-ea"/>
                          <a:cs typeface="+mn-cs"/>
                        </a:rPr>
                        <a:t> for the bread and wine, fruit of the “work of human hands” but above all as “fruit of the earth” and “of the vine” – gifts of the Creator’ (1.3.1333)</a:t>
                      </a:r>
                    </a:p>
                    <a:p>
                      <a:pPr marL="179388" indent="-179388">
                        <a:buFont typeface="Arial" panose="020B0604020202020204" pitchFamily="34" charset="0"/>
                        <a:buChar char="•"/>
                      </a:pPr>
                      <a:r>
                        <a:rPr lang="en-GB" sz="1300" kern="1200" dirty="0">
                          <a:solidFill>
                            <a:schemeClr val="dk1"/>
                          </a:solidFill>
                          <a:effectLst/>
                          <a:latin typeface="+mn-lt"/>
                          <a:ea typeface="+mn-ea"/>
                          <a:cs typeface="+mn-cs"/>
                        </a:rPr>
                        <a:t>‘Eucharistic sacrifice’ also offered on behalf of the ‘faithful departed’ so that they may be able to enter into the light and peace of Christ’ (1.3.1371)</a:t>
                      </a:r>
                    </a:p>
                    <a:p>
                      <a:pPr marL="0" indent="0">
                        <a:buFont typeface="Arial" panose="020B0604020202020204" pitchFamily="34" charset="0"/>
                        <a:buNone/>
                      </a:pPr>
                      <a:endParaRPr lang="en-GB" sz="500" kern="1200" dirty="0">
                        <a:solidFill>
                          <a:schemeClr val="dk1"/>
                        </a:solidFill>
                        <a:effectLst/>
                        <a:latin typeface="+mn-lt"/>
                        <a:ea typeface="+mn-ea"/>
                        <a:cs typeface="+mn-cs"/>
                      </a:endParaRPr>
                    </a:p>
                    <a:p>
                      <a:pPr marL="0" indent="0">
                        <a:buFont typeface="Arial" panose="020B0604020202020204" pitchFamily="34" charset="0"/>
                        <a:buNone/>
                      </a:pPr>
                      <a:endParaRPr lang="en-GB" sz="500" kern="1200" dirty="0">
                        <a:solidFill>
                          <a:schemeClr val="dk1"/>
                        </a:solidFill>
                        <a:effectLst/>
                        <a:latin typeface="+mn-lt"/>
                        <a:ea typeface="+mn-ea"/>
                        <a:cs typeface="+mn-cs"/>
                      </a:endParaRPr>
                    </a:p>
                    <a:p>
                      <a:pPr marL="179388" indent="-179388">
                        <a:buFont typeface="Arial" panose="020B0604020202020204" pitchFamily="34" charset="0"/>
                        <a:buChar char="•"/>
                      </a:pPr>
                      <a:r>
                        <a:rPr lang="en-CA" sz="1300" b="1" u="sng" kern="1200" dirty="0">
                          <a:solidFill>
                            <a:schemeClr val="dk1"/>
                          </a:solidFill>
                          <a:effectLst/>
                          <a:latin typeface="+mn-lt"/>
                          <a:ea typeface="+mn-ea"/>
                          <a:cs typeface="+mn-cs"/>
                        </a:rPr>
                        <a:t>Indirect benefit</a:t>
                      </a:r>
                      <a:r>
                        <a:rPr lang="en-CA" sz="1300" b="1" kern="1200" dirty="0">
                          <a:solidFill>
                            <a:schemeClr val="dk1"/>
                          </a:solidFill>
                          <a:effectLst/>
                          <a:latin typeface="+mn-lt"/>
                          <a:ea typeface="+mn-ea"/>
                          <a:cs typeface="+mn-cs"/>
                        </a:rPr>
                        <a:t> to individual engaging in communion: </a:t>
                      </a:r>
                      <a:r>
                        <a:rPr lang="en-CA" sz="1300" b="0" kern="1200" dirty="0">
                          <a:solidFill>
                            <a:schemeClr val="dk1"/>
                          </a:solidFill>
                          <a:effectLst/>
                          <a:latin typeface="+mn-lt"/>
                          <a:ea typeface="+mn-ea"/>
                          <a:cs typeface="+mn-cs"/>
                        </a:rPr>
                        <a:t>those receiving Eucharist ‘are united more closely to Christ […] Communion renews, strengths, and deepens this incorporation into the Church, already received by baptism’ (1.3.1396)</a:t>
                      </a:r>
                    </a:p>
                    <a:p>
                      <a:pPr marL="179388" indent="-179388">
                        <a:buFont typeface="Arial" panose="020B0604020202020204" pitchFamily="34" charset="0"/>
                        <a:buChar char="•"/>
                      </a:pPr>
                      <a:r>
                        <a:rPr lang="en-CA" sz="1300" b="0" kern="1200" dirty="0">
                          <a:solidFill>
                            <a:schemeClr val="dk1"/>
                          </a:solidFill>
                          <a:effectLst/>
                          <a:latin typeface="+mn-lt"/>
                          <a:ea typeface="+mn-ea"/>
                          <a:cs typeface="+mn-cs"/>
                        </a:rPr>
                        <a:t>Symbolic breaking of bread and drinking of wine in the manner of the early Christians allows all to ‘enter into communion with [Christ] and form but one body with him’ (1.3.1329)</a:t>
                      </a:r>
                      <a:endParaRPr lang="en-CA" sz="1300" b="1"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114035874"/>
                  </a:ext>
                </a:extLst>
              </a:tr>
            </a:tbl>
          </a:graphicData>
        </a:graphic>
      </p:graphicFrame>
    </p:spTree>
    <p:extLst>
      <p:ext uri="{BB962C8B-B14F-4D97-AF65-F5344CB8AC3E}">
        <p14:creationId xmlns:p14="http://schemas.microsoft.com/office/powerpoint/2010/main" val="27710074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fontScale="90000"/>
          </a:bodyPr>
          <a:lstStyle/>
          <a:p>
            <a:r>
              <a:rPr lang="en-GB" sz="2400" b="1" dirty="0">
                <a:latin typeface="+mn-lt"/>
              </a:rPr>
              <a:t>STRUCTURAL COMPARISON: </a:t>
            </a:r>
            <a:br>
              <a:rPr lang="en-GB" sz="2400" b="1" dirty="0">
                <a:latin typeface="+mn-lt"/>
              </a:rPr>
            </a:br>
            <a:r>
              <a:rPr lang="en-GB" sz="2400" b="1" dirty="0">
                <a:latin typeface="+mn-lt"/>
              </a:rPr>
              <a:t>INSTRUCTIONS</a:t>
            </a:r>
          </a:p>
        </p:txBody>
      </p:sp>
      <p:graphicFrame>
        <p:nvGraphicFramePr>
          <p:cNvPr id="10" name="Table 10">
            <a:extLst>
              <a:ext uri="{FF2B5EF4-FFF2-40B4-BE49-F238E27FC236}">
                <a16:creationId xmlns:a16="http://schemas.microsoft.com/office/drawing/2014/main" id="{6AD59876-1EB5-9291-F531-4779DC70AFA7}"/>
              </a:ext>
            </a:extLst>
          </p:cNvPr>
          <p:cNvGraphicFramePr>
            <a:graphicFrameLocks noGrp="1"/>
          </p:cNvGraphicFramePr>
          <p:nvPr>
            <p:ph idx="1"/>
            <p:extLst>
              <p:ext uri="{D42A27DB-BD31-4B8C-83A1-F6EECF244321}">
                <p14:modId xmlns:p14="http://schemas.microsoft.com/office/powerpoint/2010/main" val="1155605301"/>
              </p:ext>
            </p:extLst>
          </p:nvPr>
        </p:nvGraphicFramePr>
        <p:xfrm>
          <a:off x="639414" y="1460825"/>
          <a:ext cx="8047386" cy="4500880"/>
        </p:xfrm>
        <a:graphic>
          <a:graphicData uri="http://schemas.openxmlformats.org/drawingml/2006/table">
            <a:tbl>
              <a:tblPr firstRow="1" bandRow="1">
                <a:tableStyleId>{793D81CF-94F2-401A-BA57-92F5A7B2D0C5}</a:tableStyleId>
              </a:tblPr>
              <a:tblGrid>
                <a:gridCol w="4023693">
                  <a:extLst>
                    <a:ext uri="{9D8B030D-6E8A-4147-A177-3AD203B41FA5}">
                      <a16:colId xmlns:a16="http://schemas.microsoft.com/office/drawing/2014/main" val="4215431254"/>
                    </a:ext>
                  </a:extLst>
                </a:gridCol>
                <a:gridCol w="4023693">
                  <a:extLst>
                    <a:ext uri="{9D8B030D-6E8A-4147-A177-3AD203B41FA5}">
                      <a16:colId xmlns:a16="http://schemas.microsoft.com/office/drawing/2014/main" val="2152972009"/>
                    </a:ext>
                  </a:extLst>
                </a:gridCol>
              </a:tblGrid>
              <a:tr h="370840">
                <a:tc>
                  <a:txBody>
                    <a:bodyPr/>
                    <a:lstStyle/>
                    <a:p>
                      <a:r>
                        <a:rPr lang="en-US" b="0" i="0" dirty="0">
                          <a:solidFill>
                            <a:schemeClr val="bg1"/>
                          </a:solidFill>
                          <a:effectLst/>
                          <a:latin typeface="-apple-system"/>
                        </a:rPr>
                        <a:t>PGM XIII</a:t>
                      </a:r>
                      <a:endParaRPr lang="en-CA" i="0"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CA" b="0" dirty="0"/>
                        <a:t>Christian Communion</a:t>
                      </a:r>
                      <a:endParaRPr lang="en-CA" b="0" baseline="30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59119084"/>
                  </a:ext>
                </a:extLst>
              </a:tr>
              <a:tr h="3855720">
                <a:tc>
                  <a:txBody>
                    <a:bodyPr/>
                    <a:lstStyle/>
                    <a:p>
                      <a:pPr marL="0" indent="0">
                        <a:buFont typeface="Arial" panose="020B0604020202020204" pitchFamily="34" charset="0"/>
                        <a:buNone/>
                      </a:pPr>
                      <a:r>
                        <a:rPr lang="en-GB" sz="1300" b="1" u="sng" kern="1200" dirty="0">
                          <a:solidFill>
                            <a:schemeClr val="dk1"/>
                          </a:solidFill>
                          <a:effectLst/>
                          <a:latin typeface="+mn-lt"/>
                          <a:ea typeface="+mn-ea"/>
                          <a:cs typeface="+mn-cs"/>
                        </a:rPr>
                        <a:t>Prescribed Actions for the Individual Performing the Invocation</a:t>
                      </a:r>
                    </a:p>
                    <a:p>
                      <a:pPr marL="179388" indent="-179388">
                        <a:buFont typeface="Arial" panose="020B0604020202020204" pitchFamily="34" charset="0"/>
                        <a:buChar char="•"/>
                      </a:pPr>
                      <a:r>
                        <a:rPr lang="en-GB" sz="1300" b="0" kern="1200" dirty="0">
                          <a:solidFill>
                            <a:schemeClr val="dk1"/>
                          </a:solidFill>
                          <a:effectLst/>
                          <a:latin typeface="+mn-lt"/>
                          <a:ea typeface="+mn-ea"/>
                          <a:cs typeface="+mn-cs"/>
                        </a:rPr>
                        <a:t>Requires that the rising sun be addressed and that physical movements accompany the invocation – i.e., outstretched arms are to be made to all cardinal directions, accompanied with utterances (824-848)</a:t>
                      </a:r>
                    </a:p>
                    <a:p>
                      <a:pPr marL="179388" indent="-179388">
                        <a:buFont typeface="Arial" panose="020B0604020202020204" pitchFamily="34" charset="0"/>
                        <a:buChar char="•"/>
                      </a:pPr>
                      <a:r>
                        <a:rPr lang="en-GB" sz="1300" b="0" kern="1200" dirty="0">
                          <a:solidFill>
                            <a:schemeClr val="dk1"/>
                          </a:solidFill>
                          <a:effectLst/>
                          <a:latin typeface="+mn-lt"/>
                          <a:ea typeface="+mn-ea"/>
                          <a:cs typeface="+mn-cs"/>
                        </a:rPr>
                        <a:t>Element of secrecy: ‘keep it to yourself’ (1040-41)</a:t>
                      </a:r>
                    </a:p>
                    <a:p>
                      <a:endParaRPr lang="en-GB" sz="500" kern="1200" dirty="0">
                        <a:solidFill>
                          <a:schemeClr val="dk1"/>
                        </a:solidFill>
                        <a:effectLst/>
                        <a:latin typeface="+mn-lt"/>
                        <a:ea typeface="+mn-ea"/>
                        <a:cs typeface="+mn-cs"/>
                      </a:endParaRPr>
                    </a:p>
                    <a:p>
                      <a:r>
                        <a:rPr lang="en-GB" sz="1300" b="1" u="sng" kern="1200" dirty="0">
                          <a:solidFill>
                            <a:schemeClr val="dk1"/>
                          </a:solidFill>
                          <a:effectLst/>
                          <a:latin typeface="+mn-lt"/>
                          <a:ea typeface="+mn-ea"/>
                          <a:cs typeface="+mn-cs"/>
                        </a:rPr>
                        <a:t>Timing Considerations</a:t>
                      </a:r>
                    </a:p>
                    <a:p>
                      <a:pPr marL="285750" indent="-285750">
                        <a:buFont typeface="Arial" panose="020B0604020202020204" pitchFamily="34" charset="0"/>
                        <a:buChar char="•"/>
                      </a:pPr>
                      <a:r>
                        <a:rPr lang="en-GB" sz="1300" kern="1200" dirty="0">
                          <a:solidFill>
                            <a:schemeClr val="dk1"/>
                          </a:solidFill>
                          <a:effectLst/>
                          <a:latin typeface="+mn-lt"/>
                          <a:ea typeface="+mn-ea"/>
                          <a:cs typeface="+mn-cs"/>
                        </a:rPr>
                        <a:t>Performed to the suns [of dawn, midday, and sunset] ‘on the thirteenth day on the month, when the gold lamella is licked off’; directions provided for what is to be written on the various lamella ‘for the phylactery’ (889-932)  </a:t>
                      </a:r>
                    </a:p>
                    <a:p>
                      <a:pPr marL="285750" indent="-285750">
                        <a:buFont typeface="Arial" panose="020B0604020202020204" pitchFamily="34" charset="0"/>
                        <a:buChar char="•"/>
                      </a:pPr>
                      <a:r>
                        <a:rPr lang="en-GB" sz="1300" kern="1200" dirty="0">
                          <a:solidFill>
                            <a:schemeClr val="dk1"/>
                          </a:solidFill>
                          <a:effectLst/>
                          <a:latin typeface="+mn-lt"/>
                          <a:ea typeface="+mn-ea"/>
                          <a:cs typeface="+mn-cs"/>
                        </a:rPr>
                        <a:t>Directions for ideal planetary configurations: ‘try to prepare this when [the moon] is in the east and in conjunction with a beneficent planet, either Zeus or Aphrodite [Jupiter or Venus], and when no maleficent one, Kronos or Ares, [Saturn or Mars], are in aspect’; preferable when </a:t>
                      </a:r>
                      <a:r>
                        <a:rPr lang="en-GB" sz="1300" kern="1200" dirty="0" err="1">
                          <a:solidFill>
                            <a:schemeClr val="dk1"/>
                          </a:solidFill>
                          <a:effectLst/>
                          <a:latin typeface="+mn-lt"/>
                          <a:ea typeface="+mn-ea"/>
                          <a:cs typeface="+mn-cs"/>
                        </a:rPr>
                        <a:t>benefics</a:t>
                      </a:r>
                      <a:r>
                        <a:rPr lang="en-GB" sz="1300" kern="1200" dirty="0">
                          <a:solidFill>
                            <a:schemeClr val="dk1"/>
                          </a:solidFill>
                          <a:effectLst/>
                          <a:latin typeface="+mn-lt"/>
                          <a:ea typeface="+mn-ea"/>
                          <a:cs typeface="+mn-cs"/>
                        </a:rPr>
                        <a:t> in their own house, moon conjunct or in aspect (1029-1036)</a:t>
                      </a:r>
                      <a:endParaRPr lang="en-CA" sz="13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300" b="1" u="sng" kern="1200" dirty="0">
                          <a:solidFill>
                            <a:schemeClr val="dk1"/>
                          </a:solidFill>
                          <a:effectLst/>
                          <a:latin typeface="+mn-lt"/>
                          <a:ea typeface="+mn-ea"/>
                          <a:cs typeface="+mn-cs"/>
                        </a:rPr>
                        <a:t>Prescribed Actions for those Taking Part in Communion</a:t>
                      </a:r>
                      <a:endParaRPr lang="en-GB" sz="1300" kern="1200" dirty="0">
                        <a:solidFill>
                          <a:schemeClr val="dk1"/>
                        </a:solidFill>
                        <a:effectLst/>
                        <a:latin typeface="+mn-lt"/>
                        <a:ea typeface="+mn-ea"/>
                        <a:cs typeface="+mn-cs"/>
                      </a:endParaRPr>
                    </a:p>
                    <a:p>
                      <a:pPr marL="179388" indent="-179388">
                        <a:buFont typeface="Arial" panose="020B0604020202020204" pitchFamily="34" charset="0"/>
                        <a:buChar char="•"/>
                      </a:pPr>
                      <a:r>
                        <a:rPr lang="en-GB" sz="1300" kern="1200" dirty="0">
                          <a:solidFill>
                            <a:schemeClr val="dk1"/>
                          </a:solidFill>
                          <a:effectLst/>
                          <a:latin typeface="+mn-lt"/>
                          <a:ea typeface="+mn-ea"/>
                          <a:cs typeface="+mn-cs"/>
                        </a:rPr>
                        <a:t>Participants: readers, those who bring offerings, those who give communion; ‘“Amen” manifests their participation’; preceded by the Lord’s prayer and the breaking of the ‘bread of heaven’ and partaking from the ‘cup of salvation’ (1.3.1348-1355)</a:t>
                      </a:r>
                    </a:p>
                    <a:p>
                      <a:pPr marL="179388" indent="-179388">
                        <a:buFont typeface="Arial" panose="020B0604020202020204" pitchFamily="34" charset="0"/>
                        <a:buChar char="•"/>
                      </a:pPr>
                      <a:r>
                        <a:rPr lang="en-CA" sz="1300" kern="1200" dirty="0">
                          <a:solidFill>
                            <a:schemeClr val="dk1"/>
                          </a:solidFill>
                          <a:effectLst/>
                          <a:latin typeface="+mn-lt"/>
                          <a:ea typeface="+mn-ea"/>
                          <a:cs typeface="+mn-cs"/>
                        </a:rPr>
                        <a:t>‘Union’ sought through Christ’s ‘intercession with the Father for all men’ (1.3.1368)</a:t>
                      </a:r>
                      <a:endParaRPr lang="en-GB" sz="1300" kern="1200" dirty="0">
                        <a:solidFill>
                          <a:schemeClr val="dk1"/>
                        </a:solidFill>
                        <a:effectLst/>
                        <a:latin typeface="+mn-lt"/>
                        <a:ea typeface="+mn-ea"/>
                        <a:cs typeface="+mn-cs"/>
                      </a:endParaRPr>
                    </a:p>
                    <a:p>
                      <a:pPr marL="179388" indent="-179388">
                        <a:buFont typeface="Arial" panose="020B0604020202020204" pitchFamily="34" charset="0"/>
                        <a:buChar char="•"/>
                      </a:pPr>
                      <a:r>
                        <a:rPr lang="en-GB" sz="1300" kern="1200" dirty="0">
                          <a:solidFill>
                            <a:schemeClr val="dk1"/>
                          </a:solidFill>
                          <a:effectLst/>
                          <a:latin typeface="+mn-lt"/>
                          <a:ea typeface="+mn-ea"/>
                          <a:cs typeface="+mn-cs"/>
                        </a:rPr>
                        <a:t>Tabernacle – locational significance in Church to ‘[manifest] the truth and real presence of Christ’ (1.3.1379)</a:t>
                      </a:r>
                    </a:p>
                    <a:p>
                      <a:pPr marL="179388" indent="-179388">
                        <a:buFont typeface="Arial" panose="020B0604020202020204" pitchFamily="34" charset="0"/>
                        <a:buChar char="•"/>
                      </a:pPr>
                      <a:r>
                        <a:rPr lang="en-GB" sz="1300" kern="1200" dirty="0">
                          <a:solidFill>
                            <a:schemeClr val="dk1"/>
                          </a:solidFill>
                          <a:effectLst/>
                          <a:latin typeface="+mn-lt"/>
                          <a:ea typeface="+mn-ea"/>
                          <a:cs typeface="+mn-cs"/>
                        </a:rPr>
                        <a:t>Preparation – fasting, respectful bodily demeanour, solemnity, clearing one’s conscience; partake ‘at least once a year, if possible during the Easter season’; encouraged on Sunday. even daily (1.3.1387-1389)</a:t>
                      </a:r>
                    </a:p>
                    <a:p>
                      <a:endParaRPr lang="en-GB" sz="500" kern="1200" dirty="0">
                        <a:solidFill>
                          <a:schemeClr val="dk1"/>
                        </a:solidFill>
                        <a:effectLst/>
                        <a:latin typeface="+mn-lt"/>
                        <a:ea typeface="+mn-ea"/>
                        <a:cs typeface="+mn-cs"/>
                      </a:endParaRPr>
                    </a:p>
                    <a:p>
                      <a:r>
                        <a:rPr lang="en-GB" sz="1300" b="1" u="sng" kern="1200" dirty="0">
                          <a:solidFill>
                            <a:schemeClr val="dk1"/>
                          </a:solidFill>
                          <a:effectLst/>
                          <a:latin typeface="+mn-lt"/>
                          <a:ea typeface="+mn-ea"/>
                          <a:cs typeface="+mn-cs"/>
                        </a:rPr>
                        <a:t>Timing Considerations</a:t>
                      </a:r>
                    </a:p>
                    <a:p>
                      <a:pPr marL="179388" indent="-179388">
                        <a:buFont typeface="Arial" panose="020B0604020202020204" pitchFamily="34" charset="0"/>
                        <a:buChar char="•"/>
                      </a:pPr>
                      <a:r>
                        <a:rPr lang="en-GB" sz="1300" kern="1200" dirty="0">
                          <a:solidFill>
                            <a:schemeClr val="dk1"/>
                          </a:solidFill>
                          <a:effectLst/>
                          <a:latin typeface="+mn-lt"/>
                          <a:ea typeface="+mn-ea"/>
                          <a:cs typeface="+mn-cs"/>
                        </a:rPr>
                        <a:t>Perform on ‘the first day of the week [i.e., Sunday] the day of Jesus’ resurrection’ as well as on feast days (1.3.1343)</a:t>
                      </a:r>
                      <a:endParaRPr lang="en-CA" sz="13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114035874"/>
                  </a:ext>
                </a:extLst>
              </a:tr>
            </a:tbl>
          </a:graphicData>
        </a:graphic>
      </p:graphicFrame>
    </p:spTree>
    <p:extLst>
      <p:ext uri="{BB962C8B-B14F-4D97-AF65-F5344CB8AC3E}">
        <p14:creationId xmlns:p14="http://schemas.microsoft.com/office/powerpoint/2010/main" val="47828118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fontScale="90000"/>
          </a:bodyPr>
          <a:lstStyle/>
          <a:p>
            <a:r>
              <a:rPr lang="en-GB" sz="2400" b="1" dirty="0">
                <a:latin typeface="+mn-lt"/>
              </a:rPr>
              <a:t>STRUCTURAL COMPARISON: </a:t>
            </a:r>
            <a:br>
              <a:rPr lang="en-GB" sz="2400" b="1" dirty="0">
                <a:latin typeface="+mn-lt"/>
              </a:rPr>
            </a:br>
            <a:r>
              <a:rPr lang="en-GB" sz="2400" b="1" dirty="0">
                <a:latin typeface="+mn-lt"/>
              </a:rPr>
              <a:t>COSMOLOGICAL INFERENCES</a:t>
            </a:r>
          </a:p>
        </p:txBody>
      </p:sp>
      <p:graphicFrame>
        <p:nvGraphicFramePr>
          <p:cNvPr id="10" name="Table 10">
            <a:extLst>
              <a:ext uri="{FF2B5EF4-FFF2-40B4-BE49-F238E27FC236}">
                <a16:creationId xmlns:a16="http://schemas.microsoft.com/office/drawing/2014/main" id="{6AD59876-1EB5-9291-F531-4779DC70AFA7}"/>
              </a:ext>
            </a:extLst>
          </p:cNvPr>
          <p:cNvGraphicFramePr>
            <a:graphicFrameLocks noGrp="1"/>
          </p:cNvGraphicFramePr>
          <p:nvPr>
            <p:ph idx="1"/>
            <p:extLst>
              <p:ext uri="{D42A27DB-BD31-4B8C-83A1-F6EECF244321}">
                <p14:modId xmlns:p14="http://schemas.microsoft.com/office/powerpoint/2010/main" val="1744765589"/>
              </p:ext>
            </p:extLst>
          </p:nvPr>
        </p:nvGraphicFramePr>
        <p:xfrm>
          <a:off x="639414" y="1460825"/>
          <a:ext cx="8047386" cy="4973320"/>
        </p:xfrm>
        <a:graphic>
          <a:graphicData uri="http://schemas.openxmlformats.org/drawingml/2006/table">
            <a:tbl>
              <a:tblPr firstRow="1" bandRow="1">
                <a:tableStyleId>{793D81CF-94F2-401A-BA57-92F5A7B2D0C5}</a:tableStyleId>
              </a:tblPr>
              <a:tblGrid>
                <a:gridCol w="4023693">
                  <a:extLst>
                    <a:ext uri="{9D8B030D-6E8A-4147-A177-3AD203B41FA5}">
                      <a16:colId xmlns:a16="http://schemas.microsoft.com/office/drawing/2014/main" val="4215431254"/>
                    </a:ext>
                  </a:extLst>
                </a:gridCol>
                <a:gridCol w="4023693">
                  <a:extLst>
                    <a:ext uri="{9D8B030D-6E8A-4147-A177-3AD203B41FA5}">
                      <a16:colId xmlns:a16="http://schemas.microsoft.com/office/drawing/2014/main" val="2152972009"/>
                    </a:ext>
                  </a:extLst>
                </a:gridCol>
              </a:tblGrid>
              <a:tr h="370840">
                <a:tc>
                  <a:txBody>
                    <a:bodyPr/>
                    <a:lstStyle/>
                    <a:p>
                      <a:r>
                        <a:rPr lang="en-US" b="0" i="0" dirty="0">
                          <a:solidFill>
                            <a:schemeClr val="bg1"/>
                          </a:solidFill>
                          <a:effectLst/>
                          <a:latin typeface="-apple-system"/>
                        </a:rPr>
                        <a:t>PGM XIII</a:t>
                      </a:r>
                      <a:endParaRPr lang="en-CA" i="0"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CA" b="0" dirty="0"/>
                        <a:t>Christian Communion</a:t>
                      </a:r>
                      <a:endParaRPr lang="en-CA" b="0" baseline="30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59119084"/>
                  </a:ext>
                </a:extLst>
              </a:tr>
              <a:tr h="3855720">
                <a:tc>
                  <a:txBody>
                    <a:bodyPr/>
                    <a:lstStyle/>
                    <a:p>
                      <a:pPr marL="179388" marR="0" lvl="0" indent="-179388"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1300" b="1" u="sng" kern="1200" dirty="0">
                          <a:solidFill>
                            <a:schemeClr val="dk1"/>
                          </a:solidFill>
                          <a:effectLst/>
                          <a:latin typeface="+mn-lt"/>
                          <a:ea typeface="+mn-ea"/>
                          <a:cs typeface="+mn-cs"/>
                        </a:rPr>
                        <a:t>Cause and Effect:</a:t>
                      </a:r>
                      <a:r>
                        <a:rPr lang="en-CA" sz="1300" b="0" u="none" kern="1200" dirty="0">
                          <a:solidFill>
                            <a:schemeClr val="dk1"/>
                          </a:solidFill>
                          <a:effectLst/>
                          <a:latin typeface="+mn-lt"/>
                          <a:ea typeface="+mn-ea"/>
                          <a:cs typeface="+mn-cs"/>
                        </a:rPr>
                        <a:t> </a:t>
                      </a:r>
                      <a:r>
                        <a:rPr lang="en-GB" sz="1300" b="0" u="none" kern="1200" dirty="0">
                          <a:solidFill>
                            <a:schemeClr val="dk1"/>
                          </a:solidFill>
                          <a:effectLst/>
                          <a:latin typeface="+mn-lt"/>
                          <a:ea typeface="+mn-ea"/>
                          <a:cs typeface="+mn-cs"/>
                        </a:rPr>
                        <a:t>‘</a:t>
                      </a:r>
                      <a:r>
                        <a:rPr lang="en-GB" sz="1300" kern="1200" dirty="0">
                          <a:solidFill>
                            <a:schemeClr val="dk1"/>
                          </a:solidFill>
                          <a:effectLst/>
                          <a:latin typeface="+mn-lt"/>
                          <a:ea typeface="+mn-ea"/>
                          <a:cs typeface="+mn-cs"/>
                        </a:rPr>
                        <a:t>If I say it complete, there will be an earthquake, the sun will stop and the moon will be afraid and the rocks and the mountains and the sea rivers / and every liquid will be petrified; the whole cosmos will be thrown into confusion’ (871-876)</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500" kern="1200" dirty="0">
                        <a:solidFill>
                          <a:schemeClr val="dk1"/>
                        </a:solidFill>
                        <a:effectLst/>
                        <a:latin typeface="+mn-lt"/>
                        <a:ea typeface="+mn-ea"/>
                        <a:cs typeface="+mn-cs"/>
                      </a:endParaRPr>
                    </a:p>
                    <a:p>
                      <a:pPr marL="179388" marR="0" lvl="0" indent="-179388"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300" b="1" u="sng" kern="1200" dirty="0">
                          <a:solidFill>
                            <a:schemeClr val="dk1"/>
                          </a:solidFill>
                          <a:effectLst/>
                          <a:latin typeface="+mn-lt"/>
                          <a:ea typeface="+mn-ea"/>
                          <a:cs typeface="+mn-cs"/>
                        </a:rPr>
                        <a:t>Participatory, Interconnected Cosmos:</a:t>
                      </a:r>
                      <a:r>
                        <a:rPr lang="en-GB" sz="1300" b="0" u="none" kern="1200" dirty="0">
                          <a:solidFill>
                            <a:schemeClr val="dk1"/>
                          </a:solidFill>
                          <a:effectLst/>
                          <a:latin typeface="+mn-lt"/>
                          <a:ea typeface="+mn-ea"/>
                          <a:cs typeface="+mn-cs"/>
                        </a:rPr>
                        <a:t> Invocation includes appeals to cardinal directions, sky and cosmos – achieved by contact</a:t>
                      </a:r>
                      <a:r>
                        <a:rPr lang="en-CA" sz="1300" b="0" u="none" kern="1200" baseline="30000" dirty="0">
                          <a:solidFill>
                            <a:schemeClr val="dk1"/>
                          </a:solidFill>
                          <a:effectLst/>
                          <a:latin typeface="+mn-lt"/>
                          <a:ea typeface="+mn-ea"/>
                          <a:cs typeface="+mn-cs"/>
                        </a:rPr>
                        <a:t>1</a:t>
                      </a:r>
                      <a:endParaRPr lang="en-GB" sz="1300" b="0" u="none" kern="1200" dirty="0">
                        <a:solidFill>
                          <a:schemeClr val="dk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500" b="1" u="sng" kern="1200" dirty="0">
                        <a:solidFill>
                          <a:schemeClr val="dk1"/>
                        </a:solidFill>
                        <a:effectLst/>
                        <a:latin typeface="+mn-lt"/>
                        <a:ea typeface="+mn-ea"/>
                        <a:cs typeface="+mn-cs"/>
                      </a:endParaRPr>
                    </a:p>
                    <a:p>
                      <a:pPr marL="742950" marR="0" lvl="1" indent="-285750" algn="l"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1300" b="1" u="sng" kern="1200" dirty="0">
                          <a:solidFill>
                            <a:schemeClr val="dk1"/>
                          </a:solidFill>
                          <a:effectLst/>
                          <a:latin typeface="+mn-lt"/>
                          <a:ea typeface="+mn-ea"/>
                          <a:cs typeface="+mn-cs"/>
                        </a:rPr>
                        <a:t>Power:</a:t>
                      </a:r>
                      <a:r>
                        <a:rPr lang="en-GB" sz="1300" b="0" u="none" kern="1200" dirty="0">
                          <a:solidFill>
                            <a:schemeClr val="dk1"/>
                          </a:solidFill>
                          <a:effectLst/>
                          <a:latin typeface="+mn-lt"/>
                          <a:ea typeface="+mn-ea"/>
                          <a:cs typeface="+mn-cs"/>
                        </a:rPr>
                        <a:t> </a:t>
                      </a:r>
                      <a:r>
                        <a:rPr lang="en-CA" sz="1300" b="0" u="none" kern="1200" dirty="0">
                          <a:solidFill>
                            <a:schemeClr val="dk1"/>
                          </a:solidFill>
                          <a:effectLst/>
                          <a:latin typeface="+mn-lt"/>
                          <a:ea typeface="+mn-ea"/>
                          <a:cs typeface="+mn-cs"/>
                        </a:rPr>
                        <a:t>“intrinsic feature of the natural order”</a:t>
                      </a:r>
                      <a:r>
                        <a:rPr lang="en-CA" sz="1300" b="0" u="none" kern="1200" baseline="30000" dirty="0">
                          <a:solidFill>
                            <a:schemeClr val="dk1"/>
                          </a:solidFill>
                          <a:effectLst/>
                          <a:latin typeface="+mn-lt"/>
                          <a:ea typeface="+mn-ea"/>
                          <a:cs typeface="+mn-cs"/>
                        </a:rPr>
                        <a:t>2</a:t>
                      </a:r>
                    </a:p>
                    <a:p>
                      <a:pPr marL="628650" marR="0" lvl="1" indent="-171450" algn="l"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lang="en-GB" sz="500" b="1" u="sng" kern="1200" dirty="0">
                        <a:solidFill>
                          <a:schemeClr val="dk1"/>
                        </a:solidFill>
                        <a:effectLst/>
                        <a:latin typeface="+mn-lt"/>
                        <a:ea typeface="+mn-ea"/>
                        <a:cs typeface="+mn-cs"/>
                      </a:endParaRPr>
                    </a:p>
                    <a:p>
                      <a:pPr marL="742950" marR="0" lvl="1" indent="-285750" algn="l"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1300" b="1" u="sng" kern="1200" dirty="0">
                          <a:solidFill>
                            <a:schemeClr val="dk1"/>
                          </a:solidFill>
                          <a:effectLst/>
                          <a:latin typeface="+mn-lt"/>
                          <a:ea typeface="+mn-ea"/>
                          <a:cs typeface="+mn-cs"/>
                        </a:rPr>
                        <a:t>Social Agency:</a:t>
                      </a:r>
                      <a:r>
                        <a:rPr lang="en-GB" sz="1300" b="0" u="none" kern="1200" dirty="0">
                          <a:solidFill>
                            <a:schemeClr val="dk1"/>
                          </a:solidFill>
                          <a:effectLst/>
                          <a:latin typeface="+mn-lt"/>
                          <a:ea typeface="+mn-ea"/>
                          <a:cs typeface="+mn-cs"/>
                        </a:rPr>
                        <a:t> </a:t>
                      </a:r>
                      <a:r>
                        <a:rPr lang="en-CA" sz="1300" b="0" u="none" kern="1200" dirty="0">
                          <a:solidFill>
                            <a:schemeClr val="dk1"/>
                          </a:solidFill>
                          <a:effectLst/>
                          <a:latin typeface="+mn-lt"/>
                          <a:ea typeface="+mn-ea"/>
                          <a:cs typeface="+mn-cs"/>
                        </a:rPr>
                        <a:t>“</a:t>
                      </a:r>
                      <a:r>
                        <a:rPr lang="en-GB" sz="1300" kern="1200" dirty="0">
                          <a:solidFill>
                            <a:schemeClr val="dk1"/>
                          </a:solidFill>
                          <a:effectLst/>
                          <a:latin typeface="+mn-lt"/>
                          <a:ea typeface="+mn-ea"/>
                          <a:cs typeface="+mn-cs"/>
                        </a:rPr>
                        <a:t>become for me lynx, eagle, snake, phoenix, life, power, necessity, images of god</a:t>
                      </a:r>
                      <a:r>
                        <a:rPr lang="en-CA" sz="1300" b="0" u="none" kern="1200" dirty="0">
                          <a:solidFill>
                            <a:schemeClr val="dk1"/>
                          </a:solidFill>
                          <a:effectLst/>
                          <a:latin typeface="+mn-lt"/>
                          <a:ea typeface="+mn-ea"/>
                          <a:cs typeface="+mn-cs"/>
                        </a:rPr>
                        <a:t>” (880-881) – Alfred </a:t>
                      </a:r>
                      <a:r>
                        <a:rPr lang="en-CA" sz="1300" b="0" u="none" kern="1200" dirty="0" err="1">
                          <a:solidFill>
                            <a:schemeClr val="dk1"/>
                          </a:solidFill>
                          <a:effectLst/>
                          <a:latin typeface="+mn-lt"/>
                          <a:ea typeface="+mn-ea"/>
                          <a:cs typeface="+mn-cs"/>
                        </a:rPr>
                        <a:t>Gell</a:t>
                      </a:r>
                      <a:r>
                        <a:rPr lang="en-CA" sz="1300" b="0" u="none" kern="1200" dirty="0">
                          <a:solidFill>
                            <a:schemeClr val="dk1"/>
                          </a:solidFill>
                          <a:effectLst/>
                          <a:latin typeface="+mn-lt"/>
                          <a:ea typeface="+mn-ea"/>
                          <a:cs typeface="+mn-cs"/>
                        </a:rPr>
                        <a:t>: “objects can act and be treated like persons and thus become social agents”</a:t>
                      </a:r>
                      <a:r>
                        <a:rPr lang="en-CA" sz="1300" b="0" u="none" kern="1200" baseline="30000" dirty="0">
                          <a:solidFill>
                            <a:schemeClr val="dk1"/>
                          </a:solidFill>
                          <a:effectLst/>
                          <a:latin typeface="+mn-lt"/>
                          <a:ea typeface="+mn-ea"/>
                          <a:cs typeface="+mn-cs"/>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9388" marR="0" lvl="0" indent="-179388"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1300" b="1" u="sng" kern="1200" dirty="0">
                          <a:solidFill>
                            <a:schemeClr val="dk1"/>
                          </a:solidFill>
                          <a:effectLst/>
                          <a:latin typeface="+mn-lt"/>
                          <a:ea typeface="+mn-ea"/>
                          <a:cs typeface="+mn-cs"/>
                        </a:rPr>
                        <a:t>Cause and Effect:</a:t>
                      </a:r>
                      <a:r>
                        <a:rPr lang="en-CA" sz="1300" b="0" u="none" kern="1200" dirty="0">
                          <a:solidFill>
                            <a:schemeClr val="dk1"/>
                          </a:solidFill>
                          <a:effectLst/>
                          <a:latin typeface="+mn-lt"/>
                          <a:ea typeface="+mn-ea"/>
                          <a:cs typeface="+mn-cs"/>
                        </a:rPr>
                        <a:t> Otherworldly effects achieved through sacrificial offering – Eucharist ‘offered for the faithful departed who “have died in Christ but are not yet wholly purified” so that they may be able to enter into the light and peace of Christ’ (1.3.1371)</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CA" sz="500" b="1" u="sng" kern="1200" dirty="0">
                        <a:solidFill>
                          <a:schemeClr val="dk1"/>
                        </a:solidFill>
                        <a:effectLst/>
                        <a:latin typeface="+mn-lt"/>
                        <a:ea typeface="+mn-ea"/>
                        <a:cs typeface="+mn-cs"/>
                      </a:endParaRPr>
                    </a:p>
                    <a:p>
                      <a:pPr marL="179388" marR="0" lvl="0" indent="-179388"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1300" b="1" u="sng" kern="1200" dirty="0">
                          <a:solidFill>
                            <a:schemeClr val="dk1"/>
                          </a:solidFill>
                          <a:effectLst/>
                          <a:latin typeface="+mn-lt"/>
                          <a:ea typeface="+mn-ea"/>
                          <a:cs typeface="+mn-cs"/>
                        </a:rPr>
                        <a:t>Participatory:</a:t>
                      </a:r>
                      <a:r>
                        <a:rPr lang="en-CA" sz="1300" kern="1200" dirty="0">
                          <a:solidFill>
                            <a:schemeClr val="dk1"/>
                          </a:solidFill>
                          <a:effectLst/>
                          <a:latin typeface="+mn-lt"/>
                          <a:ea typeface="+mn-ea"/>
                          <a:cs typeface="+mn-cs"/>
                        </a:rPr>
                        <a:t> ‘In the liturgical celebration of these events, they become in a certain way present and real’ (1.3.1136)</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CA" sz="500" kern="1200" dirty="0">
                        <a:solidFill>
                          <a:schemeClr val="dk1"/>
                        </a:solidFill>
                        <a:effectLst/>
                        <a:latin typeface="+mn-lt"/>
                        <a:ea typeface="+mn-ea"/>
                        <a:cs typeface="+mn-cs"/>
                      </a:endParaRPr>
                    </a:p>
                    <a:p>
                      <a:pPr marL="179388" marR="0" lvl="0" indent="-179388"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CA" sz="1300" b="1" u="sng" kern="1200" dirty="0">
                          <a:solidFill>
                            <a:schemeClr val="dk1"/>
                          </a:solidFill>
                          <a:effectLst/>
                          <a:latin typeface="+mn-lt"/>
                          <a:ea typeface="+mn-ea"/>
                          <a:cs typeface="+mn-cs"/>
                        </a:rPr>
                        <a:t>Totemic identification</a:t>
                      </a:r>
                      <a:r>
                        <a:rPr lang="en-CA" sz="1300" b="1" u="none" kern="1200" dirty="0">
                          <a:solidFill>
                            <a:schemeClr val="dk1"/>
                          </a:solidFill>
                          <a:effectLst/>
                          <a:latin typeface="+mn-lt"/>
                          <a:ea typeface="+mn-ea"/>
                          <a:cs typeface="+mn-cs"/>
                        </a:rPr>
                        <a:t>: </a:t>
                      </a:r>
                      <a:r>
                        <a:rPr lang="en-GB" sz="1300" kern="1200" dirty="0">
                          <a:solidFill>
                            <a:schemeClr val="dk1"/>
                          </a:solidFill>
                          <a:effectLst/>
                          <a:latin typeface="+mn-lt"/>
                          <a:ea typeface="+mn-ea"/>
                          <a:cs typeface="+mn-cs"/>
                        </a:rPr>
                        <a:t>‘</a:t>
                      </a:r>
                      <a:r>
                        <a:rPr lang="en-CA" sz="1300" kern="1200" dirty="0">
                          <a:solidFill>
                            <a:schemeClr val="dk1"/>
                          </a:solidFill>
                          <a:effectLst/>
                          <a:latin typeface="+mn-lt"/>
                          <a:ea typeface="+mn-ea"/>
                          <a:cs typeface="+mn-cs"/>
                        </a:rPr>
                        <a:t>The Eucharist is also the sacrifice of the Church […] which is the Body of Christ participates in the offering of her Head. […] In the Eucharist the sacrifice of Christ becomes also the sacrifice of the members of his Body. The lives of the faithful, their praise, sufferings, prayer, and work, are united with those of Christ […] so acquire a new value. Christ's sacrifice present on the altar makes it possible for all generations of Christians to be united with his offering’. (1.3.1368)</a:t>
                      </a:r>
                    </a:p>
                    <a:p>
                      <a:pPr marL="742950" marR="0" lvl="1" indent="-285750" algn="l"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1300" kern="1200" dirty="0">
                          <a:solidFill>
                            <a:schemeClr val="dk1"/>
                          </a:solidFill>
                          <a:effectLst/>
                          <a:latin typeface="+mn-lt"/>
                          <a:ea typeface="+mn-ea"/>
                          <a:cs typeface="+mn-cs"/>
                        </a:rPr>
                        <a:t>‘All communities which are totemic in form admit of collective representations […] implying similar identity of the individual members of a totemic group and their totem’</a:t>
                      </a:r>
                      <a:r>
                        <a:rPr lang="en-GB" sz="400" kern="1200" baseline="0" dirty="0">
                          <a:solidFill>
                            <a:schemeClr val="dk1"/>
                          </a:solidFill>
                          <a:effectLst/>
                          <a:latin typeface="+mn-lt"/>
                          <a:ea typeface="+mn-ea"/>
                          <a:cs typeface="+mn-cs"/>
                        </a:rPr>
                        <a:t>4</a:t>
                      </a:r>
                      <a:endParaRPr lang="en-CA" sz="1300" b="1" u="sng"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114035874"/>
                  </a:ext>
                </a:extLst>
              </a:tr>
            </a:tbl>
          </a:graphicData>
        </a:graphic>
      </p:graphicFrame>
      <p:sp>
        <p:nvSpPr>
          <p:cNvPr id="11" name="TextBox 10">
            <a:extLst>
              <a:ext uri="{FF2B5EF4-FFF2-40B4-BE49-F238E27FC236}">
                <a16:creationId xmlns:a16="http://schemas.microsoft.com/office/drawing/2014/main" id="{968E0E08-3895-E0DE-67A7-E9692C8014D1}"/>
              </a:ext>
            </a:extLst>
          </p:cNvPr>
          <p:cNvSpPr txBox="1"/>
          <p:nvPr/>
        </p:nvSpPr>
        <p:spPr>
          <a:xfrm>
            <a:off x="693226" y="5578925"/>
            <a:ext cx="3933776" cy="830997"/>
          </a:xfrm>
          <a:prstGeom prst="rect">
            <a:avLst/>
          </a:prstGeom>
          <a:noFill/>
        </p:spPr>
        <p:txBody>
          <a:bodyPr wrap="square" rtlCol="0">
            <a:spAutoFit/>
          </a:bodyPr>
          <a:lstStyle/>
          <a:p>
            <a:r>
              <a:rPr lang="en-CA" sz="800" baseline="30000" dirty="0"/>
              <a:t>1</a:t>
            </a:r>
            <a:r>
              <a:rPr lang="en-CA" sz="800" dirty="0"/>
              <a:t> C. L</a:t>
            </a:r>
            <a:r>
              <a:rPr lang="en-CA" sz="800" dirty="0">
                <a:latin typeface="Calibri" panose="020F0502020204030204" pitchFamily="34" charset="0"/>
                <a:cs typeface="Calibri" panose="020F0502020204030204" pitchFamily="34" charset="0"/>
              </a:rPr>
              <a:t>évi-</a:t>
            </a:r>
            <a:r>
              <a:rPr lang="en-CA" sz="800" dirty="0" err="1">
                <a:latin typeface="Calibri" panose="020F0502020204030204" pitchFamily="34" charset="0"/>
                <a:cs typeface="Calibri" panose="020F0502020204030204" pitchFamily="34" charset="0"/>
              </a:rPr>
              <a:t>Bruhl</a:t>
            </a:r>
            <a:r>
              <a:rPr lang="en-CA" sz="800" dirty="0">
                <a:latin typeface="Calibri" panose="020F0502020204030204" pitchFamily="34" charset="0"/>
                <a:cs typeface="Calibri" panose="020F0502020204030204" pitchFamily="34" charset="0"/>
              </a:rPr>
              <a:t>, </a:t>
            </a:r>
            <a:r>
              <a:rPr lang="en-CA" sz="800" i="1" dirty="0">
                <a:latin typeface="Calibri" panose="020F0502020204030204" pitchFamily="34" charset="0"/>
                <a:cs typeface="Calibri" panose="020F0502020204030204" pitchFamily="34" charset="0"/>
              </a:rPr>
              <a:t>How Natives Think </a:t>
            </a:r>
            <a:r>
              <a:rPr lang="en-CA" sz="800" dirty="0">
                <a:latin typeface="Calibri" panose="020F0502020204030204" pitchFamily="34" charset="0"/>
                <a:cs typeface="Calibri" panose="020F0502020204030204" pitchFamily="34" charset="0"/>
              </a:rPr>
              <a:t>(Princeton: Princeton University Press, 1985), p. 77. </a:t>
            </a:r>
            <a:endParaRPr lang="en-CA" sz="800" baseline="30000" dirty="0"/>
          </a:p>
          <a:p>
            <a:r>
              <a:rPr lang="en-CA" sz="800" baseline="30000" dirty="0"/>
              <a:t>2</a:t>
            </a:r>
            <a:r>
              <a:rPr lang="en-CA" sz="800" dirty="0"/>
              <a:t> M. </a:t>
            </a:r>
            <a:r>
              <a:rPr lang="en-US" sz="800" dirty="0"/>
              <a:t>Wax, and R. Wax, ‘The Notion of Magic’, Current Anthropology 4.5 (1963), 495- 518 (p. 501). </a:t>
            </a:r>
          </a:p>
          <a:p>
            <a:r>
              <a:rPr lang="en-CA" sz="800" baseline="30000" dirty="0"/>
              <a:t>3</a:t>
            </a:r>
            <a:r>
              <a:rPr lang="en-CA" sz="800" dirty="0"/>
              <a:t> D. </a:t>
            </a:r>
            <a:r>
              <a:rPr lang="en-US" sz="800" dirty="0"/>
              <a:t>Collins, ‘Nature, Cause and Agency in Greek Magic’, Transactions of the American Philological Association (TAPA) 133.1 (2003), 17-49 (p. 38).</a:t>
            </a:r>
          </a:p>
          <a:p>
            <a:r>
              <a:rPr lang="en-CA" sz="800" baseline="30000" dirty="0"/>
              <a:t>4</a:t>
            </a:r>
            <a:r>
              <a:rPr lang="en-CA" sz="800" dirty="0"/>
              <a:t> C. L</a:t>
            </a:r>
            <a:r>
              <a:rPr lang="en-CA" sz="800" dirty="0">
                <a:latin typeface="Calibri" panose="020F0502020204030204" pitchFamily="34" charset="0"/>
                <a:cs typeface="Calibri" panose="020F0502020204030204" pitchFamily="34" charset="0"/>
              </a:rPr>
              <a:t>évi-</a:t>
            </a:r>
            <a:r>
              <a:rPr lang="en-CA" sz="800" dirty="0" err="1">
                <a:latin typeface="Calibri" panose="020F0502020204030204" pitchFamily="34" charset="0"/>
                <a:cs typeface="Calibri" panose="020F0502020204030204" pitchFamily="34" charset="0"/>
              </a:rPr>
              <a:t>Bruhl</a:t>
            </a:r>
            <a:r>
              <a:rPr lang="en-CA" sz="800" dirty="0">
                <a:latin typeface="Calibri" panose="020F0502020204030204" pitchFamily="34" charset="0"/>
                <a:cs typeface="Calibri" panose="020F0502020204030204" pitchFamily="34" charset="0"/>
              </a:rPr>
              <a:t>, </a:t>
            </a:r>
            <a:r>
              <a:rPr lang="en-CA" sz="800" i="1" dirty="0">
                <a:latin typeface="Calibri" panose="020F0502020204030204" pitchFamily="34" charset="0"/>
                <a:cs typeface="Calibri" panose="020F0502020204030204" pitchFamily="34" charset="0"/>
              </a:rPr>
              <a:t>How Natives Think</a:t>
            </a:r>
            <a:r>
              <a:rPr lang="en-CA" sz="800" dirty="0">
                <a:latin typeface="Calibri" panose="020F0502020204030204" pitchFamily="34" charset="0"/>
                <a:cs typeface="Calibri" panose="020F0502020204030204" pitchFamily="34" charset="0"/>
              </a:rPr>
              <a:t>, p. 77.</a:t>
            </a:r>
            <a:endParaRPr lang="en-US" sz="800" dirty="0"/>
          </a:p>
        </p:txBody>
      </p:sp>
      <p:cxnSp>
        <p:nvCxnSpPr>
          <p:cNvPr id="4" name="Straight Connector 3">
            <a:extLst>
              <a:ext uri="{FF2B5EF4-FFF2-40B4-BE49-F238E27FC236}">
                <a16:creationId xmlns:a16="http://schemas.microsoft.com/office/drawing/2014/main" id="{E7A960BD-9B0A-DC78-A395-C7D565443123}"/>
              </a:ext>
            </a:extLst>
          </p:cNvPr>
          <p:cNvCxnSpPr>
            <a:cxnSpLocks/>
          </p:cNvCxnSpPr>
          <p:nvPr/>
        </p:nvCxnSpPr>
        <p:spPr>
          <a:xfrm>
            <a:off x="664229" y="5555153"/>
            <a:ext cx="3976219"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3492201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fontScale="90000"/>
          </a:bodyPr>
          <a:lstStyle/>
          <a:p>
            <a:r>
              <a:rPr lang="en-GB" sz="2400" b="1">
                <a:latin typeface="+mn-lt"/>
              </a:rPr>
              <a:t>STRUCTURAL COMPARISON: </a:t>
            </a:r>
            <a:br>
              <a:rPr lang="en-GB" sz="2400" b="1">
                <a:latin typeface="+mn-lt"/>
              </a:rPr>
            </a:br>
            <a:r>
              <a:rPr lang="en-GB" sz="2400" b="1">
                <a:latin typeface="+mn-lt"/>
              </a:rPr>
              <a:t>SIMILARITIES</a:t>
            </a:r>
          </a:p>
        </p:txBody>
      </p:sp>
      <p:sp>
        <p:nvSpPr>
          <p:cNvPr id="11" name="TextBox 10">
            <a:extLst>
              <a:ext uri="{FF2B5EF4-FFF2-40B4-BE49-F238E27FC236}">
                <a16:creationId xmlns:a16="http://schemas.microsoft.com/office/drawing/2014/main" id="{968E0E08-3895-E0DE-67A7-E9692C8014D1}"/>
              </a:ext>
            </a:extLst>
          </p:cNvPr>
          <p:cNvSpPr txBox="1"/>
          <p:nvPr/>
        </p:nvSpPr>
        <p:spPr>
          <a:xfrm>
            <a:off x="693226" y="5857220"/>
            <a:ext cx="7004967" cy="713016"/>
          </a:xfrm>
          <a:prstGeom prst="rect">
            <a:avLst/>
          </a:prstGeom>
          <a:noFill/>
        </p:spPr>
        <p:txBody>
          <a:bodyPr wrap="square" lIns="91440" tIns="45720" rIns="91440" bIns="45720" rtlCol="0" anchor="t">
            <a:spAutoFit/>
          </a:bodyPr>
          <a:lstStyle/>
          <a:p>
            <a:pPr>
              <a:spcAft>
                <a:spcPts val="1000"/>
              </a:spcAft>
            </a:pPr>
            <a:r>
              <a:rPr lang="en-GB" sz="800" dirty="0">
                <a:hlinkClick r:id="rId4"/>
              </a:rPr>
              <a:t>[1</a:t>
            </a:r>
            <a:r>
              <a:rPr lang="en-GB" sz="800" dirty="0">
                <a:latin typeface="Calibri"/>
                <a:cs typeface="Calibri"/>
                <a:hlinkClick r:id="rId4"/>
              </a:rPr>
              <a:t>]</a:t>
            </a:r>
            <a:r>
              <a:rPr lang="en-GB" sz="800" dirty="0">
                <a:latin typeface="Calibri"/>
                <a:cs typeface="Calibri"/>
              </a:rPr>
              <a:t>“Hallowed.” Oxford Learner’s Dictionaries, Oxford University Press, 2023, &lt;https</a:t>
            </a:r>
            <a:r>
              <a:rPr lang="en-GB" sz="800" dirty="0"/>
              <a:t>://www</a:t>
            </a:r>
            <a:r>
              <a:rPr lang="en-GB" sz="800" dirty="0">
                <a:latin typeface="Calibri"/>
                <a:cs typeface="Calibri"/>
              </a:rPr>
              <a:t>.</a:t>
            </a:r>
            <a:r>
              <a:rPr lang="en-GB" sz="800" dirty="0"/>
              <a:t>oxfordlearnersdictionaries</a:t>
            </a:r>
            <a:r>
              <a:rPr lang="en-GB" sz="800" dirty="0">
                <a:latin typeface="Calibri"/>
                <a:cs typeface="Calibri"/>
              </a:rPr>
              <a:t>.</a:t>
            </a:r>
            <a:r>
              <a:rPr lang="en-GB" sz="800" dirty="0"/>
              <a:t>com/definition/english/hallowed&gt;, Accessed 11 February 2023</a:t>
            </a:r>
            <a:endParaRPr lang="en-GB" sz="800" dirty="0">
              <a:ea typeface="+mn-lt"/>
              <a:cs typeface="+mn-lt"/>
            </a:endParaRPr>
          </a:p>
          <a:p>
            <a:pPr>
              <a:spcAft>
                <a:spcPts val="1000"/>
              </a:spcAft>
            </a:pPr>
            <a:r>
              <a:rPr lang="en-GB" sz="800" dirty="0">
                <a:hlinkClick r:id="rId5"/>
              </a:rPr>
              <a:t>[2]</a:t>
            </a:r>
            <a:r>
              <a:rPr lang="en-GB" sz="800" dirty="0"/>
              <a:t> </a:t>
            </a:r>
            <a:r>
              <a:rPr lang="en-CA" sz="800" dirty="0"/>
              <a:t>“The Most Holy Eucharist,” The Holy See, </a:t>
            </a:r>
            <a:r>
              <a:rPr lang="en-CA" sz="800" i="1" dirty="0"/>
              <a:t>Code of Canon Law</a:t>
            </a:r>
            <a:r>
              <a:rPr lang="en-GB" sz="800" dirty="0"/>
              <a:t>, 1993 </a:t>
            </a:r>
            <a:r>
              <a:rPr lang="en-GB" sz="800" dirty="0">
                <a:hlinkClick r:id="rId6"/>
              </a:rPr>
              <a:t>https://www.vatican.va/archive/cod-iuris-canonici/eng/documents/cic_lib4-cann879-958_en</a:t>
            </a:r>
            <a:r>
              <a:rPr lang="en-GB" sz="800" dirty="0">
                <a:latin typeface="Calibri"/>
                <a:cs typeface="Calibri"/>
                <a:hlinkClick r:id="rId6"/>
              </a:rPr>
              <a:t>.html#Art._2.</a:t>
            </a:r>
            <a:r>
              <a:rPr lang="en-GB" sz="800" dirty="0">
                <a:latin typeface="Calibri"/>
                <a:cs typeface="Calibri"/>
              </a:rPr>
              <a:t> Accessed 11 February 2023</a:t>
            </a:r>
            <a:endParaRPr lang="en-US" dirty="0"/>
          </a:p>
        </p:txBody>
      </p:sp>
      <p:cxnSp>
        <p:nvCxnSpPr>
          <p:cNvPr id="4" name="Straight Connector 3">
            <a:extLst>
              <a:ext uri="{FF2B5EF4-FFF2-40B4-BE49-F238E27FC236}">
                <a16:creationId xmlns:a16="http://schemas.microsoft.com/office/drawing/2014/main" id="{E7A960BD-9B0A-DC78-A395-C7D565443123}"/>
              </a:ext>
            </a:extLst>
          </p:cNvPr>
          <p:cNvCxnSpPr>
            <a:cxnSpLocks/>
          </p:cNvCxnSpPr>
          <p:nvPr/>
        </p:nvCxnSpPr>
        <p:spPr>
          <a:xfrm>
            <a:off x="594655" y="5853327"/>
            <a:ext cx="3976219" cy="0"/>
          </a:xfrm>
          <a:prstGeom prst="line">
            <a:avLst/>
          </a:prstGeom>
          <a:ln w="12700"/>
        </p:spPr>
        <p:style>
          <a:lnRef idx="1">
            <a:schemeClr val="dk1"/>
          </a:lnRef>
          <a:fillRef idx="0">
            <a:schemeClr val="dk1"/>
          </a:fillRef>
          <a:effectRef idx="0">
            <a:schemeClr val="dk1"/>
          </a:effectRef>
          <a:fontRef idx="minor">
            <a:schemeClr val="tx1"/>
          </a:fontRef>
        </p:style>
      </p:cxnSp>
      <p:sp>
        <p:nvSpPr>
          <p:cNvPr id="8" name="Content Placeholder 7">
            <a:extLst>
              <a:ext uri="{FF2B5EF4-FFF2-40B4-BE49-F238E27FC236}">
                <a16:creationId xmlns:a16="http://schemas.microsoft.com/office/drawing/2014/main" id="{7B48745A-676C-0ADB-BBAD-54C2EB01156E}"/>
              </a:ext>
            </a:extLst>
          </p:cNvPr>
          <p:cNvSpPr>
            <a:spLocks noGrp="1"/>
          </p:cNvSpPr>
          <p:nvPr>
            <p:ph idx="1"/>
          </p:nvPr>
        </p:nvSpPr>
        <p:spPr>
          <a:xfrm>
            <a:off x="457200" y="1545720"/>
            <a:ext cx="6748670" cy="4613229"/>
          </a:xfrm>
        </p:spPr>
        <p:txBody>
          <a:bodyPr vert="horz" lIns="91440" tIns="45720" rIns="91440" bIns="45720" rtlCol="0" anchor="t">
            <a:normAutofit/>
          </a:bodyPr>
          <a:lstStyle/>
          <a:p>
            <a:pPr marL="0" indent="0">
              <a:buNone/>
            </a:pPr>
            <a:r>
              <a:rPr lang="en-GB" sz="1100" b="1" u="sng" dirty="0">
                <a:ea typeface="+mn-lt"/>
                <a:cs typeface="+mn-lt"/>
              </a:rPr>
              <a:t>Gaining the attention of the divine: </a:t>
            </a:r>
            <a:endParaRPr lang="en-GB" sz="1100" dirty="0">
              <a:cs typeface="Calibri" panose="020F0502020204030204"/>
            </a:endParaRPr>
          </a:p>
          <a:p>
            <a:pPr>
              <a:buClr>
                <a:srgbClr val="000000"/>
              </a:buClr>
            </a:pPr>
            <a:r>
              <a:rPr lang="en-GB" sz="1100" dirty="0">
                <a:ea typeface="+mn-lt"/>
                <a:cs typeface="+mn-lt"/>
              </a:rPr>
              <a:t>In the PGM, it is “the ruler of all, who breathed spirit into men for life”</a:t>
            </a:r>
            <a:endParaRPr lang="en-GB" sz="1100" dirty="0">
              <a:cs typeface="Calibri"/>
            </a:endParaRPr>
          </a:p>
          <a:p>
            <a:pPr>
              <a:buClr>
                <a:srgbClr val="000000"/>
              </a:buClr>
            </a:pPr>
            <a:r>
              <a:rPr lang="en-GB" sz="1100" dirty="0">
                <a:ea typeface="+mn-lt"/>
                <a:cs typeface="+mn-lt"/>
              </a:rPr>
              <a:t>For the Communion Rite, it is the God of Christianity</a:t>
            </a:r>
            <a:endParaRPr lang="en-GB" sz="1100" dirty="0">
              <a:cs typeface="Calibri"/>
            </a:endParaRPr>
          </a:p>
          <a:p>
            <a:pPr marL="0" indent="0">
              <a:buClr>
                <a:srgbClr val="000000"/>
              </a:buClr>
              <a:buNone/>
            </a:pPr>
            <a:r>
              <a:rPr lang="en-GB" sz="1100" b="1" u="sng" dirty="0">
                <a:ea typeface="+mn-lt"/>
                <a:cs typeface="+mn-lt"/>
              </a:rPr>
              <a:t>Flattery or ego-stroking occurs:</a:t>
            </a:r>
            <a:endParaRPr lang="en-GB" sz="1100" dirty="0">
              <a:cs typeface="Calibri"/>
            </a:endParaRPr>
          </a:p>
          <a:p>
            <a:pPr>
              <a:buClr>
                <a:srgbClr val="000000"/>
              </a:buClr>
            </a:pPr>
            <a:r>
              <a:rPr lang="en-GB" sz="1100" dirty="0">
                <a:ea typeface="+mn-lt"/>
                <a:cs typeface="+mn-lt"/>
              </a:rPr>
              <a:t>In the Lord’s Prayer, which is the first part of the Communion Rite, “hallowed” meaning holy, but also “respected and important”</a:t>
            </a:r>
            <a:r>
              <a:rPr lang="en-GB" sz="1100" dirty="0">
                <a:ea typeface="+mn-lt"/>
                <a:cs typeface="+mn-lt"/>
                <a:hlinkClick r:id="rId7"/>
              </a:rPr>
              <a:t>[1]</a:t>
            </a:r>
            <a:r>
              <a:rPr lang="en-GB" sz="1100" dirty="0">
                <a:ea typeface="+mn-lt"/>
                <a:cs typeface="+mn-lt"/>
              </a:rPr>
              <a:t>.  At the end, the performers say “thine is the kingdom, the power and the glory, for ever and ever”</a:t>
            </a:r>
          </a:p>
          <a:p>
            <a:pPr>
              <a:buClr>
                <a:srgbClr val="000000"/>
              </a:buClr>
            </a:pPr>
            <a:r>
              <a:rPr lang="en-GB" sz="1100" dirty="0">
                <a:ea typeface="+mn-lt"/>
                <a:cs typeface="+mn-lt"/>
              </a:rPr>
              <a:t>In the PGM, “begetter of good things and feeder of the civilised world”, “you whose glorious name the Muses sing”</a:t>
            </a:r>
            <a:endParaRPr lang="en-GB" sz="1100" dirty="0">
              <a:cs typeface="Calibri"/>
            </a:endParaRPr>
          </a:p>
          <a:p>
            <a:pPr marL="0" indent="0">
              <a:buClr>
                <a:srgbClr val="000000"/>
              </a:buClr>
              <a:buNone/>
            </a:pPr>
            <a:r>
              <a:rPr lang="en-GB" sz="1100" b="1" u="sng" dirty="0">
                <a:ea typeface="+mn-lt"/>
                <a:cs typeface="+mn-lt"/>
              </a:rPr>
              <a:t>Ritual purity:</a:t>
            </a:r>
            <a:endParaRPr lang="en-GB" sz="1100" dirty="0">
              <a:cs typeface="Calibri"/>
            </a:endParaRPr>
          </a:p>
          <a:p>
            <a:pPr>
              <a:buClr>
                <a:srgbClr val="000000"/>
              </a:buClr>
            </a:pPr>
            <a:r>
              <a:rPr lang="en-GB" sz="1100" dirty="0">
                <a:ea typeface="+mn-lt"/>
                <a:cs typeface="+mn-lt"/>
              </a:rPr>
              <a:t>PGM – “he who engraves them [the characters] should be pure from all impurity” although how this is ensured does not appear to be described in this text.  Perhaps there were instructions for purification earlier in the text, or perhaps it was so commonly understood that it was not written</a:t>
            </a:r>
            <a:endParaRPr lang="en-GB" sz="1100" dirty="0">
              <a:cs typeface="Calibri"/>
            </a:endParaRPr>
          </a:p>
          <a:p>
            <a:pPr>
              <a:buClr>
                <a:srgbClr val="000000"/>
              </a:buClr>
            </a:pPr>
            <a:r>
              <a:rPr lang="en-GB" sz="1100" dirty="0">
                <a:ea typeface="+mn-lt"/>
                <a:cs typeface="+mn-lt"/>
              </a:rPr>
              <a:t>Those wishing to enact Communion must also be pure, in accordance with Canon Law</a:t>
            </a:r>
            <a:r>
              <a:rPr lang="en-GB" sz="1100" dirty="0">
                <a:ea typeface="+mn-lt"/>
                <a:cs typeface="+mn-lt"/>
                <a:hlinkClick r:id="rId8"/>
              </a:rPr>
              <a:t>[2]</a:t>
            </a:r>
            <a:r>
              <a:rPr lang="en-GB" sz="1100" dirty="0">
                <a:ea typeface="+mn-lt"/>
                <a:cs typeface="+mn-lt"/>
              </a:rPr>
              <a:t> - they must be a member of the church, </a:t>
            </a:r>
            <a:r>
              <a:rPr lang="en-GB" sz="1100" dirty="0" err="1">
                <a:ea typeface="+mn-lt"/>
                <a:cs typeface="+mn-lt"/>
              </a:rPr>
              <a:t>ie</a:t>
            </a:r>
            <a:r>
              <a:rPr lang="en-GB" sz="1100" dirty="0">
                <a:ea typeface="+mn-lt"/>
                <a:cs typeface="+mn-lt"/>
              </a:rPr>
              <a:t> baptised and not excommunicated, they must not be conscious of a mortal sin on their soul, and have not eaten for at least an hour before the rite</a:t>
            </a:r>
            <a:endParaRPr lang="en-GB" sz="1100" dirty="0">
              <a:cs typeface="Calibri"/>
            </a:endParaRPr>
          </a:p>
          <a:p>
            <a:pPr>
              <a:buClr>
                <a:srgbClr val="000000"/>
              </a:buClr>
            </a:pPr>
            <a:endParaRPr lang="en-GB" sz="1050" b="1" u="sng" dirty="0">
              <a:cs typeface="Calibri" panose="020F0502020204030204"/>
            </a:endParaRPr>
          </a:p>
          <a:p>
            <a:pPr>
              <a:buClr>
                <a:srgbClr val="000000"/>
              </a:buClr>
            </a:pPr>
            <a:endParaRPr lang="en-GB" dirty="0">
              <a:ea typeface="+mn-lt"/>
              <a:cs typeface="+mn-lt"/>
            </a:endParaRPr>
          </a:p>
          <a:p>
            <a:pPr marL="0" indent="0">
              <a:buClr>
                <a:srgbClr val="000000"/>
              </a:buClr>
              <a:buNone/>
            </a:pPr>
            <a:endParaRPr lang="en-GB" dirty="0">
              <a:cs typeface="Calibri"/>
            </a:endParaRPr>
          </a:p>
        </p:txBody>
      </p:sp>
    </p:spTree>
    <p:extLst>
      <p:ext uri="{BB962C8B-B14F-4D97-AF65-F5344CB8AC3E}">
        <p14:creationId xmlns:p14="http://schemas.microsoft.com/office/powerpoint/2010/main" val="60750366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fontScale="90000"/>
          </a:bodyPr>
          <a:lstStyle/>
          <a:p>
            <a:r>
              <a:rPr lang="en-GB" sz="2400" b="1">
                <a:latin typeface="+mn-lt"/>
              </a:rPr>
              <a:t>STRUCTURAL COMPARISON: </a:t>
            </a:r>
            <a:br>
              <a:rPr lang="en-GB" sz="2400" b="1">
                <a:latin typeface="+mn-lt"/>
              </a:rPr>
            </a:br>
            <a:r>
              <a:rPr lang="en-GB" sz="2400" b="1">
                <a:latin typeface="+mn-lt"/>
              </a:rPr>
              <a:t>SIMILARITIES</a:t>
            </a:r>
          </a:p>
        </p:txBody>
      </p:sp>
      <p:sp>
        <p:nvSpPr>
          <p:cNvPr id="11" name="TextBox 10">
            <a:extLst>
              <a:ext uri="{FF2B5EF4-FFF2-40B4-BE49-F238E27FC236}">
                <a16:creationId xmlns:a16="http://schemas.microsoft.com/office/drawing/2014/main" id="{968E0E08-3895-E0DE-67A7-E9692C8014D1}"/>
              </a:ext>
            </a:extLst>
          </p:cNvPr>
          <p:cNvSpPr txBox="1"/>
          <p:nvPr/>
        </p:nvSpPr>
        <p:spPr>
          <a:xfrm>
            <a:off x="693226" y="5857220"/>
            <a:ext cx="7004967" cy="215444"/>
          </a:xfrm>
          <a:prstGeom prst="rect">
            <a:avLst/>
          </a:prstGeom>
          <a:noFill/>
        </p:spPr>
        <p:txBody>
          <a:bodyPr wrap="square" lIns="91440" tIns="45720" rIns="91440" bIns="45720" rtlCol="0" anchor="t">
            <a:spAutoFit/>
          </a:bodyPr>
          <a:lstStyle/>
          <a:p>
            <a:pPr marL="285750" indent="-285750">
              <a:spcAft>
                <a:spcPts val="1000"/>
              </a:spcAft>
              <a:buFont typeface="Arial"/>
              <a:buChar char="•"/>
            </a:pPr>
            <a:endParaRPr lang="en-GB" sz="800">
              <a:cs typeface="Calibri"/>
            </a:endParaRPr>
          </a:p>
        </p:txBody>
      </p:sp>
      <p:cxnSp>
        <p:nvCxnSpPr>
          <p:cNvPr id="4" name="Straight Connector 3">
            <a:extLst>
              <a:ext uri="{FF2B5EF4-FFF2-40B4-BE49-F238E27FC236}">
                <a16:creationId xmlns:a16="http://schemas.microsoft.com/office/drawing/2014/main" id="{E7A960BD-9B0A-DC78-A395-C7D565443123}"/>
              </a:ext>
            </a:extLst>
          </p:cNvPr>
          <p:cNvCxnSpPr>
            <a:cxnSpLocks/>
          </p:cNvCxnSpPr>
          <p:nvPr/>
        </p:nvCxnSpPr>
        <p:spPr>
          <a:xfrm>
            <a:off x="594655" y="5853327"/>
            <a:ext cx="3976219" cy="0"/>
          </a:xfrm>
          <a:prstGeom prst="line">
            <a:avLst/>
          </a:prstGeom>
          <a:ln w="12700"/>
        </p:spPr>
        <p:style>
          <a:lnRef idx="1">
            <a:schemeClr val="dk1"/>
          </a:lnRef>
          <a:fillRef idx="0">
            <a:schemeClr val="dk1"/>
          </a:fillRef>
          <a:effectRef idx="0">
            <a:schemeClr val="dk1"/>
          </a:effectRef>
          <a:fontRef idx="minor">
            <a:schemeClr val="tx1"/>
          </a:fontRef>
        </p:style>
      </p:cxnSp>
      <p:sp>
        <p:nvSpPr>
          <p:cNvPr id="8" name="Content Placeholder 7">
            <a:extLst>
              <a:ext uri="{FF2B5EF4-FFF2-40B4-BE49-F238E27FC236}">
                <a16:creationId xmlns:a16="http://schemas.microsoft.com/office/drawing/2014/main" id="{7B48745A-676C-0ADB-BBAD-54C2EB01156E}"/>
              </a:ext>
            </a:extLst>
          </p:cNvPr>
          <p:cNvSpPr>
            <a:spLocks noGrp="1"/>
          </p:cNvSpPr>
          <p:nvPr>
            <p:ph idx="1"/>
          </p:nvPr>
        </p:nvSpPr>
        <p:spPr>
          <a:xfrm>
            <a:off x="457200" y="1545720"/>
            <a:ext cx="6639340" cy="4613229"/>
          </a:xfrm>
        </p:spPr>
        <p:txBody>
          <a:bodyPr vert="horz" lIns="91440" tIns="45720" rIns="91440" bIns="45720" rtlCol="0" anchor="t">
            <a:normAutofit/>
          </a:bodyPr>
          <a:lstStyle/>
          <a:p>
            <a:pPr marL="0" indent="0">
              <a:buNone/>
            </a:pPr>
            <a:r>
              <a:rPr lang="en-GB" sz="1100" b="1" u="sng" dirty="0">
                <a:ea typeface="+mn-lt"/>
                <a:cs typeface="+mn-lt"/>
              </a:rPr>
              <a:t>Prescribed Timing:</a:t>
            </a:r>
            <a:endParaRPr lang="en-GB" sz="1100" dirty="0">
              <a:ea typeface="+mn-lt"/>
              <a:cs typeface="+mn-lt"/>
            </a:endParaRPr>
          </a:p>
          <a:p>
            <a:pPr>
              <a:buClr>
                <a:srgbClr val="000000"/>
              </a:buClr>
            </a:pPr>
            <a:r>
              <a:rPr lang="en-GB" sz="1100" dirty="0">
                <a:ea typeface="+mn-lt"/>
                <a:cs typeface="+mn-lt"/>
              </a:rPr>
              <a:t>The PGM has specific astrological timings of when it may be performed, or possibly performed for the greatest efficacy</a:t>
            </a:r>
          </a:p>
          <a:p>
            <a:pPr>
              <a:buClr>
                <a:srgbClr val="000000"/>
              </a:buClr>
            </a:pPr>
            <a:r>
              <a:rPr lang="en-GB" sz="1100" dirty="0">
                <a:ea typeface="+mn-lt"/>
                <a:cs typeface="+mn-lt"/>
              </a:rPr>
              <a:t>The Communion Rite has specific timings also</a:t>
            </a:r>
          </a:p>
          <a:p>
            <a:pPr marL="0" indent="0">
              <a:buClr>
                <a:srgbClr val="000000"/>
              </a:buClr>
              <a:buNone/>
            </a:pPr>
            <a:r>
              <a:rPr lang="en-GB" sz="1100" b="1" u="sng" dirty="0">
                <a:ea typeface="+mn-lt"/>
                <a:cs typeface="+mn-lt"/>
              </a:rPr>
              <a:t>Prescribed Actions:</a:t>
            </a:r>
            <a:endParaRPr lang="en-GB" sz="1100" dirty="0">
              <a:ea typeface="+mn-lt"/>
              <a:cs typeface="+mn-lt"/>
            </a:endParaRPr>
          </a:p>
          <a:p>
            <a:pPr>
              <a:buClr>
                <a:srgbClr val="000000"/>
              </a:buClr>
            </a:pPr>
            <a:r>
              <a:rPr lang="en-GB" sz="1100" dirty="0">
                <a:ea typeface="+mn-lt"/>
                <a:cs typeface="+mn-lt"/>
              </a:rPr>
              <a:t>The PGM has specific movements which must be carried out in the invocation</a:t>
            </a:r>
          </a:p>
          <a:p>
            <a:pPr>
              <a:buClr>
                <a:srgbClr val="000000"/>
              </a:buClr>
            </a:pPr>
            <a:r>
              <a:rPr lang="en-GB" sz="1100" dirty="0">
                <a:ea typeface="+mn-lt"/>
                <a:cs typeface="+mn-lt"/>
              </a:rPr>
              <a:t>The Communion Rite has specific actions also – how the water and wine are mixed, how the participants approach and stand to receive the bread and wine</a:t>
            </a:r>
          </a:p>
          <a:p>
            <a:pPr marL="0" indent="0">
              <a:buClr>
                <a:srgbClr val="000000"/>
              </a:buClr>
              <a:buNone/>
            </a:pPr>
            <a:r>
              <a:rPr lang="en-GB" sz="1100" b="1" u="sng" dirty="0">
                <a:ea typeface="+mn-lt"/>
                <a:cs typeface="+mn-lt"/>
              </a:rPr>
              <a:t>Prescribed Materials:</a:t>
            </a:r>
            <a:endParaRPr lang="en-GB" sz="1100" dirty="0">
              <a:ea typeface="+mn-lt"/>
              <a:cs typeface="+mn-lt"/>
            </a:endParaRPr>
          </a:p>
          <a:p>
            <a:pPr>
              <a:buClr>
                <a:srgbClr val="000000"/>
              </a:buClr>
            </a:pPr>
            <a:r>
              <a:rPr lang="en-GB" sz="1100" dirty="0">
                <a:ea typeface="+mn-lt"/>
                <a:cs typeface="+mn-lt"/>
              </a:rPr>
              <a:t>The bread, wine and water of the Communion Rite are well attested</a:t>
            </a:r>
          </a:p>
          <a:p>
            <a:pPr>
              <a:buClr>
                <a:srgbClr val="000000"/>
              </a:buClr>
            </a:pPr>
            <a:r>
              <a:rPr lang="en-GB" sz="1100" dirty="0">
                <a:ea typeface="+mn-lt"/>
                <a:cs typeface="+mn-lt"/>
              </a:rPr>
              <a:t>In the PGM, the individual is instructed to use various items – gold lamella, silver lamella, an adamant stone, offering of frankincense, a clean box, a linen cloth, pure pinecones, bread, sweetmeats, flowers, wine, milk, rose oil</a:t>
            </a:r>
            <a:br>
              <a:rPr lang="en-GB" sz="1050" dirty="0">
                <a:ea typeface="+mn-lt"/>
                <a:cs typeface="+mn-lt"/>
              </a:rPr>
            </a:br>
            <a:endParaRPr lang="en-US" sz="1050" dirty="0">
              <a:ea typeface="+mn-lt"/>
              <a:cs typeface="+mn-lt"/>
            </a:endParaRPr>
          </a:p>
          <a:p>
            <a:pPr>
              <a:buClr>
                <a:srgbClr val="000000"/>
              </a:buClr>
            </a:pPr>
            <a:endParaRPr lang="en-GB" sz="1050" b="1" u="sng" dirty="0">
              <a:cs typeface="Calibri" panose="020F0502020204030204"/>
            </a:endParaRPr>
          </a:p>
          <a:p>
            <a:pPr>
              <a:buClr>
                <a:srgbClr val="000000"/>
              </a:buClr>
            </a:pPr>
            <a:endParaRPr lang="en-GB" dirty="0">
              <a:ea typeface="+mn-lt"/>
              <a:cs typeface="+mn-lt"/>
            </a:endParaRPr>
          </a:p>
          <a:p>
            <a:pPr>
              <a:buClr>
                <a:srgbClr val="000000"/>
              </a:buClr>
            </a:pPr>
            <a:endParaRPr lang="en-GB" dirty="0">
              <a:cs typeface="Calibri"/>
            </a:endParaRPr>
          </a:p>
        </p:txBody>
      </p:sp>
    </p:spTree>
    <p:extLst>
      <p:ext uri="{BB962C8B-B14F-4D97-AF65-F5344CB8AC3E}">
        <p14:creationId xmlns:p14="http://schemas.microsoft.com/office/powerpoint/2010/main" val="346513913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fontScale="90000"/>
          </a:bodyPr>
          <a:lstStyle/>
          <a:p>
            <a:r>
              <a:rPr lang="en-GB" sz="2400" b="1">
                <a:latin typeface="+mn-lt"/>
              </a:rPr>
              <a:t>STRUCTURAL COMPARISON: </a:t>
            </a:r>
            <a:br>
              <a:rPr lang="en-GB" sz="2400" b="1">
                <a:latin typeface="+mn-lt"/>
              </a:rPr>
            </a:br>
            <a:r>
              <a:rPr lang="en-GB" sz="2400" b="1">
                <a:latin typeface="+mn-lt"/>
                <a:cs typeface="Calibri"/>
              </a:rPr>
              <a:t>DIFFERENCES</a:t>
            </a:r>
          </a:p>
        </p:txBody>
      </p:sp>
      <p:sp>
        <p:nvSpPr>
          <p:cNvPr id="11" name="TextBox 10">
            <a:extLst>
              <a:ext uri="{FF2B5EF4-FFF2-40B4-BE49-F238E27FC236}">
                <a16:creationId xmlns:a16="http://schemas.microsoft.com/office/drawing/2014/main" id="{968E0E08-3895-E0DE-67A7-E9692C8014D1}"/>
              </a:ext>
            </a:extLst>
          </p:cNvPr>
          <p:cNvSpPr txBox="1"/>
          <p:nvPr/>
        </p:nvSpPr>
        <p:spPr>
          <a:xfrm>
            <a:off x="693226" y="5857220"/>
            <a:ext cx="7004967" cy="338554"/>
          </a:xfrm>
          <a:prstGeom prst="rect">
            <a:avLst/>
          </a:prstGeom>
          <a:noFill/>
        </p:spPr>
        <p:txBody>
          <a:bodyPr wrap="square" lIns="91440" tIns="45720" rIns="91440" bIns="45720" rtlCol="0" anchor="t">
            <a:spAutoFit/>
          </a:bodyPr>
          <a:lstStyle/>
          <a:p>
            <a:pPr>
              <a:spcAft>
                <a:spcPts val="1000"/>
              </a:spcAft>
            </a:pPr>
            <a:r>
              <a:rPr lang="en-GB" sz="800" dirty="0">
                <a:hlinkClick r:id="rId4"/>
              </a:rPr>
              <a:t>[</a:t>
            </a:r>
            <a:r>
              <a:rPr lang="en-GB" sz="800" dirty="0">
                <a:latin typeface="Calibri"/>
                <a:cs typeface="Calibri"/>
                <a:hlinkClick r:id="rId4"/>
              </a:rPr>
              <a:t>1</a:t>
            </a:r>
            <a:r>
              <a:rPr lang="en-GB" sz="800" dirty="0">
                <a:hlinkClick r:id="rId4"/>
              </a:rPr>
              <a:t>]</a:t>
            </a:r>
            <a:r>
              <a:rPr lang="en-GB" sz="800" dirty="0"/>
              <a:t> </a:t>
            </a:r>
            <a:r>
              <a:rPr lang="en-CA" sz="800" dirty="0"/>
              <a:t>“The Most Holy Eucharist,” The Holy See, </a:t>
            </a:r>
            <a:r>
              <a:rPr lang="en-CA" sz="800" i="1" dirty="0"/>
              <a:t>Code of Canon Law</a:t>
            </a:r>
            <a:r>
              <a:rPr lang="en-GB" sz="800" dirty="0"/>
              <a:t>, 1993 </a:t>
            </a:r>
            <a:r>
              <a:rPr lang="en-GB" sz="800" dirty="0">
                <a:hlinkClick r:id="rId5"/>
              </a:rPr>
              <a:t>https://www.vatican.va/archive/cod-iuris-canonici/eng/documents/cic_lib4-cann879-958_en</a:t>
            </a:r>
            <a:r>
              <a:rPr lang="en-GB" sz="800" dirty="0">
                <a:latin typeface="Calibri"/>
                <a:cs typeface="Calibri"/>
                <a:hlinkClick r:id="rId5"/>
              </a:rPr>
              <a:t>.html#Art._2.</a:t>
            </a:r>
            <a:r>
              <a:rPr lang="en-GB" sz="800" dirty="0">
                <a:latin typeface="Calibri"/>
                <a:cs typeface="Calibri"/>
              </a:rPr>
              <a:t> Accessed 11 February 2023</a:t>
            </a:r>
            <a:endParaRPr lang="en-US" dirty="0">
              <a:cs typeface="Calibri"/>
            </a:endParaRPr>
          </a:p>
        </p:txBody>
      </p:sp>
      <p:cxnSp>
        <p:nvCxnSpPr>
          <p:cNvPr id="4" name="Straight Connector 3">
            <a:extLst>
              <a:ext uri="{FF2B5EF4-FFF2-40B4-BE49-F238E27FC236}">
                <a16:creationId xmlns:a16="http://schemas.microsoft.com/office/drawing/2014/main" id="{E7A960BD-9B0A-DC78-A395-C7D565443123}"/>
              </a:ext>
            </a:extLst>
          </p:cNvPr>
          <p:cNvCxnSpPr>
            <a:cxnSpLocks/>
          </p:cNvCxnSpPr>
          <p:nvPr/>
        </p:nvCxnSpPr>
        <p:spPr>
          <a:xfrm>
            <a:off x="594655" y="5853327"/>
            <a:ext cx="3976219" cy="0"/>
          </a:xfrm>
          <a:prstGeom prst="line">
            <a:avLst/>
          </a:prstGeom>
          <a:ln w="12700"/>
        </p:spPr>
        <p:style>
          <a:lnRef idx="1">
            <a:schemeClr val="dk1"/>
          </a:lnRef>
          <a:fillRef idx="0">
            <a:schemeClr val="dk1"/>
          </a:fillRef>
          <a:effectRef idx="0">
            <a:schemeClr val="dk1"/>
          </a:effectRef>
          <a:fontRef idx="minor">
            <a:schemeClr val="tx1"/>
          </a:fontRef>
        </p:style>
      </p:cxnSp>
      <p:sp>
        <p:nvSpPr>
          <p:cNvPr id="8" name="Content Placeholder 7">
            <a:extLst>
              <a:ext uri="{FF2B5EF4-FFF2-40B4-BE49-F238E27FC236}">
                <a16:creationId xmlns:a16="http://schemas.microsoft.com/office/drawing/2014/main" id="{7B48745A-676C-0ADB-BBAD-54C2EB01156E}"/>
              </a:ext>
            </a:extLst>
          </p:cNvPr>
          <p:cNvSpPr>
            <a:spLocks noGrp="1"/>
          </p:cNvSpPr>
          <p:nvPr>
            <p:ph idx="1"/>
          </p:nvPr>
        </p:nvSpPr>
        <p:spPr>
          <a:xfrm>
            <a:off x="457200" y="1545720"/>
            <a:ext cx="6500192" cy="4613229"/>
          </a:xfrm>
        </p:spPr>
        <p:txBody>
          <a:bodyPr vert="horz" lIns="91440" tIns="45720" rIns="91440" bIns="45720" rtlCol="0" anchor="t">
            <a:normAutofit/>
          </a:bodyPr>
          <a:lstStyle/>
          <a:p>
            <a:pPr marL="0" indent="0">
              <a:buNone/>
            </a:pPr>
            <a:r>
              <a:rPr lang="en-GB" sz="1100" b="1" u="sng" dirty="0">
                <a:ea typeface="+mn-lt"/>
                <a:cs typeface="+mn-lt"/>
              </a:rPr>
              <a:t>Stated end result:</a:t>
            </a:r>
            <a:endParaRPr lang="en-GB" sz="1100" dirty="0">
              <a:ea typeface="+mn-lt"/>
              <a:cs typeface="+mn-lt"/>
            </a:endParaRPr>
          </a:p>
          <a:p>
            <a:pPr>
              <a:buClr>
                <a:srgbClr val="000000"/>
              </a:buClr>
            </a:pPr>
            <a:r>
              <a:rPr lang="en-GB" sz="1100" dirty="0">
                <a:ea typeface="+mn-lt"/>
                <a:cs typeface="+mn-lt"/>
              </a:rPr>
              <a:t>The Communion Rite is stated to be performed as a memorial and thanksgiving of the “death and resurrection of the Lord”</a:t>
            </a:r>
            <a:r>
              <a:rPr lang="en-GB" sz="1100" dirty="0">
                <a:ea typeface="+mn-lt"/>
                <a:cs typeface="+mn-lt"/>
                <a:hlinkClick r:id="rId6"/>
              </a:rPr>
              <a:t>[1]</a:t>
            </a:r>
            <a:r>
              <a:rPr lang="en-GB" sz="1100" dirty="0">
                <a:ea typeface="+mn-lt"/>
                <a:cs typeface="+mn-lt"/>
              </a:rPr>
              <a:t> </a:t>
            </a:r>
            <a:endParaRPr lang="en-GB" dirty="0"/>
          </a:p>
          <a:p>
            <a:pPr>
              <a:buClr>
                <a:srgbClr val="000000"/>
              </a:buClr>
            </a:pPr>
            <a:r>
              <a:rPr lang="en-GB" sz="1100" dirty="0">
                <a:ea typeface="+mn-lt"/>
                <a:cs typeface="+mn-lt"/>
              </a:rPr>
              <a:t>The PGM states there are a number of uses, but they are in the form of “do the NN thing”, usually for the benefit of the performer</a:t>
            </a:r>
            <a:endParaRPr lang="en-GB" dirty="0"/>
          </a:p>
          <a:p>
            <a:pPr marL="0" indent="0">
              <a:buClr>
                <a:srgbClr val="000000"/>
              </a:buClr>
              <a:buNone/>
            </a:pPr>
            <a:r>
              <a:rPr lang="en-GB" sz="1100" b="1" u="sng" dirty="0">
                <a:ea typeface="+mn-lt"/>
                <a:cs typeface="+mn-lt"/>
              </a:rPr>
              <a:t>Participants:</a:t>
            </a:r>
            <a:endParaRPr lang="en-GB" dirty="0">
              <a:ea typeface="+mn-lt"/>
              <a:cs typeface="+mn-lt"/>
            </a:endParaRPr>
          </a:p>
          <a:p>
            <a:pPr>
              <a:buClr>
                <a:srgbClr val="000000"/>
              </a:buClr>
            </a:pPr>
            <a:r>
              <a:rPr lang="en-GB" sz="1100" dirty="0">
                <a:ea typeface="+mn-lt"/>
                <a:cs typeface="+mn-lt"/>
              </a:rPr>
              <a:t>In the PGM, although not stated explicitly, it appears the individual performing the spell is the only participant</a:t>
            </a:r>
            <a:endParaRPr lang="en-GB" dirty="0"/>
          </a:p>
          <a:p>
            <a:pPr>
              <a:buClr>
                <a:srgbClr val="000000"/>
              </a:buClr>
            </a:pPr>
            <a:r>
              <a:rPr lang="en-GB" sz="1100" dirty="0">
                <a:ea typeface="+mn-lt"/>
                <a:cs typeface="+mn-lt"/>
              </a:rPr>
              <a:t>In Communion, there are always at least two participants, the individual who performs the rite, and at least one individual who receives the eucharist</a:t>
            </a:r>
            <a:endParaRPr lang="en-GB" dirty="0"/>
          </a:p>
          <a:p>
            <a:pPr marL="0" indent="0">
              <a:buClr>
                <a:srgbClr val="000000"/>
              </a:buClr>
              <a:buNone/>
            </a:pPr>
            <a:r>
              <a:rPr lang="en-GB" sz="1100" b="1" u="sng" dirty="0">
                <a:ea typeface="+mn-lt"/>
                <a:cs typeface="+mn-lt"/>
              </a:rPr>
              <a:t>Empowerment:</a:t>
            </a:r>
            <a:endParaRPr lang="en-GB" dirty="0"/>
          </a:p>
          <a:p>
            <a:pPr>
              <a:buClr>
                <a:srgbClr val="000000"/>
              </a:buClr>
            </a:pPr>
            <a:r>
              <a:rPr lang="en-GB" sz="1100" dirty="0">
                <a:ea typeface="+mn-lt"/>
                <a:cs typeface="+mn-lt"/>
              </a:rPr>
              <a:t>Communion is performed by a “validly ordained priest alone”</a:t>
            </a:r>
            <a:r>
              <a:rPr lang="en-GB" sz="1100" dirty="0">
                <a:ea typeface="+mn-lt"/>
                <a:cs typeface="+mn-lt"/>
                <a:hlinkClick r:id="rId7"/>
              </a:rPr>
              <a:t>[1]</a:t>
            </a:r>
            <a:endParaRPr lang="en-GB" dirty="0"/>
          </a:p>
          <a:p>
            <a:pPr>
              <a:buClr>
                <a:srgbClr val="000000"/>
              </a:buClr>
            </a:pPr>
            <a:r>
              <a:rPr lang="en-GB" sz="1100" dirty="0">
                <a:ea typeface="+mn-lt"/>
                <a:cs typeface="+mn-lt"/>
              </a:rPr>
              <a:t>In the PGM, whomever is able to read the text is able to perform the spell, no prior actions appear to be required. The spell includes the phrase “This initiation” partway through the instructions (line 889), possibly implying that the act of performing the rite includes the means of conferring the authority to perform the rite?</a:t>
            </a:r>
            <a:endParaRPr lang="en-GB" dirty="0"/>
          </a:p>
          <a:p>
            <a:pPr>
              <a:buClr>
                <a:srgbClr val="000000"/>
              </a:buClr>
            </a:pPr>
            <a:endParaRPr lang="en-GB" sz="1100" b="1" u="sng" dirty="0">
              <a:cs typeface="Calibri"/>
            </a:endParaRPr>
          </a:p>
          <a:p>
            <a:pPr>
              <a:buClr>
                <a:srgbClr val="000000"/>
              </a:buClr>
            </a:pPr>
            <a:endParaRPr lang="en-GB" sz="1050" b="1" u="sng" dirty="0">
              <a:cs typeface="Calibri"/>
            </a:endParaRPr>
          </a:p>
        </p:txBody>
      </p:sp>
    </p:spTree>
    <p:extLst>
      <p:ext uri="{BB962C8B-B14F-4D97-AF65-F5344CB8AC3E}">
        <p14:creationId xmlns:p14="http://schemas.microsoft.com/office/powerpoint/2010/main" val="211218527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a:bodyPr>
          <a:lstStyle/>
          <a:p>
            <a:r>
              <a:rPr lang="en-GB" sz="2400" b="1" dirty="0">
                <a:latin typeface="+mn-lt"/>
                <a:cs typeface="Calibri"/>
              </a:rPr>
              <a:t>WHAT IS RELIGION?</a:t>
            </a:r>
          </a:p>
        </p:txBody>
      </p:sp>
      <p:graphicFrame>
        <p:nvGraphicFramePr>
          <p:cNvPr id="10" name="Table 10">
            <a:extLst>
              <a:ext uri="{FF2B5EF4-FFF2-40B4-BE49-F238E27FC236}">
                <a16:creationId xmlns:a16="http://schemas.microsoft.com/office/drawing/2014/main" id="{6AD59876-1EB5-9291-F531-4779DC70AFA7}"/>
              </a:ext>
            </a:extLst>
          </p:cNvPr>
          <p:cNvGraphicFramePr>
            <a:graphicFrameLocks noGrp="1"/>
          </p:cNvGraphicFramePr>
          <p:nvPr>
            <p:ph idx="1"/>
            <p:extLst>
              <p:ext uri="{D42A27DB-BD31-4B8C-83A1-F6EECF244321}">
                <p14:modId xmlns:p14="http://schemas.microsoft.com/office/powerpoint/2010/main" val="3705898394"/>
              </p:ext>
            </p:extLst>
          </p:nvPr>
        </p:nvGraphicFramePr>
        <p:xfrm>
          <a:off x="636104" y="1461052"/>
          <a:ext cx="8047384" cy="4396740"/>
        </p:xfrm>
        <a:graphic>
          <a:graphicData uri="http://schemas.openxmlformats.org/drawingml/2006/table">
            <a:tbl>
              <a:tblPr firstRow="1" bandRow="1">
                <a:tableStyleId>{793D81CF-94F2-401A-BA57-92F5A7B2D0C5}</a:tableStyleId>
              </a:tblPr>
              <a:tblGrid>
                <a:gridCol w="1620078">
                  <a:extLst>
                    <a:ext uri="{9D8B030D-6E8A-4147-A177-3AD203B41FA5}">
                      <a16:colId xmlns:a16="http://schemas.microsoft.com/office/drawing/2014/main" val="4215431254"/>
                    </a:ext>
                  </a:extLst>
                </a:gridCol>
                <a:gridCol w="6427306">
                  <a:extLst>
                    <a:ext uri="{9D8B030D-6E8A-4147-A177-3AD203B41FA5}">
                      <a16:colId xmlns:a16="http://schemas.microsoft.com/office/drawing/2014/main" val="2152972009"/>
                    </a:ext>
                  </a:extLst>
                </a:gridCol>
              </a:tblGrid>
              <a:tr h="234812">
                <a:tc>
                  <a:txBody>
                    <a:bodyPr/>
                    <a:lstStyle/>
                    <a:p>
                      <a:r>
                        <a:rPr lang="en-US" sz="1400" b="0" i="0" dirty="0">
                          <a:solidFill>
                            <a:schemeClr val="bg1"/>
                          </a:solidFill>
                          <a:effectLst/>
                          <a:latin typeface="-apple-system"/>
                        </a:rPr>
                        <a:t>Author or Source</a:t>
                      </a:r>
                      <a:endParaRPr lang="en-CA" sz="1400" i="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buNone/>
                      </a:pPr>
                      <a:r>
                        <a:rPr lang="en-CA" sz="1400" b="0" dirty="0"/>
                        <a:t>Suggested Definition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59119084"/>
                  </a:ext>
                </a:extLst>
              </a:tr>
              <a:tr h="3763352">
                <a:tc>
                  <a:txBody>
                    <a:bodyPr/>
                    <a:lstStyle/>
                    <a:p>
                      <a:pPr lvl="0" algn="l">
                        <a:lnSpc>
                          <a:spcPct val="100000"/>
                        </a:lnSpc>
                        <a:spcBef>
                          <a:spcPts val="0"/>
                        </a:spcBef>
                        <a:spcAft>
                          <a:spcPts val="0"/>
                        </a:spcAft>
                        <a:buNone/>
                      </a:pPr>
                      <a:r>
                        <a:rPr lang="en-GB" sz="1050" b="0" i="0" u="none" strike="noStrike" kern="1200" noProof="0" dirty="0">
                          <a:effectLst/>
                        </a:rPr>
                        <a:t>OED</a:t>
                      </a:r>
                      <a:endParaRPr lang="en-US" sz="1050" dirty="0"/>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Emile Durkheim</a:t>
                      </a:r>
                      <a:endParaRPr lang="en-US" sz="1050" dirty="0"/>
                    </a:p>
                    <a:p>
                      <a:pPr lvl="0" algn="l">
                        <a:lnSpc>
                          <a:spcPct val="100000"/>
                        </a:lnSpc>
                        <a:spcBef>
                          <a:spcPts val="0"/>
                        </a:spcBef>
                        <a:spcAft>
                          <a:spcPts val="0"/>
                        </a:spcAft>
                        <a:buNone/>
                      </a:pPr>
                      <a:endParaRPr lang="en-GB" sz="1050" dirty="0"/>
                    </a:p>
                    <a:p>
                      <a:pPr lvl="0" algn="l">
                        <a:lnSpc>
                          <a:spcPct val="100000"/>
                        </a:lnSpc>
                        <a:spcBef>
                          <a:spcPts val="0"/>
                        </a:spcBef>
                        <a:spcAft>
                          <a:spcPts val="0"/>
                        </a:spcAft>
                        <a:buNone/>
                      </a:pPr>
                      <a:endParaRPr lang="en-GB" sz="1050" dirty="0"/>
                    </a:p>
                    <a:p>
                      <a:pPr lvl="0" algn="l">
                        <a:lnSpc>
                          <a:spcPct val="100000"/>
                        </a:lnSpc>
                        <a:spcBef>
                          <a:spcPts val="0"/>
                        </a:spcBef>
                        <a:spcAft>
                          <a:spcPts val="0"/>
                        </a:spcAft>
                        <a:buNone/>
                      </a:pPr>
                      <a:r>
                        <a:rPr lang="pt-BR" sz="1050" b="0" i="0" u="none" strike="noStrike" kern="1200" noProof="0" dirty="0">
                          <a:effectLst/>
                        </a:rPr>
                        <a:t>James G. </a:t>
                      </a:r>
                      <a:r>
                        <a:rPr lang="pt-BR" sz="1050" b="0" i="0" u="none" strike="noStrike" kern="1200" noProof="0" dirty="0" err="1">
                          <a:effectLst/>
                        </a:rPr>
                        <a:t>Frazer</a:t>
                      </a:r>
                      <a:endParaRPr lang="en-GB" sz="1050" dirty="0" err="1"/>
                    </a:p>
                    <a:p>
                      <a:pPr lvl="0" algn="l">
                        <a:lnSpc>
                          <a:spcPct val="100000"/>
                        </a:lnSpc>
                        <a:spcBef>
                          <a:spcPts val="0"/>
                        </a:spcBef>
                        <a:spcAft>
                          <a:spcPts val="0"/>
                        </a:spcAft>
                        <a:buNone/>
                      </a:pPr>
                      <a:endParaRPr lang="en-GB" sz="1050" dirty="0"/>
                    </a:p>
                    <a:p>
                      <a:pPr lvl="0" algn="l">
                        <a:lnSpc>
                          <a:spcPct val="100000"/>
                        </a:lnSpc>
                        <a:spcBef>
                          <a:spcPts val="0"/>
                        </a:spcBef>
                        <a:spcAft>
                          <a:spcPts val="0"/>
                        </a:spcAft>
                        <a:buNone/>
                      </a:pPr>
                      <a:endParaRPr lang="en-GB" sz="1050" dirty="0"/>
                    </a:p>
                    <a:p>
                      <a:pPr lvl="0" algn="l">
                        <a:lnSpc>
                          <a:spcPct val="100000"/>
                        </a:lnSpc>
                        <a:spcBef>
                          <a:spcPts val="0"/>
                        </a:spcBef>
                        <a:spcAft>
                          <a:spcPts val="0"/>
                        </a:spcAft>
                        <a:buNone/>
                      </a:pPr>
                      <a:r>
                        <a:rPr lang="en-GB" sz="1050" b="0" i="0" u="none" strike="noStrike" kern="1200" noProof="0" dirty="0">
                          <a:effectLst/>
                        </a:rPr>
                        <a:t>Rudolph Otto</a:t>
                      </a:r>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Karl Marx</a:t>
                      </a:r>
                      <a:endParaRPr lang="en-GB" sz="1050" dirty="0"/>
                    </a:p>
                    <a:p>
                      <a:pPr lvl="0" algn="l">
                        <a:lnSpc>
                          <a:spcPct val="100000"/>
                        </a:lnSpc>
                        <a:spcBef>
                          <a:spcPts val="0"/>
                        </a:spcBef>
                        <a:spcAft>
                          <a:spcPts val="0"/>
                        </a:spcAft>
                        <a:buNone/>
                      </a:pPr>
                      <a:endParaRPr lang="en-GB" sz="1050" dirty="0"/>
                    </a:p>
                    <a:p>
                      <a:pPr lvl="0" algn="l">
                        <a:lnSpc>
                          <a:spcPct val="100000"/>
                        </a:lnSpc>
                        <a:spcBef>
                          <a:spcPts val="0"/>
                        </a:spcBef>
                        <a:spcAft>
                          <a:spcPts val="0"/>
                        </a:spcAft>
                        <a:buNone/>
                      </a:pPr>
                      <a:endParaRPr lang="en-GB" sz="1050" dirty="0"/>
                    </a:p>
                    <a:p>
                      <a:pPr lvl="0" algn="l">
                        <a:lnSpc>
                          <a:spcPct val="100000"/>
                        </a:lnSpc>
                        <a:spcBef>
                          <a:spcPts val="0"/>
                        </a:spcBef>
                        <a:spcAft>
                          <a:spcPts val="0"/>
                        </a:spcAft>
                        <a:buNone/>
                      </a:pPr>
                      <a:r>
                        <a:rPr lang="en-GB" sz="1050" b="0" i="0" u="none" strike="noStrike" kern="1200" noProof="0" dirty="0">
                          <a:effectLst/>
                        </a:rPr>
                        <a:t>Spiro</a:t>
                      </a:r>
                      <a:endParaRPr lang="en-GB" sz="1050" dirty="0"/>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J. Milton Yinger</a:t>
                      </a:r>
                      <a:endParaRPr lang="en-GB" sz="1050" dirty="0"/>
                    </a:p>
                    <a:p>
                      <a:pPr lvl="0" algn="l">
                        <a:lnSpc>
                          <a:spcPct val="100000"/>
                        </a:lnSpc>
                        <a:spcBef>
                          <a:spcPts val="0"/>
                        </a:spcBef>
                        <a:spcAft>
                          <a:spcPts val="0"/>
                        </a:spcAft>
                        <a:buNone/>
                      </a:pPr>
                      <a:endParaRPr lang="en-GB" sz="1050" dirty="0"/>
                    </a:p>
                    <a:p>
                      <a:pPr lvl="0" algn="l">
                        <a:lnSpc>
                          <a:spcPct val="100000"/>
                        </a:lnSpc>
                        <a:spcBef>
                          <a:spcPts val="0"/>
                        </a:spcBef>
                        <a:spcAft>
                          <a:spcPts val="0"/>
                        </a:spcAft>
                        <a:buNone/>
                      </a:pPr>
                      <a:r>
                        <a:rPr lang="en-GB" sz="1050" b="0" i="0" u="none" strike="noStrike" kern="1200" noProof="0" dirty="0">
                          <a:effectLst/>
                        </a:rPr>
                        <a:t>Wallace</a:t>
                      </a:r>
                      <a:endParaRPr lang="en-GB" sz="1050" dirty="0"/>
                    </a:p>
                    <a:p>
                      <a:pPr marL="0" lvl="0" indent="0">
                        <a:buNone/>
                      </a:pPr>
                      <a:r>
                        <a:rPr lang="en-GB" sz="1050" b="0" i="0" u="none" strike="noStrike" kern="1200" noProof="0" dirty="0">
                          <a:effectLst/>
                        </a:rPr>
                        <a:t>Cunningham, et al.</a:t>
                      </a:r>
                    </a:p>
                    <a:p>
                      <a:pPr lvl="0" algn="l">
                        <a:lnSpc>
                          <a:spcPct val="100000"/>
                        </a:lnSpc>
                        <a:spcBef>
                          <a:spcPts val="0"/>
                        </a:spcBef>
                        <a:spcAft>
                          <a:spcPts val="0"/>
                        </a:spcAft>
                        <a:buNone/>
                      </a:pPr>
                      <a:r>
                        <a:rPr lang="en-GB" sz="1050" b="0" i="0" u="none" strike="noStrike" kern="1200" noProof="0" dirty="0">
                          <a:effectLst/>
                          <a:latin typeface="Calibri"/>
                          <a:hlinkClick r:id="rId3"/>
                        </a:rPr>
                        <a:t>[2]</a:t>
                      </a:r>
                      <a:endParaRPr lang="en-GB" sz="105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050" b="0" i="0" u="none" strike="noStrike" kern="1200" noProof="0" dirty="0">
                          <a:effectLst/>
                        </a:rPr>
                        <a:t>“Belief in or acknowledgement of some superhuman power or powers (esp. a god or gods) which is typically manifested in obedience, reverence, and worship; such a belief as part of a system defining a code of living, esp. as a means of achieving spiritual or material improvement.”</a:t>
                      </a:r>
                      <a:r>
                        <a:rPr lang="en-GB" sz="1050" b="0" i="0" u="none" strike="noStrike" kern="1200" noProof="0" dirty="0">
                          <a:effectLst/>
                          <a:hlinkClick r:id="rId3"/>
                        </a:rPr>
                        <a:t>[1]</a:t>
                      </a:r>
                      <a:endParaRPr lang="en-GB" sz="1050" b="0" i="0" u="none" strike="noStrike" kern="1200" noProof="0" dirty="0">
                        <a:effectLst/>
                      </a:endParaRPr>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…"a unified system of beliefs and practices relative to sacred things, that is to say, things set apart and forbidden -- beliefs and practices which unite into one single moral community called a Church all those who adhere to them."</a:t>
                      </a:r>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"a propitiation or conciliation of powers superior to man which are believed to direct and control the course of Nature and of human life."</a:t>
                      </a:r>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"that which grows out of, and gives expression to, experience of the holy in its various aspects."</a:t>
                      </a:r>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"the sigh of the oppressed creature... a protest against real suffering... it is the opium of the people... the illusory sun which revolves around man for as long as he does not evolve around himself."</a:t>
                      </a:r>
                      <a:endParaRPr lang="en-GB" sz="1050" dirty="0"/>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"An institution consisting of culturally patterned interaction with culturally postulated superhuman beings."</a:t>
                      </a:r>
                      <a:endParaRPr lang="en-GB" sz="1050" dirty="0"/>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"a system of beliefs and practices by means of which a group of people struggle with the ultimate problem of human life."</a:t>
                      </a:r>
                      <a:endParaRPr lang="en-GB" sz="1050" dirty="0"/>
                    </a:p>
                    <a:p>
                      <a:pPr lvl="0" algn="l">
                        <a:lnSpc>
                          <a:spcPct val="100000"/>
                        </a:lnSpc>
                        <a:spcBef>
                          <a:spcPts val="0"/>
                        </a:spcBef>
                        <a:spcAft>
                          <a:spcPts val="0"/>
                        </a:spcAft>
                        <a:buNone/>
                      </a:pPr>
                      <a:endParaRPr lang="en-GB" sz="1050" b="0" i="0" u="none" strike="noStrike" kern="1200" noProof="0" dirty="0">
                        <a:effectLst/>
                      </a:endParaRPr>
                    </a:p>
                    <a:p>
                      <a:pPr lvl="0" algn="l">
                        <a:lnSpc>
                          <a:spcPct val="100000"/>
                        </a:lnSpc>
                        <a:spcBef>
                          <a:spcPts val="0"/>
                        </a:spcBef>
                        <a:spcAft>
                          <a:spcPts val="0"/>
                        </a:spcAft>
                        <a:buNone/>
                      </a:pPr>
                      <a:r>
                        <a:rPr lang="en-GB" sz="1050" b="0" i="0" u="none" strike="noStrike" kern="1200" noProof="0" dirty="0">
                          <a:effectLst/>
                        </a:rPr>
                        <a:t>“a set of rituals, rationalized by myth, which mobilizes supernatural powers for the purpose of achieving or preventing transformations of state in man or nature."</a:t>
                      </a:r>
                      <a:endParaRPr lang="en-GB" sz="1050" dirty="0"/>
                    </a:p>
                    <a:p>
                      <a:pPr lvl="0" algn="l">
                        <a:lnSpc>
                          <a:spcPct val="100000"/>
                        </a:lnSpc>
                        <a:spcBef>
                          <a:spcPts val="0"/>
                        </a:spcBef>
                        <a:spcAft>
                          <a:spcPts val="0"/>
                        </a:spcAft>
                        <a:buNone/>
                      </a:pPr>
                      <a:r>
                        <a:rPr lang="en-GB" sz="1050" b="0" i="0" u="none" strike="noStrike" kern="1200" noProof="0" dirty="0">
                          <a:effectLst/>
                        </a:rPr>
                        <a:t>"Religion signifies those ways of viewing the world which refer to (1) a notion of sacred reality (2) made manifest in human experience (3) in such a way as to produce long-lasting ways of thinking, feeling, and acting (4) with respect to problems of ordering and understanding existence."</a:t>
                      </a:r>
                      <a:endParaRPr lang="en-GB" sz="105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114035874"/>
                  </a:ext>
                </a:extLst>
              </a:tr>
            </a:tbl>
          </a:graphicData>
        </a:graphic>
      </p:graphicFrame>
      <p:sp>
        <p:nvSpPr>
          <p:cNvPr id="11" name="TextBox 10">
            <a:extLst>
              <a:ext uri="{FF2B5EF4-FFF2-40B4-BE49-F238E27FC236}">
                <a16:creationId xmlns:a16="http://schemas.microsoft.com/office/drawing/2014/main" id="{ECF5C8A1-795F-5D80-840F-C84C8C64EF8D}"/>
              </a:ext>
            </a:extLst>
          </p:cNvPr>
          <p:cNvSpPr txBox="1"/>
          <p:nvPr/>
        </p:nvSpPr>
        <p:spPr>
          <a:xfrm>
            <a:off x="693226" y="5857220"/>
            <a:ext cx="7004967" cy="584775"/>
          </a:xfrm>
          <a:prstGeom prst="rect">
            <a:avLst/>
          </a:prstGeom>
          <a:noFill/>
        </p:spPr>
        <p:txBody>
          <a:bodyPr wrap="square" lIns="91440" tIns="45720" rIns="91440" bIns="45720" rtlCol="0" anchor="t">
            <a:spAutoFit/>
          </a:bodyPr>
          <a:lstStyle/>
          <a:p>
            <a:r>
              <a:rPr lang="en-GB" sz="800" dirty="0">
                <a:ea typeface="+mn-lt"/>
                <a:cs typeface="+mn-lt"/>
              </a:rPr>
              <a:t>[1] “Religion.” 2023, Oxford English Dictionary, Oxford University Press,&lt; </a:t>
            </a:r>
            <a:r>
              <a:rPr lang="en-GB" sz="800" dirty="0">
                <a:ea typeface="+mn-lt"/>
                <a:cs typeface="+mn-lt"/>
                <a:hlinkClick r:id="rId4"/>
              </a:rPr>
              <a:t>https://www.oed.com/viewdictionaryentry/Entry/161944#:~:text=5.-,a.,a%20code%20of%20living%2C%20esp</a:t>
            </a:r>
            <a:r>
              <a:rPr lang="en-GB" sz="800" dirty="0">
                <a:ea typeface="+mn-lt"/>
                <a:cs typeface="+mn-lt"/>
              </a:rPr>
              <a:t>.&gt; Accessed 12 February 2023</a:t>
            </a:r>
            <a:endParaRPr lang="en-US" dirty="0"/>
          </a:p>
          <a:p>
            <a:pPr>
              <a:spcAft>
                <a:spcPts val="1000"/>
              </a:spcAft>
            </a:pPr>
            <a:r>
              <a:rPr lang="en-GB" sz="800" dirty="0">
                <a:ea typeface="+mn-lt"/>
                <a:cs typeface="+mn-lt"/>
              </a:rPr>
              <a:t>[2] Portland State University, (</a:t>
            </a:r>
            <a:r>
              <a:rPr lang="en-GB" sz="800" dirty="0" err="1">
                <a:ea typeface="+mn-lt"/>
                <a:cs typeface="+mn-lt"/>
              </a:rPr>
              <a:t>nd</a:t>
            </a:r>
            <a:r>
              <a:rPr lang="en-GB" sz="800" dirty="0">
                <a:ea typeface="+mn-lt"/>
                <a:cs typeface="+mn-lt"/>
              </a:rPr>
              <a:t>). “Various Definitions of Religion”, </a:t>
            </a:r>
            <a:r>
              <a:rPr lang="en-GB" sz="800" dirty="0">
                <a:ea typeface="+mn-lt"/>
                <a:cs typeface="+mn-lt"/>
                <a:hlinkClick r:id="rId5"/>
              </a:rPr>
              <a:t>https://web.pdx.edu/~tothm/religion/Definitions.htm#:~:text=Emile%20Durkheim,those%20who%20adhere%20to%20them.%22</a:t>
            </a:r>
            <a:r>
              <a:rPr lang="en-GB" sz="800" dirty="0">
                <a:ea typeface="+mn-lt"/>
                <a:cs typeface="+mn-lt"/>
              </a:rPr>
              <a:t> Accessed 12 February 2023</a:t>
            </a:r>
            <a:endParaRPr lang="en-US" dirty="0">
              <a:ea typeface="+mn-lt"/>
              <a:cs typeface="+mn-lt"/>
            </a:endParaRPr>
          </a:p>
        </p:txBody>
      </p:sp>
    </p:spTree>
    <p:extLst>
      <p:ext uri="{BB962C8B-B14F-4D97-AF65-F5344CB8AC3E}">
        <p14:creationId xmlns:p14="http://schemas.microsoft.com/office/powerpoint/2010/main" val="123705711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a:bodyPr>
          <a:lstStyle/>
          <a:p>
            <a:r>
              <a:rPr lang="en-GB" sz="2400" b="1" dirty="0">
                <a:latin typeface="+mn-lt"/>
                <a:cs typeface="Calibri"/>
              </a:rPr>
              <a:t>WHAT IS Magic?</a:t>
            </a:r>
          </a:p>
        </p:txBody>
      </p:sp>
      <p:graphicFrame>
        <p:nvGraphicFramePr>
          <p:cNvPr id="10" name="Table 10">
            <a:extLst>
              <a:ext uri="{FF2B5EF4-FFF2-40B4-BE49-F238E27FC236}">
                <a16:creationId xmlns:a16="http://schemas.microsoft.com/office/drawing/2014/main" id="{6AD59876-1EB5-9291-F531-4779DC70AFA7}"/>
              </a:ext>
            </a:extLst>
          </p:cNvPr>
          <p:cNvGraphicFramePr>
            <a:graphicFrameLocks noGrp="1"/>
          </p:cNvGraphicFramePr>
          <p:nvPr>
            <p:ph idx="1"/>
            <p:extLst>
              <p:ext uri="{D42A27DB-BD31-4B8C-83A1-F6EECF244321}">
                <p14:modId xmlns:p14="http://schemas.microsoft.com/office/powerpoint/2010/main" val="4279854673"/>
              </p:ext>
            </p:extLst>
          </p:nvPr>
        </p:nvGraphicFramePr>
        <p:xfrm>
          <a:off x="632603" y="1466490"/>
          <a:ext cx="6058207" cy="3842954"/>
        </p:xfrm>
        <a:graphic>
          <a:graphicData uri="http://schemas.openxmlformats.org/drawingml/2006/table">
            <a:tbl>
              <a:tblPr firstRow="1" bandRow="1">
                <a:tableStyleId>{793D81CF-94F2-401A-BA57-92F5A7B2D0C5}</a:tableStyleId>
              </a:tblPr>
              <a:tblGrid>
                <a:gridCol w="1219621">
                  <a:extLst>
                    <a:ext uri="{9D8B030D-6E8A-4147-A177-3AD203B41FA5}">
                      <a16:colId xmlns:a16="http://schemas.microsoft.com/office/drawing/2014/main" val="4215431254"/>
                    </a:ext>
                  </a:extLst>
                </a:gridCol>
                <a:gridCol w="4838586">
                  <a:extLst>
                    <a:ext uri="{9D8B030D-6E8A-4147-A177-3AD203B41FA5}">
                      <a16:colId xmlns:a16="http://schemas.microsoft.com/office/drawing/2014/main" val="2152972009"/>
                    </a:ext>
                  </a:extLst>
                </a:gridCol>
              </a:tblGrid>
              <a:tr h="445050">
                <a:tc>
                  <a:txBody>
                    <a:bodyPr/>
                    <a:lstStyle/>
                    <a:p>
                      <a:r>
                        <a:rPr lang="en-US" sz="1400" b="0" i="0" dirty="0">
                          <a:solidFill>
                            <a:schemeClr val="bg1"/>
                          </a:solidFill>
                          <a:effectLst/>
                          <a:latin typeface="-apple-system"/>
                        </a:rPr>
                        <a:t>Author or Source</a:t>
                      </a:r>
                      <a:endParaRPr lang="en-CA" sz="1400" i="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buNone/>
                      </a:pPr>
                      <a:r>
                        <a:rPr lang="en-CA" sz="1400" b="0" dirty="0"/>
                        <a:t>Suggested Definition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959119084"/>
                  </a:ext>
                </a:extLst>
              </a:tr>
              <a:tr h="3324794">
                <a:tc>
                  <a:txBody>
                    <a:bodyPr/>
                    <a:lstStyle/>
                    <a:p>
                      <a:pPr lvl="0" algn="l">
                        <a:lnSpc>
                          <a:spcPct val="100000"/>
                        </a:lnSpc>
                        <a:spcBef>
                          <a:spcPts val="0"/>
                        </a:spcBef>
                        <a:spcAft>
                          <a:spcPts val="0"/>
                        </a:spcAft>
                        <a:buNone/>
                      </a:pPr>
                      <a:r>
                        <a:rPr lang="en-GB" sz="1100" b="0" i="0" u="none" strike="noStrike" kern="1200" noProof="0" dirty="0">
                          <a:effectLst/>
                          <a:latin typeface="Calibri"/>
                        </a:rPr>
                        <a:t>Merriam-Webster </a:t>
                      </a:r>
                      <a:endParaRPr lang="en-US" sz="1100"/>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JG Frazer</a:t>
                      </a:r>
                      <a:endParaRPr lang="en-GB" sz="1100">
                        <a:latin typeface="Calibri"/>
                      </a:endParaRP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Emile Durkheim</a:t>
                      </a:r>
                      <a:endParaRPr lang="en-GB" sz="1100"/>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Bronislaw Malinowski</a:t>
                      </a:r>
                      <a:endParaRPr lang="en-GB" sz="1100"/>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Aleister Crowley</a:t>
                      </a:r>
                      <a:endParaRPr lang="en-GB" sz="1100"/>
                    </a:p>
                    <a:p>
                      <a:pPr lvl="0" algn="l">
                        <a:lnSpc>
                          <a:spcPct val="100000"/>
                        </a:lnSpc>
                        <a:spcBef>
                          <a:spcPts val="0"/>
                        </a:spcBef>
                        <a:spcAft>
                          <a:spcPts val="0"/>
                        </a:spcAft>
                        <a:buNone/>
                      </a:pPr>
                      <a:endParaRPr lang="en-GB" sz="1100" b="0" i="0" u="none" strike="noStrike" kern="1200" noProof="0" dirty="0">
                        <a:effectLst/>
                      </a:endParaRPr>
                    </a:p>
                    <a:p>
                      <a:pPr lvl="0" algn="l">
                        <a:lnSpc>
                          <a:spcPct val="100000"/>
                        </a:lnSpc>
                        <a:spcBef>
                          <a:spcPts val="0"/>
                        </a:spcBef>
                        <a:spcAft>
                          <a:spcPts val="0"/>
                        </a:spcAft>
                        <a:buNone/>
                      </a:pPr>
                      <a:endParaRPr lang="en-GB" sz="1100" b="0" i="0" u="none" strike="noStrike" kern="1200" noProof="0" dirty="0">
                        <a:effectLst/>
                      </a:endParaRPr>
                    </a:p>
                    <a:p>
                      <a:pPr lvl="0" algn="l">
                        <a:lnSpc>
                          <a:spcPct val="100000"/>
                        </a:lnSpc>
                        <a:spcBef>
                          <a:spcPts val="0"/>
                        </a:spcBef>
                        <a:spcAft>
                          <a:spcPts val="0"/>
                        </a:spcAft>
                        <a:buNone/>
                      </a:pPr>
                      <a:r>
                        <a:rPr lang="en-GB" sz="1100" b="0" i="0" u="none" strike="noStrike" kern="1200" noProof="0" dirty="0">
                          <a:effectLst/>
                        </a:rPr>
                        <a:t>Sir Edmund Leach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100" b="0" i="0" u="none" strike="noStrike" kern="1200" noProof="0" dirty="0">
                          <a:effectLst/>
                          <a:latin typeface="Calibri"/>
                        </a:rPr>
                        <a:t>“the use of means (such as charms or spells) believed to have supernatural power over natural forces”</a:t>
                      </a:r>
                      <a:r>
                        <a:rPr lang="en-GB" sz="1100" b="0" i="0" u="none" strike="noStrike" kern="1200" noProof="0" dirty="0">
                          <a:effectLst/>
                          <a:latin typeface="Calibri"/>
                          <a:hlinkClick r:id="rId3"/>
                        </a:rPr>
                        <a:t>[1]</a:t>
                      </a:r>
                      <a:endParaRPr lang="en-US" sz="1100">
                        <a:latin typeface="Calibri"/>
                        <a:hlinkClick r:id="" action="ppaction://noaction"/>
                      </a:endParaRP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 “magic, the bastard sister of science”</a:t>
                      </a:r>
                    </a:p>
                    <a:p>
                      <a:pPr lvl="0" algn="l">
                        <a:lnSpc>
                          <a:spcPct val="100000"/>
                        </a:lnSpc>
                        <a:spcBef>
                          <a:spcPts val="0"/>
                        </a:spcBef>
                        <a:spcAft>
                          <a:spcPts val="0"/>
                        </a:spcAft>
                        <a:buNone/>
                      </a:pPr>
                      <a:r>
                        <a:rPr lang="en-GB" sz="1100" b="0" i="0" u="none" strike="noStrike" kern="1200" noProof="0" dirty="0">
                          <a:effectLst/>
                          <a:latin typeface="Calibri"/>
                        </a:rPr>
                        <a:t>- “all magic is necessarily false and barren; for were it ever to become true and fruitful, it would no longer be magic but science”</a:t>
                      </a:r>
                      <a:endParaRPr lang="en-GB" sz="1100"/>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“consisted primarily of private acts carried out for individual gain”</a:t>
                      </a:r>
                      <a:r>
                        <a:rPr lang="en-GB" sz="1100" b="0" i="0" u="none" strike="noStrike" kern="1200" noProof="0" dirty="0">
                          <a:effectLst/>
                          <a:latin typeface="Calibri"/>
                          <a:hlinkClick r:id="rId4"/>
                        </a:rPr>
                        <a:t>[2]</a:t>
                      </a:r>
                      <a:endParaRPr lang="en-GB" sz="1100" b="0" i="0" u="none" strike="noStrike" kern="1200" noProof="0" dirty="0">
                        <a:effectLst/>
                        <a:latin typeface="Calibri"/>
                      </a:endParaRP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“practices always aimed to achieve specific and immediately tangible effects”</a:t>
                      </a: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“believed that magic utilized a genuine physical force in the cosmos, describing it as ‘the Science and Art of causing Change to occur in conformity with Will’”</a:t>
                      </a:r>
                      <a:r>
                        <a:rPr lang="en-GB" sz="1100" b="0" i="0" u="none" strike="noStrike" kern="1200" noProof="0" dirty="0">
                          <a:effectLst/>
                          <a:latin typeface="Calibri"/>
                          <a:hlinkClick r:id="rId5"/>
                        </a:rPr>
                        <a:t>[3]</a:t>
                      </a:r>
                    </a:p>
                    <a:p>
                      <a:pPr lvl="0" algn="l">
                        <a:lnSpc>
                          <a:spcPct val="100000"/>
                        </a:lnSpc>
                        <a:spcBef>
                          <a:spcPts val="0"/>
                        </a:spcBef>
                        <a:spcAft>
                          <a:spcPts val="0"/>
                        </a:spcAft>
                        <a:buNone/>
                      </a:pPr>
                      <a:endParaRPr lang="en-GB" sz="1100" b="0" i="0" u="none" strike="noStrike" kern="1200" noProof="0" dirty="0">
                        <a:effectLst/>
                        <a:latin typeface="Calibri"/>
                      </a:endParaRPr>
                    </a:p>
                    <a:p>
                      <a:pPr lvl="0" algn="l">
                        <a:lnSpc>
                          <a:spcPct val="100000"/>
                        </a:lnSpc>
                        <a:spcBef>
                          <a:spcPts val="0"/>
                        </a:spcBef>
                        <a:spcAft>
                          <a:spcPts val="0"/>
                        </a:spcAft>
                        <a:buNone/>
                      </a:pPr>
                      <a:r>
                        <a:rPr lang="en-GB" sz="1100" b="0" i="0" u="none" strike="noStrike" kern="1200" noProof="0" dirty="0">
                          <a:effectLst/>
                          <a:latin typeface="Calibri"/>
                        </a:rPr>
                        <a:t>"a complex of belief and action on the basis and by means of which persons and groups may attempt to control their environment in such a way as to achieve their ends"[4]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114035874"/>
                  </a:ext>
                </a:extLst>
              </a:tr>
            </a:tbl>
          </a:graphicData>
        </a:graphic>
      </p:graphicFrame>
      <p:sp>
        <p:nvSpPr>
          <p:cNvPr id="11" name="TextBox 10">
            <a:extLst>
              <a:ext uri="{FF2B5EF4-FFF2-40B4-BE49-F238E27FC236}">
                <a16:creationId xmlns:a16="http://schemas.microsoft.com/office/drawing/2014/main" id="{ECF5C8A1-795F-5D80-840F-C84C8C64EF8D}"/>
              </a:ext>
            </a:extLst>
          </p:cNvPr>
          <p:cNvSpPr txBox="1"/>
          <p:nvPr/>
        </p:nvSpPr>
        <p:spPr>
          <a:xfrm>
            <a:off x="541852" y="5523696"/>
            <a:ext cx="7004967" cy="954107"/>
          </a:xfrm>
          <a:prstGeom prst="rect">
            <a:avLst/>
          </a:prstGeom>
          <a:noFill/>
        </p:spPr>
        <p:txBody>
          <a:bodyPr wrap="square" lIns="91440" tIns="45720" rIns="91440" bIns="45720" rtlCol="0" anchor="t">
            <a:spAutoFit/>
          </a:bodyPr>
          <a:lstStyle/>
          <a:p>
            <a:r>
              <a:rPr lang="en-GB" sz="800" dirty="0">
                <a:ea typeface="+mn-lt"/>
                <a:cs typeface="+mn-lt"/>
                <a:hlinkClick r:id="rId6"/>
              </a:rPr>
              <a:t>[1]</a:t>
            </a:r>
            <a:r>
              <a:rPr lang="en-GB" sz="800" dirty="0">
                <a:ea typeface="+mn-lt"/>
                <a:cs typeface="+mn-lt"/>
              </a:rPr>
              <a:t> “Magic.” 2023, Merriam-Webster Dictionary, </a:t>
            </a:r>
            <a:r>
              <a:rPr lang="en-GB" sz="800" dirty="0">
                <a:ea typeface="+mn-lt"/>
                <a:cs typeface="+mn-lt"/>
                <a:hlinkClick r:id="rId7"/>
              </a:rPr>
              <a:t>https://www.merriam-webster.com/dictionary/magic</a:t>
            </a:r>
            <a:r>
              <a:rPr lang="en-GB" sz="800" dirty="0">
                <a:ea typeface="+mn-lt"/>
                <a:cs typeface="+mn-lt"/>
              </a:rPr>
              <a:t> Accessed 12 February 2023</a:t>
            </a:r>
            <a:endParaRPr lang="en-US" dirty="0"/>
          </a:p>
          <a:p>
            <a:r>
              <a:rPr lang="en-GB" sz="800" dirty="0">
                <a:ea typeface="+mn-lt"/>
                <a:cs typeface="+mn-lt"/>
                <a:hlinkClick r:id="rId8"/>
              </a:rPr>
              <a:t>[2]</a:t>
            </a:r>
            <a:r>
              <a:rPr lang="en-GB" sz="800" dirty="0">
                <a:ea typeface="+mn-lt"/>
                <a:cs typeface="+mn-lt"/>
              </a:rPr>
              <a:t> Bailey, MD, 2006. “The Meanings of Magic”, </a:t>
            </a:r>
            <a:r>
              <a:rPr lang="en-GB" sz="800" i="1" dirty="0">
                <a:ea typeface="+mn-lt"/>
                <a:cs typeface="+mn-lt"/>
              </a:rPr>
              <a:t>Magic, Ritual, and Witchcraft</a:t>
            </a:r>
            <a:r>
              <a:rPr lang="en-GB" sz="800" dirty="0">
                <a:ea typeface="+mn-lt"/>
                <a:cs typeface="+mn-lt"/>
              </a:rPr>
              <a:t>, Vol 1, pp1-23, &lt;doi:10.1353/mrw.0.0052.&gt; Accessed 12 February 2023</a:t>
            </a:r>
          </a:p>
          <a:p>
            <a:r>
              <a:rPr lang="en-GB" sz="800" dirty="0">
                <a:ea typeface="+mn-lt"/>
                <a:cs typeface="+mn-lt"/>
                <a:hlinkClick r:id="rId9"/>
              </a:rPr>
              <a:t>[3]</a:t>
            </a:r>
            <a:r>
              <a:rPr lang="en-GB" sz="800" dirty="0">
                <a:ea typeface="+mn-lt"/>
                <a:cs typeface="+mn-lt"/>
              </a:rPr>
              <a:t> White, ED, 2016. “Lucifer Over Luxor: Archaeology, Egyptology, and Occultism in Kenneth Anger’s </a:t>
            </a:r>
            <a:r>
              <a:rPr lang="en-GB" sz="800" dirty="0" err="1">
                <a:ea typeface="+mn-lt"/>
                <a:cs typeface="+mn-lt"/>
              </a:rPr>
              <a:t>Magick</a:t>
            </a:r>
            <a:r>
              <a:rPr lang="en-GB" sz="800" dirty="0">
                <a:ea typeface="+mn-lt"/>
                <a:cs typeface="+mn-lt"/>
              </a:rPr>
              <a:t> Lantern Cycle”, Present Pasts, Vol 7, p2, &lt;DOI: </a:t>
            </a:r>
            <a:r>
              <a:rPr lang="en-GB" sz="800" dirty="0">
                <a:ea typeface="+mn-lt"/>
                <a:cs typeface="+mn-lt"/>
                <a:hlinkClick r:id="rId10"/>
              </a:rPr>
              <a:t>https://doi.org/10.5334/pp.73</a:t>
            </a:r>
            <a:r>
              <a:rPr lang="en-GB" sz="800" dirty="0">
                <a:ea typeface="+mn-lt"/>
                <a:cs typeface="+mn-lt"/>
              </a:rPr>
              <a:t>&gt; Accessed 12 February 2023</a:t>
            </a:r>
          </a:p>
          <a:p>
            <a:r>
              <a:rPr lang="en-GB" sz="800" dirty="0">
                <a:ea typeface="+mn-lt"/>
                <a:cs typeface="+mn-lt"/>
              </a:rPr>
              <a:t>[4] </a:t>
            </a:r>
            <a:r>
              <a:rPr lang="en-GB" sz="800" dirty="0" err="1">
                <a:ea typeface="+mn-lt"/>
                <a:cs typeface="+mn-lt"/>
              </a:rPr>
              <a:t>Versnel</a:t>
            </a:r>
            <a:r>
              <a:rPr lang="en-GB" sz="800" dirty="0">
                <a:ea typeface="+mn-lt"/>
                <a:cs typeface="+mn-lt"/>
              </a:rPr>
              <a:t>, H. S. (1991) ‘Some Reflections on the Relationship Magic-Religion’, </a:t>
            </a:r>
            <a:r>
              <a:rPr lang="en-GB" sz="800" i="1" dirty="0">
                <a:ea typeface="+mn-lt"/>
                <a:cs typeface="+mn-lt"/>
              </a:rPr>
              <a:t>Numen</a:t>
            </a:r>
            <a:r>
              <a:rPr lang="en-GB" sz="800" dirty="0">
                <a:ea typeface="+mn-lt"/>
                <a:cs typeface="+mn-lt"/>
              </a:rPr>
              <a:t>, 38(2), pp. 177-197. Available at: </a:t>
            </a:r>
            <a:r>
              <a:rPr lang="en-GB" sz="800" dirty="0">
                <a:ea typeface="+mn-lt"/>
                <a:cs typeface="+mn-lt"/>
                <a:hlinkClick r:id="rId11"/>
              </a:rPr>
              <a:t>https://www-jstor-org.ezproxy.uwtsd.ac.uk/stable/3269832?sid=primo&amp;seq=1</a:t>
            </a:r>
            <a:r>
              <a:rPr lang="en-GB" sz="800" dirty="0">
                <a:ea typeface="+mn-lt"/>
                <a:cs typeface="+mn-lt"/>
              </a:rPr>
              <a:t> (Accessed 31 March 2022)</a:t>
            </a:r>
          </a:p>
          <a:p>
            <a:endParaRPr lang="en-GB" sz="800" dirty="0">
              <a:ea typeface="+mn-lt"/>
              <a:cs typeface="+mn-lt"/>
            </a:endParaRPr>
          </a:p>
        </p:txBody>
      </p:sp>
    </p:spTree>
    <p:extLst>
      <p:ext uri="{BB962C8B-B14F-4D97-AF65-F5344CB8AC3E}">
        <p14:creationId xmlns:p14="http://schemas.microsoft.com/office/powerpoint/2010/main" val="408080706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a:bodyPr>
          <a:lstStyle/>
          <a:p>
            <a:r>
              <a:rPr lang="en-GB" sz="2400" b="1" dirty="0">
                <a:latin typeface="+mn-lt"/>
                <a:ea typeface="Calibri"/>
                <a:cs typeface="Calibri"/>
              </a:rPr>
              <a:t>RELIGION vs. MAGIC</a:t>
            </a:r>
            <a:endParaRPr lang="en-US" dirty="0"/>
          </a:p>
        </p:txBody>
      </p:sp>
      <p:sp>
        <p:nvSpPr>
          <p:cNvPr id="11" name="TextBox 10">
            <a:extLst>
              <a:ext uri="{FF2B5EF4-FFF2-40B4-BE49-F238E27FC236}">
                <a16:creationId xmlns:a16="http://schemas.microsoft.com/office/drawing/2014/main" id="{968E0E08-3895-E0DE-67A7-E9692C8014D1}"/>
              </a:ext>
            </a:extLst>
          </p:cNvPr>
          <p:cNvSpPr txBox="1"/>
          <p:nvPr/>
        </p:nvSpPr>
        <p:spPr>
          <a:xfrm>
            <a:off x="541852" y="5905184"/>
            <a:ext cx="7004967" cy="338554"/>
          </a:xfrm>
          <a:prstGeom prst="rect">
            <a:avLst/>
          </a:prstGeom>
          <a:noFill/>
        </p:spPr>
        <p:txBody>
          <a:bodyPr wrap="square" lIns="91440" tIns="45720" rIns="91440" bIns="45720" rtlCol="0" anchor="t">
            <a:spAutoFit/>
          </a:bodyPr>
          <a:lstStyle/>
          <a:p>
            <a:pPr>
              <a:spcAft>
                <a:spcPts val="1000"/>
              </a:spcAft>
            </a:pPr>
            <a:r>
              <a:rPr lang="en-GB" sz="800">
                <a:hlinkClick r:id="rId4"/>
              </a:rPr>
              <a:t>[</a:t>
            </a:r>
            <a:r>
              <a:rPr lang="en-GB" sz="800">
                <a:latin typeface="Calibri"/>
                <a:cs typeface="Calibri"/>
                <a:hlinkClick r:id="rId4"/>
              </a:rPr>
              <a:t>1</a:t>
            </a:r>
            <a:r>
              <a:rPr lang="en-GB" sz="800">
                <a:hlinkClick r:id="rId4"/>
              </a:rPr>
              <a:t>]</a:t>
            </a:r>
            <a:r>
              <a:rPr lang="en-GB" sz="800"/>
              <a:t> </a:t>
            </a:r>
            <a:r>
              <a:rPr lang="en-GB" sz="800" err="1"/>
              <a:t>Versnel</a:t>
            </a:r>
            <a:r>
              <a:rPr lang="en-GB" sz="800"/>
              <a:t>, H. S. (1991) ‘Some Reflections on the Relationship Magic-Religion’, </a:t>
            </a:r>
            <a:r>
              <a:rPr lang="en-GB" sz="800" i="1"/>
              <a:t>Numen</a:t>
            </a:r>
            <a:r>
              <a:rPr lang="en-GB" sz="800"/>
              <a:t>, 38(2), pp. 177-197. Available at: </a:t>
            </a:r>
            <a:r>
              <a:rPr lang="en-GB" sz="800">
                <a:hlinkClick r:id="rId5"/>
              </a:rPr>
              <a:t>https://www-jstor-org.ezproxy.uwtsd</a:t>
            </a:r>
            <a:r>
              <a:rPr lang="en-GB" sz="800">
                <a:latin typeface="Calibri"/>
                <a:cs typeface="Calibri"/>
                <a:hlinkClick r:id="rId5"/>
              </a:rPr>
              <a:t>.ac.uk/stable/3269832?sid=primo&amp;seq=1</a:t>
            </a:r>
            <a:r>
              <a:rPr lang="en-GB" sz="800">
                <a:latin typeface="Calibri"/>
                <a:cs typeface="Calibri"/>
              </a:rPr>
              <a:t> (Accessed 31 March 2022)</a:t>
            </a:r>
            <a:endParaRPr lang="en-GB" sz="800">
              <a:ea typeface="+mn-lt"/>
              <a:cs typeface="+mn-lt"/>
            </a:endParaRPr>
          </a:p>
        </p:txBody>
      </p:sp>
      <p:cxnSp>
        <p:nvCxnSpPr>
          <p:cNvPr id="4" name="Straight Connector 3">
            <a:extLst>
              <a:ext uri="{FF2B5EF4-FFF2-40B4-BE49-F238E27FC236}">
                <a16:creationId xmlns:a16="http://schemas.microsoft.com/office/drawing/2014/main" id="{E7A960BD-9B0A-DC78-A395-C7D565443123}"/>
              </a:ext>
            </a:extLst>
          </p:cNvPr>
          <p:cNvCxnSpPr>
            <a:cxnSpLocks/>
          </p:cNvCxnSpPr>
          <p:nvPr/>
        </p:nvCxnSpPr>
        <p:spPr>
          <a:xfrm>
            <a:off x="594655" y="5853327"/>
            <a:ext cx="3976219" cy="0"/>
          </a:xfrm>
          <a:prstGeom prst="line">
            <a:avLst/>
          </a:prstGeom>
          <a:ln w="12700"/>
        </p:spPr>
        <p:style>
          <a:lnRef idx="1">
            <a:schemeClr val="dk1"/>
          </a:lnRef>
          <a:fillRef idx="0">
            <a:schemeClr val="dk1"/>
          </a:fillRef>
          <a:effectRef idx="0">
            <a:schemeClr val="dk1"/>
          </a:effectRef>
          <a:fontRef idx="minor">
            <a:schemeClr val="tx1"/>
          </a:fontRef>
        </p:style>
      </p:cxnSp>
      <p:sp>
        <p:nvSpPr>
          <p:cNvPr id="8" name="Content Placeholder 7">
            <a:extLst>
              <a:ext uri="{FF2B5EF4-FFF2-40B4-BE49-F238E27FC236}">
                <a16:creationId xmlns:a16="http://schemas.microsoft.com/office/drawing/2014/main" id="{7B48745A-676C-0ADB-BBAD-54C2EB01156E}"/>
              </a:ext>
            </a:extLst>
          </p:cNvPr>
          <p:cNvSpPr>
            <a:spLocks noGrp="1"/>
          </p:cNvSpPr>
          <p:nvPr>
            <p:ph idx="1"/>
          </p:nvPr>
        </p:nvSpPr>
        <p:spPr>
          <a:xfrm>
            <a:off x="457200" y="1545720"/>
            <a:ext cx="6500192" cy="4136151"/>
          </a:xfrm>
        </p:spPr>
        <p:txBody>
          <a:bodyPr vert="horz" lIns="91440" tIns="45720" rIns="91440" bIns="45720" rtlCol="0" anchor="t">
            <a:normAutofit/>
          </a:bodyPr>
          <a:lstStyle/>
          <a:p>
            <a:pPr marL="0" indent="0">
              <a:buNone/>
            </a:pPr>
            <a:r>
              <a:rPr lang="en-GB" sz="1100" dirty="0">
                <a:ea typeface="+mn-lt"/>
                <a:cs typeface="+mn-lt"/>
              </a:rPr>
              <a:t>It was thought that religion and magic could be differentiated, and a set of distinctions have been generally drawn between them:</a:t>
            </a:r>
            <a:endParaRPr lang="en-US" dirty="0"/>
          </a:p>
          <a:p>
            <a:pPr marL="171450" indent="-171450">
              <a:buClr>
                <a:srgbClr val="000000"/>
              </a:buClr>
            </a:pPr>
            <a:r>
              <a:rPr lang="en-GB" sz="1100" b="1" dirty="0">
                <a:ea typeface="+mn-lt"/>
                <a:cs typeface="+mn-lt"/>
              </a:rPr>
              <a:t>Intention </a:t>
            </a:r>
            <a:r>
              <a:rPr lang="en-GB" sz="1100" dirty="0">
                <a:ea typeface="+mn-lt"/>
                <a:cs typeface="+mn-lt"/>
              </a:rPr>
              <a:t>– Magic is to achieve concrete, mostly individual goals, whereas religion is not purpose-motivated</a:t>
            </a:r>
            <a:endParaRPr lang="en-GB" dirty="0">
              <a:ea typeface="Calibri" panose="020F0502020204030204"/>
              <a:cs typeface="Calibri" panose="020F0502020204030204"/>
            </a:endParaRPr>
          </a:p>
          <a:p>
            <a:pPr marL="171450" indent="-171450">
              <a:buClr>
                <a:srgbClr val="000000"/>
              </a:buClr>
            </a:pPr>
            <a:r>
              <a:rPr lang="en-GB" sz="1100" b="1" dirty="0">
                <a:ea typeface="+mn-lt"/>
                <a:cs typeface="+mn-lt"/>
              </a:rPr>
              <a:t>Attitude </a:t>
            </a:r>
            <a:r>
              <a:rPr lang="en-GB" sz="1100" dirty="0">
                <a:ea typeface="+mn-lt"/>
                <a:cs typeface="+mn-lt"/>
              </a:rPr>
              <a:t>– Magic is essentially manipulative, where man is in control, whereas religion has an attitude of submission and supplication</a:t>
            </a:r>
            <a:endParaRPr lang="en-GB" dirty="0">
              <a:ea typeface="Calibri" panose="020F0502020204030204"/>
              <a:cs typeface="Calibri" panose="020F0502020204030204"/>
            </a:endParaRPr>
          </a:p>
          <a:p>
            <a:pPr marL="171450" indent="-171450">
              <a:buClr>
                <a:srgbClr val="000000"/>
              </a:buClr>
            </a:pPr>
            <a:r>
              <a:rPr lang="en-GB" sz="1100" b="1" dirty="0">
                <a:ea typeface="+mn-lt"/>
                <a:cs typeface="+mn-lt"/>
              </a:rPr>
              <a:t>Action</a:t>
            </a:r>
            <a:r>
              <a:rPr lang="en-GB" sz="1100" dirty="0">
                <a:ea typeface="+mn-lt"/>
                <a:cs typeface="+mn-lt"/>
              </a:rPr>
              <a:t> – In magic, following the instructions precisely will have the expected desired results, whereas in religion, results are the result of free favour from the supernatural entities involved </a:t>
            </a:r>
            <a:endParaRPr lang="en-GB" dirty="0">
              <a:ea typeface="+mn-lt"/>
              <a:cs typeface="+mn-lt"/>
            </a:endParaRPr>
          </a:p>
          <a:p>
            <a:pPr marL="171450" indent="-171450">
              <a:buClr>
                <a:srgbClr val="000000"/>
              </a:buClr>
            </a:pPr>
            <a:r>
              <a:rPr lang="en-GB" sz="1100" b="1" dirty="0">
                <a:ea typeface="+mn-lt"/>
                <a:cs typeface="+mn-lt"/>
              </a:rPr>
              <a:t>Social/moral evaluation </a:t>
            </a:r>
            <a:r>
              <a:rPr lang="en-GB" sz="1100" dirty="0">
                <a:ea typeface="+mn-lt"/>
                <a:cs typeface="+mn-lt"/>
              </a:rPr>
              <a:t>– Magic is seen as running counter to the interests of society as a whole, whereas religion is communal, a part of the society </a:t>
            </a:r>
            <a:endParaRPr lang="en-GB" dirty="0">
              <a:ea typeface="Calibri" panose="020F0502020204030204"/>
              <a:cs typeface="Calibri" panose="020F0502020204030204"/>
            </a:endParaRPr>
          </a:p>
          <a:p>
            <a:pPr marL="0" indent="0">
              <a:buClr>
                <a:srgbClr val="000000"/>
              </a:buClr>
              <a:buNone/>
            </a:pPr>
            <a:endParaRPr lang="en-GB" dirty="0">
              <a:ea typeface="Calibri" panose="020F0502020204030204"/>
              <a:cs typeface="Calibri" panose="020F0502020204030204"/>
            </a:endParaRPr>
          </a:p>
          <a:p>
            <a:pPr marL="0" indent="0">
              <a:buClr>
                <a:srgbClr val="000000"/>
              </a:buClr>
              <a:buNone/>
            </a:pPr>
            <a:r>
              <a:rPr lang="en-GB" sz="1100" dirty="0">
                <a:ea typeface="+mn-lt"/>
                <a:cs typeface="+mn-lt"/>
              </a:rPr>
              <a:t>But all of these points have been critiqued:</a:t>
            </a:r>
            <a:endParaRPr lang="en-GB" dirty="0">
              <a:ea typeface="Calibri" panose="020F0502020204030204"/>
              <a:cs typeface="Calibri" panose="020F0502020204030204"/>
            </a:endParaRPr>
          </a:p>
          <a:p>
            <a:pPr marL="0" indent="0">
              <a:buClr>
                <a:srgbClr val="000000"/>
              </a:buClr>
              <a:buNone/>
            </a:pPr>
            <a:r>
              <a:rPr lang="en-GB" sz="1100" dirty="0">
                <a:ea typeface="+mn-lt"/>
                <a:cs typeface="+mn-lt"/>
              </a:rPr>
              <a:t>Magic can be communal and moral (collective spells against catastrophe) and religion can be solitary or destructive (hermits, suicide cults)</a:t>
            </a:r>
            <a:endParaRPr lang="en-US" dirty="0">
              <a:ea typeface="+mn-lt"/>
              <a:cs typeface="+mn-lt"/>
            </a:endParaRPr>
          </a:p>
          <a:p>
            <a:pPr marL="0" indent="0">
              <a:buNone/>
            </a:pPr>
            <a:r>
              <a:rPr lang="en-GB" sz="1100" dirty="0">
                <a:ea typeface="+mn-lt"/>
                <a:cs typeface="+mn-lt"/>
              </a:rPr>
              <a:t>Magical devices lie at the heart of religious ceremonies </a:t>
            </a:r>
            <a:r>
              <a:rPr lang="en-GB" sz="1100" dirty="0">
                <a:ea typeface="+mn-lt"/>
                <a:cs typeface="+mn-lt"/>
                <a:hlinkClick r:id="rId6"/>
              </a:rPr>
              <a:t>[1]</a:t>
            </a:r>
            <a:endParaRPr lang="en-US" dirty="0"/>
          </a:p>
          <a:p>
            <a:pPr>
              <a:buClr>
                <a:srgbClr val="000000"/>
              </a:buClr>
            </a:pPr>
            <a:endParaRPr lang="en-GB" sz="1100" b="1" u="sng" dirty="0">
              <a:cs typeface="Calibri"/>
            </a:endParaRPr>
          </a:p>
          <a:p>
            <a:pPr>
              <a:buClr>
                <a:srgbClr val="000000"/>
              </a:buClr>
            </a:pPr>
            <a:endParaRPr lang="en-GB" sz="1050" b="1" u="sng" dirty="0">
              <a:cs typeface="Calibri"/>
            </a:endParaRPr>
          </a:p>
        </p:txBody>
      </p:sp>
    </p:spTree>
    <p:extLst>
      <p:ext uri="{BB962C8B-B14F-4D97-AF65-F5344CB8AC3E}">
        <p14:creationId xmlns:p14="http://schemas.microsoft.com/office/powerpoint/2010/main" val="228869848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sz="1350"/>
          </a:p>
        </p:txBody>
      </p:sp>
      <p:pic>
        <p:nvPicPr>
          <p:cNvPr id="6"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112676"/>
            <a:ext cx="9141619" cy="5142161"/>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7250"/>
            <a:ext cx="7906232" cy="51435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7DE37EA5-6931-E25A-42FE-99D3AD3C61BF}"/>
              </a:ext>
            </a:extLst>
          </p:cNvPr>
          <p:cNvSpPr>
            <a:spLocks noGrp="1"/>
          </p:cNvSpPr>
          <p:nvPr>
            <p:ph type="title"/>
          </p:nvPr>
        </p:nvSpPr>
        <p:spPr>
          <a:xfrm>
            <a:off x="541852" y="669235"/>
            <a:ext cx="5804806" cy="692150"/>
          </a:xfrm>
        </p:spPr>
        <p:txBody>
          <a:bodyPr anchor="b">
            <a:normAutofit/>
          </a:bodyPr>
          <a:lstStyle/>
          <a:p>
            <a:r>
              <a:rPr lang="en-GB" sz="2400" b="1" dirty="0">
                <a:latin typeface="+mn-lt"/>
                <a:ea typeface="Calibri"/>
                <a:cs typeface="Calibri"/>
              </a:rPr>
              <a:t>RELIGION AND MAGIC</a:t>
            </a:r>
            <a:endParaRPr lang="en-US" dirty="0"/>
          </a:p>
        </p:txBody>
      </p:sp>
      <p:sp>
        <p:nvSpPr>
          <p:cNvPr id="11" name="TextBox 10">
            <a:extLst>
              <a:ext uri="{FF2B5EF4-FFF2-40B4-BE49-F238E27FC236}">
                <a16:creationId xmlns:a16="http://schemas.microsoft.com/office/drawing/2014/main" id="{968E0E08-3895-E0DE-67A7-E9692C8014D1}"/>
              </a:ext>
            </a:extLst>
          </p:cNvPr>
          <p:cNvSpPr txBox="1"/>
          <p:nvPr/>
        </p:nvSpPr>
        <p:spPr>
          <a:xfrm>
            <a:off x="541852" y="5942263"/>
            <a:ext cx="7004967" cy="1343958"/>
          </a:xfrm>
          <a:prstGeom prst="rect">
            <a:avLst/>
          </a:prstGeom>
          <a:noFill/>
        </p:spPr>
        <p:txBody>
          <a:bodyPr wrap="square" lIns="91440" tIns="45720" rIns="91440" bIns="45720" rtlCol="0" anchor="t">
            <a:spAutoFit/>
          </a:bodyPr>
          <a:lstStyle/>
          <a:p>
            <a:pPr>
              <a:spcAft>
                <a:spcPts val="1000"/>
              </a:spcAft>
            </a:pPr>
            <a:r>
              <a:rPr lang="en-GB" sz="800" dirty="0">
                <a:hlinkClick r:id="rId4"/>
              </a:rPr>
              <a:t>[</a:t>
            </a:r>
            <a:r>
              <a:rPr lang="en-GB" sz="800" dirty="0">
                <a:latin typeface="Calibri"/>
                <a:cs typeface="Calibri"/>
                <a:hlinkClick r:id="rId4"/>
              </a:rPr>
              <a:t>1</a:t>
            </a:r>
            <a:r>
              <a:rPr lang="en-GB" sz="800" dirty="0">
                <a:hlinkClick r:id="rId4"/>
              </a:rPr>
              <a:t>]</a:t>
            </a:r>
            <a:r>
              <a:rPr lang="en-GB" sz="800" dirty="0"/>
              <a:t> Graf, F, (2003) Magic in the Ancient World, Harvard University Press, Cambridge USA</a:t>
            </a:r>
            <a:endParaRPr lang="en-GB" sz="800" dirty="0">
              <a:ea typeface="+mn-lt"/>
              <a:cs typeface="+mn-lt"/>
            </a:endParaRPr>
          </a:p>
          <a:p>
            <a:pPr>
              <a:spcAft>
                <a:spcPts val="1000"/>
              </a:spcAft>
            </a:pPr>
            <a:r>
              <a:rPr lang="en-GB" sz="800" dirty="0">
                <a:hlinkClick r:id="rId5"/>
              </a:rPr>
              <a:t>[2]</a:t>
            </a:r>
            <a:r>
              <a:rPr lang="en-GB" sz="800" dirty="0"/>
              <a:t> </a:t>
            </a:r>
            <a:r>
              <a:rPr lang="en-GB" sz="800" dirty="0" err="1"/>
              <a:t>Versnel</a:t>
            </a:r>
            <a:r>
              <a:rPr lang="en-GB" sz="800" dirty="0"/>
              <a:t>, H. S. (1991) ‘Some Reflections on the Relationship Magic-Religion’, </a:t>
            </a:r>
            <a:r>
              <a:rPr lang="en-GB" sz="800" i="1" dirty="0"/>
              <a:t>Numen</a:t>
            </a:r>
            <a:r>
              <a:rPr lang="en-GB" sz="800" dirty="0"/>
              <a:t>, 38(2), pp. 177-197. Available at: </a:t>
            </a:r>
            <a:r>
              <a:rPr lang="en-GB" sz="800" dirty="0">
                <a:hlinkClick r:id="rId6"/>
              </a:rPr>
              <a:t>https://www-jstor-org.ezproxy.uwtsd</a:t>
            </a:r>
            <a:r>
              <a:rPr lang="en-GB" sz="800" dirty="0">
                <a:latin typeface="Calibri"/>
                <a:cs typeface="Calibri"/>
                <a:hlinkClick r:id="rId6"/>
              </a:rPr>
              <a:t>.ac.uk/stable/3269832?sid=primo&amp;seq=1</a:t>
            </a:r>
            <a:r>
              <a:rPr lang="en-GB" sz="800" dirty="0">
                <a:latin typeface="Calibri"/>
                <a:cs typeface="Calibri"/>
              </a:rPr>
              <a:t> (Accessed 31 March 2022)</a:t>
            </a:r>
            <a:endParaRPr lang="en-US" sz="800" dirty="0">
              <a:ea typeface="+mn-lt"/>
              <a:cs typeface="+mn-lt"/>
            </a:endParaRPr>
          </a:p>
          <a:p>
            <a:pPr>
              <a:spcAft>
                <a:spcPts val="1000"/>
              </a:spcAft>
            </a:pPr>
            <a:endParaRPr lang="en-GB" sz="800" dirty="0">
              <a:ea typeface="+mn-lt"/>
              <a:cs typeface="+mn-lt"/>
            </a:endParaRPr>
          </a:p>
          <a:p>
            <a:pPr marL="285750" indent="-285750">
              <a:spcAft>
                <a:spcPts val="1000"/>
              </a:spcAft>
              <a:buFont typeface="Arial"/>
              <a:buChar char="•"/>
            </a:pPr>
            <a:endParaRPr lang="en-GB" sz="800" dirty="0">
              <a:ea typeface="+mn-lt"/>
              <a:cs typeface="+mn-lt"/>
            </a:endParaRPr>
          </a:p>
          <a:p>
            <a:pPr>
              <a:spcAft>
                <a:spcPts val="1000"/>
              </a:spcAft>
            </a:pPr>
            <a:endParaRPr lang="en-GB" sz="800" dirty="0">
              <a:ea typeface="+mn-lt"/>
              <a:cs typeface="+mn-lt"/>
            </a:endParaRPr>
          </a:p>
        </p:txBody>
      </p:sp>
      <p:cxnSp>
        <p:nvCxnSpPr>
          <p:cNvPr id="4" name="Straight Connector 3">
            <a:extLst>
              <a:ext uri="{FF2B5EF4-FFF2-40B4-BE49-F238E27FC236}">
                <a16:creationId xmlns:a16="http://schemas.microsoft.com/office/drawing/2014/main" id="{E7A960BD-9B0A-DC78-A395-C7D565443123}"/>
              </a:ext>
            </a:extLst>
          </p:cNvPr>
          <p:cNvCxnSpPr>
            <a:cxnSpLocks/>
          </p:cNvCxnSpPr>
          <p:nvPr/>
        </p:nvCxnSpPr>
        <p:spPr>
          <a:xfrm>
            <a:off x="594655" y="5853327"/>
            <a:ext cx="3976219" cy="0"/>
          </a:xfrm>
          <a:prstGeom prst="line">
            <a:avLst/>
          </a:prstGeom>
          <a:ln w="12700"/>
        </p:spPr>
        <p:style>
          <a:lnRef idx="1">
            <a:schemeClr val="dk1"/>
          </a:lnRef>
          <a:fillRef idx="0">
            <a:schemeClr val="dk1"/>
          </a:fillRef>
          <a:effectRef idx="0">
            <a:schemeClr val="dk1"/>
          </a:effectRef>
          <a:fontRef idx="minor">
            <a:schemeClr val="tx1"/>
          </a:fontRef>
        </p:style>
      </p:cxnSp>
      <p:sp>
        <p:nvSpPr>
          <p:cNvPr id="8" name="Content Placeholder 7">
            <a:extLst>
              <a:ext uri="{FF2B5EF4-FFF2-40B4-BE49-F238E27FC236}">
                <a16:creationId xmlns:a16="http://schemas.microsoft.com/office/drawing/2014/main" id="{7B48745A-676C-0ADB-BBAD-54C2EB01156E}"/>
              </a:ext>
            </a:extLst>
          </p:cNvPr>
          <p:cNvSpPr>
            <a:spLocks noGrp="1"/>
          </p:cNvSpPr>
          <p:nvPr>
            <p:ph idx="1"/>
          </p:nvPr>
        </p:nvSpPr>
        <p:spPr>
          <a:xfrm>
            <a:off x="457200" y="1545720"/>
            <a:ext cx="6500192" cy="4136151"/>
          </a:xfrm>
        </p:spPr>
        <p:txBody>
          <a:bodyPr vert="horz" lIns="91440" tIns="45720" rIns="91440" bIns="45720" rtlCol="0" anchor="t">
            <a:normAutofit/>
          </a:bodyPr>
          <a:lstStyle/>
          <a:p>
            <a:pPr marL="0" indent="0">
              <a:buNone/>
            </a:pPr>
            <a:r>
              <a:rPr lang="en-GB" sz="1400" b="1" dirty="0">
                <a:ea typeface="+mn-lt"/>
                <a:cs typeface="+mn-lt"/>
              </a:rPr>
              <a:t>Early thoughts on </a:t>
            </a:r>
            <a:r>
              <a:rPr lang="en-CA" sz="1400" b="1" dirty="0">
                <a:ea typeface="+mn-lt"/>
                <a:cs typeface="+mn-lt"/>
              </a:rPr>
              <a:t>magic and religion:</a:t>
            </a:r>
            <a:endParaRPr lang="en-US" sz="1400" b="1" dirty="0">
              <a:ea typeface="Calibri" panose="020F0502020204030204"/>
              <a:cs typeface="Calibri" panose="020F0502020204030204"/>
            </a:endParaRPr>
          </a:p>
          <a:p>
            <a:pPr marL="0" indent="0">
              <a:buNone/>
            </a:pPr>
            <a:r>
              <a:rPr lang="en-GB" sz="1400" dirty="0">
                <a:ea typeface="+mn-lt"/>
                <a:cs typeface="+mn-lt"/>
              </a:rPr>
              <a:t>“Magical rites not only helped to harm enemies and rivals, but also gave access to a higher spirituality”</a:t>
            </a:r>
            <a:r>
              <a:rPr lang="en-GB" sz="1400" dirty="0">
                <a:ea typeface="+mn-lt"/>
                <a:cs typeface="+mn-lt"/>
                <a:hlinkClick r:id="rId7"/>
              </a:rPr>
              <a:t>[1]</a:t>
            </a:r>
            <a:endParaRPr lang="en-GB" sz="1400" dirty="0">
              <a:ea typeface="+mn-lt"/>
              <a:cs typeface="+mn-lt"/>
            </a:endParaRPr>
          </a:p>
          <a:p>
            <a:pPr marL="0" indent="0">
              <a:buNone/>
            </a:pPr>
            <a:endParaRPr lang="en-GB" sz="1400" dirty="0">
              <a:ea typeface="+mn-lt"/>
              <a:cs typeface="+mn-lt"/>
            </a:endParaRPr>
          </a:p>
          <a:p>
            <a:pPr marL="0" indent="0">
              <a:buNone/>
            </a:pPr>
            <a:r>
              <a:rPr lang="en-GB" sz="1400" b="1" dirty="0">
                <a:ea typeface="+mn-lt"/>
                <a:cs typeface="+mn-lt"/>
              </a:rPr>
              <a:t>Contemporary thoughts on magic and religion:</a:t>
            </a:r>
            <a:endParaRPr lang="en-GB" sz="1400" b="1" dirty="0">
              <a:ea typeface="Calibri"/>
              <a:cs typeface="Calibri"/>
            </a:endParaRPr>
          </a:p>
          <a:p>
            <a:pPr marL="0" indent="0">
              <a:buNone/>
            </a:pPr>
            <a:r>
              <a:rPr lang="en-GB" sz="1400" dirty="0">
                <a:ea typeface="+mn-lt"/>
                <a:cs typeface="+mn-lt"/>
              </a:rPr>
              <a:t>“The debate about the distinction between magic and religion has been long and bitter, and without a clear solution” </a:t>
            </a:r>
            <a:r>
              <a:rPr lang="en-GB" sz="1400" dirty="0">
                <a:ea typeface="+mn-lt"/>
                <a:cs typeface="+mn-lt"/>
                <a:hlinkClick r:id="rId7"/>
              </a:rPr>
              <a:t>[1]</a:t>
            </a:r>
            <a:endParaRPr lang="en-GB" sz="1400" dirty="0">
              <a:ea typeface="+mn-lt"/>
              <a:cs typeface="+mn-lt"/>
            </a:endParaRPr>
          </a:p>
          <a:p>
            <a:pPr marL="0" indent="0">
              <a:buNone/>
            </a:pPr>
            <a:endParaRPr lang="en-GB" sz="1400" baseline="30000" dirty="0">
              <a:ea typeface="+mn-lt"/>
              <a:cs typeface="+mn-lt"/>
            </a:endParaRPr>
          </a:p>
          <a:p>
            <a:pPr marL="0" indent="0">
              <a:buNone/>
            </a:pPr>
            <a:r>
              <a:rPr lang="en-GB" sz="1400" b="1" dirty="0">
                <a:ea typeface="+mn-lt"/>
                <a:cs typeface="+mn-lt"/>
              </a:rPr>
              <a:t>Conclusion:</a:t>
            </a:r>
            <a:endParaRPr lang="en-US" sz="1400" b="1" dirty="0">
              <a:ea typeface="+mn-lt"/>
              <a:cs typeface="+mn-lt"/>
            </a:endParaRPr>
          </a:p>
          <a:p>
            <a:pPr marL="0" indent="0">
              <a:buNone/>
            </a:pPr>
            <a:r>
              <a:rPr lang="en-GB" sz="1400" dirty="0">
                <a:ea typeface="+mn-lt"/>
                <a:cs typeface="+mn-lt"/>
              </a:rPr>
              <a:t>“Any distinction between religion and magic is an illusion based on a variety of fallacies”</a:t>
            </a:r>
            <a:r>
              <a:rPr lang="en-GB" sz="1400" dirty="0">
                <a:ea typeface="+mn-lt"/>
                <a:cs typeface="+mn-lt"/>
                <a:hlinkClick r:id="rId8"/>
              </a:rPr>
              <a:t>[2]</a:t>
            </a:r>
            <a:r>
              <a:rPr lang="en-GB" sz="1400" dirty="0">
                <a:ea typeface="+mn-lt"/>
                <a:cs typeface="+mn-lt"/>
              </a:rPr>
              <a:t>  </a:t>
            </a:r>
            <a:endParaRPr lang="en-GB" sz="1400" dirty="0">
              <a:ea typeface="Calibri" panose="020F0502020204030204"/>
              <a:cs typeface="Calibri" panose="020F0502020204030204"/>
            </a:endParaRPr>
          </a:p>
          <a:p>
            <a:pPr marL="0" indent="0">
              <a:buNone/>
            </a:pPr>
            <a:r>
              <a:rPr lang="en-GB" sz="1400" dirty="0">
                <a:ea typeface="+mn-lt"/>
                <a:cs typeface="+mn-lt"/>
              </a:rPr>
              <a:t>Thus, while the specific intention of the spell in PGM XIII is different to the intention of the Communion Rite, they are both magico-religious activities.</a:t>
            </a:r>
          </a:p>
        </p:txBody>
      </p:sp>
    </p:spTree>
    <p:extLst>
      <p:ext uri="{BB962C8B-B14F-4D97-AF65-F5344CB8AC3E}">
        <p14:creationId xmlns:p14="http://schemas.microsoft.com/office/powerpoint/2010/main" val="110240242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3087</TotalTime>
  <Words>3754</Words>
  <Application>Microsoft Office PowerPoint</Application>
  <PresentationFormat>On-screen Show (4:3)</PresentationFormat>
  <Paragraphs>225</Paragraphs>
  <Slides>13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-apple-system</vt:lpstr>
      <vt:lpstr>Arial</vt:lpstr>
      <vt:lpstr>Calibri</vt:lpstr>
      <vt:lpstr>Calibri </vt:lpstr>
      <vt:lpstr>Calibri Light</vt:lpstr>
      <vt:lpstr>Courier New</vt:lpstr>
      <vt:lpstr>Celestial</vt:lpstr>
      <vt:lpstr>Magical and Religious Rites</vt:lpstr>
      <vt:lpstr>TASK DESCRIPTION</vt:lpstr>
      <vt:lpstr>ABOUT THE SOURCES</vt:lpstr>
      <vt:lpstr>STRUCTURAL COMPARISON:  Purpose OF THE INVOCATION</vt:lpstr>
      <vt:lpstr>STRUCTURAL COMPARISON:  INSTRUCTIONS</vt:lpstr>
      <vt:lpstr>STRUCTURAL COMPARISON:  COSMOLOGICAL INFERENCES</vt:lpstr>
      <vt:lpstr>STRUCTURAL COMPARISON:  SIMILARITIES</vt:lpstr>
      <vt:lpstr>STRUCTURAL COMPARISON:  SIMILARITIES</vt:lpstr>
      <vt:lpstr>STRUCTURAL COMPARISON:  DIFFERENCES</vt:lpstr>
      <vt:lpstr>WHAT IS RELIGION?</vt:lpstr>
      <vt:lpstr>WHAT IS Magic?</vt:lpstr>
      <vt:lpstr>RELIGION vs. MAGIC</vt:lpstr>
      <vt:lpstr>RELIGION AND MAGIC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Krystyna Cap</dc:creator>
  <cp:lastModifiedBy>Krystyna Cap</cp:lastModifiedBy>
  <cp:revision>2</cp:revision>
  <dcterms:created xsi:type="dcterms:W3CDTF">2023-02-10T19:34:45Z</dcterms:created>
  <dcterms:modified xsi:type="dcterms:W3CDTF">2023-02-13T22:58:46Z</dcterms:modified>
</cp:coreProperties>
</file>