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28"/>
  </p:notesMasterIdLst>
  <p:handoutMasterIdLst>
    <p:handoutMasterId r:id="rId29"/>
  </p:handoutMasterIdLst>
  <p:sldIdLst>
    <p:sldId id="932" r:id="rId3"/>
    <p:sldId id="933" r:id="rId4"/>
    <p:sldId id="500" r:id="rId5"/>
    <p:sldId id="786" r:id="rId6"/>
    <p:sldId id="791" r:id="rId7"/>
    <p:sldId id="906" r:id="rId8"/>
    <p:sldId id="922" r:id="rId9"/>
    <p:sldId id="908" r:id="rId10"/>
    <p:sldId id="912" r:id="rId11"/>
    <p:sldId id="924" r:id="rId12"/>
    <p:sldId id="925" r:id="rId13"/>
    <p:sldId id="930" r:id="rId14"/>
    <p:sldId id="926" r:id="rId15"/>
    <p:sldId id="909" r:id="rId16"/>
    <p:sldId id="916" r:id="rId17"/>
    <p:sldId id="927" r:id="rId18"/>
    <p:sldId id="928" r:id="rId19"/>
    <p:sldId id="929" r:id="rId20"/>
    <p:sldId id="931" r:id="rId21"/>
    <p:sldId id="910" r:id="rId22"/>
    <p:sldId id="920" r:id="rId23"/>
    <p:sldId id="923" r:id="rId24"/>
    <p:sldId id="934" r:id="rId25"/>
    <p:sldId id="884" r:id="rId26"/>
    <p:sldId id="885" r:id="rId27"/>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31" autoAdjust="0"/>
    <p:restoredTop sz="89252" autoAdjust="0"/>
  </p:normalViewPr>
  <p:slideViewPr>
    <p:cSldViewPr snapToGrid="0">
      <p:cViewPr varScale="1">
        <p:scale>
          <a:sx n="114" d="100"/>
          <a:sy n="114" d="100"/>
        </p:scale>
        <p:origin x="1816" y="168"/>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commentAuthors" Target="commentAuthors.xml"/><Relationship Id="rId8" Type="http://schemas.openxmlformats.org/officeDocument/2006/relationships/slide" Target="slides/slide6.xml"/></Relationships>
</file>

<file path=ppt/_rels/viewProps.xml.rels><?xml version="1.0" encoding="UTF-8" standalone="yes"?>
<Relationships xmlns="http://schemas.openxmlformats.org/package/2006/relationships"><Relationship Id="rId8" Type="http://schemas.openxmlformats.org/officeDocument/2006/relationships/slide" Target="slides/slide15.xml"/><Relationship Id="rId13" Type="http://schemas.openxmlformats.org/officeDocument/2006/relationships/slide" Target="slides/slide21.xml"/><Relationship Id="rId3" Type="http://schemas.openxmlformats.org/officeDocument/2006/relationships/slide" Target="slides/slide9.xml"/><Relationship Id="rId7" Type="http://schemas.openxmlformats.org/officeDocument/2006/relationships/slide" Target="slides/slide13.xml"/><Relationship Id="rId12" Type="http://schemas.openxmlformats.org/officeDocument/2006/relationships/slide" Target="slides/slide19.xml"/><Relationship Id="rId2" Type="http://schemas.openxmlformats.org/officeDocument/2006/relationships/slide" Target="slides/slide7.xml"/><Relationship Id="rId1" Type="http://schemas.openxmlformats.org/officeDocument/2006/relationships/slide" Target="slides/slide6.xml"/><Relationship Id="rId6" Type="http://schemas.openxmlformats.org/officeDocument/2006/relationships/slide" Target="slides/slide12.xml"/><Relationship Id="rId11" Type="http://schemas.openxmlformats.org/officeDocument/2006/relationships/slide" Target="slides/slide18.xml"/><Relationship Id="rId5" Type="http://schemas.openxmlformats.org/officeDocument/2006/relationships/slide" Target="slides/slide11.xml"/><Relationship Id="rId10" Type="http://schemas.openxmlformats.org/officeDocument/2006/relationships/slide" Target="slides/slide17.xml"/><Relationship Id="rId4" Type="http://schemas.openxmlformats.org/officeDocument/2006/relationships/slide" Target="slides/slide10.xml"/><Relationship Id="rId9" Type="http://schemas.openxmlformats.org/officeDocument/2006/relationships/slide" Target="slides/slide16.xml"/><Relationship Id="rId14" Type="http://schemas.openxmlformats.org/officeDocument/2006/relationships/slide" Target="slides/slide2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3</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Networking</a:t>
            </a:r>
            <a:r>
              <a:rPr lang="en-US" b="0" baseline="0" dirty="0"/>
              <a:t> Essentials 1.0</a:t>
            </a:r>
            <a:endParaRPr lang="en-US" b="0" dirty="0"/>
          </a:p>
          <a:p>
            <a:pPr>
              <a:buFontTx/>
              <a:buNone/>
            </a:pPr>
            <a:r>
              <a:rPr lang="en-US" sz="1300" b="0" dirty="0"/>
              <a:t>Chapter </a:t>
            </a:r>
            <a:r>
              <a:rPr lang="en-US" sz="1400" dirty="0">
                <a:latin typeface="Arial" charset="0"/>
              </a:rPr>
              <a:t>9: Testing and Troubleshooting</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4</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Networking</a:t>
            </a:r>
            <a:r>
              <a:rPr lang="en-US" b="0" baseline="0" dirty="0"/>
              <a:t> Essentials 1.0</a:t>
            </a:r>
            <a:endParaRPr lang="en-US" b="0" dirty="0"/>
          </a:p>
          <a:p>
            <a:pPr>
              <a:buFontTx/>
              <a:buNone/>
            </a:pPr>
            <a:r>
              <a:rPr lang="en-US" sz="1300" b="0" dirty="0"/>
              <a:t>Chapter </a:t>
            </a:r>
            <a:r>
              <a:rPr lang="en-US" sz="1400" dirty="0">
                <a:latin typeface="Arial" charset="0"/>
              </a:rPr>
              <a:t>9: Testing and Troubleshooting</a:t>
            </a:r>
            <a:endParaRPr lang="en-GB" b="0" dirty="0"/>
          </a:p>
        </p:txBody>
      </p:sp>
    </p:spTree>
    <p:extLst>
      <p:ext uri="{BB962C8B-B14F-4D97-AF65-F5344CB8AC3E}">
        <p14:creationId xmlns:p14="http://schemas.microsoft.com/office/powerpoint/2010/main" val="2867733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9.1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What to Do When it Does not Work</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9.1.1 –</a:t>
            </a:r>
            <a:r>
              <a:rPr lang="en-US" baseline="0" dirty="0">
                <a:latin typeface="Arial" charset="0"/>
              </a:rPr>
              <a:t> The Troubleshooting Process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9.1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What to Do When it Does not Work</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9.1.2 – Approaches to Troubleshooting</a:t>
            </a:r>
            <a:endParaRPr lang="en-US" dirty="0"/>
          </a:p>
          <a:p>
            <a:pPr>
              <a:lnSpc>
                <a:spcPct val="80000"/>
              </a:lnSpc>
              <a:buFontTx/>
              <a:buNone/>
            </a:pPr>
            <a:endParaRPr lang="en-US" dirty="0"/>
          </a:p>
        </p:txBody>
      </p:sp>
    </p:spTree>
    <p:extLst>
      <p:ext uri="{BB962C8B-B14F-4D97-AF65-F5344CB8AC3E}">
        <p14:creationId xmlns:p14="http://schemas.microsoft.com/office/powerpoint/2010/main" val="26565826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8</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Networking</a:t>
            </a:r>
            <a:r>
              <a:rPr lang="en-US" b="0" baseline="0" dirty="0"/>
              <a:t> Essentials 1.0</a:t>
            </a:r>
            <a:endParaRPr lang="en-US" b="0" dirty="0"/>
          </a:p>
          <a:p>
            <a:pPr>
              <a:buFontTx/>
              <a:buNone/>
            </a:pPr>
            <a:r>
              <a:rPr lang="en-US" sz="1300" b="0" dirty="0"/>
              <a:t>Chapter </a:t>
            </a:r>
            <a:r>
              <a:rPr lang="en-US" sz="1400" dirty="0">
                <a:latin typeface="Arial" charset="0"/>
              </a:rPr>
              <a:t>9: Testing and Troubleshooting</a:t>
            </a:r>
            <a:endParaRPr lang="en-GB" b="0" dirty="0"/>
          </a:p>
        </p:txBody>
      </p:sp>
    </p:spTree>
    <p:extLst>
      <p:ext uri="{BB962C8B-B14F-4D97-AF65-F5344CB8AC3E}">
        <p14:creationId xmlns:p14="http://schemas.microsoft.com/office/powerpoint/2010/main" val="27613075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9.2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CA" sz="1200" dirty="0"/>
              <a:t>Troubleshooting Issues in Networks</a:t>
            </a:r>
          </a:p>
          <a:p>
            <a:pPr>
              <a:lnSpc>
                <a:spcPct val="80000"/>
              </a:lnSpc>
              <a:buFontTx/>
              <a:buNone/>
            </a:pPr>
            <a:r>
              <a:rPr lang="en-US" dirty="0">
                <a:latin typeface="Arial" charset="0"/>
              </a:rPr>
              <a:t>9.2.1 –</a:t>
            </a:r>
            <a:r>
              <a:rPr lang="en-US" baseline="0" dirty="0">
                <a:latin typeface="Arial" charset="0"/>
              </a:rPr>
              <a:t> </a:t>
            </a:r>
            <a:r>
              <a:rPr lang="en-US" dirty="0"/>
              <a:t>Detecting Physical Layer Problems</a:t>
            </a:r>
          </a:p>
        </p:txBody>
      </p:sp>
    </p:spTree>
    <p:extLst>
      <p:ext uri="{BB962C8B-B14F-4D97-AF65-F5344CB8AC3E}">
        <p14:creationId xmlns:p14="http://schemas.microsoft.com/office/powerpoint/2010/main" val="14032359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9.2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CA" sz="1200" dirty="0"/>
              <a:t>Troubleshooting Issues in Networks</a:t>
            </a:r>
          </a:p>
          <a:p>
            <a:pPr>
              <a:lnSpc>
                <a:spcPct val="80000"/>
              </a:lnSpc>
              <a:buFontTx/>
              <a:buNone/>
            </a:pPr>
            <a:r>
              <a:rPr lang="en-US" dirty="0">
                <a:latin typeface="Arial" charset="0"/>
              </a:rPr>
              <a:t>9.2.2 – Troubleshooting Utilities</a:t>
            </a:r>
            <a:endParaRPr lang="en-US" dirty="0"/>
          </a:p>
        </p:txBody>
      </p:sp>
    </p:spTree>
    <p:extLst>
      <p:ext uri="{BB962C8B-B14F-4D97-AF65-F5344CB8AC3E}">
        <p14:creationId xmlns:p14="http://schemas.microsoft.com/office/powerpoint/2010/main" val="17448280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9.2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CA" sz="1200" dirty="0"/>
              <a:t>Troubleshooting Issues in Networks</a:t>
            </a:r>
          </a:p>
          <a:p>
            <a:pPr>
              <a:lnSpc>
                <a:spcPct val="80000"/>
              </a:lnSpc>
              <a:buFontTx/>
              <a:buNone/>
            </a:pPr>
            <a:r>
              <a:rPr lang="en-US" dirty="0">
                <a:latin typeface="Arial" charset="0"/>
              </a:rPr>
              <a:t>9.2.3 – Testing Network Connectivity</a:t>
            </a:r>
            <a:endParaRPr lang="en-US" dirty="0"/>
          </a:p>
        </p:txBody>
      </p:sp>
    </p:spTree>
    <p:extLst>
      <p:ext uri="{BB962C8B-B14F-4D97-AF65-F5344CB8AC3E}">
        <p14:creationId xmlns:p14="http://schemas.microsoft.com/office/powerpoint/2010/main" val="32451666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9.2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CA" sz="1200" dirty="0"/>
              <a:t>Troubleshooting Issues in Networks</a:t>
            </a:r>
          </a:p>
          <a:p>
            <a:pPr>
              <a:lnSpc>
                <a:spcPct val="80000"/>
              </a:lnSpc>
              <a:buFontTx/>
              <a:buNone/>
            </a:pPr>
            <a:r>
              <a:rPr lang="en-US" dirty="0">
                <a:latin typeface="Arial" charset="0"/>
              </a:rPr>
              <a:t>9.2.3 – Testing Network Connectivity</a:t>
            </a:r>
            <a:endParaRPr lang="en-US" dirty="0"/>
          </a:p>
        </p:txBody>
      </p:sp>
    </p:spTree>
    <p:extLst>
      <p:ext uri="{BB962C8B-B14F-4D97-AF65-F5344CB8AC3E}">
        <p14:creationId xmlns:p14="http://schemas.microsoft.com/office/powerpoint/2010/main" val="26579711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9.2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CA" sz="1200" dirty="0"/>
              <a:t>Troubleshooting Issues in Networks</a:t>
            </a:r>
          </a:p>
          <a:p>
            <a:pPr>
              <a:lnSpc>
                <a:spcPct val="80000"/>
              </a:lnSpc>
              <a:buFontTx/>
              <a:buNone/>
            </a:pPr>
            <a:r>
              <a:rPr lang="en-US" dirty="0">
                <a:latin typeface="Arial" charset="0"/>
              </a:rPr>
              <a:t>9.2.4 – Other Useful IP Utilities</a:t>
            </a:r>
            <a:endParaRPr lang="en-US" dirty="0"/>
          </a:p>
        </p:txBody>
      </p:sp>
    </p:spTree>
    <p:extLst>
      <p:ext uri="{BB962C8B-B14F-4D97-AF65-F5344CB8AC3E}">
        <p14:creationId xmlns:p14="http://schemas.microsoft.com/office/powerpoint/2010/main" val="6980796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14</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Networking</a:t>
            </a:r>
            <a:r>
              <a:rPr lang="en-US" b="0" baseline="0" dirty="0"/>
              <a:t> Essentials 1.0</a:t>
            </a:r>
            <a:endParaRPr lang="en-US" b="0" dirty="0"/>
          </a:p>
          <a:p>
            <a:pPr>
              <a:buFontTx/>
              <a:buNone/>
            </a:pPr>
            <a:r>
              <a:rPr lang="en-US" sz="1300" b="0" dirty="0"/>
              <a:t>Chapter </a:t>
            </a:r>
            <a:r>
              <a:rPr lang="en-US" sz="1400" dirty="0">
                <a:latin typeface="Arial" charset="0"/>
              </a:rPr>
              <a:t>9: Testing and Troubleshooting</a:t>
            </a:r>
            <a:endParaRPr lang="en-GB" b="0" dirty="0"/>
          </a:p>
        </p:txBody>
      </p:sp>
    </p:spTree>
    <p:extLst>
      <p:ext uri="{BB962C8B-B14F-4D97-AF65-F5344CB8AC3E}">
        <p14:creationId xmlns:p14="http://schemas.microsoft.com/office/powerpoint/2010/main" val="28515723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9.3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CA" sz="1200" dirty="0"/>
              <a:t>Identifying and Fixing Common Problems</a:t>
            </a:r>
          </a:p>
          <a:p>
            <a:pPr>
              <a:lnSpc>
                <a:spcPct val="80000"/>
              </a:lnSpc>
              <a:buFontTx/>
              <a:buNone/>
            </a:pPr>
            <a:r>
              <a:rPr lang="en-US" dirty="0">
                <a:latin typeface="Arial" charset="0"/>
              </a:rPr>
              <a:t>9.3.1 –</a:t>
            </a:r>
            <a:r>
              <a:rPr lang="en-US" baseline="0" dirty="0">
                <a:latin typeface="Arial" charset="0"/>
              </a:rPr>
              <a:t> Connectivity Issues</a:t>
            </a:r>
            <a:endParaRPr lang="en-US" dirty="0"/>
          </a:p>
        </p:txBody>
      </p:sp>
    </p:spTree>
    <p:extLst>
      <p:ext uri="{BB962C8B-B14F-4D97-AF65-F5344CB8AC3E}">
        <p14:creationId xmlns:p14="http://schemas.microsoft.com/office/powerpoint/2010/main" val="24214662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9.3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CA" sz="1200" dirty="0"/>
              <a:t>Identifying and Fixing Common Problems</a:t>
            </a:r>
          </a:p>
          <a:p>
            <a:pPr>
              <a:lnSpc>
                <a:spcPct val="80000"/>
              </a:lnSpc>
              <a:buFontTx/>
              <a:buNone/>
            </a:pPr>
            <a:r>
              <a:rPr lang="en-US" dirty="0">
                <a:latin typeface="Arial" charset="0"/>
              </a:rPr>
              <a:t>9.3.2 –</a:t>
            </a:r>
            <a:r>
              <a:rPr lang="en-US" baseline="0" dirty="0">
                <a:latin typeface="Arial" charset="0"/>
              </a:rPr>
              <a:t> How to Solve Common Issues</a:t>
            </a:r>
            <a:endParaRPr lang="en-US" dirty="0"/>
          </a:p>
        </p:txBody>
      </p:sp>
    </p:spTree>
    <p:extLst>
      <p:ext uri="{BB962C8B-B14F-4D97-AF65-F5344CB8AC3E}">
        <p14:creationId xmlns:p14="http://schemas.microsoft.com/office/powerpoint/2010/main" val="32334198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9.3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CA" sz="1200" dirty="0"/>
              <a:t>Identifying and Fixing Common Problems</a:t>
            </a:r>
          </a:p>
          <a:p>
            <a:pPr>
              <a:lnSpc>
                <a:spcPct val="80000"/>
              </a:lnSpc>
              <a:buFontTx/>
              <a:buNone/>
            </a:pPr>
            <a:r>
              <a:rPr lang="en-US" dirty="0">
                <a:latin typeface="Arial" charset="0"/>
              </a:rPr>
              <a:t>9.3.3 – Troubleshooting Wireless</a:t>
            </a:r>
            <a:endParaRPr lang="en-US" dirty="0"/>
          </a:p>
        </p:txBody>
      </p:sp>
    </p:spTree>
    <p:extLst>
      <p:ext uri="{BB962C8B-B14F-4D97-AF65-F5344CB8AC3E}">
        <p14:creationId xmlns:p14="http://schemas.microsoft.com/office/powerpoint/2010/main" val="36052848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9.3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CA" sz="1200" dirty="0"/>
              <a:t>Identifying and Fixing Common Problems</a:t>
            </a:r>
          </a:p>
          <a:p>
            <a:pPr>
              <a:lnSpc>
                <a:spcPct val="80000"/>
              </a:lnSpc>
              <a:buFontTx/>
              <a:buNone/>
            </a:pPr>
            <a:r>
              <a:rPr lang="en-US" dirty="0">
                <a:latin typeface="Arial" charset="0"/>
              </a:rPr>
              <a:t>9.3.4 - </a:t>
            </a:r>
            <a:r>
              <a:rPr lang="en-US" dirty="0"/>
              <a:t>DHCP and IP Address Issues</a:t>
            </a:r>
          </a:p>
        </p:txBody>
      </p:sp>
    </p:spTree>
    <p:extLst>
      <p:ext uri="{BB962C8B-B14F-4D97-AF65-F5344CB8AC3E}">
        <p14:creationId xmlns:p14="http://schemas.microsoft.com/office/powerpoint/2010/main" val="25694865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9.3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CA" sz="1200" dirty="0"/>
              <a:t>Identifying and Fixing Common Problems</a:t>
            </a:r>
          </a:p>
          <a:p>
            <a:pPr>
              <a:lnSpc>
                <a:spcPct val="80000"/>
              </a:lnSpc>
              <a:buFontTx/>
              <a:buNone/>
            </a:pPr>
            <a:r>
              <a:rPr lang="en-US" dirty="0">
                <a:latin typeface="Arial" charset="0"/>
              </a:rPr>
              <a:t>9.3.4 - </a:t>
            </a:r>
            <a:r>
              <a:rPr lang="en-US" dirty="0"/>
              <a:t>DHCP and IP Address Issues</a:t>
            </a:r>
          </a:p>
        </p:txBody>
      </p:sp>
    </p:spTree>
    <p:extLst>
      <p:ext uri="{BB962C8B-B14F-4D97-AF65-F5344CB8AC3E}">
        <p14:creationId xmlns:p14="http://schemas.microsoft.com/office/powerpoint/2010/main" val="37030531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20</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Networking</a:t>
            </a:r>
            <a:r>
              <a:rPr lang="en-US" b="0" baseline="0" dirty="0"/>
              <a:t> Essentials 1.0</a:t>
            </a:r>
            <a:endParaRPr lang="en-US" b="0" dirty="0"/>
          </a:p>
          <a:p>
            <a:pPr>
              <a:buFontTx/>
              <a:buNone/>
            </a:pPr>
            <a:r>
              <a:rPr lang="en-US" sz="1300" b="0" dirty="0"/>
              <a:t>Chapter </a:t>
            </a:r>
            <a:r>
              <a:rPr lang="en-US" sz="1400" dirty="0">
                <a:latin typeface="Arial" charset="0"/>
              </a:rPr>
              <a:t>9: Testing and Troubleshooting</a:t>
            </a:r>
            <a:endParaRPr lang="en-GB" b="0" dirty="0"/>
          </a:p>
        </p:txBody>
      </p:sp>
    </p:spTree>
    <p:extLst>
      <p:ext uri="{BB962C8B-B14F-4D97-AF65-F5344CB8AC3E}">
        <p14:creationId xmlns:p14="http://schemas.microsoft.com/office/powerpoint/2010/main" val="31596279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9.4 - </a:t>
            </a:r>
            <a:r>
              <a:rPr lang="en-CA" sz="1200" dirty="0"/>
              <a:t>Working with Customer Support</a:t>
            </a:r>
          </a:p>
          <a:p>
            <a:pPr>
              <a:lnSpc>
                <a:spcPct val="80000"/>
              </a:lnSpc>
              <a:buFontTx/>
              <a:buNone/>
            </a:pPr>
            <a:r>
              <a:rPr lang="en-US" dirty="0">
                <a:latin typeface="Arial" charset="0"/>
              </a:rPr>
              <a:t>9.4.1 - </a:t>
            </a:r>
            <a:r>
              <a:rPr lang="en-US" dirty="0"/>
              <a:t>Using Outside Sources for Help</a:t>
            </a:r>
          </a:p>
        </p:txBody>
      </p:sp>
    </p:spTree>
    <p:extLst>
      <p:ext uri="{BB962C8B-B14F-4D97-AF65-F5344CB8AC3E}">
        <p14:creationId xmlns:p14="http://schemas.microsoft.com/office/powerpoint/2010/main" val="30922404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9.4 - </a:t>
            </a:r>
            <a:r>
              <a:rPr lang="en-CA" sz="1200" dirty="0"/>
              <a:t>Working with Customer Support</a:t>
            </a:r>
          </a:p>
          <a:p>
            <a:pPr>
              <a:lnSpc>
                <a:spcPct val="80000"/>
              </a:lnSpc>
              <a:buFontTx/>
              <a:buNone/>
            </a:pPr>
            <a:r>
              <a:rPr lang="en-US" dirty="0">
                <a:latin typeface="Arial" charset="0"/>
              </a:rPr>
              <a:t>9.4.2 – Keeping Good Records</a:t>
            </a:r>
            <a:endParaRPr lang="en-US" dirty="0"/>
          </a:p>
        </p:txBody>
      </p:sp>
    </p:spTree>
    <p:extLst>
      <p:ext uri="{BB962C8B-B14F-4D97-AF65-F5344CB8AC3E}">
        <p14:creationId xmlns:p14="http://schemas.microsoft.com/office/powerpoint/2010/main" val="5499703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25</a:t>
            </a:fld>
            <a:endParaRPr lang="en-US"/>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ITE PC v4.1</a:t>
            </a:r>
          </a:p>
          <a:p>
            <a:pPr algn="l" defTabSz="814388">
              <a:lnSpc>
                <a:spcPct val="100000"/>
              </a:lnSpc>
            </a:pPr>
            <a:r>
              <a:rPr lang="en-US" sz="700">
                <a:solidFill>
                  <a:srgbClr val="D3D3D3"/>
                </a:solidFill>
              </a:rPr>
              <a:t>Chapter 1</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endParaRPr lang="en-US" dirty="0"/>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lvl2pPr marL="457200" indent="-228600">
              <a:buFont typeface="Arial" panose="020B0604020202020204" pitchFamily="34" charset="0"/>
              <a:buChar char="•"/>
              <a:defRPr/>
            </a:lvl2pPr>
            <a:lvl3pPr marL="914400" indent="-225425">
              <a:buSzPct val="75000"/>
              <a:buFont typeface="Courier New" panose="02070309020205020404" pitchFamily="49" charset="0"/>
              <a:buChar char="o"/>
              <a:defRPr/>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r>
              <a:rPr lang="en-US" noProof="0"/>
              <a:t>Click icon to add table</a:t>
            </a:r>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dirty="0"/>
              <a:t>Click to edit Master title style</a:t>
            </a:r>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t>Click to edit Master subtitle style</a:t>
            </a:r>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2pPr marL="457200" indent="-228600">
              <a:buFont typeface="Arial" panose="020B0604020202020204" pitchFamily="34" charset="0"/>
              <a:buChar char="•"/>
              <a:defRPr/>
            </a:lvl2pPr>
            <a:lvl3pPr marL="914400" indent="-225425">
              <a:buSzPct val="75000"/>
              <a:buFont typeface="Courier New" panose="02070309020205020404" pitchFamily="49" charset="0"/>
              <a:buChar char="o"/>
              <a:defRPr/>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ITE PC v4.1</a:t>
            </a:r>
          </a:p>
          <a:p>
            <a:pPr algn="l" defTabSz="814388">
              <a:lnSpc>
                <a:spcPct val="100000"/>
              </a:lnSpc>
            </a:pPr>
            <a:r>
              <a:rPr lang="en-US" sz="700">
                <a:solidFill>
                  <a:srgbClr val="D3D3D3"/>
                </a:solidFill>
              </a:rPr>
              <a:t>Chapter 1</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1" fontAlgn="base" hangingPunct="1">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1" fontAlgn="base" hangingPunct="1">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14.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1.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card&#10;&#10;Description automatically generated">
            <a:extLst>
              <a:ext uri="{FF2B5EF4-FFF2-40B4-BE49-F238E27FC236}">
                <a16:creationId xmlns:a16="http://schemas.microsoft.com/office/drawing/2014/main" id="{60F52C7C-2210-CD4E-BB2B-FB1B8A0A287A}"/>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pic>
        <p:nvPicPr>
          <p:cNvPr id="3" name="Picture 2" descr="A close up of a card&#10;&#10;Description automatically generated">
            <a:extLst>
              <a:ext uri="{FF2B5EF4-FFF2-40B4-BE49-F238E27FC236}">
                <a16:creationId xmlns:a16="http://schemas.microsoft.com/office/drawing/2014/main" id="{6EBEE67C-3DBF-1D43-9BCD-B2E0C49239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7603509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10;&#10;Description automatically generated">
            <a:extLst>
              <a:ext uri="{FF2B5EF4-FFF2-40B4-BE49-F238E27FC236}">
                <a16:creationId xmlns:a16="http://schemas.microsoft.com/office/drawing/2014/main" id="{0B0D94B4-2A82-B745-8DFC-841BDF0EA2F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40556508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latin typeface="Arial" charset="0"/>
              </a:rPr>
              <a:t>Chapter 9: Testing and Troubleshooting</a:t>
            </a:r>
            <a:endParaRPr lang="en-US" sz="2400" dirty="0">
              <a:solidFill>
                <a:srgbClr val="00B0F0"/>
              </a:solidFill>
              <a:latin typeface="Arial" charset="0"/>
            </a:endParaRPr>
          </a:p>
        </p:txBody>
      </p:sp>
      <p:sp>
        <p:nvSpPr>
          <p:cNvPr id="7170" name="Rectangle 3"/>
          <p:cNvSpPr>
            <a:spLocks noGrp="1" noChangeArrowheads="1"/>
          </p:cNvSpPr>
          <p:nvPr>
            <p:ph type="subTitle" idx="1"/>
          </p:nvPr>
        </p:nvSpPr>
        <p:spPr>
          <a:xfrm>
            <a:off x="311150" y="4672013"/>
            <a:ext cx="6788150" cy="658812"/>
          </a:xfrm>
        </p:spPr>
        <p:txBody>
          <a:bodyPr/>
          <a:lstStyle/>
          <a:p>
            <a:pPr eaLnBrk="1" hangingPunct="1">
              <a:buFont typeface="Wingdings" charset="0"/>
              <a:buNone/>
            </a:pPr>
            <a:r>
              <a:rPr lang="en-US" dirty="0">
                <a:solidFill>
                  <a:schemeClr val="tx1"/>
                </a:solidFill>
                <a:latin typeface="Arial" charset="0"/>
              </a:rPr>
              <a:t>Networking Essentials 1.0</a:t>
            </a:r>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r>
              <a:rPr lang="en-US"/>
              <a:t>Chapter 9 - Sections &amp; Objectives</a:t>
            </a:r>
            <a:endParaRPr lang="en-US" dirty="0"/>
          </a:p>
        </p:txBody>
      </p:sp>
      <p:sp>
        <p:nvSpPr>
          <p:cNvPr id="4099" name="Rectangle 34"/>
          <p:cNvSpPr>
            <a:spLocks noGrp="1" noChangeArrowheads="1"/>
          </p:cNvSpPr>
          <p:nvPr>
            <p:ph idx="1"/>
          </p:nvPr>
        </p:nvSpPr>
        <p:spPr/>
        <p:txBody>
          <a:bodyPr/>
          <a:lstStyle/>
          <a:p>
            <a:r>
              <a:rPr lang="en-CA" dirty="0"/>
              <a:t>9.1 What to Do When It Does not Work</a:t>
            </a:r>
          </a:p>
          <a:p>
            <a:pPr lvl="1"/>
            <a:r>
              <a:rPr lang="en-CA" dirty="0"/>
              <a:t>Explain the steps to take when a new configuration does not work as expected.</a:t>
            </a:r>
          </a:p>
          <a:p>
            <a:r>
              <a:rPr lang="en-CA" dirty="0"/>
              <a:t>9.2 Troubleshooting Issues in Networks</a:t>
            </a:r>
          </a:p>
          <a:p>
            <a:pPr lvl="1"/>
            <a:r>
              <a:rPr lang="en-CA" dirty="0"/>
              <a:t>Troubleshoot network problems with common network utilities.</a:t>
            </a:r>
          </a:p>
          <a:p>
            <a:r>
              <a:rPr lang="en-CA" dirty="0"/>
              <a:t>9.3 Identifying and Fixing Common Problems</a:t>
            </a:r>
          </a:p>
          <a:p>
            <a:pPr lvl="1"/>
            <a:r>
              <a:rPr lang="en-CA" dirty="0"/>
              <a:t>Troubleshoot a network connectivity problem.</a:t>
            </a:r>
          </a:p>
          <a:p>
            <a:r>
              <a:rPr lang="en-CA" dirty="0"/>
              <a:t>9.4 Working with Customer Support</a:t>
            </a:r>
          </a:p>
          <a:p>
            <a:pPr lvl="1"/>
            <a:r>
              <a:rPr lang="en-CA" dirty="0"/>
              <a:t>Explain how to work with customer support.</a:t>
            </a:r>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r>
              <a:rPr lang="en-CA" sz="2400" dirty="0"/>
              <a:t>9.1 What To Do When It Does Not Work</a:t>
            </a:r>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362119"/>
            <a:ext cx="8772157" cy="756676"/>
          </a:xfrm>
        </p:spPr>
        <p:txBody>
          <a:bodyPr/>
          <a:lstStyle/>
          <a:p>
            <a:r>
              <a:rPr lang="en-US" sz="1800" dirty="0"/>
              <a:t>What to Do When it Does not Work</a:t>
            </a:r>
            <a:br>
              <a:rPr lang="en-US" sz="1800" dirty="0"/>
            </a:br>
            <a:r>
              <a:rPr lang="en-US" dirty="0"/>
              <a:t>The Troubleshooting Process</a:t>
            </a:r>
          </a:p>
        </p:txBody>
      </p:sp>
      <p:sp>
        <p:nvSpPr>
          <p:cNvPr id="2" name="Content Placeholder 1"/>
          <p:cNvSpPr>
            <a:spLocks noGrp="1"/>
          </p:cNvSpPr>
          <p:nvPr>
            <p:ph idx="1"/>
          </p:nvPr>
        </p:nvSpPr>
        <p:spPr>
          <a:xfrm>
            <a:off x="232348" y="1232592"/>
            <a:ext cx="8733677" cy="5313351"/>
          </a:xfrm>
        </p:spPr>
        <p:txBody>
          <a:bodyPr>
            <a:normAutofit/>
          </a:bodyPr>
          <a:lstStyle/>
          <a:p>
            <a:r>
              <a:rPr lang="en-US" dirty="0"/>
              <a:t>What is Network Troubleshooting?</a:t>
            </a:r>
          </a:p>
          <a:p>
            <a:pPr lvl="1"/>
            <a:r>
              <a:rPr lang="en-US" dirty="0"/>
              <a:t>Process of identifying, locating and correcting the problems.</a:t>
            </a:r>
          </a:p>
          <a:p>
            <a:pPr lvl="1"/>
            <a:r>
              <a:rPr lang="en-US" dirty="0"/>
              <a:t>Maintain good documentation when troubleshooting.</a:t>
            </a:r>
          </a:p>
          <a:p>
            <a:r>
              <a:rPr lang="en-US" dirty="0"/>
              <a:t>Gathering Information</a:t>
            </a:r>
          </a:p>
          <a:p>
            <a:pPr lvl="1"/>
            <a:r>
              <a:rPr lang="en-US" dirty="0"/>
              <a:t>Question the individual who reported</a:t>
            </a:r>
          </a:p>
          <a:p>
            <a:pPr marL="228600" lvl="1" indent="0">
              <a:buNone/>
            </a:pPr>
            <a:r>
              <a:rPr lang="en-US" dirty="0"/>
              <a:t>    the problem as well as any other</a:t>
            </a:r>
          </a:p>
          <a:p>
            <a:pPr marL="228600" lvl="1" indent="0">
              <a:buNone/>
            </a:pPr>
            <a:r>
              <a:rPr lang="en-US" dirty="0"/>
              <a:t>    affected users. </a:t>
            </a:r>
          </a:p>
          <a:p>
            <a:pPr lvl="1"/>
            <a:r>
              <a:rPr lang="en-US" dirty="0"/>
              <a:t>Collect information about any</a:t>
            </a:r>
          </a:p>
          <a:p>
            <a:pPr marL="228600" lvl="1" indent="0">
              <a:buNone/>
            </a:pPr>
            <a:r>
              <a:rPr lang="en-US" dirty="0"/>
              <a:t>    equipment that may be affected</a:t>
            </a:r>
          </a:p>
          <a:p>
            <a:pPr lvl="1"/>
            <a:endParaRPr lang="en-US" dirty="0"/>
          </a:p>
        </p:txBody>
      </p:sp>
      <p:pic>
        <p:nvPicPr>
          <p:cNvPr id="8" name="Picture 7"/>
          <p:cNvPicPr>
            <a:picLocks noChangeAspect="1"/>
          </p:cNvPicPr>
          <p:nvPr/>
        </p:nvPicPr>
        <p:blipFill>
          <a:blip r:embed="rId3"/>
          <a:stretch>
            <a:fillRect/>
          </a:stretch>
        </p:blipFill>
        <p:spPr>
          <a:xfrm>
            <a:off x="4991101" y="2909759"/>
            <a:ext cx="3994166" cy="3749981"/>
          </a:xfrm>
          <a:prstGeom prst="rect">
            <a:avLst/>
          </a:prstGeom>
        </p:spPr>
      </p:pic>
    </p:spTree>
    <p:extLst>
      <p:ext uri="{BB962C8B-B14F-4D97-AF65-F5344CB8AC3E}">
        <p14:creationId xmlns:p14="http://schemas.microsoft.com/office/powerpoint/2010/main" val="2189958124"/>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362119"/>
            <a:ext cx="8772157" cy="756676"/>
          </a:xfrm>
        </p:spPr>
        <p:txBody>
          <a:bodyPr/>
          <a:lstStyle/>
          <a:p>
            <a:r>
              <a:rPr lang="en-US" sz="1800" dirty="0"/>
              <a:t>What to Do When it Does not Work</a:t>
            </a:r>
            <a:br>
              <a:rPr lang="en-US" sz="1800" dirty="0"/>
            </a:br>
            <a:r>
              <a:rPr lang="en-US" dirty="0"/>
              <a:t>Approaches to Troubleshooting</a:t>
            </a:r>
          </a:p>
        </p:txBody>
      </p:sp>
      <p:sp>
        <p:nvSpPr>
          <p:cNvPr id="2" name="Content Placeholder 1"/>
          <p:cNvSpPr>
            <a:spLocks noGrp="1"/>
          </p:cNvSpPr>
          <p:nvPr>
            <p:ph idx="1"/>
          </p:nvPr>
        </p:nvSpPr>
        <p:spPr>
          <a:xfrm>
            <a:off x="232348" y="1232592"/>
            <a:ext cx="8733677" cy="5313351"/>
          </a:xfrm>
        </p:spPr>
        <p:txBody>
          <a:bodyPr>
            <a:normAutofit/>
          </a:bodyPr>
          <a:lstStyle/>
          <a:p>
            <a:pPr marL="236538" lvl="1" indent="-236538">
              <a:spcBef>
                <a:spcPct val="50000"/>
              </a:spcBef>
              <a:buFont typeface="Wingdings" charset="0"/>
              <a:buChar char="§"/>
            </a:pPr>
            <a:r>
              <a:rPr lang="en-US" sz="2400" dirty="0">
                <a:cs typeface="ＭＳ Ｐゴシック" charset="0"/>
              </a:rPr>
              <a:t>Choose a troubleshooting approach</a:t>
            </a:r>
          </a:p>
          <a:p>
            <a:pPr lvl="1"/>
            <a:r>
              <a:rPr lang="en-US" dirty="0"/>
              <a:t>Top-down</a:t>
            </a:r>
          </a:p>
          <a:p>
            <a:pPr lvl="1"/>
            <a:r>
              <a:rPr lang="en-US" dirty="0"/>
              <a:t>Divide-and conquer</a:t>
            </a:r>
          </a:p>
          <a:p>
            <a:pPr lvl="1"/>
            <a:r>
              <a:rPr lang="en-US" dirty="0"/>
              <a:t>Bottom-up</a:t>
            </a:r>
          </a:p>
          <a:p>
            <a:r>
              <a:rPr lang="en-US" dirty="0"/>
              <a:t>Other Good Approaches</a:t>
            </a:r>
          </a:p>
          <a:p>
            <a:pPr lvl="1"/>
            <a:r>
              <a:rPr lang="en-US" dirty="0"/>
              <a:t>Trial and Error</a:t>
            </a:r>
          </a:p>
          <a:p>
            <a:pPr lvl="1"/>
            <a:r>
              <a:rPr lang="en-US" dirty="0"/>
              <a:t>Substitution</a:t>
            </a:r>
          </a:p>
        </p:txBody>
      </p:sp>
    </p:spTree>
    <p:extLst>
      <p:ext uri="{BB962C8B-B14F-4D97-AF65-F5344CB8AC3E}">
        <p14:creationId xmlns:p14="http://schemas.microsoft.com/office/powerpoint/2010/main" val="1547229987"/>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r>
              <a:rPr lang="en-CA" sz="2400" dirty="0"/>
              <a:t>9.2 Troubleshooting Issues in Networks</a:t>
            </a:r>
          </a:p>
        </p:txBody>
      </p:sp>
    </p:spTree>
    <p:extLst>
      <p:ext uri="{BB962C8B-B14F-4D97-AF65-F5344CB8AC3E}">
        <p14:creationId xmlns:p14="http://schemas.microsoft.com/office/powerpoint/2010/main" val="110537757"/>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362119"/>
            <a:ext cx="8772157" cy="756676"/>
          </a:xfrm>
        </p:spPr>
        <p:txBody>
          <a:bodyPr/>
          <a:lstStyle/>
          <a:p>
            <a:r>
              <a:rPr lang="en-CA" sz="1800" dirty="0"/>
              <a:t>Troubleshooting Issues in Networks</a:t>
            </a:r>
            <a:br>
              <a:rPr lang="en-CA" sz="1800" dirty="0"/>
            </a:br>
            <a:r>
              <a:rPr lang="en-US" dirty="0"/>
              <a:t>Detecting Physical Layer Problems</a:t>
            </a:r>
          </a:p>
        </p:txBody>
      </p:sp>
      <p:sp>
        <p:nvSpPr>
          <p:cNvPr id="2" name="Content Placeholder 1"/>
          <p:cNvSpPr>
            <a:spLocks noGrp="1"/>
          </p:cNvSpPr>
          <p:nvPr>
            <p:ph idx="1"/>
          </p:nvPr>
        </p:nvSpPr>
        <p:spPr>
          <a:xfrm>
            <a:off x="232348" y="1232592"/>
            <a:ext cx="8733677" cy="5313351"/>
          </a:xfrm>
        </p:spPr>
        <p:txBody>
          <a:bodyPr>
            <a:normAutofit/>
          </a:bodyPr>
          <a:lstStyle/>
          <a:p>
            <a:r>
              <a:rPr lang="en-US" dirty="0"/>
              <a:t>Using Your Senses</a:t>
            </a:r>
          </a:p>
          <a:p>
            <a:pPr lvl="1"/>
            <a:r>
              <a:rPr lang="en-US" dirty="0"/>
              <a:t>Sight</a:t>
            </a:r>
          </a:p>
          <a:p>
            <a:pPr lvl="1"/>
            <a:r>
              <a:rPr lang="en-US" dirty="0"/>
              <a:t>Smell</a:t>
            </a:r>
          </a:p>
          <a:p>
            <a:pPr lvl="1"/>
            <a:r>
              <a:rPr lang="en-US" dirty="0"/>
              <a:t>Touch</a:t>
            </a:r>
          </a:p>
          <a:p>
            <a:pPr lvl="1"/>
            <a:r>
              <a:rPr lang="en-US" dirty="0"/>
              <a:t>Hear</a:t>
            </a:r>
          </a:p>
          <a:p>
            <a:r>
              <a:rPr lang="en-US" dirty="0"/>
              <a:t>Using Software Tools</a:t>
            </a:r>
          </a:p>
          <a:p>
            <a:pPr marL="0" indent="0">
              <a:buNone/>
            </a:pPr>
            <a:r>
              <a:rPr lang="en-US" dirty="0"/>
              <a:t>    and Utilities</a:t>
            </a:r>
          </a:p>
          <a:p>
            <a:pPr lvl="1">
              <a:lnSpc>
                <a:spcPct val="105000"/>
              </a:lnSpc>
            </a:pPr>
            <a:r>
              <a:rPr lang="en-US" dirty="0"/>
              <a:t>ipconfig</a:t>
            </a:r>
          </a:p>
          <a:p>
            <a:pPr lvl="1">
              <a:lnSpc>
                <a:spcPct val="105000"/>
              </a:lnSpc>
            </a:pPr>
            <a:r>
              <a:rPr lang="en-US" dirty="0"/>
              <a:t>ping</a:t>
            </a:r>
          </a:p>
          <a:p>
            <a:pPr lvl="1">
              <a:lnSpc>
                <a:spcPct val="105000"/>
              </a:lnSpc>
            </a:pPr>
            <a:r>
              <a:rPr lang="en-US" dirty="0" err="1"/>
              <a:t>netstat</a:t>
            </a:r>
            <a:endParaRPr lang="en-US" dirty="0"/>
          </a:p>
          <a:p>
            <a:pPr lvl="1">
              <a:lnSpc>
                <a:spcPct val="105000"/>
              </a:lnSpc>
            </a:pPr>
            <a:r>
              <a:rPr lang="en-US" dirty="0" err="1"/>
              <a:t>tracert</a:t>
            </a:r>
            <a:endParaRPr lang="en-US" dirty="0"/>
          </a:p>
          <a:p>
            <a:pPr lvl="1">
              <a:lnSpc>
                <a:spcPct val="105000"/>
              </a:lnSpc>
            </a:pPr>
            <a:r>
              <a:rPr lang="en-US" dirty="0" err="1"/>
              <a:t>nslookup</a:t>
            </a:r>
            <a:endParaRPr lang="en-US" dirty="0"/>
          </a:p>
        </p:txBody>
      </p:sp>
      <p:pic>
        <p:nvPicPr>
          <p:cNvPr id="4" name="Picture 3"/>
          <p:cNvPicPr>
            <a:picLocks noChangeAspect="1"/>
          </p:cNvPicPr>
          <p:nvPr/>
        </p:nvPicPr>
        <p:blipFill>
          <a:blip r:embed="rId3"/>
          <a:stretch>
            <a:fillRect/>
          </a:stretch>
        </p:blipFill>
        <p:spPr>
          <a:xfrm>
            <a:off x="4695713" y="1690592"/>
            <a:ext cx="1671332" cy="1422622"/>
          </a:xfrm>
          <a:prstGeom prst="rect">
            <a:avLst/>
          </a:prstGeom>
        </p:spPr>
      </p:pic>
      <p:pic>
        <p:nvPicPr>
          <p:cNvPr id="5" name="Picture 4"/>
          <p:cNvPicPr>
            <a:picLocks noChangeAspect="1"/>
          </p:cNvPicPr>
          <p:nvPr/>
        </p:nvPicPr>
        <p:blipFill>
          <a:blip r:embed="rId4"/>
          <a:stretch>
            <a:fillRect/>
          </a:stretch>
        </p:blipFill>
        <p:spPr>
          <a:xfrm>
            <a:off x="6511691" y="1705472"/>
            <a:ext cx="1512158" cy="1352984"/>
          </a:xfrm>
          <a:prstGeom prst="rect">
            <a:avLst/>
          </a:prstGeom>
        </p:spPr>
      </p:pic>
      <p:pic>
        <p:nvPicPr>
          <p:cNvPr id="6" name="Picture 5"/>
          <p:cNvPicPr>
            <a:picLocks noChangeAspect="1"/>
          </p:cNvPicPr>
          <p:nvPr/>
        </p:nvPicPr>
        <p:blipFill>
          <a:blip r:embed="rId5"/>
          <a:stretch>
            <a:fillRect/>
          </a:stretch>
        </p:blipFill>
        <p:spPr>
          <a:xfrm>
            <a:off x="4810028" y="3166654"/>
            <a:ext cx="1432570" cy="1581796"/>
          </a:xfrm>
          <a:prstGeom prst="rect">
            <a:avLst/>
          </a:prstGeom>
        </p:spPr>
      </p:pic>
      <p:pic>
        <p:nvPicPr>
          <p:cNvPr id="8" name="Picture 7"/>
          <p:cNvPicPr>
            <a:picLocks noChangeAspect="1"/>
          </p:cNvPicPr>
          <p:nvPr/>
        </p:nvPicPr>
        <p:blipFill>
          <a:blip r:embed="rId6"/>
          <a:stretch>
            <a:fillRect/>
          </a:stretch>
        </p:blipFill>
        <p:spPr>
          <a:xfrm>
            <a:off x="6597428" y="3223812"/>
            <a:ext cx="1422622" cy="1522106"/>
          </a:xfrm>
          <a:prstGeom prst="rect">
            <a:avLst/>
          </a:prstGeom>
        </p:spPr>
      </p:pic>
    </p:spTree>
    <p:extLst>
      <p:ext uri="{BB962C8B-B14F-4D97-AF65-F5344CB8AC3E}">
        <p14:creationId xmlns:p14="http://schemas.microsoft.com/office/powerpoint/2010/main" val="580520172"/>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362119"/>
            <a:ext cx="8772157" cy="756676"/>
          </a:xfrm>
        </p:spPr>
        <p:txBody>
          <a:bodyPr/>
          <a:lstStyle/>
          <a:p>
            <a:r>
              <a:rPr lang="en-CA" sz="1800" dirty="0"/>
              <a:t>Troubleshooting Issues in Networks</a:t>
            </a:r>
            <a:br>
              <a:rPr lang="en-CA" sz="1800" dirty="0"/>
            </a:br>
            <a:r>
              <a:rPr lang="en-US" dirty="0"/>
              <a:t>Troubleshooting Utilities</a:t>
            </a:r>
          </a:p>
        </p:txBody>
      </p:sp>
      <p:sp>
        <p:nvSpPr>
          <p:cNvPr id="2" name="Content Placeholder 1"/>
          <p:cNvSpPr>
            <a:spLocks noGrp="1"/>
          </p:cNvSpPr>
          <p:nvPr>
            <p:ph idx="1"/>
          </p:nvPr>
        </p:nvSpPr>
        <p:spPr>
          <a:xfrm>
            <a:off x="232348" y="1232592"/>
            <a:ext cx="8733677" cy="5313351"/>
          </a:xfrm>
        </p:spPr>
        <p:txBody>
          <a:bodyPr>
            <a:normAutofit/>
          </a:bodyPr>
          <a:lstStyle/>
          <a:p>
            <a:r>
              <a:rPr lang="en-US" dirty="0"/>
              <a:t>Windows IP Information</a:t>
            </a:r>
          </a:p>
          <a:p>
            <a:pPr lvl="1"/>
            <a:r>
              <a:rPr lang="en-US" dirty="0"/>
              <a:t>ipconfig</a:t>
            </a:r>
          </a:p>
          <a:p>
            <a:pPr lvl="1"/>
            <a:r>
              <a:rPr lang="en-US" dirty="0"/>
              <a:t>ipconfig /all</a:t>
            </a:r>
          </a:p>
          <a:p>
            <a:pPr lvl="1"/>
            <a:r>
              <a:rPr lang="en-US" dirty="0"/>
              <a:t>ipconfig /release and ipconfig /renew</a:t>
            </a:r>
          </a:p>
        </p:txBody>
      </p:sp>
      <p:pic>
        <p:nvPicPr>
          <p:cNvPr id="3" name="Picture 2"/>
          <p:cNvPicPr>
            <a:picLocks noChangeAspect="1"/>
          </p:cNvPicPr>
          <p:nvPr/>
        </p:nvPicPr>
        <p:blipFill>
          <a:blip r:embed="rId3"/>
          <a:stretch>
            <a:fillRect/>
          </a:stretch>
        </p:blipFill>
        <p:spPr>
          <a:xfrm>
            <a:off x="1415254" y="3019209"/>
            <a:ext cx="6367864" cy="3421539"/>
          </a:xfrm>
          <a:prstGeom prst="rect">
            <a:avLst/>
          </a:prstGeom>
        </p:spPr>
      </p:pic>
    </p:spTree>
    <p:extLst>
      <p:ext uri="{BB962C8B-B14F-4D97-AF65-F5344CB8AC3E}">
        <p14:creationId xmlns:p14="http://schemas.microsoft.com/office/powerpoint/2010/main" val="1466212982"/>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362119"/>
            <a:ext cx="8772157" cy="756676"/>
          </a:xfrm>
        </p:spPr>
        <p:txBody>
          <a:bodyPr/>
          <a:lstStyle/>
          <a:p>
            <a:r>
              <a:rPr lang="en-CA" sz="1800" dirty="0"/>
              <a:t>Troubleshooting Issues in Networks</a:t>
            </a:r>
            <a:br>
              <a:rPr lang="en-CA" sz="1800" dirty="0"/>
            </a:br>
            <a:r>
              <a:rPr lang="en-US" dirty="0"/>
              <a:t>Testing Network Connectivity</a:t>
            </a:r>
          </a:p>
        </p:txBody>
      </p:sp>
      <p:sp>
        <p:nvSpPr>
          <p:cNvPr id="2" name="Content Placeholder 1"/>
          <p:cNvSpPr>
            <a:spLocks noGrp="1"/>
          </p:cNvSpPr>
          <p:nvPr>
            <p:ph idx="1"/>
          </p:nvPr>
        </p:nvSpPr>
        <p:spPr>
          <a:xfrm>
            <a:off x="232348" y="1232592"/>
            <a:ext cx="8733677" cy="5313351"/>
          </a:xfrm>
        </p:spPr>
        <p:txBody>
          <a:bodyPr>
            <a:normAutofit/>
          </a:bodyPr>
          <a:lstStyle/>
          <a:p>
            <a:r>
              <a:rPr lang="en-US" dirty="0"/>
              <a:t>Using the ping Command</a:t>
            </a:r>
          </a:p>
          <a:p>
            <a:pPr lvl="1"/>
            <a:r>
              <a:rPr lang="en-US" dirty="0"/>
              <a:t>Ping is used to test if a destination host is reachable.</a:t>
            </a:r>
          </a:p>
          <a:p>
            <a:pPr lvl="1"/>
            <a:r>
              <a:rPr lang="en-US" dirty="0"/>
              <a:t>The ping command can be followed by either an IP address or the name of a destination host.</a:t>
            </a:r>
          </a:p>
          <a:p>
            <a:pPr lvl="1"/>
            <a:endParaRPr lang="en-US" dirty="0"/>
          </a:p>
        </p:txBody>
      </p:sp>
      <p:pic>
        <p:nvPicPr>
          <p:cNvPr id="3" name="Picture 2"/>
          <p:cNvPicPr>
            <a:picLocks noChangeAspect="1"/>
          </p:cNvPicPr>
          <p:nvPr/>
        </p:nvPicPr>
        <p:blipFill>
          <a:blip r:embed="rId3"/>
          <a:stretch>
            <a:fillRect/>
          </a:stretch>
        </p:blipFill>
        <p:spPr>
          <a:xfrm>
            <a:off x="1185459" y="2914434"/>
            <a:ext cx="6585090" cy="3514941"/>
          </a:xfrm>
          <a:prstGeom prst="rect">
            <a:avLst/>
          </a:prstGeom>
        </p:spPr>
      </p:pic>
    </p:spTree>
    <p:extLst>
      <p:ext uri="{BB962C8B-B14F-4D97-AF65-F5344CB8AC3E}">
        <p14:creationId xmlns:p14="http://schemas.microsoft.com/office/powerpoint/2010/main" val="663998811"/>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362119"/>
            <a:ext cx="8772157" cy="756676"/>
          </a:xfrm>
        </p:spPr>
        <p:txBody>
          <a:bodyPr/>
          <a:lstStyle/>
          <a:p>
            <a:r>
              <a:rPr lang="en-CA" sz="1800" dirty="0"/>
              <a:t>Troubleshooting Issues in Networks</a:t>
            </a:r>
            <a:br>
              <a:rPr lang="en-CA" sz="1800" dirty="0"/>
            </a:br>
            <a:r>
              <a:rPr lang="en-US" dirty="0"/>
              <a:t>Testing Network Connectivity (Cont.)</a:t>
            </a:r>
          </a:p>
        </p:txBody>
      </p:sp>
      <p:sp>
        <p:nvSpPr>
          <p:cNvPr id="2" name="Content Placeholder 1"/>
          <p:cNvSpPr>
            <a:spLocks noGrp="1"/>
          </p:cNvSpPr>
          <p:nvPr>
            <p:ph idx="1"/>
          </p:nvPr>
        </p:nvSpPr>
        <p:spPr>
          <a:xfrm>
            <a:off x="232348" y="1232592"/>
            <a:ext cx="8733677" cy="5313351"/>
          </a:xfrm>
        </p:spPr>
        <p:txBody>
          <a:bodyPr>
            <a:normAutofit/>
          </a:bodyPr>
          <a:lstStyle/>
          <a:p>
            <a:r>
              <a:rPr lang="en-US" dirty="0"/>
              <a:t>What do ping Results Tell Us?</a:t>
            </a:r>
          </a:p>
          <a:p>
            <a:pPr lvl="1"/>
            <a:r>
              <a:rPr lang="en-US" dirty="0"/>
              <a:t>If pings to both the name and IP address are successful, but the user is still unable to access the application, then the problem most likely resides in the application on the destination host</a:t>
            </a:r>
          </a:p>
          <a:p>
            <a:pPr lvl="1"/>
            <a:r>
              <a:rPr lang="en-US" dirty="0"/>
              <a:t>If neither ping is successful, then network connectivity along the path to the destination is most likely the problem</a:t>
            </a:r>
          </a:p>
          <a:p>
            <a:pPr lvl="1"/>
            <a:r>
              <a:rPr lang="en-US" dirty="0"/>
              <a:t>If the ping to the default gateway is successful, the problem is not local. If the ping to the default gateway fails, the problem resides on the local network.</a:t>
            </a:r>
          </a:p>
          <a:p>
            <a:pPr lvl="1"/>
            <a:r>
              <a:rPr lang="en-US" dirty="0"/>
              <a:t>A ping may fail due to the firewall on the sending or receiving device, or a router along the path blocking the pings.</a:t>
            </a:r>
          </a:p>
          <a:p>
            <a:pPr lvl="1"/>
            <a:endParaRPr lang="en-US" dirty="0"/>
          </a:p>
        </p:txBody>
      </p:sp>
    </p:spTree>
    <p:extLst>
      <p:ext uri="{BB962C8B-B14F-4D97-AF65-F5344CB8AC3E}">
        <p14:creationId xmlns:p14="http://schemas.microsoft.com/office/powerpoint/2010/main" val="1835525052"/>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362119"/>
            <a:ext cx="8772157" cy="756676"/>
          </a:xfrm>
        </p:spPr>
        <p:txBody>
          <a:bodyPr/>
          <a:lstStyle/>
          <a:p>
            <a:r>
              <a:rPr lang="en-CA" sz="1800" dirty="0"/>
              <a:t>Troubleshooting Issues in Networks</a:t>
            </a:r>
            <a:br>
              <a:rPr lang="en-CA" sz="1800" dirty="0"/>
            </a:br>
            <a:r>
              <a:rPr lang="en-US" dirty="0"/>
              <a:t>Other Useful IP Utilities</a:t>
            </a:r>
          </a:p>
        </p:txBody>
      </p:sp>
      <p:sp>
        <p:nvSpPr>
          <p:cNvPr id="2" name="Content Placeholder 1"/>
          <p:cNvSpPr>
            <a:spLocks noGrp="1"/>
          </p:cNvSpPr>
          <p:nvPr>
            <p:ph idx="1"/>
          </p:nvPr>
        </p:nvSpPr>
        <p:spPr>
          <a:xfrm>
            <a:off x="232348" y="1232592"/>
            <a:ext cx="8733677" cy="5313351"/>
          </a:xfrm>
        </p:spPr>
        <p:txBody>
          <a:bodyPr>
            <a:normAutofit/>
          </a:bodyPr>
          <a:lstStyle/>
          <a:p>
            <a:r>
              <a:rPr lang="en-US" dirty="0"/>
              <a:t>Can I Get to My Destination?</a:t>
            </a:r>
          </a:p>
          <a:p>
            <a:pPr lvl="1"/>
            <a:r>
              <a:rPr lang="en-US" dirty="0"/>
              <a:t>The </a:t>
            </a:r>
            <a:r>
              <a:rPr lang="en-US" dirty="0" err="1"/>
              <a:t>tracert</a:t>
            </a:r>
            <a:r>
              <a:rPr lang="en-US" dirty="0"/>
              <a:t> utility provides connectivity information about the path a packet takes to reach the destination and about every router (hop) along the way. </a:t>
            </a:r>
          </a:p>
          <a:p>
            <a:r>
              <a:rPr lang="en-US" dirty="0"/>
              <a:t>Identifying Active Connections</a:t>
            </a:r>
          </a:p>
          <a:p>
            <a:pPr lvl="1"/>
            <a:r>
              <a:rPr lang="en-US" dirty="0" err="1"/>
              <a:t>netstat</a:t>
            </a:r>
            <a:r>
              <a:rPr lang="en-US" dirty="0"/>
              <a:t> lists the protocol in use, the local address and port number, the foreign address and port number, and the state of the connection.</a:t>
            </a:r>
          </a:p>
          <a:p>
            <a:r>
              <a:rPr lang="en-US" dirty="0"/>
              <a:t>Troubleshooting DNS</a:t>
            </a:r>
          </a:p>
          <a:p>
            <a:pPr lvl="1"/>
            <a:r>
              <a:rPr lang="en-US" dirty="0"/>
              <a:t>The </a:t>
            </a:r>
            <a:r>
              <a:rPr lang="en-US" dirty="0" err="1"/>
              <a:t>nslookup</a:t>
            </a:r>
            <a:r>
              <a:rPr lang="en-US" dirty="0"/>
              <a:t> utility allows </a:t>
            </a:r>
          </a:p>
          <a:p>
            <a:pPr marL="228600" lvl="1" indent="0">
              <a:buNone/>
            </a:pPr>
            <a:r>
              <a:rPr lang="en-US" dirty="0"/>
              <a:t>    an end-user to look up information </a:t>
            </a:r>
          </a:p>
          <a:p>
            <a:pPr marL="228600" lvl="1" indent="0">
              <a:buNone/>
            </a:pPr>
            <a:r>
              <a:rPr lang="en-US" dirty="0"/>
              <a:t>    about a particular DNS name in </a:t>
            </a:r>
          </a:p>
          <a:p>
            <a:pPr marL="228600" lvl="1" indent="0">
              <a:buNone/>
            </a:pPr>
            <a:r>
              <a:rPr lang="en-US" dirty="0"/>
              <a:t>    the DNS server.</a:t>
            </a:r>
          </a:p>
        </p:txBody>
      </p:sp>
      <p:pic>
        <p:nvPicPr>
          <p:cNvPr id="3" name="Picture 2"/>
          <p:cNvPicPr>
            <a:picLocks noChangeAspect="1"/>
          </p:cNvPicPr>
          <p:nvPr/>
        </p:nvPicPr>
        <p:blipFill>
          <a:blip r:embed="rId3"/>
          <a:stretch>
            <a:fillRect/>
          </a:stretch>
        </p:blipFill>
        <p:spPr>
          <a:xfrm>
            <a:off x="4895694" y="4371912"/>
            <a:ext cx="3651677" cy="1466913"/>
          </a:xfrm>
          <a:prstGeom prst="rect">
            <a:avLst/>
          </a:prstGeom>
        </p:spPr>
      </p:pic>
    </p:spTree>
    <p:extLst>
      <p:ext uri="{BB962C8B-B14F-4D97-AF65-F5344CB8AC3E}">
        <p14:creationId xmlns:p14="http://schemas.microsoft.com/office/powerpoint/2010/main" val="1834930499"/>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r>
              <a:rPr lang="en-CA" sz="2400" dirty="0"/>
              <a:t>9.3 Identifying and Fixing Common Problems</a:t>
            </a:r>
          </a:p>
        </p:txBody>
      </p:sp>
    </p:spTree>
    <p:extLst>
      <p:ext uri="{BB962C8B-B14F-4D97-AF65-F5344CB8AC3E}">
        <p14:creationId xmlns:p14="http://schemas.microsoft.com/office/powerpoint/2010/main" val="853625417"/>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362119"/>
            <a:ext cx="8772157" cy="756676"/>
          </a:xfrm>
        </p:spPr>
        <p:txBody>
          <a:bodyPr/>
          <a:lstStyle/>
          <a:p>
            <a:r>
              <a:rPr lang="en-CA" sz="1800" dirty="0"/>
              <a:t>Identifying and Fixing Common Problems</a:t>
            </a:r>
            <a:br>
              <a:rPr lang="en-CA" sz="1800" dirty="0"/>
            </a:br>
            <a:r>
              <a:rPr lang="en-US" dirty="0"/>
              <a:t>Connectivity Issues</a:t>
            </a:r>
          </a:p>
        </p:txBody>
      </p:sp>
      <p:sp>
        <p:nvSpPr>
          <p:cNvPr id="2" name="Content Placeholder 1"/>
          <p:cNvSpPr>
            <a:spLocks noGrp="1"/>
          </p:cNvSpPr>
          <p:nvPr>
            <p:ph idx="1"/>
          </p:nvPr>
        </p:nvSpPr>
        <p:spPr>
          <a:xfrm>
            <a:off x="232348" y="1232592"/>
            <a:ext cx="8733677" cy="5313351"/>
          </a:xfrm>
        </p:spPr>
        <p:txBody>
          <a:bodyPr>
            <a:normAutofit/>
          </a:bodyPr>
          <a:lstStyle/>
          <a:p>
            <a:r>
              <a:rPr lang="en-US" dirty="0"/>
              <a:t>Divide and Conquer</a:t>
            </a:r>
          </a:p>
          <a:p>
            <a:pPr lvl="1"/>
            <a:r>
              <a:rPr lang="en-US" dirty="0"/>
              <a:t>Ping from a wireless client </a:t>
            </a:r>
          </a:p>
          <a:p>
            <a:pPr marL="228600" lvl="1" indent="0">
              <a:buNone/>
            </a:pPr>
            <a:r>
              <a:rPr lang="en-US" dirty="0"/>
              <a:t>   to the default gateway</a:t>
            </a:r>
          </a:p>
          <a:p>
            <a:pPr lvl="1"/>
            <a:r>
              <a:rPr lang="en-US" dirty="0"/>
              <a:t>Ping from a wired client to </a:t>
            </a:r>
          </a:p>
          <a:p>
            <a:pPr marL="228600" lvl="1" indent="0">
              <a:buNone/>
            </a:pPr>
            <a:r>
              <a:rPr lang="en-US" dirty="0"/>
              <a:t>   the default gateway</a:t>
            </a:r>
          </a:p>
          <a:p>
            <a:pPr lvl="1"/>
            <a:r>
              <a:rPr lang="en-US" dirty="0"/>
              <a:t>Ping from the wireless</a:t>
            </a:r>
          </a:p>
          <a:p>
            <a:pPr marL="228600" lvl="1" indent="0">
              <a:buNone/>
            </a:pPr>
            <a:r>
              <a:rPr lang="en-US" dirty="0"/>
              <a:t>   client to a wired client</a:t>
            </a:r>
          </a:p>
          <a:p>
            <a:r>
              <a:rPr lang="en-US" dirty="0"/>
              <a:t>Bottom Up</a:t>
            </a:r>
          </a:p>
          <a:p>
            <a:pPr lvl="1"/>
            <a:r>
              <a:rPr lang="en-US" dirty="0"/>
              <a:t>Examine the LEDs</a:t>
            </a:r>
          </a:p>
          <a:p>
            <a:pPr lvl="1"/>
            <a:r>
              <a:rPr lang="en-US" dirty="0"/>
              <a:t>LEDs may change color or</a:t>
            </a:r>
          </a:p>
          <a:p>
            <a:pPr marL="228600" lvl="1" indent="0">
              <a:buNone/>
            </a:pPr>
            <a:r>
              <a:rPr lang="en-US" dirty="0"/>
              <a:t>   flash to convey information.</a:t>
            </a:r>
          </a:p>
          <a:p>
            <a:pPr lvl="1"/>
            <a:endParaRPr lang="en-US" dirty="0"/>
          </a:p>
        </p:txBody>
      </p:sp>
      <p:pic>
        <p:nvPicPr>
          <p:cNvPr id="4" name="Picture 3"/>
          <p:cNvPicPr>
            <a:picLocks noChangeAspect="1"/>
          </p:cNvPicPr>
          <p:nvPr/>
        </p:nvPicPr>
        <p:blipFill>
          <a:blip r:embed="rId3"/>
          <a:stretch>
            <a:fillRect/>
          </a:stretch>
        </p:blipFill>
        <p:spPr>
          <a:xfrm>
            <a:off x="4091528" y="1409699"/>
            <a:ext cx="4874497" cy="4910471"/>
          </a:xfrm>
          <a:prstGeom prst="rect">
            <a:avLst/>
          </a:prstGeom>
        </p:spPr>
      </p:pic>
    </p:spTree>
    <p:extLst>
      <p:ext uri="{BB962C8B-B14F-4D97-AF65-F5344CB8AC3E}">
        <p14:creationId xmlns:p14="http://schemas.microsoft.com/office/powerpoint/2010/main" val="3807621031"/>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362119"/>
            <a:ext cx="8772157" cy="756676"/>
          </a:xfrm>
        </p:spPr>
        <p:txBody>
          <a:bodyPr/>
          <a:lstStyle/>
          <a:p>
            <a:r>
              <a:rPr lang="en-CA" sz="1800" dirty="0"/>
              <a:t>Identifying and Fixing Common Problems</a:t>
            </a:r>
            <a:br>
              <a:rPr lang="en-CA" sz="1800" dirty="0"/>
            </a:br>
            <a:r>
              <a:rPr lang="en-US" dirty="0"/>
              <a:t>How to Solve Common Issues</a:t>
            </a:r>
          </a:p>
        </p:txBody>
      </p:sp>
      <p:sp>
        <p:nvSpPr>
          <p:cNvPr id="2" name="Content Placeholder 1"/>
          <p:cNvSpPr>
            <a:spLocks noGrp="1"/>
          </p:cNvSpPr>
          <p:nvPr>
            <p:ph idx="1"/>
          </p:nvPr>
        </p:nvSpPr>
        <p:spPr>
          <a:xfrm>
            <a:off x="232348" y="1232592"/>
            <a:ext cx="8733677" cy="5313351"/>
          </a:xfrm>
        </p:spPr>
        <p:txBody>
          <a:bodyPr>
            <a:normAutofit/>
          </a:bodyPr>
          <a:lstStyle/>
          <a:p>
            <a:r>
              <a:rPr lang="en-US" dirty="0"/>
              <a:t>Cabling Problems</a:t>
            </a:r>
          </a:p>
          <a:p>
            <a:pPr lvl="1"/>
            <a:r>
              <a:rPr lang="en-US" dirty="0"/>
              <a:t>Be sure to use the correct type of cable.</a:t>
            </a:r>
          </a:p>
          <a:p>
            <a:pPr lvl="1"/>
            <a:r>
              <a:rPr lang="fr-FR" dirty="0" err="1"/>
              <a:t>Terminate</a:t>
            </a:r>
            <a:r>
              <a:rPr lang="fr-FR" dirty="0"/>
              <a:t> </a:t>
            </a:r>
            <a:r>
              <a:rPr lang="fr-FR" dirty="0" err="1"/>
              <a:t>cables</a:t>
            </a:r>
            <a:r>
              <a:rPr lang="fr-FR" dirty="0"/>
              <a:t> via T568A or T568B </a:t>
            </a:r>
            <a:r>
              <a:rPr lang="fr-FR" dirty="0" err="1"/>
              <a:t>termination</a:t>
            </a:r>
            <a:r>
              <a:rPr lang="fr-FR" dirty="0"/>
              <a:t> standard. </a:t>
            </a:r>
          </a:p>
          <a:p>
            <a:pPr lvl="1"/>
            <a:r>
              <a:rPr lang="fr-FR" dirty="0"/>
              <a:t>Do not </a:t>
            </a:r>
            <a:r>
              <a:rPr lang="fr-FR" dirty="0" err="1"/>
              <a:t>exceed</a:t>
            </a:r>
            <a:r>
              <a:rPr lang="fr-FR" dirty="0"/>
              <a:t> </a:t>
            </a:r>
            <a:r>
              <a:rPr lang="en-US" dirty="0"/>
              <a:t>maximum cable run lengths.</a:t>
            </a:r>
          </a:p>
          <a:p>
            <a:pPr lvl="1"/>
            <a:r>
              <a:rPr lang="en-US" dirty="0"/>
              <a:t>Verify that the correct ports are being used.</a:t>
            </a:r>
          </a:p>
          <a:p>
            <a:pPr lvl="1"/>
            <a:r>
              <a:rPr lang="en-US" dirty="0"/>
              <a:t>Protect cables and connectors from physical damage.</a:t>
            </a:r>
          </a:p>
        </p:txBody>
      </p:sp>
      <p:pic>
        <p:nvPicPr>
          <p:cNvPr id="3" name="Picture 2"/>
          <p:cNvPicPr>
            <a:picLocks noChangeAspect="1"/>
          </p:cNvPicPr>
          <p:nvPr/>
        </p:nvPicPr>
        <p:blipFill>
          <a:blip r:embed="rId3"/>
          <a:stretch>
            <a:fillRect/>
          </a:stretch>
        </p:blipFill>
        <p:spPr>
          <a:xfrm>
            <a:off x="1996249" y="3772365"/>
            <a:ext cx="5205873" cy="2659278"/>
          </a:xfrm>
          <a:prstGeom prst="rect">
            <a:avLst/>
          </a:prstGeom>
        </p:spPr>
      </p:pic>
    </p:spTree>
    <p:extLst>
      <p:ext uri="{BB962C8B-B14F-4D97-AF65-F5344CB8AC3E}">
        <p14:creationId xmlns:p14="http://schemas.microsoft.com/office/powerpoint/2010/main" val="1520281484"/>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362119"/>
            <a:ext cx="8772157" cy="756676"/>
          </a:xfrm>
        </p:spPr>
        <p:txBody>
          <a:bodyPr/>
          <a:lstStyle/>
          <a:p>
            <a:r>
              <a:rPr lang="en-CA" sz="1800" dirty="0"/>
              <a:t>Identifying and Fixing Common Problems</a:t>
            </a:r>
            <a:br>
              <a:rPr lang="en-CA" sz="1800" dirty="0"/>
            </a:br>
            <a:r>
              <a:rPr lang="en-US" dirty="0"/>
              <a:t>Troubleshooting Wireless</a:t>
            </a:r>
          </a:p>
        </p:txBody>
      </p:sp>
      <p:sp>
        <p:nvSpPr>
          <p:cNvPr id="2" name="Content Placeholder 1"/>
          <p:cNvSpPr>
            <a:spLocks noGrp="1"/>
          </p:cNvSpPr>
          <p:nvPr>
            <p:ph idx="1"/>
          </p:nvPr>
        </p:nvSpPr>
        <p:spPr>
          <a:xfrm>
            <a:off x="232348" y="1232592"/>
            <a:ext cx="8733677" cy="5313351"/>
          </a:xfrm>
        </p:spPr>
        <p:txBody>
          <a:bodyPr>
            <a:normAutofit/>
          </a:bodyPr>
          <a:lstStyle/>
          <a:p>
            <a:r>
              <a:rPr lang="en-US" dirty="0"/>
              <a:t>Causes of Wireless Issues</a:t>
            </a:r>
          </a:p>
          <a:p>
            <a:pPr lvl="1"/>
            <a:r>
              <a:rPr lang="en-US" dirty="0"/>
              <a:t>Not all wireless standards are compatible.</a:t>
            </a:r>
          </a:p>
          <a:p>
            <a:pPr lvl="1"/>
            <a:r>
              <a:rPr lang="en-US" dirty="0"/>
              <a:t>Each wireless conversation must occur on a separate, non-overlapping channel.</a:t>
            </a:r>
          </a:p>
          <a:p>
            <a:pPr lvl="1"/>
            <a:r>
              <a:rPr lang="en-US" dirty="0"/>
              <a:t>The strength of an RF signal decreases with distance.</a:t>
            </a:r>
          </a:p>
          <a:p>
            <a:pPr lvl="1"/>
            <a:r>
              <a:rPr lang="en-US" dirty="0"/>
              <a:t>RF signals are susceptible to interference from outside sources</a:t>
            </a:r>
          </a:p>
          <a:p>
            <a:pPr lvl="1"/>
            <a:r>
              <a:rPr lang="en-US" dirty="0"/>
              <a:t>APs share the available bandwidth between devices.</a:t>
            </a:r>
          </a:p>
          <a:p>
            <a:r>
              <a:rPr lang="en-US" dirty="0"/>
              <a:t>Authentication and Association Errors</a:t>
            </a:r>
          </a:p>
          <a:p>
            <a:pPr lvl="1"/>
            <a:r>
              <a:rPr lang="en-US" dirty="0"/>
              <a:t>The SSID must match on both the AP and client.</a:t>
            </a:r>
          </a:p>
          <a:p>
            <a:pPr lvl="1"/>
            <a:r>
              <a:rPr lang="en-US" dirty="0"/>
              <a:t>Both the client and the AP must be configured with the same authentication key.</a:t>
            </a:r>
          </a:p>
          <a:p>
            <a:pPr lvl="1"/>
            <a:r>
              <a:rPr lang="en-US" dirty="0"/>
              <a:t>The same encryption key must be configured on both the AP and the client.</a:t>
            </a:r>
          </a:p>
        </p:txBody>
      </p:sp>
    </p:spTree>
    <p:extLst>
      <p:ext uri="{BB962C8B-B14F-4D97-AF65-F5344CB8AC3E}">
        <p14:creationId xmlns:p14="http://schemas.microsoft.com/office/powerpoint/2010/main" val="712527947"/>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362119"/>
            <a:ext cx="8772157" cy="756676"/>
          </a:xfrm>
        </p:spPr>
        <p:txBody>
          <a:bodyPr/>
          <a:lstStyle/>
          <a:p>
            <a:r>
              <a:rPr lang="en-CA" sz="1800" dirty="0"/>
              <a:t>Identifying and Fixing Common Problems</a:t>
            </a:r>
            <a:br>
              <a:rPr lang="en-CA" sz="1800" dirty="0"/>
            </a:br>
            <a:r>
              <a:rPr lang="en-US" dirty="0"/>
              <a:t>DHCP and IP Address Issues</a:t>
            </a:r>
          </a:p>
        </p:txBody>
      </p:sp>
      <p:sp>
        <p:nvSpPr>
          <p:cNvPr id="2" name="Content Placeholder 1"/>
          <p:cNvSpPr>
            <a:spLocks noGrp="1"/>
          </p:cNvSpPr>
          <p:nvPr>
            <p:ph idx="1"/>
          </p:nvPr>
        </p:nvSpPr>
        <p:spPr>
          <a:xfrm>
            <a:off x="232348" y="1232592"/>
            <a:ext cx="8733677" cy="5313351"/>
          </a:xfrm>
        </p:spPr>
        <p:txBody>
          <a:bodyPr>
            <a:normAutofit/>
          </a:bodyPr>
          <a:lstStyle/>
          <a:p>
            <a:r>
              <a:rPr lang="en-US" dirty="0"/>
              <a:t>DHCP Server Configuration Errors</a:t>
            </a:r>
          </a:p>
          <a:p>
            <a:pPr lvl="1"/>
            <a:r>
              <a:rPr lang="en-US" dirty="0"/>
              <a:t>The client table information should match the local host information</a:t>
            </a:r>
          </a:p>
          <a:p>
            <a:pPr lvl="1"/>
            <a:r>
              <a:rPr lang="en-US" dirty="0"/>
              <a:t> Check to make sure that the router has an IP address</a:t>
            </a:r>
          </a:p>
          <a:p>
            <a:pPr lvl="1"/>
            <a:r>
              <a:rPr lang="en-US" dirty="0"/>
              <a:t>The LAN interface of the wireless router should be set as the default gateway.</a:t>
            </a:r>
          </a:p>
        </p:txBody>
      </p:sp>
      <p:pic>
        <p:nvPicPr>
          <p:cNvPr id="3" name="Picture 2"/>
          <p:cNvPicPr>
            <a:picLocks noChangeAspect="1"/>
          </p:cNvPicPr>
          <p:nvPr/>
        </p:nvPicPr>
        <p:blipFill>
          <a:blip r:embed="rId3"/>
          <a:stretch>
            <a:fillRect/>
          </a:stretch>
        </p:blipFill>
        <p:spPr>
          <a:xfrm>
            <a:off x="2634431" y="3118570"/>
            <a:ext cx="3929510" cy="3427373"/>
          </a:xfrm>
          <a:prstGeom prst="rect">
            <a:avLst/>
          </a:prstGeom>
        </p:spPr>
      </p:pic>
    </p:spTree>
    <p:extLst>
      <p:ext uri="{BB962C8B-B14F-4D97-AF65-F5344CB8AC3E}">
        <p14:creationId xmlns:p14="http://schemas.microsoft.com/office/powerpoint/2010/main" val="496105375"/>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362119"/>
            <a:ext cx="8772157" cy="756676"/>
          </a:xfrm>
        </p:spPr>
        <p:txBody>
          <a:bodyPr/>
          <a:lstStyle/>
          <a:p>
            <a:r>
              <a:rPr lang="en-CA" sz="1800" dirty="0"/>
              <a:t>Identifying and Fixing Common Problems</a:t>
            </a:r>
            <a:br>
              <a:rPr lang="en-CA" sz="1800" dirty="0"/>
            </a:br>
            <a:r>
              <a:rPr lang="en-US" dirty="0"/>
              <a:t>DHCP and IP Address Issues (Cont.)</a:t>
            </a:r>
          </a:p>
        </p:txBody>
      </p:sp>
      <p:sp>
        <p:nvSpPr>
          <p:cNvPr id="2" name="Content Placeholder 1"/>
          <p:cNvSpPr>
            <a:spLocks noGrp="1"/>
          </p:cNvSpPr>
          <p:nvPr>
            <p:ph idx="1"/>
          </p:nvPr>
        </p:nvSpPr>
        <p:spPr>
          <a:xfrm>
            <a:off x="232348" y="1232592"/>
            <a:ext cx="8733677" cy="5313351"/>
          </a:xfrm>
        </p:spPr>
        <p:txBody>
          <a:bodyPr>
            <a:normAutofit lnSpcReduction="10000"/>
          </a:bodyPr>
          <a:lstStyle/>
          <a:p>
            <a:r>
              <a:rPr lang="en-US" dirty="0"/>
              <a:t>Why Can’t We Get to the Internet?</a:t>
            </a:r>
          </a:p>
          <a:p>
            <a:pPr lvl="1"/>
            <a:r>
              <a:rPr lang="en-US" dirty="0"/>
              <a:t>Examine the router status page.</a:t>
            </a:r>
          </a:p>
          <a:p>
            <a:pPr lvl="1"/>
            <a:r>
              <a:rPr lang="en-US" dirty="0"/>
              <a:t>Check all physical connections and LED indicators.</a:t>
            </a:r>
          </a:p>
          <a:p>
            <a:pPr lvl="1"/>
            <a:r>
              <a:rPr lang="en-US" dirty="0"/>
              <a:t>Try to re-establish connectivity</a:t>
            </a:r>
          </a:p>
          <a:p>
            <a:r>
              <a:rPr lang="en-US" dirty="0"/>
              <a:t>Could it be the Firewall?</a:t>
            </a:r>
          </a:p>
          <a:p>
            <a:pPr lvl="1"/>
            <a:r>
              <a:rPr lang="en-US" dirty="0"/>
              <a:t>Check that the application</a:t>
            </a:r>
          </a:p>
          <a:p>
            <a:pPr marL="228600" lvl="1" indent="0">
              <a:buNone/>
            </a:pPr>
            <a:r>
              <a:rPr lang="en-US" dirty="0"/>
              <a:t>   TCP or UDP port is open </a:t>
            </a:r>
          </a:p>
          <a:p>
            <a:pPr marL="228600" lvl="1" indent="0">
              <a:buNone/>
            </a:pPr>
            <a:r>
              <a:rPr lang="en-US" dirty="0"/>
              <a:t>   and no filter lists are </a:t>
            </a:r>
          </a:p>
          <a:p>
            <a:pPr marL="228600" lvl="1" indent="0">
              <a:buNone/>
            </a:pPr>
            <a:r>
              <a:rPr lang="en-US" dirty="0"/>
              <a:t>   blocking traffic to that port.</a:t>
            </a:r>
          </a:p>
          <a:p>
            <a:pPr lvl="1"/>
            <a:r>
              <a:rPr lang="en-US" dirty="0"/>
              <a:t>Check all settings on the</a:t>
            </a:r>
          </a:p>
          <a:p>
            <a:pPr marL="228600" lvl="1" indent="0">
              <a:buNone/>
            </a:pPr>
            <a:r>
              <a:rPr lang="en-US" dirty="0"/>
              <a:t>   router  to ensure no </a:t>
            </a:r>
          </a:p>
          <a:p>
            <a:pPr marL="228600" lvl="1" indent="0">
              <a:buNone/>
            </a:pPr>
            <a:r>
              <a:rPr lang="en-US" dirty="0"/>
              <a:t>   security restrictions could</a:t>
            </a:r>
          </a:p>
          <a:p>
            <a:pPr marL="228600" lvl="1" indent="0">
              <a:buNone/>
            </a:pPr>
            <a:r>
              <a:rPr lang="en-US" dirty="0"/>
              <a:t>   be causing the issue.</a:t>
            </a:r>
          </a:p>
        </p:txBody>
      </p:sp>
      <p:pic>
        <p:nvPicPr>
          <p:cNvPr id="4" name="Picture 3"/>
          <p:cNvPicPr>
            <a:picLocks noChangeAspect="1"/>
          </p:cNvPicPr>
          <p:nvPr/>
        </p:nvPicPr>
        <p:blipFill>
          <a:blip r:embed="rId3"/>
          <a:stretch>
            <a:fillRect/>
          </a:stretch>
        </p:blipFill>
        <p:spPr>
          <a:xfrm>
            <a:off x="3933826" y="3055876"/>
            <a:ext cx="5032200" cy="3354801"/>
          </a:xfrm>
          <a:prstGeom prst="rect">
            <a:avLst/>
          </a:prstGeom>
        </p:spPr>
      </p:pic>
    </p:spTree>
    <p:extLst>
      <p:ext uri="{BB962C8B-B14F-4D97-AF65-F5344CB8AC3E}">
        <p14:creationId xmlns:p14="http://schemas.microsoft.com/office/powerpoint/2010/main" val="2311753452"/>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r>
              <a:rPr lang="en-CA" sz="2400" dirty="0"/>
              <a:t>9.4 Working with Customer Support</a:t>
            </a:r>
          </a:p>
        </p:txBody>
      </p:sp>
    </p:spTree>
    <p:extLst>
      <p:ext uri="{BB962C8B-B14F-4D97-AF65-F5344CB8AC3E}">
        <p14:creationId xmlns:p14="http://schemas.microsoft.com/office/powerpoint/2010/main" val="593728577"/>
      </p:ext>
    </p:extLst>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362119"/>
            <a:ext cx="8772157" cy="756676"/>
          </a:xfrm>
        </p:spPr>
        <p:txBody>
          <a:bodyPr/>
          <a:lstStyle/>
          <a:p>
            <a:r>
              <a:rPr lang="en-CA" sz="1800" dirty="0"/>
              <a:t>Working with Customer Support</a:t>
            </a:r>
            <a:br>
              <a:rPr lang="en-CA" sz="1800" dirty="0"/>
            </a:br>
            <a:r>
              <a:rPr lang="en-US" dirty="0"/>
              <a:t>Using Outside Sources for Help</a:t>
            </a:r>
          </a:p>
        </p:txBody>
      </p:sp>
      <p:sp>
        <p:nvSpPr>
          <p:cNvPr id="2" name="Content Placeholder 1"/>
          <p:cNvSpPr>
            <a:spLocks noGrp="1"/>
          </p:cNvSpPr>
          <p:nvPr>
            <p:ph idx="1"/>
          </p:nvPr>
        </p:nvSpPr>
        <p:spPr>
          <a:xfrm>
            <a:off x="232348" y="1232592"/>
            <a:ext cx="8733677" cy="5313351"/>
          </a:xfrm>
        </p:spPr>
        <p:txBody>
          <a:bodyPr>
            <a:normAutofit lnSpcReduction="10000"/>
          </a:bodyPr>
          <a:lstStyle/>
          <a:p>
            <a:r>
              <a:rPr lang="en-US" dirty="0"/>
              <a:t>Where Can I Get Help?</a:t>
            </a:r>
          </a:p>
          <a:p>
            <a:pPr lvl="1"/>
            <a:r>
              <a:rPr lang="en-US" dirty="0"/>
              <a:t>It might be necessary to obtain assistance from outside sources.</a:t>
            </a:r>
          </a:p>
          <a:p>
            <a:pPr lvl="1"/>
            <a:endParaRPr lang="en-US" dirty="0"/>
          </a:p>
          <a:p>
            <a:pPr lvl="1"/>
            <a:endParaRPr lang="en-US" dirty="0"/>
          </a:p>
          <a:p>
            <a:pPr lvl="1"/>
            <a:endParaRPr lang="en-US" dirty="0"/>
          </a:p>
          <a:p>
            <a:pPr lvl="1"/>
            <a:endParaRPr lang="en-US" dirty="0"/>
          </a:p>
          <a:p>
            <a:pPr lvl="1"/>
            <a:endParaRPr lang="en-US" dirty="0"/>
          </a:p>
          <a:p>
            <a:pPr lvl="1"/>
            <a:endParaRPr lang="en-US" dirty="0"/>
          </a:p>
          <a:p>
            <a:r>
              <a:rPr lang="en-US" dirty="0"/>
              <a:t>When to Call for Help</a:t>
            </a:r>
          </a:p>
          <a:p>
            <a:pPr lvl="1"/>
            <a:r>
              <a:rPr lang="en-US" dirty="0"/>
              <a:t>It may be necessary to contact the vendor or ISP support desk for assistance. </a:t>
            </a:r>
          </a:p>
          <a:p>
            <a:r>
              <a:rPr lang="en-US" dirty="0"/>
              <a:t>Using the Support Desk</a:t>
            </a:r>
          </a:p>
          <a:p>
            <a:pPr lvl="1"/>
            <a:r>
              <a:rPr lang="en-US" dirty="0"/>
              <a:t>It is important to give the support desk as much information as possible.</a:t>
            </a:r>
          </a:p>
        </p:txBody>
      </p:sp>
      <p:grpSp>
        <p:nvGrpSpPr>
          <p:cNvPr id="8" name="Group 7"/>
          <p:cNvGrpSpPr/>
          <p:nvPr/>
        </p:nvGrpSpPr>
        <p:grpSpPr>
          <a:xfrm>
            <a:off x="1242909" y="2081071"/>
            <a:ext cx="6709422" cy="2029108"/>
            <a:chOff x="804759" y="2109646"/>
            <a:chExt cx="6709422" cy="2029108"/>
          </a:xfrm>
        </p:grpSpPr>
        <p:pic>
          <p:nvPicPr>
            <p:cNvPr id="4" name="Picture 3"/>
            <p:cNvPicPr>
              <a:picLocks noChangeAspect="1"/>
            </p:cNvPicPr>
            <p:nvPr/>
          </p:nvPicPr>
          <p:blipFill>
            <a:blip r:embed="rId3"/>
            <a:stretch>
              <a:fillRect/>
            </a:stretch>
          </p:blipFill>
          <p:spPr>
            <a:xfrm>
              <a:off x="804759" y="2109646"/>
              <a:ext cx="1476581" cy="2029108"/>
            </a:xfrm>
            <a:prstGeom prst="rect">
              <a:avLst/>
            </a:prstGeom>
          </p:spPr>
        </p:pic>
        <p:pic>
          <p:nvPicPr>
            <p:cNvPr id="5" name="Picture 4"/>
            <p:cNvPicPr>
              <a:picLocks noChangeAspect="1"/>
            </p:cNvPicPr>
            <p:nvPr/>
          </p:nvPicPr>
          <p:blipFill>
            <a:blip r:embed="rId4"/>
            <a:stretch>
              <a:fillRect/>
            </a:stretch>
          </p:blipFill>
          <p:spPr>
            <a:xfrm>
              <a:off x="2514500" y="2109646"/>
              <a:ext cx="1442493" cy="2029108"/>
            </a:xfrm>
            <a:prstGeom prst="rect">
              <a:avLst/>
            </a:prstGeom>
          </p:spPr>
        </p:pic>
        <p:pic>
          <p:nvPicPr>
            <p:cNvPr id="6" name="Picture 5"/>
            <p:cNvPicPr>
              <a:picLocks noChangeAspect="1"/>
            </p:cNvPicPr>
            <p:nvPr/>
          </p:nvPicPr>
          <p:blipFill>
            <a:blip r:embed="rId5"/>
            <a:stretch>
              <a:fillRect/>
            </a:stretch>
          </p:blipFill>
          <p:spPr>
            <a:xfrm>
              <a:off x="4190153" y="2109646"/>
              <a:ext cx="1382146" cy="2029108"/>
            </a:xfrm>
            <a:prstGeom prst="rect">
              <a:avLst/>
            </a:prstGeom>
          </p:spPr>
        </p:pic>
        <p:pic>
          <p:nvPicPr>
            <p:cNvPr id="7" name="Picture 6"/>
            <p:cNvPicPr>
              <a:picLocks noChangeAspect="1"/>
            </p:cNvPicPr>
            <p:nvPr/>
          </p:nvPicPr>
          <p:blipFill>
            <a:blip r:embed="rId6"/>
            <a:stretch>
              <a:fillRect/>
            </a:stretch>
          </p:blipFill>
          <p:spPr>
            <a:xfrm>
              <a:off x="5805459" y="2109646"/>
              <a:ext cx="1708722" cy="2029108"/>
            </a:xfrm>
            <a:prstGeom prst="rect">
              <a:avLst/>
            </a:prstGeom>
          </p:spPr>
        </p:pic>
      </p:grpSp>
    </p:spTree>
    <p:extLst>
      <p:ext uri="{BB962C8B-B14F-4D97-AF65-F5344CB8AC3E}">
        <p14:creationId xmlns:p14="http://schemas.microsoft.com/office/powerpoint/2010/main" val="273106413"/>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362119"/>
            <a:ext cx="8772157" cy="756676"/>
          </a:xfrm>
        </p:spPr>
        <p:txBody>
          <a:bodyPr/>
          <a:lstStyle/>
          <a:p>
            <a:r>
              <a:rPr lang="en-CA" sz="1800" dirty="0"/>
              <a:t>Working with Customer Support</a:t>
            </a:r>
            <a:br>
              <a:rPr lang="en-CA" sz="1800" dirty="0"/>
            </a:br>
            <a:r>
              <a:rPr lang="en-US" dirty="0"/>
              <a:t>Keeping Good Records</a:t>
            </a:r>
          </a:p>
        </p:txBody>
      </p:sp>
      <p:sp>
        <p:nvSpPr>
          <p:cNvPr id="2" name="Content Placeholder 1"/>
          <p:cNvSpPr>
            <a:spLocks noGrp="1"/>
          </p:cNvSpPr>
          <p:nvPr>
            <p:ph idx="1"/>
          </p:nvPr>
        </p:nvSpPr>
        <p:spPr>
          <a:xfrm>
            <a:off x="232348" y="1232592"/>
            <a:ext cx="8733677" cy="5313351"/>
          </a:xfrm>
        </p:spPr>
        <p:txBody>
          <a:bodyPr>
            <a:normAutofit lnSpcReduction="10000"/>
          </a:bodyPr>
          <a:lstStyle/>
          <a:p>
            <a:r>
              <a:rPr lang="en-US" dirty="0"/>
              <a:t>Resolving the Issue</a:t>
            </a:r>
          </a:p>
          <a:p>
            <a:pPr lvl="1"/>
            <a:r>
              <a:rPr lang="en-US" dirty="0"/>
              <a:t>They may escalate the problem to a higher level. </a:t>
            </a:r>
          </a:p>
          <a:p>
            <a:pPr lvl="1"/>
            <a:r>
              <a:rPr lang="en-US" dirty="0"/>
              <a:t>Record all information regarding the interaction with the support desk.</a:t>
            </a:r>
          </a:p>
          <a:p>
            <a:r>
              <a:rPr lang="en-US" dirty="0"/>
              <a:t>Tickets and Work Orders</a:t>
            </a:r>
          </a:p>
          <a:p>
            <a:pPr lvl="1"/>
            <a:r>
              <a:rPr lang="en-US" dirty="0"/>
              <a:t>When the customer identifies </a:t>
            </a:r>
          </a:p>
          <a:p>
            <a:pPr marL="228600" lvl="1" indent="0">
              <a:buNone/>
            </a:pPr>
            <a:r>
              <a:rPr lang="en-US" dirty="0"/>
              <a:t>   who they are, the technician</a:t>
            </a:r>
          </a:p>
          <a:p>
            <a:pPr marL="228600" lvl="1" indent="0">
              <a:buNone/>
            </a:pPr>
            <a:r>
              <a:rPr lang="en-US" dirty="0"/>
              <a:t>   accesses the relevant customer </a:t>
            </a:r>
          </a:p>
          <a:p>
            <a:pPr marL="228600" lvl="1" indent="0">
              <a:buNone/>
            </a:pPr>
            <a:r>
              <a:rPr lang="en-US" dirty="0"/>
              <a:t>   information.</a:t>
            </a:r>
          </a:p>
          <a:p>
            <a:pPr lvl="1"/>
            <a:r>
              <a:rPr lang="en-US" dirty="0"/>
              <a:t>The information is transferred to </a:t>
            </a:r>
          </a:p>
          <a:p>
            <a:pPr marL="228600" lvl="1" indent="0">
              <a:buNone/>
            </a:pPr>
            <a:r>
              <a:rPr lang="en-US" dirty="0"/>
              <a:t>   a trouble ticket, or incident report.</a:t>
            </a:r>
          </a:p>
          <a:p>
            <a:pPr lvl="1"/>
            <a:r>
              <a:rPr lang="en-US" dirty="0"/>
              <a:t>When an on-site call is required, </a:t>
            </a:r>
          </a:p>
          <a:p>
            <a:pPr marL="228600" lvl="1" indent="0">
              <a:buNone/>
            </a:pPr>
            <a:r>
              <a:rPr lang="en-US" dirty="0"/>
              <a:t>   the trouble ticket information can</a:t>
            </a:r>
          </a:p>
          <a:p>
            <a:pPr marL="228600" lvl="1" indent="0">
              <a:buNone/>
            </a:pPr>
            <a:r>
              <a:rPr lang="en-US" dirty="0"/>
              <a:t>   be converted to a work order.</a:t>
            </a:r>
          </a:p>
        </p:txBody>
      </p:sp>
      <p:pic>
        <p:nvPicPr>
          <p:cNvPr id="3" name="Picture 2"/>
          <p:cNvPicPr>
            <a:picLocks noChangeAspect="1"/>
          </p:cNvPicPr>
          <p:nvPr/>
        </p:nvPicPr>
        <p:blipFill>
          <a:blip r:embed="rId3"/>
          <a:stretch>
            <a:fillRect/>
          </a:stretch>
        </p:blipFill>
        <p:spPr>
          <a:xfrm>
            <a:off x="4943475" y="2485219"/>
            <a:ext cx="3689366" cy="4060724"/>
          </a:xfrm>
          <a:prstGeom prst="rect">
            <a:avLst/>
          </a:prstGeom>
        </p:spPr>
      </p:pic>
    </p:spTree>
    <p:extLst>
      <p:ext uri="{BB962C8B-B14F-4D97-AF65-F5344CB8AC3E}">
        <p14:creationId xmlns:p14="http://schemas.microsoft.com/office/powerpoint/2010/main" val="163254970"/>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C5399FA9-B503-8D4F-93FC-C7D1A92061F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6229264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Instructor_Supplemental_Material_Template.pptx" id="{3198E07C-115F-418B-A9A8-BF9053302A35}" vid="{198B02FE-59AF-4313-B2FA-B9A3F3C1E378}"/>
    </a:ext>
  </a:ext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Instructor_Supplemental_Material_Template.pptx" id="{3198E07C-115F-418B-A9A8-BF9053302A35}" vid="{C5585B68-2BDF-41F6-9912-6E7821961829}"/>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1287</Words>
  <Application>Microsoft Macintosh PowerPoint</Application>
  <PresentationFormat>On-screen Show (4:3)</PresentationFormat>
  <Paragraphs>211</Paragraphs>
  <Slides>25</Slides>
  <Notes>21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25</vt:i4>
      </vt:variant>
    </vt:vector>
  </HeadingPairs>
  <TitlesOfParts>
    <vt:vector size="30" baseType="lpstr">
      <vt:lpstr>Arial</vt:lpstr>
      <vt:lpstr>Courier New</vt:lpstr>
      <vt:lpstr>Wingdings</vt:lpstr>
      <vt:lpstr>PPT-TMPLT-WHT_C</vt:lpstr>
      <vt:lpstr>NetAcad-4F_PPT-WHT_060408</vt:lpstr>
      <vt:lpstr>PowerPoint Presentation</vt:lpstr>
      <vt:lpstr>PowerPoint Presentation</vt:lpstr>
      <vt:lpstr>Chapter 9: Testing and Troubleshooting</vt:lpstr>
      <vt:lpstr>Chapter 9 - Sections &amp; Objectives</vt:lpstr>
      <vt:lpstr>9.1 What To Do When It Does Not Work</vt:lpstr>
      <vt:lpstr>What to Do When it Does not Work The Troubleshooting Process</vt:lpstr>
      <vt:lpstr>What to Do When it Does not Work Approaches to Troubleshooting</vt:lpstr>
      <vt:lpstr>9.2 Troubleshooting Issues in Networks</vt:lpstr>
      <vt:lpstr>Troubleshooting Issues in Networks Detecting Physical Layer Problems</vt:lpstr>
      <vt:lpstr>Troubleshooting Issues in Networks Troubleshooting Utilities</vt:lpstr>
      <vt:lpstr>Troubleshooting Issues in Networks Testing Network Connectivity</vt:lpstr>
      <vt:lpstr>Troubleshooting Issues in Networks Testing Network Connectivity (Cont.)</vt:lpstr>
      <vt:lpstr>Troubleshooting Issues in Networks Other Useful IP Utilities</vt:lpstr>
      <vt:lpstr>9.3 Identifying and Fixing Common Problems</vt:lpstr>
      <vt:lpstr>Identifying and Fixing Common Problems Connectivity Issues</vt:lpstr>
      <vt:lpstr>Identifying and Fixing Common Problems How to Solve Common Issues</vt:lpstr>
      <vt:lpstr>Identifying and Fixing Common Problems Troubleshooting Wireless</vt:lpstr>
      <vt:lpstr>Identifying and Fixing Common Problems DHCP and IP Address Issues</vt:lpstr>
      <vt:lpstr>Identifying and Fixing Common Problems DHCP and IP Address Issues (Cont.)</vt:lpstr>
      <vt:lpstr>9.4 Working with Customer Support</vt:lpstr>
      <vt:lpstr>Working with Customer Support Using Outside Sources for Help</vt:lpstr>
      <vt:lpstr>Working with Customer Support Keeping Good Records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P.I.Wallin</dc:creator>
  <cp:lastModifiedBy>P.I.Wallin</cp:lastModifiedBy>
  <cp:revision>2</cp:revision>
  <dcterms:created xsi:type="dcterms:W3CDTF">2020-09-28T08:38:30Z</dcterms:created>
  <dcterms:modified xsi:type="dcterms:W3CDTF">2020-11-18T12:06:32Z</dcterms:modified>
</cp:coreProperties>
</file>