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39"/>
  </p:notesMasterIdLst>
  <p:handoutMasterIdLst>
    <p:handoutMasterId r:id="rId40"/>
  </p:handoutMasterIdLst>
  <p:sldIdLst>
    <p:sldId id="258" r:id="rId3"/>
    <p:sldId id="259" r:id="rId4"/>
    <p:sldId id="260" r:id="rId5"/>
    <p:sldId id="270" r:id="rId6"/>
    <p:sldId id="257" r:id="rId7"/>
    <p:sldId id="266" r:id="rId8"/>
    <p:sldId id="267" r:id="rId9"/>
    <p:sldId id="268" r:id="rId10"/>
    <p:sldId id="269" r:id="rId11"/>
    <p:sldId id="308" r:id="rId12"/>
    <p:sldId id="272" r:id="rId13"/>
    <p:sldId id="279" r:id="rId14"/>
    <p:sldId id="277" r:id="rId15"/>
    <p:sldId id="282" r:id="rId16"/>
    <p:sldId id="285" r:id="rId17"/>
    <p:sldId id="276" r:id="rId18"/>
    <p:sldId id="284" r:id="rId19"/>
    <p:sldId id="264" r:id="rId20"/>
    <p:sldId id="299" r:id="rId21"/>
    <p:sldId id="287" r:id="rId22"/>
    <p:sldId id="288" r:id="rId23"/>
    <p:sldId id="290" r:id="rId24"/>
    <p:sldId id="294" r:id="rId25"/>
    <p:sldId id="263" r:id="rId26"/>
    <p:sldId id="274" r:id="rId27"/>
    <p:sldId id="278" r:id="rId28"/>
    <p:sldId id="314" r:id="rId29"/>
    <p:sldId id="315" r:id="rId30"/>
    <p:sldId id="316" r:id="rId31"/>
    <p:sldId id="317" r:id="rId32"/>
    <p:sldId id="271" r:id="rId33"/>
    <p:sldId id="310" r:id="rId34"/>
    <p:sldId id="311" r:id="rId35"/>
    <p:sldId id="309" r:id="rId36"/>
    <p:sldId id="312" r:id="rId37"/>
    <p:sldId id="302" r:id="rId3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A8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7" autoAdjust="0"/>
    <p:restoredTop sz="94676" autoAdjust="0"/>
  </p:normalViewPr>
  <p:slideViewPr>
    <p:cSldViewPr snapToGrid="0">
      <p:cViewPr varScale="1">
        <p:scale>
          <a:sx n="61" d="100"/>
          <a:sy n="61" d="100"/>
        </p:scale>
        <p:origin x="708" y="4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-113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7B0E-EA66-4013-830F-AB26B2CA6778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2EF5D8-FB4E-40B0-8736-3F48CEC3F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042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2F4724-B5E9-4941-9BB9-03F7074FBC59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F963B-5E74-4933-9C44-5D5134D3AC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676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(Image from: Inside Bethlem Royal Hospital – BBC Documentary; http://www.bbc.co.uk/news/av/magazine-35836178/inside-bethlem-royal-hospital)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8A1C599-76DA-41AF-9D5D-FD54F214CC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8340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5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“Robert Spitzer later criticized his own work on it in an interview with Adam Curtis, saying it led to the medicalization of 20-30 percent of the population who may not have had any serious mental problems.” https://en.wikipedia.org/wiki/Diagnostic_and_Statistical_Manual_of_Mental_Disorders. Much of the work had involved many compromises to keep psychiatrists on board. DSM-I &amp; II were heavily influenced by the psychodynamic approach commonly applied by many US psychiatrists at that time.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055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Excerpt relates to the APA Convention of 1971. In its place homosexuality was replaced by "sexual orientation disturbance“ (1974)</a:t>
            </a:r>
          </a:p>
          <a:p>
            <a:r>
              <a:rPr lang="en-GB" dirty="0"/>
              <a:t>Homosexuality was removed from the ICD-10 in 1990.</a:t>
            </a:r>
          </a:p>
          <a:p>
            <a:r>
              <a:rPr lang="en-GB" dirty="0"/>
              <a:t>Chinese Society of Psychiatry removed homosexuality from the Chinese classification system in 2001.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1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911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3849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Obliged to diagnose axes 1-3, axes 4-5 complete the wider picture.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154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797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386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Books of The Times </a:t>
            </a:r>
          </a:p>
          <a:p>
            <a:r>
              <a:rPr lang="en-GB" dirty="0"/>
              <a:t>By DWIGHT GARNER MAY 1, 2013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4026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DSM-5: The Future of Psychiatric Diagnosis (2011) British Psychological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886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“The main building of St </a:t>
            </a:r>
            <a:r>
              <a:rPr lang="en-GB" dirty="0" err="1"/>
              <a:t>Elizabeths</a:t>
            </a:r>
            <a:r>
              <a:rPr lang="en-GB" dirty="0"/>
              <a:t> Hospital (2006), located in Washington, D.C., now abandoned, was one of the sites of the Rosenhan experiment Author: Tom CC BY-SA 2.5”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8F963B-5E74-4933-9C44-5D5134D3ACD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86625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8F963B-5E74-4933-9C44-5D5134D3ACD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09588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de-DE" dirty="0"/>
              <a:t>Spitzer &amp; Fleiss 1974 document link:</a:t>
            </a:r>
          </a:p>
          <a:p>
            <a:r>
              <a:rPr lang="en-GB" dirty="0"/>
              <a:t>http://www.wpic.pitt.edu/research/biometrics/Publications/Biometrics%20Archives%20PDF/614Spitzer&amp;Fleiss1974.pdf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F963B-5E74-4933-9C44-5D5134D3ACD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818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242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197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23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94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354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51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671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857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345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339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1496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7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43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50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4257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761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0695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0484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4755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869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181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0C912-58C5-4EB3-8AF3-A02322CBCA55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23E57-6799-41F9-B4E8-BB2B70B8F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663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3742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FFBDD-F3BF-44DF-AA8B-6B7B488227A0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35699-7569-4F8E-B2E8-130EFA02A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606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wpic.pitt.edu/research/biometrics/Publications/Biometrics%20Archives%20PDF/614Spitzer&amp;Fleiss1974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947BB77-03B3-4FCD-A15A-069D01AF88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0" t="1068"/>
          <a:stretch/>
        </p:blipFill>
        <p:spPr>
          <a:xfrm>
            <a:off x="5471405" y="0"/>
            <a:ext cx="6720595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9B326F4-751C-4DCD-B65E-E5532D55EDB2}"/>
              </a:ext>
            </a:extLst>
          </p:cNvPr>
          <p:cNvSpPr/>
          <p:nvPr/>
        </p:nvSpPr>
        <p:spPr>
          <a:xfrm>
            <a:off x="-119563" y="1688442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Measuring Up?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Psychology of Difference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35FB9B-ECB5-4FEE-8E6A-E61FBFCE3DCA}"/>
              </a:ext>
            </a:extLst>
          </p:cNvPr>
          <p:cNvSpPr/>
          <p:nvPr/>
        </p:nvSpPr>
        <p:spPr>
          <a:xfrm>
            <a:off x="902849" y="5704730"/>
            <a:ext cx="30428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Andy Coard  UWTSD Lampeter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A9E1AEF-AF97-4060-A4F5-A3632BF12673}"/>
              </a:ext>
            </a:extLst>
          </p:cNvPr>
          <p:cNvSpPr/>
          <p:nvPr/>
        </p:nvSpPr>
        <p:spPr>
          <a:xfrm>
            <a:off x="9472986" y="6642556"/>
            <a:ext cx="271901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https://fineartamerica.com/featured/agony-d-freeman.html</a:t>
            </a:r>
          </a:p>
        </p:txBody>
      </p:sp>
    </p:spTree>
    <p:extLst>
      <p:ext uri="{BB962C8B-B14F-4D97-AF65-F5344CB8AC3E}">
        <p14:creationId xmlns:p14="http://schemas.microsoft.com/office/powerpoint/2010/main" val="2339546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89794D5-6F45-40D8-A471-6EDD9F27C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1213" y="1240077"/>
            <a:ext cx="5161151" cy="34383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CF44F9-E744-4508-92A2-BEFD153F2E4C}"/>
              </a:ext>
            </a:extLst>
          </p:cNvPr>
          <p:cNvSpPr txBox="1"/>
          <p:nvPr/>
        </p:nvSpPr>
        <p:spPr>
          <a:xfrm>
            <a:off x="442412" y="1240077"/>
            <a:ext cx="560666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Defining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Abnormality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Part 2: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white"/>
                </a:solidFill>
                <a:latin typeface="Calibri" panose="020F0502020204030204"/>
              </a:rPr>
              <a:t>The Medical Model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F52EEC-4FFB-472C-BDF5-E5A1122A2B7D}"/>
              </a:ext>
            </a:extLst>
          </p:cNvPr>
          <p:cNvSpPr txBox="1"/>
          <p:nvPr/>
        </p:nvSpPr>
        <p:spPr>
          <a:xfrm>
            <a:off x="1233814" y="4916466"/>
            <a:ext cx="36085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Andy Coard UWTSD Lampeter</a:t>
            </a:r>
          </a:p>
        </p:txBody>
      </p:sp>
    </p:spTree>
    <p:extLst>
      <p:ext uri="{BB962C8B-B14F-4D97-AF65-F5344CB8AC3E}">
        <p14:creationId xmlns:p14="http://schemas.microsoft.com/office/powerpoint/2010/main" val="3585967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7E7E2-9316-46E5-9AA5-66F73EE45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171" y="0"/>
            <a:ext cx="11647648" cy="1325563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Overview of Previous Session: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Concepts of Abnormality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C91E49-FDC4-4086-84CC-CE4B8B6F3C69}"/>
              </a:ext>
            </a:extLst>
          </p:cNvPr>
          <p:cNvSpPr txBox="1"/>
          <p:nvPr/>
        </p:nvSpPr>
        <p:spPr>
          <a:xfrm>
            <a:off x="1799780" y="1925287"/>
            <a:ext cx="947474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Deviation from Statistical Norms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Deviation from Social Norms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Maladaptive Behaviour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Personal Distress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Others’ Distress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Highly Predictable/Unpredictable Behaviour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Mental Health Criterion of Abnormality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8.   Mental Illness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(the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Medical Model </a:t>
            </a: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 Abnormality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8BDBDF-8380-49A1-997E-095D50E27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8366" y="900773"/>
            <a:ext cx="12464374" cy="48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95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2FDDE00-E8F5-4353-8592-3E47614D5D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8CA386-CF2C-4530-83A4-EB787BB43295}"/>
              </a:ext>
            </a:extLst>
          </p:cNvPr>
          <p:cNvSpPr txBox="1"/>
          <p:nvPr/>
        </p:nvSpPr>
        <p:spPr>
          <a:xfrm>
            <a:off x="850605" y="240283"/>
            <a:ext cx="79321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Overview From Previous Session: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790485-D13D-43FF-9862-77B31AFF6D32}"/>
              </a:ext>
            </a:extLst>
          </p:cNvPr>
          <p:cNvSpPr txBox="1"/>
          <p:nvPr/>
        </p:nvSpPr>
        <p:spPr>
          <a:xfrm>
            <a:off x="907311" y="1490285"/>
            <a:ext cx="9647275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Chamorro-</a:t>
            </a: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Premuzic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(2015)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suggests many current views of normality are reached through a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combination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the following: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Deviation from statistical Norms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Deviation from Social Norms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Personal Distress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Medical Model’s Diagnostic Approach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Due to their limitations, no single criteria is sufficient, but when considered together they provide a useful basis for identifying “psychopathological symptoms” and “are thus widely employed.”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                    (Chamorro-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Premuzic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2015: 143)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919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CD59C1C-378C-435D-81A0-9A55E0541E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081" y="4611"/>
            <a:ext cx="10820026" cy="68487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2F39A3-1BA5-411F-ADC7-8348CF40EDBE}"/>
              </a:ext>
            </a:extLst>
          </p:cNvPr>
          <p:cNvSpPr txBox="1"/>
          <p:nvPr/>
        </p:nvSpPr>
        <p:spPr>
          <a:xfrm>
            <a:off x="1104569" y="190276"/>
            <a:ext cx="102234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Medical Model of Abnormality</a:t>
            </a:r>
          </a:p>
        </p:txBody>
      </p:sp>
    </p:spTree>
    <p:extLst>
      <p:ext uri="{BB962C8B-B14F-4D97-AF65-F5344CB8AC3E}">
        <p14:creationId xmlns:p14="http://schemas.microsoft.com/office/powerpoint/2010/main" val="3922792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7A063-1453-46B5-9F64-5908D89E7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497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Abnormality as Mental Illness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867AFD-5818-4534-ABD5-591F4C91BD67}"/>
              </a:ext>
            </a:extLst>
          </p:cNvPr>
          <p:cNvSpPr txBox="1"/>
          <p:nvPr/>
        </p:nvSpPr>
        <p:spPr>
          <a:xfrm>
            <a:off x="-123277" y="840164"/>
            <a:ext cx="12649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200F21-2487-4F1A-8E92-25C7FE0B9FF9}"/>
              </a:ext>
            </a:extLst>
          </p:cNvPr>
          <p:cNvSpPr txBox="1"/>
          <p:nvPr/>
        </p:nvSpPr>
        <p:spPr>
          <a:xfrm>
            <a:off x="664142" y="1410534"/>
            <a:ext cx="1124251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This definition represents the approach of the Medical Model to abnormality where abnormality is viewed as a symptom of mental illness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Historical links between medicine and psychological disorder have led to an appropriation of medical vocabulary, where abnormality is classed on the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                  basis of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symptoms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, leading to mental illness being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           viewed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as a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disease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                      to be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diagnosed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                         and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treated    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by psychiatrists.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                               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Therapies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are applied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         in psychiatric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hospitals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and if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abnormal behaviour ceases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the patient is thought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cured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.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Maher 1966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cited in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Gross 2010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: 686)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767697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A29C53-6943-4325-9193-DFE0FE624215}"/>
              </a:ext>
            </a:extLst>
          </p:cNvPr>
          <p:cNvSpPr/>
          <p:nvPr/>
        </p:nvSpPr>
        <p:spPr>
          <a:xfrm>
            <a:off x="330741" y="358117"/>
            <a:ext cx="1230224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Medical Model (Abnormality as Mental Illness)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C21129-E841-4514-BFB9-D13E5D850E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665F6B-8E4A-4251-94DA-C39617CA8411}"/>
              </a:ext>
            </a:extLst>
          </p:cNvPr>
          <p:cNvSpPr txBox="1"/>
          <p:nvPr/>
        </p:nvSpPr>
        <p:spPr>
          <a:xfrm>
            <a:off x="579648" y="1779164"/>
            <a:ext cx="1071339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Medical Model’ mental illness raises a number of contentious issues: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Circular Reasoning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Labelling &amp; Social Control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Practical Problems of Subjectivity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Appropriateness of Medical Model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9F7E58-BD5C-49AC-AF98-2BEB1DD519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2331" y="2457855"/>
            <a:ext cx="5063428" cy="32036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1DEA4CD-57F3-4683-B479-6A099AC34CC4}"/>
              </a:ext>
            </a:extLst>
          </p:cNvPr>
          <p:cNvSpPr/>
          <p:nvPr/>
        </p:nvSpPr>
        <p:spPr>
          <a:xfrm rot="10800000" flipV="1">
            <a:off x="9079149" y="5507610"/>
            <a:ext cx="2924783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jp6Zj8uqDZAhXEK8AKHY7cC2EQjRx6BAgAEAY&amp;url=http%3A%2F%2Fwww.bbc.co.uk%2Fnews%2Fav%2Fmagazine-35836178%2Finside-bethlem-royal-hospital&amp;psig=AOvVaw2ep7GPiQB1kQJEoftxPWb9&amp;ust=1518527713003761</a:t>
            </a:r>
          </a:p>
        </p:txBody>
      </p:sp>
    </p:spTree>
    <p:extLst>
      <p:ext uri="{BB962C8B-B14F-4D97-AF65-F5344CB8AC3E}">
        <p14:creationId xmlns:p14="http://schemas.microsoft.com/office/powerpoint/2010/main" val="488135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A29C53-6943-4325-9193-DFE0FE624215}"/>
              </a:ext>
            </a:extLst>
          </p:cNvPr>
          <p:cNvSpPr/>
          <p:nvPr/>
        </p:nvSpPr>
        <p:spPr>
          <a:xfrm>
            <a:off x="330741" y="358117"/>
            <a:ext cx="1230224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Medical Model (Abnormality as Mental Illness)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C21129-E841-4514-BFB9-D13E5D850E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665F6B-8E4A-4251-94DA-C39617CA8411}"/>
              </a:ext>
            </a:extLst>
          </p:cNvPr>
          <p:cNvSpPr txBox="1"/>
          <p:nvPr/>
        </p:nvSpPr>
        <p:spPr>
          <a:xfrm>
            <a:off x="330741" y="1889640"/>
            <a:ext cx="11310025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Medical Model of mental illness raises a number of contentious issues: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Circular Reasoning;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behaviours may be categorised as form of mental illness &amp; then name of illness given as explanation or cause of the behaviour</a:t>
            </a: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514350" marR="0" lvl="0" indent="-5143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Labelling &amp; Social Control;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Szasz (1960)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argues a lack of predictability is disturbing,  using a label of “mentally ill” helps to reduce our fears.  In this respect psychiatric hospitals can act as agencies for social control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8480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1F72167-0EF8-44F2-A334-1607CC9EA86B}"/>
              </a:ext>
            </a:extLst>
          </p:cNvPr>
          <p:cNvSpPr/>
          <p:nvPr/>
        </p:nvSpPr>
        <p:spPr>
          <a:xfrm>
            <a:off x="615657" y="937610"/>
            <a:ext cx="10537296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marR="0" lvl="0" indent="-51435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 startAt="3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Practical Problems of Subjectivity;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does mental illness really exist?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Szasz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argues the symptoms are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subjective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- unlike physical symptoms which are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objective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leads to practical problems of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reliability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&amp;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validity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diagnosis</a:t>
            </a:r>
          </a:p>
          <a:p>
            <a:pPr marL="514350" marR="0" lvl="0" indent="-51435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 startAt="3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Heather (1976)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argued psychiatry was a “quasi-medical illusion” due       	to its cultural relativity and lack of objectivity </a:t>
            </a:r>
          </a:p>
          <a:p>
            <a:pPr marR="0" lvl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										(Heather 1976 cited in Gross 2010: 687)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4.  Appropriateness of Medical Model;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given all of the above, is the 	medical model appropriate?</a:t>
            </a:r>
          </a:p>
        </p:txBody>
      </p:sp>
    </p:spTree>
    <p:extLst>
      <p:ext uri="{BB962C8B-B14F-4D97-AF65-F5344CB8AC3E}">
        <p14:creationId xmlns:p14="http://schemas.microsoft.com/office/powerpoint/2010/main" val="800569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B14279-01CE-4824-BD0C-4DEBF0F499BE}"/>
              </a:ext>
            </a:extLst>
          </p:cNvPr>
          <p:cNvSpPr txBox="1"/>
          <p:nvPr/>
        </p:nvSpPr>
        <p:spPr>
          <a:xfrm>
            <a:off x="296726" y="240283"/>
            <a:ext cx="118145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Examining some of these points in more detail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19D343-E76E-4501-9A3C-A0B2E9B94458}"/>
              </a:ext>
            </a:extLst>
          </p:cNvPr>
          <p:cNvSpPr/>
          <p:nvPr/>
        </p:nvSpPr>
        <p:spPr>
          <a:xfrm>
            <a:off x="693459" y="1779165"/>
            <a:ext cx="6277276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</a:t>
            </a: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Labelling &amp; Social Control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Szasz believed psychiatric Hospitals can act as agencies for </a:t>
            </a: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 control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 that diagnosis maybe counterproductive due to dangers of labelling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30A96-039C-4913-B6C0-5A4F9D1E99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508" y="4405610"/>
            <a:ext cx="7207177" cy="15972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F30E012-7178-418E-8A65-002AB2229B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6629" y="1641109"/>
            <a:ext cx="3048264" cy="39078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54B3C90-C8C2-4014-A137-948FD362EA02}"/>
              </a:ext>
            </a:extLst>
          </p:cNvPr>
          <p:cNvSpPr/>
          <p:nvPr/>
        </p:nvSpPr>
        <p:spPr>
          <a:xfrm>
            <a:off x="7837631" y="5688078"/>
            <a:ext cx="412586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Thomas Szasz 1920 -2012: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Argued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against </a:t>
            </a:r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c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oercive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en-GB" noProof="0" dirty="0">
                <a:solidFill>
                  <a:prstClr val="white"/>
                </a:solidFill>
                <a:latin typeface="Calibri" panose="020F0502020204030204"/>
              </a:rPr>
              <a:t>P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sychiatry)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1648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88B7494-4667-42C1-A0D0-A4A080F530F2}"/>
              </a:ext>
            </a:extLst>
          </p:cNvPr>
          <p:cNvSpPr/>
          <p:nvPr/>
        </p:nvSpPr>
        <p:spPr>
          <a:xfrm>
            <a:off x="191632" y="142927"/>
            <a:ext cx="826059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0" lvl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4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</a:rPr>
              <a:t>3. Practical Problems of Subjectivity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617ADB-DEDF-49DD-BF1E-3A9E38B123F8}"/>
              </a:ext>
            </a:extLst>
          </p:cNvPr>
          <p:cNvSpPr txBox="1"/>
          <p:nvPr/>
        </p:nvSpPr>
        <p:spPr>
          <a:xfrm>
            <a:off x="191632" y="1490285"/>
            <a:ext cx="8344658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+mj-lt"/>
              </a:rPr>
              <a:t>This relates to problems of </a:t>
            </a:r>
            <a:r>
              <a:rPr lang="en-GB" sz="4000" dirty="0">
                <a:solidFill>
                  <a:srgbClr val="FFC000"/>
                </a:solidFill>
                <a:latin typeface="+mj-lt"/>
              </a:rPr>
              <a:t>diagnosis</a:t>
            </a:r>
            <a:r>
              <a:rPr lang="en-GB" sz="4000" dirty="0">
                <a:solidFill>
                  <a:schemeClr val="bg1"/>
                </a:solidFill>
                <a:latin typeface="+mj-lt"/>
              </a:rPr>
              <a:t> and issues of </a:t>
            </a:r>
            <a:r>
              <a:rPr lang="en-GB" sz="4000" dirty="0">
                <a:solidFill>
                  <a:srgbClr val="FFC000"/>
                </a:solidFill>
                <a:latin typeface="+mj-lt"/>
              </a:rPr>
              <a:t>Reliability</a:t>
            </a:r>
            <a:r>
              <a:rPr lang="en-GB" sz="400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4000" dirty="0">
                <a:solidFill>
                  <a:srgbClr val="FFC000"/>
                </a:solidFill>
                <a:latin typeface="+mj-lt"/>
              </a:rPr>
              <a:t>&amp; Validity</a:t>
            </a:r>
          </a:p>
          <a:p>
            <a:endParaRPr lang="en-GB" sz="800" dirty="0">
              <a:solidFill>
                <a:srgbClr val="FFC000"/>
              </a:solidFill>
            </a:endParaRPr>
          </a:p>
          <a:p>
            <a:endParaRPr lang="en-GB" sz="800" dirty="0">
              <a:solidFill>
                <a:srgbClr val="FFC000"/>
              </a:solidFill>
            </a:endParaRPr>
          </a:p>
          <a:p>
            <a:endParaRPr lang="en-GB" sz="800" dirty="0">
              <a:solidFill>
                <a:srgbClr val="FFC000"/>
              </a:solidFill>
            </a:endParaRPr>
          </a:p>
          <a:p>
            <a:endParaRPr lang="en-GB" sz="800" dirty="0">
              <a:solidFill>
                <a:srgbClr val="FFC000"/>
              </a:solidFill>
            </a:endParaRPr>
          </a:p>
          <a:p>
            <a:endParaRPr lang="en-GB" sz="100" dirty="0">
              <a:solidFill>
                <a:srgbClr val="FFC000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Reliability &amp;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>
                <a:solidFill>
                  <a:srgbClr val="FFC000"/>
                </a:solidFill>
              </a:rPr>
              <a:t>Validity</a:t>
            </a:r>
            <a:r>
              <a:rPr lang="en-GB" sz="2800" dirty="0">
                <a:solidFill>
                  <a:schemeClr val="bg1"/>
                </a:solidFill>
              </a:rPr>
              <a:t> - Quick guide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If my kitchen scales consistently weigh exactly </a:t>
            </a:r>
          </a:p>
          <a:p>
            <a:r>
              <a:rPr lang="en-GB" sz="2800" dirty="0">
                <a:solidFill>
                  <a:schemeClr val="bg1"/>
                </a:solidFill>
              </a:rPr>
              <a:t>3 grams overweight, they will be </a:t>
            </a:r>
            <a:r>
              <a:rPr lang="en-GB" sz="2800" b="1" dirty="0">
                <a:solidFill>
                  <a:srgbClr val="FFC000"/>
                </a:solidFill>
              </a:rPr>
              <a:t>reliable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They will not give a </a:t>
            </a:r>
            <a:r>
              <a:rPr lang="en-GB" sz="2800" b="1" dirty="0">
                <a:solidFill>
                  <a:srgbClr val="FFC000"/>
                </a:solidFill>
              </a:rPr>
              <a:t>valid</a:t>
            </a:r>
            <a:r>
              <a:rPr lang="en-GB" sz="2800" dirty="0">
                <a:solidFill>
                  <a:schemeClr val="bg1"/>
                </a:solidFill>
              </a:rPr>
              <a:t> reading as they will not </a:t>
            </a:r>
          </a:p>
          <a:p>
            <a:r>
              <a:rPr lang="en-GB" sz="2800" dirty="0">
                <a:solidFill>
                  <a:schemeClr val="bg1"/>
                </a:solidFill>
              </a:rPr>
              <a:t>give an items </a:t>
            </a:r>
            <a:r>
              <a:rPr lang="en-GB" sz="2800" b="1" i="1" dirty="0">
                <a:solidFill>
                  <a:schemeClr val="bg1"/>
                </a:solidFill>
              </a:rPr>
              <a:t>true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dirty="0">
                <a:solidFill>
                  <a:schemeClr val="bg1"/>
                </a:solidFill>
              </a:rPr>
              <a:t>weight (a valid scale would be one which measures what it states its measuring)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252AAD-A862-4D5E-B684-DB5319DA1B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418" b="21374"/>
          <a:stretch/>
        </p:blipFill>
        <p:spPr>
          <a:xfrm>
            <a:off x="8170944" y="2309149"/>
            <a:ext cx="3681534" cy="347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764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74F9C9-97C5-46EC-B94E-3CCFBEE815E9}"/>
              </a:ext>
            </a:extLst>
          </p:cNvPr>
          <p:cNvSpPr txBox="1"/>
          <p:nvPr/>
        </p:nvSpPr>
        <p:spPr>
          <a:xfrm>
            <a:off x="226415" y="240283"/>
            <a:ext cx="85823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400" dirty="0">
                <a:solidFill>
                  <a:srgbClr val="FFC000"/>
                </a:solidFill>
                <a:latin typeface="Calibri Light" panose="020F0302020204030204"/>
              </a:rPr>
              <a:t>Basis for 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Diagnosis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8664CB-F2FD-4053-A982-ABA781199AF5}"/>
              </a:ext>
            </a:extLst>
          </p:cNvPr>
          <p:cNvSpPr txBox="1"/>
          <p:nvPr/>
        </p:nvSpPr>
        <p:spPr>
          <a:xfrm>
            <a:off x="868440" y="1444352"/>
            <a:ext cx="647728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The 2 major systems: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The Diagnostic &amp; Statistical Manual</a:t>
            </a:r>
          </a:p>
          <a:p>
            <a:r>
              <a:rPr lang="en-GB" sz="2800" dirty="0">
                <a:solidFill>
                  <a:srgbClr val="FFC000"/>
                </a:solidFill>
              </a:rPr>
              <a:t> of Mental Disorders </a:t>
            </a:r>
            <a:r>
              <a:rPr lang="en-GB" sz="2800" dirty="0">
                <a:solidFill>
                  <a:schemeClr val="bg1"/>
                </a:solidFill>
              </a:rPr>
              <a:t>(DSM)</a:t>
            </a:r>
          </a:p>
          <a:p>
            <a:r>
              <a:rPr lang="en-GB" sz="2800" dirty="0">
                <a:solidFill>
                  <a:schemeClr val="bg1"/>
                </a:solidFill>
              </a:rPr>
              <a:t>Latest Version is the DSM-5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The International Classification of Diseases,</a:t>
            </a:r>
          </a:p>
          <a:p>
            <a:r>
              <a:rPr lang="en-GB" sz="2800" dirty="0">
                <a:solidFill>
                  <a:srgbClr val="FFC000"/>
                </a:solidFill>
              </a:rPr>
              <a:t>Injuries, &amp; Causes of Death </a:t>
            </a:r>
            <a:r>
              <a:rPr lang="en-GB" sz="2800" dirty="0">
                <a:solidFill>
                  <a:schemeClr val="bg1"/>
                </a:solidFill>
              </a:rPr>
              <a:t>(ICD)</a:t>
            </a:r>
          </a:p>
          <a:p>
            <a:r>
              <a:rPr lang="en-GB" sz="2800" dirty="0">
                <a:solidFill>
                  <a:schemeClr val="bg1"/>
                </a:solidFill>
              </a:rPr>
              <a:t>Latest version is the ICD-10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C19231-40DD-4275-9718-95792033AD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226" r="11638" b="6015"/>
          <a:stretch/>
        </p:blipFill>
        <p:spPr>
          <a:xfrm>
            <a:off x="8084918" y="1490285"/>
            <a:ext cx="2459619" cy="25824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136D1A-7FC0-4F1D-8891-99C9750103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8969" y="4211624"/>
            <a:ext cx="2037776" cy="2406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67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0D4427B-382A-4211-B15C-FC66DC81C1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7308712" y="2157317"/>
            <a:ext cx="4333310" cy="31772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E9A785-2160-40C4-AD43-18C9751D4DEC}"/>
              </a:ext>
            </a:extLst>
          </p:cNvPr>
          <p:cNvSpPr txBox="1"/>
          <p:nvPr/>
        </p:nvSpPr>
        <p:spPr>
          <a:xfrm>
            <a:off x="421625" y="2157317"/>
            <a:ext cx="672489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DSM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 published by the American Psychiatric Association (APA); the DSM-5 was updated in 2013</a:t>
            </a:r>
          </a:p>
          <a:p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 published by the World Health Association – unlike the DSM, it attempts to cover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health disorders, not just psychiatric ones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39951" y="251434"/>
            <a:ext cx="43188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The DSM and ICD:</a:t>
            </a:r>
          </a:p>
        </p:txBody>
      </p:sp>
    </p:spTree>
    <p:extLst>
      <p:ext uri="{BB962C8B-B14F-4D97-AF65-F5344CB8AC3E}">
        <p14:creationId xmlns:p14="http://schemas.microsoft.com/office/powerpoint/2010/main" val="2184530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7620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33F3FC-EAAD-4F67-A61B-669082A6A08F}"/>
              </a:ext>
            </a:extLst>
          </p:cNvPr>
          <p:cNvSpPr txBox="1"/>
          <p:nvPr/>
        </p:nvSpPr>
        <p:spPr>
          <a:xfrm>
            <a:off x="769717" y="78459"/>
            <a:ext cx="49780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DSM: A Brief History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FD8283-5A5E-4847-868D-720DEE6EB2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4794" y="2080346"/>
            <a:ext cx="3102133" cy="357866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C1DF690-7F07-4726-B085-BB355AA68E37}"/>
              </a:ext>
            </a:extLst>
          </p:cNvPr>
          <p:cNvSpPr/>
          <p:nvPr/>
        </p:nvSpPr>
        <p:spPr>
          <a:xfrm>
            <a:off x="8786690" y="5442691"/>
            <a:ext cx="341970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" dirty="0">
                <a:solidFill>
                  <a:schemeClr val="bg1"/>
                </a:solidFill>
              </a:rPr>
              <a:t>ttps://www.google.co.uk/url?sa=i&amp;rct=j&amp;q=&amp;esrc=s&amp;source=images&amp;cd=&amp;ved=2ahUKEwiNn7m5q7_ZAhUHQBQKHVTNA2kQjRx6BAgAEAY&amp;url=http%3A%2F%2Fwww.psychologywizard.net%2Fdiagnostic-manuals-ao1-ao2-ao3.html&amp;psig=AOvVaw3h05qw8ZA6bZR84SNeZwhk&amp;ust=1519588724955787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8992A4-D3FE-4320-9CD4-65B097C47826}"/>
              </a:ext>
            </a:extLst>
          </p:cNvPr>
          <p:cNvSpPr txBox="1"/>
          <p:nvPr/>
        </p:nvSpPr>
        <p:spPr>
          <a:xfrm>
            <a:off x="451152" y="1358203"/>
            <a:ext cx="833553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DSM–I </a:t>
            </a:r>
            <a:r>
              <a:rPr lang="en-GB" sz="2800" dirty="0">
                <a:solidFill>
                  <a:schemeClr val="bg1"/>
                </a:solidFill>
              </a:rPr>
              <a:t>(1952) largely based on military documentation used in WWII it was the result of a collaborative exerc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ise </a:t>
            </a:r>
            <a:r>
              <a:rPr lang="en-GB" sz="2800" dirty="0">
                <a:solidFill>
                  <a:schemeClr val="bg1"/>
                </a:solidFill>
              </a:rPr>
              <a:t>by the American Psychiatric Association (APA)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DSM-II</a:t>
            </a:r>
            <a:r>
              <a:rPr lang="en-GB" sz="2800" dirty="0">
                <a:solidFill>
                  <a:schemeClr val="bg1"/>
                </a:solidFill>
              </a:rPr>
              <a:t> (1968) Growing criticisms made of the DSM  e.g. </a:t>
            </a:r>
            <a:r>
              <a:rPr lang="en-GB" sz="2800" dirty="0">
                <a:solidFill>
                  <a:schemeClr val="bg2"/>
                </a:solidFill>
              </a:rPr>
              <a:t>Szasz</a:t>
            </a:r>
            <a:r>
              <a:rPr lang="en-GB" sz="2800" dirty="0">
                <a:solidFill>
                  <a:schemeClr val="bg1"/>
                </a:solidFill>
              </a:rPr>
              <a:t>, Rosenhan.  Spitzer &amp; Fleiss (1974) pointed to a lack of diagnostic reliability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rgbClr val="FFC000"/>
                </a:solidFill>
              </a:rPr>
              <a:t>DSM-III</a:t>
            </a:r>
            <a:r>
              <a:rPr lang="en-GB" sz="2800" dirty="0">
                <a:solidFill>
                  <a:schemeClr val="bg1"/>
                </a:solidFill>
              </a:rPr>
              <a:t> (1980) Spitzer made Chairman of committee responsible for this revision, which aimed to improve validity &amp; also reliability of diagnosis between US &amp; European practices</a:t>
            </a: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0129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2945" y="952284"/>
            <a:ext cx="12457889" cy="48056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D22693-47D6-4D54-B912-076D90496D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832" t="49117" r="23290" b="5785"/>
          <a:stretch/>
        </p:blipFill>
        <p:spPr>
          <a:xfrm>
            <a:off x="100853" y="1632346"/>
            <a:ext cx="7490011" cy="48871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C778DF4-C2DC-413F-B0CA-182B9D3D0609}"/>
              </a:ext>
            </a:extLst>
          </p:cNvPr>
          <p:cNvSpPr/>
          <p:nvPr/>
        </p:nvSpPr>
        <p:spPr>
          <a:xfrm>
            <a:off x="623651" y="6519446"/>
            <a:ext cx="6096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800" dirty="0">
                <a:solidFill>
                  <a:schemeClr val="bg2"/>
                </a:solidFill>
              </a:rPr>
              <a:t>https://quod-lib-umich-edu.ezproxy.uwtsd.ac.uk/cgi/t/text/pageviewer-idx?c=acls;cc=acls;q1=kameny;rgn=full%20text;idno=heb30507.0001.001;didno=heb30507.0001.001;view=image;seq=113;page=root;size=100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B96192-353A-493D-B199-DB62C87B8352}"/>
              </a:ext>
            </a:extLst>
          </p:cNvPr>
          <p:cNvSpPr txBox="1"/>
          <p:nvPr/>
        </p:nvSpPr>
        <p:spPr>
          <a:xfrm>
            <a:off x="263873" y="69180"/>
            <a:ext cx="117196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Homosexuality was removed from DSM-II in 1974, </a:t>
            </a:r>
            <a:r>
              <a:rPr lang="en-GB" sz="2800" dirty="0">
                <a:solidFill>
                  <a:srgbClr val="FFC000"/>
                </a:solidFill>
                <a:latin typeface="+mj-lt"/>
              </a:rPr>
              <a:t>by then feelings of resentment and persecution were running high: excerpt from Bayer (1981: 105)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9B3C68-2481-4FFF-9ADC-0907DB14B4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0283" y="1632346"/>
            <a:ext cx="3258066" cy="48871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76F79F7-71E7-4A05-89F0-13874098E518}"/>
              </a:ext>
            </a:extLst>
          </p:cNvPr>
          <p:cNvSpPr txBox="1"/>
          <p:nvPr/>
        </p:nvSpPr>
        <p:spPr>
          <a:xfrm>
            <a:off x="4484595" y="1293792"/>
            <a:ext cx="1133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</a:rPr>
              <a:t>(1971)</a:t>
            </a:r>
          </a:p>
        </p:txBody>
      </p:sp>
    </p:spTree>
    <p:extLst>
      <p:ext uri="{BB962C8B-B14F-4D97-AF65-F5344CB8AC3E}">
        <p14:creationId xmlns:p14="http://schemas.microsoft.com/office/powerpoint/2010/main" val="40609660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085A876-803F-4951-B12E-2C17E1195659}"/>
              </a:ext>
            </a:extLst>
          </p:cNvPr>
          <p:cNvSpPr/>
          <p:nvPr/>
        </p:nvSpPr>
        <p:spPr>
          <a:xfrm>
            <a:off x="862208" y="1430787"/>
            <a:ext cx="10498519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800" dirty="0">
                <a:solidFill>
                  <a:srgbClr val="FFC000"/>
                </a:solidFill>
              </a:rPr>
              <a:t>DSM-III-R</a:t>
            </a:r>
            <a:r>
              <a:rPr lang="en-GB" sz="2800" dirty="0">
                <a:solidFill>
                  <a:prstClr val="white"/>
                </a:solidFill>
              </a:rPr>
              <a:t> (1987) </a:t>
            </a:r>
            <a:r>
              <a:rPr lang="en-GB" sz="2800" b="1" dirty="0">
                <a:solidFill>
                  <a:prstClr val="white"/>
                </a:solidFill>
              </a:rPr>
              <a:t>Spitzer</a:t>
            </a:r>
            <a:r>
              <a:rPr lang="en-GB" sz="2800" dirty="0">
                <a:solidFill>
                  <a:prstClr val="white"/>
                </a:solidFill>
              </a:rPr>
              <a:t> led revision of DSM-III</a:t>
            </a:r>
          </a:p>
          <a:p>
            <a:pPr lvl="0"/>
            <a:endParaRPr lang="en-GB" sz="2800" dirty="0">
              <a:solidFill>
                <a:prstClr val="white"/>
              </a:solidFill>
            </a:endParaRPr>
          </a:p>
          <a:p>
            <a:pPr lvl="0"/>
            <a:r>
              <a:rPr lang="en-GB" sz="2800" dirty="0">
                <a:solidFill>
                  <a:srgbClr val="FFC000"/>
                </a:solidFill>
              </a:rPr>
              <a:t>DSM-IV </a:t>
            </a:r>
            <a:r>
              <a:rPr lang="en-GB" sz="2800" dirty="0">
                <a:solidFill>
                  <a:prstClr val="white"/>
                </a:solidFill>
              </a:rPr>
              <a:t>(1994) More emphasis on ‘clinically significant distress’ leading to removal/downgrading of some disorders.  Category of </a:t>
            </a:r>
            <a:r>
              <a:rPr lang="en-GB" sz="2800" dirty="0">
                <a:solidFill>
                  <a:srgbClr val="FFC000"/>
                </a:solidFill>
              </a:rPr>
              <a:t>Organic Mental Disorders</a:t>
            </a:r>
            <a:r>
              <a:rPr lang="en-GB" sz="2800" b="1" dirty="0">
                <a:solidFill>
                  <a:prstClr val="white"/>
                </a:solidFill>
              </a:rPr>
              <a:t> </a:t>
            </a:r>
            <a:r>
              <a:rPr lang="en-GB" sz="2800" dirty="0">
                <a:solidFill>
                  <a:prstClr val="white"/>
                </a:solidFill>
              </a:rPr>
              <a:t>removed.  “According to </a:t>
            </a:r>
            <a:r>
              <a:rPr lang="en-GB" sz="2800" b="1" dirty="0">
                <a:solidFill>
                  <a:prstClr val="white"/>
                </a:solidFill>
              </a:rPr>
              <a:t>Davidson &amp; Neale (1994)</a:t>
            </a:r>
            <a:r>
              <a:rPr lang="en-GB" sz="2800" dirty="0">
                <a:solidFill>
                  <a:prstClr val="white"/>
                </a:solidFill>
              </a:rPr>
              <a:t>, this change was made because the term ‘organic’ implies that the other major categories </a:t>
            </a:r>
            <a:r>
              <a:rPr lang="en-GB" sz="2800" i="1" dirty="0">
                <a:solidFill>
                  <a:prstClr val="white"/>
                </a:solidFill>
              </a:rPr>
              <a:t>don’t</a:t>
            </a:r>
            <a:r>
              <a:rPr lang="en-GB" sz="2800" dirty="0">
                <a:solidFill>
                  <a:prstClr val="white"/>
                </a:solidFill>
              </a:rPr>
              <a:t> have a biological basis..” (Gross 2010: 688)</a:t>
            </a:r>
          </a:p>
          <a:p>
            <a:pPr lvl="0"/>
            <a:endParaRPr lang="en-GB" sz="2800" dirty="0">
              <a:solidFill>
                <a:prstClr val="white"/>
              </a:solidFill>
            </a:endParaRPr>
          </a:p>
          <a:p>
            <a:pPr lvl="0"/>
            <a:r>
              <a:rPr lang="en-GB" sz="2800" dirty="0">
                <a:solidFill>
                  <a:srgbClr val="FFC000"/>
                </a:solidFill>
              </a:rPr>
              <a:t>DSM-IV-TR</a:t>
            </a:r>
            <a:r>
              <a:rPr lang="en-GB" sz="2800" dirty="0">
                <a:solidFill>
                  <a:prstClr val="white"/>
                </a:solidFill>
              </a:rPr>
              <a:t> (2000) Text revision and changes to enhance consistency with the ICD (To a large degree, both systems overlap)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B9DFCF-86F1-4646-9D7B-0EC5576C30D7}"/>
              </a:ext>
            </a:extLst>
          </p:cNvPr>
          <p:cNvSpPr txBox="1"/>
          <p:nvPr/>
        </p:nvSpPr>
        <p:spPr>
          <a:xfrm>
            <a:off x="862208" y="311728"/>
            <a:ext cx="75922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DSM: A Brief History - continued</a:t>
            </a:r>
          </a:p>
        </p:txBody>
      </p:sp>
    </p:spTree>
    <p:extLst>
      <p:ext uri="{BB962C8B-B14F-4D97-AF65-F5344CB8AC3E}">
        <p14:creationId xmlns:p14="http://schemas.microsoft.com/office/powerpoint/2010/main" val="19549688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B18AEA-FB94-429C-8FFC-E3C426443898}"/>
              </a:ext>
            </a:extLst>
          </p:cNvPr>
          <p:cNvSpPr txBox="1"/>
          <p:nvPr/>
        </p:nvSpPr>
        <p:spPr>
          <a:xfrm>
            <a:off x="169101" y="319414"/>
            <a:ext cx="88433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4400" dirty="0">
                <a:solidFill>
                  <a:srgbClr val="FFC000"/>
                </a:solidFill>
              </a:rPr>
              <a:t>DSM-5:   current edition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E4986C-F80F-434E-BB6A-11CA232E2ED7}"/>
              </a:ext>
            </a:extLst>
          </p:cNvPr>
          <p:cNvSpPr txBox="1"/>
          <p:nvPr/>
        </p:nvSpPr>
        <p:spPr>
          <a:xfrm>
            <a:off x="926926" y="2060531"/>
            <a:ext cx="102677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DSM-5 </a:t>
            </a:r>
            <a:r>
              <a:rPr lang="en-GB" sz="2800" dirty="0">
                <a:solidFill>
                  <a:schemeClr val="bg1"/>
                </a:solidFill>
              </a:rPr>
              <a:t>(2013)  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Previous system of diagnosing on basis of 5 axes/dimensions is dropped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(The 5 axes were designed to provide a totality of symptoms not just simplistic, acute ones, with  Axis 1 representing acute symptoms, symptoms in need of immediate treatment)  </a:t>
            </a: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793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168A1F-4C9A-4F11-B40E-861C8FA9A4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784" t="17534" r="24435" b="48493"/>
          <a:stretch/>
        </p:blipFill>
        <p:spPr>
          <a:xfrm>
            <a:off x="368666" y="2292264"/>
            <a:ext cx="11448181" cy="42249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0FF1C3-31EA-482C-950E-C248B00BD957}"/>
              </a:ext>
            </a:extLst>
          </p:cNvPr>
          <p:cNvSpPr txBox="1"/>
          <p:nvPr/>
        </p:nvSpPr>
        <p:spPr>
          <a:xfrm>
            <a:off x="219205" y="175364"/>
            <a:ext cx="106533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Excerpt from DSM-IV re Multiaxial Assessment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A5A170-72D3-4ACE-AD5D-F1EEC29212E5}"/>
              </a:ext>
            </a:extLst>
          </p:cNvPr>
          <p:cNvSpPr txBox="1"/>
          <p:nvPr/>
        </p:nvSpPr>
        <p:spPr>
          <a:xfrm>
            <a:off x="1640910" y="1665962"/>
            <a:ext cx="64379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  <a:latin typeface="+mj-lt"/>
              </a:rPr>
              <a:t>(American Psychiatric Association 2005: 25)</a:t>
            </a:r>
          </a:p>
        </p:txBody>
      </p:sp>
    </p:spTree>
    <p:extLst>
      <p:ext uri="{BB962C8B-B14F-4D97-AF65-F5344CB8AC3E}">
        <p14:creationId xmlns:p14="http://schemas.microsoft.com/office/powerpoint/2010/main" val="29016155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69729C-6C7F-4F24-9945-EB87DDACF2A2}"/>
              </a:ext>
            </a:extLst>
          </p:cNvPr>
          <p:cNvSpPr/>
          <p:nvPr/>
        </p:nvSpPr>
        <p:spPr>
          <a:xfrm>
            <a:off x="649154" y="1848240"/>
            <a:ext cx="1088720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</a:rPr>
              <a:t>Axis I  </a:t>
            </a:r>
            <a:r>
              <a:rPr lang="en-GB" sz="2800" dirty="0">
                <a:solidFill>
                  <a:schemeClr val="bg1"/>
                </a:solidFill>
              </a:rPr>
              <a:t>: clinical syndromes, lists all mental disorders &amp; their diagnostic        	       criteria, except for personality disorders and mental retardation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</a:rPr>
              <a:t>Axis II </a:t>
            </a:r>
            <a:r>
              <a:rPr lang="en-GB" sz="2800" dirty="0">
                <a:solidFill>
                  <a:schemeClr val="bg1"/>
                </a:solidFill>
              </a:rPr>
              <a:t>: personality disorders and mental retardation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</a:rPr>
              <a:t>Axis III</a:t>
            </a:r>
            <a:r>
              <a:rPr lang="en-GB" sz="2800" dirty="0">
                <a:solidFill>
                  <a:schemeClr val="bg1"/>
                </a:solidFill>
              </a:rPr>
              <a:t>: general medical condition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</a:rPr>
              <a:t>Axis IV</a:t>
            </a:r>
            <a:r>
              <a:rPr lang="en-GB" sz="2800" dirty="0">
                <a:solidFill>
                  <a:schemeClr val="bg1"/>
                </a:solidFill>
              </a:rPr>
              <a:t>: psychosocial and environmental considerations (e.g. stressful 	        events, homelessness etc.)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</a:rPr>
              <a:t>Axis V</a:t>
            </a:r>
            <a:r>
              <a:rPr lang="en-GB" sz="2800" dirty="0">
                <a:solidFill>
                  <a:schemeClr val="bg1"/>
                </a:solidFill>
              </a:rPr>
              <a:t>: Global Assessment of Relational Functioning </a:t>
            </a:r>
            <a:r>
              <a:rPr lang="en-GB" sz="2800" b="1" dirty="0">
                <a:solidFill>
                  <a:schemeClr val="bg1"/>
                </a:solidFill>
              </a:rPr>
              <a:t>(GARF)</a:t>
            </a:r>
            <a:r>
              <a:rPr lang="en-GB" sz="2800" dirty="0">
                <a:solidFill>
                  <a:schemeClr val="bg1"/>
                </a:solidFill>
              </a:rPr>
              <a:t> Scale 	          	       (scale 0-100)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A59840-72ED-4BAF-B474-F6B475B7C4D5}"/>
              </a:ext>
            </a:extLst>
          </p:cNvPr>
          <p:cNvSpPr txBox="1"/>
          <p:nvPr/>
        </p:nvSpPr>
        <p:spPr>
          <a:xfrm>
            <a:off x="236795" y="267048"/>
            <a:ext cx="117119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Previous 5 axes of the DSM (dropped from DSM-5) </a:t>
            </a:r>
          </a:p>
        </p:txBody>
      </p:sp>
    </p:spTree>
    <p:extLst>
      <p:ext uri="{BB962C8B-B14F-4D97-AF65-F5344CB8AC3E}">
        <p14:creationId xmlns:p14="http://schemas.microsoft.com/office/powerpoint/2010/main" val="41080457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F7BF689-8CDA-4404-8356-04A0D633DBD4}"/>
              </a:ext>
            </a:extLst>
          </p:cNvPr>
          <p:cNvSpPr/>
          <p:nvPr/>
        </p:nvSpPr>
        <p:spPr>
          <a:xfrm>
            <a:off x="923365" y="1877958"/>
            <a:ext cx="798264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800" dirty="0">
                <a:solidFill>
                  <a:prstClr val="white"/>
                </a:solidFill>
              </a:rPr>
              <a:t>“Blood pressure highlights the reason not to pursue dimensional diagnosing. There are about 140 medical diagnoses of “hypertension” in ICD-9-CM. Almost all are </a:t>
            </a:r>
            <a:r>
              <a:rPr lang="en-GB" sz="2800" b="1" dirty="0">
                <a:solidFill>
                  <a:prstClr val="white"/>
                </a:solidFill>
              </a:rPr>
              <a:t>etiologically</a:t>
            </a:r>
            <a:r>
              <a:rPr lang="en-GB" sz="2800" dirty="0">
                <a:solidFill>
                  <a:prstClr val="white"/>
                </a:solidFill>
              </a:rPr>
              <a:t> based, not dimensionally based. </a:t>
            </a:r>
            <a:r>
              <a:rPr lang="en-GB" sz="2800" b="1" dirty="0">
                <a:solidFill>
                  <a:prstClr val="white"/>
                </a:solidFill>
              </a:rPr>
              <a:t>Etiologically</a:t>
            </a:r>
            <a:r>
              <a:rPr lang="en-GB" sz="2800" dirty="0">
                <a:solidFill>
                  <a:prstClr val="white"/>
                </a:solidFill>
              </a:rPr>
              <a:t> based diagnoses remain the goal in medicine—including psychiatry.” (Peele </a:t>
            </a:r>
            <a:r>
              <a:rPr lang="en-GB" sz="2800" i="1" dirty="0">
                <a:solidFill>
                  <a:prstClr val="white"/>
                </a:solidFill>
              </a:rPr>
              <a:t>et al</a:t>
            </a:r>
            <a:r>
              <a:rPr lang="en-GB" sz="2800" dirty="0">
                <a:solidFill>
                  <a:prstClr val="white"/>
                </a:solidFill>
              </a:rPr>
              <a:t>. 2013: 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F3EDDC-99CF-464E-9CD4-5F33815A0930}"/>
              </a:ext>
            </a:extLst>
          </p:cNvPr>
          <p:cNvSpPr txBox="1"/>
          <p:nvPr/>
        </p:nvSpPr>
        <p:spPr>
          <a:xfrm>
            <a:off x="673249" y="490592"/>
            <a:ext cx="9389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One of the Rationales for Dropping DSM’s 5 Axes: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43203F-26BB-40CA-87E8-226C16DFB5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294" t="29882" r="53456" b="13199"/>
          <a:stretch/>
        </p:blipFill>
        <p:spPr>
          <a:xfrm>
            <a:off x="9281161" y="1771927"/>
            <a:ext cx="2450053" cy="29883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053176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17DA2CD-B5A6-4029-B423-184A886CC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7629" y="1582117"/>
            <a:ext cx="6782466" cy="499349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852241-2CFF-49C1-A1D3-6C694B52088B}"/>
              </a:ext>
            </a:extLst>
          </p:cNvPr>
          <p:cNvSpPr txBox="1"/>
          <p:nvPr/>
        </p:nvSpPr>
        <p:spPr>
          <a:xfrm>
            <a:off x="463668" y="0"/>
            <a:ext cx="92995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Summary of changes from DSM-IV-TR to DSM-5 (from Peele </a:t>
            </a:r>
            <a:r>
              <a:rPr lang="en-GB" sz="3600" i="1" dirty="0">
                <a:solidFill>
                  <a:srgbClr val="FFC000"/>
                </a:solidFill>
                <a:latin typeface="+mj-lt"/>
              </a:rPr>
              <a:t>et al. 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2013: 3)</a:t>
            </a:r>
          </a:p>
        </p:txBody>
      </p:sp>
    </p:spTree>
    <p:extLst>
      <p:ext uri="{BB962C8B-B14F-4D97-AF65-F5344CB8AC3E}">
        <p14:creationId xmlns:p14="http://schemas.microsoft.com/office/powerpoint/2010/main" val="33967506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2945" y="1009724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B1AD9C-F15A-4B04-9AED-DEA102A0116A}"/>
              </a:ext>
            </a:extLst>
          </p:cNvPr>
          <p:cNvSpPr txBox="1"/>
          <p:nvPr/>
        </p:nvSpPr>
        <p:spPr>
          <a:xfrm>
            <a:off x="671523" y="379984"/>
            <a:ext cx="76482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Controversy surrounding DSM-5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D1A763-4C84-4950-AC57-D408C0B37B95}"/>
              </a:ext>
            </a:extLst>
          </p:cNvPr>
          <p:cNvSpPr/>
          <p:nvPr/>
        </p:nvSpPr>
        <p:spPr>
          <a:xfrm>
            <a:off x="2315035" y="2995196"/>
            <a:ext cx="10009909" cy="3677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900" dirty="0">
              <a:solidFill>
                <a:schemeClr val="bg1"/>
              </a:solidFill>
            </a:endParaRPr>
          </a:p>
          <a:p>
            <a:pPr lvl="2"/>
            <a:r>
              <a:rPr lang="en-GB" sz="2800" dirty="0">
                <a:solidFill>
                  <a:srgbClr val="FFC000"/>
                </a:solidFill>
              </a:rPr>
              <a:t>‘who is considered well and who is sick; what treatment is offered; who pays for it; who gets disability benefits; who is eligible for mental health, school, vocational, and other services; who gets to be hired for a job, can adopt a child, or pilot a plane, or qualifies for life insurance; whether a murderer is a criminal or a mental patient; what should be the damages awarded in lawsuits; and much, much more.’</a:t>
            </a:r>
            <a:r>
              <a:rPr lang="en-GB" sz="2800" dirty="0">
                <a:solidFill>
                  <a:schemeClr val="bg1"/>
                </a:solidFill>
              </a:rPr>
              <a:t>”                                                       		Garner 2013 ( Book Review, NYTimes)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BC13E7-6CD7-48EC-A670-6EA95551B8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94" t="5935" r="4399" b="188"/>
          <a:stretch/>
        </p:blipFill>
        <p:spPr>
          <a:xfrm>
            <a:off x="201600" y="2853098"/>
            <a:ext cx="2905328" cy="34964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F915DF1-F1EE-49BB-9E07-7F84AAFBBDBF}"/>
              </a:ext>
            </a:extLst>
          </p:cNvPr>
          <p:cNvSpPr/>
          <p:nvPr/>
        </p:nvSpPr>
        <p:spPr>
          <a:xfrm>
            <a:off x="201600" y="1694638"/>
            <a:ext cx="11990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“If you think disputes over a new edition are merely a matter for eggheads, you should reconsider your view. The manual holds vast sway over human lives, Dr.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5C0683D-A661-4874-91A6-C6F1BEA51D4D}"/>
              </a:ext>
            </a:extLst>
          </p:cNvPr>
          <p:cNvSpPr/>
          <p:nvPr/>
        </p:nvSpPr>
        <p:spPr>
          <a:xfrm>
            <a:off x="3329209" y="2560361"/>
            <a:ext cx="37292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Frances </a:t>
            </a:r>
            <a:r>
              <a:rPr lang="en-GB" sz="2800" dirty="0">
                <a:solidFill>
                  <a:schemeClr val="bg1"/>
                </a:solidFill>
              </a:rPr>
              <a:t>notes, dictating;</a:t>
            </a:r>
          </a:p>
        </p:txBody>
      </p:sp>
    </p:spTree>
    <p:extLst>
      <p:ext uri="{BB962C8B-B14F-4D97-AF65-F5344CB8AC3E}">
        <p14:creationId xmlns:p14="http://schemas.microsoft.com/office/powerpoint/2010/main" val="17984220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7C30C83-014C-4C33-836D-28150FD888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619" t="32212" r="18528" b="20202"/>
          <a:stretch/>
        </p:blipFill>
        <p:spPr>
          <a:xfrm>
            <a:off x="214157" y="1540906"/>
            <a:ext cx="11757200" cy="492865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8C3463C-E105-4898-A4E9-F74D425D965B}"/>
              </a:ext>
            </a:extLst>
          </p:cNvPr>
          <p:cNvSpPr/>
          <p:nvPr/>
        </p:nvSpPr>
        <p:spPr>
          <a:xfrm>
            <a:off x="3724405" y="6424907"/>
            <a:ext cx="517533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rgbClr val="FFC000"/>
                </a:solidFill>
              </a:rPr>
              <a:t>https://www1.bps.org.uk/system/files/user-files/Psychology4Graduates%20Event%202013/beyond_diagnosis_-_professor_sami_timimi.pdf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29582A-7DDB-4AFD-A523-24C69951E863}"/>
              </a:ext>
            </a:extLst>
          </p:cNvPr>
          <p:cNvSpPr/>
          <p:nvPr/>
        </p:nvSpPr>
        <p:spPr>
          <a:xfrm>
            <a:off x="1356987" y="277430"/>
            <a:ext cx="84321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3200" dirty="0">
                <a:solidFill>
                  <a:srgbClr val="FFC000"/>
                </a:solidFill>
              </a:rPr>
              <a:t>Timimi (2013)</a:t>
            </a:r>
            <a:r>
              <a:rPr lang="en-GB" sz="3200" dirty="0">
                <a:solidFill>
                  <a:srgbClr val="FFC000"/>
                </a:solidFill>
              </a:rPr>
              <a:t> ‘</a:t>
            </a:r>
            <a:r>
              <a:rPr lang="pl-PL" sz="3200" dirty="0">
                <a:solidFill>
                  <a:srgbClr val="FFC000"/>
                </a:solidFill>
              </a:rPr>
              <a:t>Beyond Psychiatric diagnosis</a:t>
            </a:r>
            <a:r>
              <a:rPr lang="en-GB" sz="3200" dirty="0">
                <a:solidFill>
                  <a:srgbClr val="FFC000"/>
                </a:solidFill>
              </a:rPr>
              <a:t>’ </a:t>
            </a:r>
          </a:p>
        </p:txBody>
      </p:sp>
    </p:spTree>
    <p:extLst>
      <p:ext uri="{BB962C8B-B14F-4D97-AF65-F5344CB8AC3E}">
        <p14:creationId xmlns:p14="http://schemas.microsoft.com/office/powerpoint/2010/main" val="10715337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C6DC49B-D528-4B3B-A1D9-12BB7C000F97}"/>
              </a:ext>
            </a:extLst>
          </p:cNvPr>
          <p:cNvSpPr/>
          <p:nvPr/>
        </p:nvSpPr>
        <p:spPr>
          <a:xfrm>
            <a:off x="707720" y="1693649"/>
            <a:ext cx="11229583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latin typeface="+mj-lt"/>
              </a:rPr>
              <a:t>Failure to account for “psychiatric symptoms such as low mood, hearing voices, unusual beliefs, etc., in the general population.”</a:t>
            </a:r>
          </a:p>
          <a:p>
            <a:pPr marL="228600" indent="-228600">
              <a:buFont typeface="+mj-lt"/>
              <a:buAutoNum type="arabicPeriod"/>
            </a:pPr>
            <a:endParaRPr lang="en-GB" dirty="0">
              <a:solidFill>
                <a:schemeClr val="bg1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latin typeface="+mj-lt"/>
              </a:rPr>
              <a:t>“… </a:t>
            </a:r>
            <a:r>
              <a:rPr lang="en-GB" sz="2400" dirty="0">
                <a:solidFill>
                  <a:srgbClr val="FFC000"/>
                </a:solidFill>
                <a:latin typeface="+mj-lt"/>
              </a:rPr>
              <a:t>validity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 of the basic categories is assumed, rather than evidenced from research into distress across both psychiatric and "normal" populations.”</a:t>
            </a:r>
          </a:p>
          <a:p>
            <a:pPr marL="228600" indent="-228600">
              <a:buFont typeface="+mj-lt"/>
              <a:buAutoNum type="arabicPeriod"/>
            </a:pPr>
            <a:endParaRPr lang="en-GB" dirty="0">
              <a:solidFill>
                <a:schemeClr val="bg1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latin typeface="+mj-lt"/>
              </a:rPr>
              <a:t>“… judgments about pathology are inevitably grounded in </a:t>
            </a:r>
            <a:r>
              <a:rPr lang="en-GB" sz="2400" dirty="0">
                <a:solidFill>
                  <a:srgbClr val="FFC000"/>
                </a:solidFill>
                <a:latin typeface="+mj-lt"/>
              </a:rPr>
              <a:t>subjective and cultural norms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. This is particularly obvious in the case of ‘Personality Disorders’”</a:t>
            </a:r>
          </a:p>
          <a:p>
            <a:pPr marL="228600" indent="-228600">
              <a:buFont typeface="+mj-lt"/>
              <a:buAutoNum type="arabicPeriod"/>
            </a:pPr>
            <a:endParaRPr lang="en-GB" dirty="0">
              <a:solidFill>
                <a:schemeClr val="bg1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latin typeface="+mj-lt"/>
              </a:rPr>
              <a:t> “lowering of </a:t>
            </a:r>
            <a:r>
              <a:rPr lang="en-GB" sz="2400" dirty="0">
                <a:solidFill>
                  <a:srgbClr val="FFC000"/>
                </a:solidFill>
                <a:latin typeface="+mj-lt"/>
              </a:rPr>
              <a:t>diagnostic thresholds 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and the </a:t>
            </a:r>
            <a:r>
              <a:rPr lang="en-GB" sz="2400" dirty="0">
                <a:solidFill>
                  <a:srgbClr val="FFC000"/>
                </a:solidFill>
                <a:latin typeface="+mj-lt"/>
              </a:rPr>
              <a:t>validity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 of 'catch-all' diagnostic categories that exist within DSM-V …… which we are concerned have poor </a:t>
            </a:r>
            <a:r>
              <a:rPr lang="en-GB" sz="2400" dirty="0">
                <a:solidFill>
                  <a:srgbClr val="FFC000"/>
                </a:solidFill>
                <a:latin typeface="+mj-lt"/>
              </a:rPr>
              <a:t>interrater reliability</a:t>
            </a:r>
            <a:r>
              <a:rPr lang="en-GB" sz="2400" dirty="0">
                <a:solidFill>
                  <a:schemeClr val="bg1"/>
                </a:solidFill>
                <a:latin typeface="+mj-lt"/>
              </a:rPr>
              <a:t>. We are concerned that both of these aspects lead to the risk of overdiagnosis and thereby potentially unnecessary and potentially harmful treatment with medication."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4BD9A6-BB1C-4D18-A021-50B0EB3F6A07}"/>
              </a:ext>
            </a:extLst>
          </p:cNvPr>
          <p:cNvSpPr txBox="1"/>
          <p:nvPr/>
        </p:nvSpPr>
        <p:spPr>
          <a:xfrm>
            <a:off x="-81420" y="240283"/>
            <a:ext cx="112587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    BPS Report: 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DSM-5 The Future of Psychiatric Diagnosis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FCDC95-C275-4798-81A0-C5E3C2FEE0B3}"/>
              </a:ext>
            </a:extLst>
          </p:cNvPr>
          <p:cNvSpPr txBox="1"/>
          <p:nvPr/>
        </p:nvSpPr>
        <p:spPr>
          <a:xfrm>
            <a:off x="4415425" y="6526314"/>
            <a:ext cx="7573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DSM-5: The Future of Psychiatric Diagnosis - British Psychological Society (2011)</a:t>
            </a:r>
          </a:p>
        </p:txBody>
      </p:sp>
    </p:spTree>
    <p:extLst>
      <p:ext uri="{BB962C8B-B14F-4D97-AF65-F5344CB8AC3E}">
        <p14:creationId xmlns:p14="http://schemas.microsoft.com/office/powerpoint/2010/main" val="31556363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2D4506-43D4-4AFA-A755-395F6BB260C1}"/>
              </a:ext>
            </a:extLst>
          </p:cNvPr>
          <p:cNvSpPr txBox="1"/>
          <p:nvPr/>
        </p:nvSpPr>
        <p:spPr>
          <a:xfrm>
            <a:off x="975616" y="1709804"/>
            <a:ext cx="5174663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T</a:t>
            </a:r>
            <a:r>
              <a:rPr lang="en-US" sz="28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he Medical model relies on the ability to diagnose and classify mental diseases according to described symptoms associated with particular agreed psychiatric conditions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rgbClr val="FFC000"/>
                </a:solidFill>
              </a:rPr>
              <a:t>Early research demonstrated very poor reliability for diagnosis. Cooper </a:t>
            </a:r>
            <a:r>
              <a:rPr lang="en-US" sz="2800" i="1" dirty="0">
                <a:solidFill>
                  <a:srgbClr val="FFC000"/>
                </a:solidFill>
              </a:rPr>
              <a:t>et al</a:t>
            </a:r>
            <a:r>
              <a:rPr lang="en-US" sz="2800" dirty="0">
                <a:solidFill>
                  <a:srgbClr val="FFC000"/>
                </a:solidFill>
              </a:rPr>
              <a:t>. (1972</a:t>
            </a:r>
            <a:r>
              <a:rPr lang="en-US" sz="2400" dirty="0">
                <a:solidFill>
                  <a:srgbClr val="FFC000"/>
                </a:solidFill>
              </a:rPr>
              <a:t>)</a:t>
            </a:r>
            <a:endParaRPr lang="en-US" sz="2400" kern="1200" dirty="0">
              <a:solidFill>
                <a:srgbClr val="FFC000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sz="24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endParaRPr lang="en-US" sz="24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4F9C9-97C5-46EC-B94E-3CCFBEE815E9}"/>
              </a:ext>
            </a:extLst>
          </p:cNvPr>
          <p:cNvSpPr txBox="1"/>
          <p:nvPr/>
        </p:nvSpPr>
        <p:spPr>
          <a:xfrm>
            <a:off x="226415" y="240283"/>
            <a:ext cx="85823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Reliability of Diagnosis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F0B05F-DF3D-4E82-BD0A-05AF4A673F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5428" y="1866847"/>
            <a:ext cx="5499440" cy="4252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340383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EBC9D2-BCFC-4C77-A7A5-593202EDF49C}"/>
              </a:ext>
            </a:extLst>
          </p:cNvPr>
          <p:cNvSpPr txBox="1"/>
          <p:nvPr/>
        </p:nvSpPr>
        <p:spPr>
          <a:xfrm>
            <a:off x="9635924" y="443889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30D1EA-4843-43CE-B22F-5FA53D18C479}"/>
              </a:ext>
            </a:extLst>
          </p:cNvPr>
          <p:cNvSpPr txBox="1"/>
          <p:nvPr/>
        </p:nvSpPr>
        <p:spPr>
          <a:xfrm>
            <a:off x="372673" y="1516453"/>
            <a:ext cx="559250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</a:rPr>
              <a:t>      Cooper </a:t>
            </a:r>
            <a:r>
              <a:rPr lang="en-GB" sz="2800" b="1" i="1" dirty="0">
                <a:solidFill>
                  <a:srgbClr val="FFC000"/>
                </a:solidFill>
              </a:rPr>
              <a:t>et al. </a:t>
            </a:r>
            <a:r>
              <a:rPr lang="en-GB" sz="2800" b="1" dirty="0">
                <a:solidFill>
                  <a:srgbClr val="FFC000"/>
                </a:solidFill>
              </a:rPr>
              <a:t>(1972)</a:t>
            </a:r>
          </a:p>
          <a:p>
            <a:endParaRPr lang="en-GB" sz="1000" b="1" dirty="0">
              <a:solidFill>
                <a:srgbClr val="FFC0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Psychiatrists in London &amp; New York shown identical footage of a  patient. New York psychiatrists </a:t>
            </a:r>
            <a:r>
              <a:rPr lang="en-GB" sz="2800" b="1" i="1" u="sng" dirty="0">
                <a:solidFill>
                  <a:schemeClr val="bg1"/>
                </a:solidFill>
              </a:rPr>
              <a:t>twice as likely </a:t>
            </a:r>
            <a:r>
              <a:rPr lang="en-GB" sz="2800" dirty="0">
                <a:solidFill>
                  <a:schemeClr val="bg1"/>
                </a:solidFill>
              </a:rPr>
              <a:t>to diagnose schizophrenia than London psychiatrists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London psychiatrists </a:t>
            </a:r>
            <a:r>
              <a:rPr lang="en-GB" sz="2800" b="1" i="1" u="sng" dirty="0">
                <a:solidFill>
                  <a:schemeClr val="bg1"/>
                </a:solidFill>
              </a:rPr>
              <a:t>twice as likely</a:t>
            </a:r>
            <a:r>
              <a:rPr lang="en-GB" sz="2800" dirty="0">
                <a:solidFill>
                  <a:schemeClr val="bg1"/>
                </a:solidFill>
              </a:rPr>
              <a:t> to diagnose mania and depression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3BA8B4-8A5F-4069-A21E-D2BE76F39F78}"/>
              </a:ext>
            </a:extLst>
          </p:cNvPr>
          <p:cNvSpPr txBox="1"/>
          <p:nvPr/>
        </p:nvSpPr>
        <p:spPr>
          <a:xfrm>
            <a:off x="584522" y="416567"/>
            <a:ext cx="104651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Diagnostic Reliability:      London vs New York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1285BC-3655-4C3A-B9EA-3D8CCDF2D6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8" t="22486" r="1539" b="17766"/>
          <a:stretch/>
        </p:blipFill>
        <p:spPr>
          <a:xfrm>
            <a:off x="5991173" y="2083442"/>
            <a:ext cx="5560178" cy="39165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7D2B4E6-1D57-445D-B7BD-519C26708572}"/>
              </a:ext>
            </a:extLst>
          </p:cNvPr>
          <p:cNvSpPr/>
          <p:nvPr/>
        </p:nvSpPr>
        <p:spPr>
          <a:xfrm>
            <a:off x="6095111" y="5818893"/>
            <a:ext cx="400677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https://skyline-chess.co.uk/wp-content/uploads/sites/23/2016/08/London-vs-NY_WEB.jpg</a:t>
            </a:r>
          </a:p>
        </p:txBody>
      </p:sp>
    </p:spTree>
    <p:extLst>
      <p:ext uri="{BB962C8B-B14F-4D97-AF65-F5344CB8AC3E}">
        <p14:creationId xmlns:p14="http://schemas.microsoft.com/office/powerpoint/2010/main" val="23825666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59BC9F-0305-4DAC-9693-7FC46356344D}"/>
              </a:ext>
            </a:extLst>
          </p:cNvPr>
          <p:cNvSpPr txBox="1"/>
          <p:nvPr/>
        </p:nvSpPr>
        <p:spPr>
          <a:xfrm>
            <a:off x="204777" y="2215204"/>
            <a:ext cx="61644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Rosenhan’s (1973) study ‘On being Sane in Insane Places’ was designed to test the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reliability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psychiatric diagnosis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8 </a:t>
            </a: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pseudopatients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presented at 12 different US psychiatric hospitals, claiming to hear voices saying ‘Empty’, ‘hollow’ and ‘thud’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 were admitted, whereupon they claimed voices had stopped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3A8926-DCF2-444E-BD3E-A47B72F7FBA9}"/>
              </a:ext>
            </a:extLst>
          </p:cNvPr>
          <p:cNvSpPr txBox="1"/>
          <p:nvPr/>
        </p:nvSpPr>
        <p:spPr>
          <a:xfrm>
            <a:off x="204777" y="240283"/>
            <a:ext cx="111293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Diagnosing Mental Illness – Reliability &amp;Validity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BE7950-FCEB-4734-912C-4C2E950AEB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9796" y="2259726"/>
            <a:ext cx="4953000" cy="37242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FE9E12A-1963-4920-BCF5-B724727A50F3}"/>
              </a:ext>
            </a:extLst>
          </p:cNvPr>
          <p:cNvSpPr/>
          <p:nvPr/>
        </p:nvSpPr>
        <p:spPr>
          <a:xfrm>
            <a:off x="6938897" y="5767335"/>
            <a:ext cx="4716571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jm9tvFss7ZAhUH0RQKHfPfADoQjRx6BAgAEAY&amp;url=https%3A%2F%2Fwww.atlasobscura.com%2Fplaces%2Fst-elizabeths&amp;psig=AOvVaw27CqPABP9pByMLn_VIXwsm&amp;ust=1520105734678645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E3CEEE1-8060-483E-B546-888B82D26F9C}"/>
              </a:ext>
            </a:extLst>
          </p:cNvPr>
          <p:cNvSpPr/>
          <p:nvPr/>
        </p:nvSpPr>
        <p:spPr>
          <a:xfrm>
            <a:off x="7452372" y="6106531"/>
            <a:ext cx="3826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 Elizabeth’s Hospital, Washington DC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E37652-5E3E-43CF-8F8A-022FB0E7800C}"/>
              </a:ext>
            </a:extLst>
          </p:cNvPr>
          <p:cNvSpPr txBox="1"/>
          <p:nvPr/>
        </p:nvSpPr>
        <p:spPr>
          <a:xfrm>
            <a:off x="670142" y="1517555"/>
            <a:ext cx="11050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If sanity and insanity exist, how shall we know them?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” (Rosenhan 1973)</a:t>
            </a:r>
          </a:p>
        </p:txBody>
      </p:sp>
    </p:spTree>
    <p:extLst>
      <p:ext uri="{BB962C8B-B14F-4D97-AF65-F5344CB8AC3E}">
        <p14:creationId xmlns:p14="http://schemas.microsoft.com/office/powerpoint/2010/main" val="23854585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59BC9F-0305-4DAC-9693-7FC46356344D}"/>
              </a:ext>
            </a:extLst>
          </p:cNvPr>
          <p:cNvSpPr txBox="1"/>
          <p:nvPr/>
        </p:nvSpPr>
        <p:spPr>
          <a:xfrm>
            <a:off x="582856" y="1576376"/>
            <a:ext cx="668850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Hospitalisation averaged 19 days (range of 7-52 days)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11/12 admissions were diagnosed as schizophrenic (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exce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being manic depressive) &amp; discharged with ‘schizophrenia in remission’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Pseudopatients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were not suspected by staff, yet sometimes accused by fellow patients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3A8926-DCF2-444E-BD3E-A47B72F7FBA9}"/>
              </a:ext>
            </a:extLst>
          </p:cNvPr>
          <p:cNvSpPr txBox="1"/>
          <p:nvPr/>
        </p:nvSpPr>
        <p:spPr>
          <a:xfrm>
            <a:off x="1851949" y="405114"/>
            <a:ext cx="65555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Rosenhan’s (1973) Findings: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9AAAD6-AEA6-47BE-9F22-95549FA45C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8008" y="2859065"/>
            <a:ext cx="4298629" cy="322858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B0A79A7-8EE5-43A8-9D6E-AB2AED5C6DEA}"/>
              </a:ext>
            </a:extLst>
          </p:cNvPr>
          <p:cNvSpPr/>
          <p:nvPr/>
        </p:nvSpPr>
        <p:spPr>
          <a:xfrm>
            <a:off x="7734822" y="5848276"/>
            <a:ext cx="2196435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http://www.nzvnhealth.org/mental-health.html</a:t>
            </a:r>
          </a:p>
        </p:txBody>
      </p:sp>
    </p:spTree>
    <p:extLst>
      <p:ext uri="{BB962C8B-B14F-4D97-AF65-F5344CB8AC3E}">
        <p14:creationId xmlns:p14="http://schemas.microsoft.com/office/powerpoint/2010/main" val="21782321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B14279-01CE-4824-BD0C-4DEBF0F499BE}"/>
              </a:ext>
            </a:extLst>
          </p:cNvPr>
          <p:cNvSpPr txBox="1"/>
          <p:nvPr/>
        </p:nvSpPr>
        <p:spPr>
          <a:xfrm>
            <a:off x="296726" y="240283"/>
            <a:ext cx="11814533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Rosenhan (1973) continued: Second part to study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19D343-E76E-4501-9A3C-A0B2E9B94458}"/>
              </a:ext>
            </a:extLst>
          </p:cNvPr>
          <p:cNvSpPr/>
          <p:nvPr/>
        </p:nvSpPr>
        <p:spPr>
          <a:xfrm>
            <a:off x="295911" y="1311463"/>
            <a:ext cx="11419210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R</a:t>
            </a:r>
            <a:r>
              <a:rPr kumimoji="0" lang="en-GB" sz="28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esearch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&amp; Teaching H</a:t>
            </a:r>
            <a:r>
              <a:rPr kumimoji="0" lang="en-GB" sz="2800" b="0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ospital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(aware of Rosenhan’s expt.) monitored psychiatric admissions for 3 months to try and detect ‘1 or more’ </a:t>
            </a:r>
            <a:r>
              <a:rPr kumimoji="0" lang="en-GB" sz="28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pseudopatients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sent by Rosenhan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             Of 193 admissions: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41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  Judged as </a:t>
            </a:r>
            <a:r>
              <a:rPr kumimoji="0" lang="en-GB" sz="2800" b="1" i="0" u="none" strike="noStrike" kern="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psuedopatient</a:t>
            </a:r>
            <a:endParaRPr kumimoji="0" lang="en-GB" sz="2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           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‘by at least 1 staff member’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23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   ‘Suspected by at least 1 psychiatrist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              </a:t>
            </a:r>
            <a:r>
              <a:rPr kumimoji="0" lang="en-GB" sz="2800" b="0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and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 1 other staff member’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D0627-3CDD-493E-B963-9BAE6B677F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496" y="3054281"/>
            <a:ext cx="4912593" cy="3070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381E60-4C84-4599-AF80-24EAE904DF96}"/>
              </a:ext>
            </a:extLst>
          </p:cNvPr>
          <p:cNvSpPr txBox="1"/>
          <p:nvPr/>
        </p:nvSpPr>
        <p:spPr>
          <a:xfrm>
            <a:off x="557408" y="6007412"/>
            <a:ext cx="522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(NB. No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psuedopatients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were sent)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D681D9-FCEB-41B2-80AC-038578711A38}"/>
              </a:ext>
            </a:extLst>
          </p:cNvPr>
          <p:cNvSpPr/>
          <p:nvPr/>
        </p:nvSpPr>
        <p:spPr>
          <a:xfrm>
            <a:off x="6983496" y="5955049"/>
            <a:ext cx="397772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=&amp;cad=</a:t>
            </a:r>
            <a:r>
              <a:rPr kumimoji="0" lang="en-GB" sz="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rja&amp;uact</a:t>
            </a:r>
            <a:r>
              <a:rPr kumimoji="0" lang="en-GB" sz="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=8&amp;ved=2ahUKEwjs1cfKytDZAhWJaxQKHfYNBMkQjRx6BAgAEAY&amp;url=https%3A%2F%2Fwww.theverge.com%2F2014%2F12%2F11%2F7372609%2Fsilicon-valley-el</a:t>
            </a:r>
          </a:p>
        </p:txBody>
      </p:sp>
    </p:spTree>
    <p:extLst>
      <p:ext uri="{BB962C8B-B14F-4D97-AF65-F5344CB8AC3E}">
        <p14:creationId xmlns:p14="http://schemas.microsoft.com/office/powerpoint/2010/main" val="21739752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74F9C9-97C5-46EC-B94E-3CCFBEE815E9}"/>
              </a:ext>
            </a:extLst>
          </p:cNvPr>
          <p:cNvSpPr txBox="1"/>
          <p:nvPr/>
        </p:nvSpPr>
        <p:spPr>
          <a:xfrm>
            <a:off x="226415" y="240283"/>
            <a:ext cx="85823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Rosenhan’s (1973) Conclusions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18A621-013F-47DD-95B5-1E22E5AF9131}"/>
              </a:ext>
            </a:extLst>
          </p:cNvPr>
          <p:cNvSpPr txBox="1"/>
          <p:nvPr/>
        </p:nvSpPr>
        <p:spPr>
          <a:xfrm>
            <a:off x="226417" y="1490285"/>
            <a:ext cx="794681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Rosenhan concluded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reliability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diagnosis poor, this necessarily questions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validity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also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Rosenhan (1973)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concluded psychiatric hospitals places where “meanings of behaviour can easily be distorted.  Patients suffer powerlessness, depersonalisation, segregation, mortification and self-labelling, all undoubtedly counter-therapeutic.”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Implies context of behaviour overlooked by diagnostic process: distorted behaviour is seen as evidence of mental illness (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confirmation bias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F42DAC-D86A-4B83-B42A-CBB789DFA59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1876"/>
          <a:stretch/>
        </p:blipFill>
        <p:spPr>
          <a:xfrm>
            <a:off x="8252235" y="2187615"/>
            <a:ext cx="3645525" cy="3808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5B15A0-761A-4742-A901-9430B363564C}"/>
              </a:ext>
            </a:extLst>
          </p:cNvPr>
          <p:cNvSpPr txBox="1"/>
          <p:nvPr/>
        </p:nvSpPr>
        <p:spPr>
          <a:xfrm>
            <a:off x="9176018" y="2187615"/>
            <a:ext cx="17146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54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Ethical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54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Issues?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30D5EC-AE59-4C64-8819-A78C46901867}"/>
              </a:ext>
            </a:extLst>
          </p:cNvPr>
          <p:cNvSpPr/>
          <p:nvPr/>
        </p:nvSpPr>
        <p:spPr>
          <a:xfrm>
            <a:off x="8307572" y="5848276"/>
            <a:ext cx="258308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</a:t>
            </a:r>
            <a:r>
              <a:rPr kumimoji="0" lang="en-GB" sz="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imgres?imgurl</a:t>
            </a: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=http%3A%2F%2Fspringfieldfiles.com%2Falbums%2Fnotes%2F0073.JPG&amp;imgrefurl=http%3A%2F%2Fspringfieldfiles.com%2Findex.php%3Fjump%3Dnotes&amp;docid=V7_kgkjYh-59CM&amp;tbnid=00HMJcfXWkuD-M%3A&amp;vet=10ahUKEwi_u8C70tLZAhUTM8AKHU33CUQQMwgoKAMwAw..i&amp;w=512&amp;h=384&amp;bih=407&amp;biw=865&amp;q=simpsons%20homer%20insane&amp;ved=0ahUKEwi_u8C70tLZAhUTM8AKHU33CUQQMwgoKAMwAw&amp;iact=</a:t>
            </a:r>
            <a:r>
              <a:rPr kumimoji="0" lang="en-GB" sz="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mrc&amp;uact</a:t>
            </a: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=8</a:t>
            </a:r>
          </a:p>
        </p:txBody>
      </p:sp>
    </p:spTree>
    <p:extLst>
      <p:ext uri="{BB962C8B-B14F-4D97-AF65-F5344CB8AC3E}">
        <p14:creationId xmlns:p14="http://schemas.microsoft.com/office/powerpoint/2010/main" val="2355769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1F72167-0EF8-44F2-A334-1607CC9EA86B}"/>
              </a:ext>
            </a:extLst>
          </p:cNvPr>
          <p:cNvSpPr/>
          <p:nvPr/>
        </p:nvSpPr>
        <p:spPr>
          <a:xfrm>
            <a:off x="549056" y="859065"/>
            <a:ext cx="6156543" cy="6432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   Practical Problems of Subjectivity: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	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     D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oes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mental illness really exist? 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Szasz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argues the symptoms are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subjective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- 	unlike physical symptoms which are 	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objective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leads to practical problems 	of 	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reliability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&amp;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validity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diagnosis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1" defTabSz="457200"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Heather (1976)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argued psychiatry was a “quasi-medical illusion” due to its cultural relativity and lack of objectivity</a:t>
            </a:r>
          </a:p>
          <a:p>
            <a:pPr lvl="1" defTabSz="457200">
              <a:defRPr/>
            </a:pP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	</a:t>
            </a:r>
            <a:r>
              <a:rPr lang="en-GB" sz="2000" dirty="0">
                <a:solidFill>
                  <a:prstClr val="white"/>
                </a:solidFill>
              </a:rPr>
              <a:t>(Heather 1976 cited in Gross 2010: 687)</a:t>
            </a:r>
          </a:p>
          <a:p>
            <a:pPr lvl="1" defTabSz="457200">
              <a:defRPr/>
            </a:pPr>
            <a:endParaRPr lang="en-GB" sz="2800" dirty="0">
              <a:solidFill>
                <a:prstClr val="white"/>
              </a:solidFill>
            </a:endParaRPr>
          </a:p>
          <a:p>
            <a: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220022-B380-46C2-B455-0E570359DB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6980" y="662346"/>
            <a:ext cx="3432915" cy="5170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4275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EA3588-4089-4F14-B521-A2404FFA77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6360"/>
          <a:stretch/>
        </p:blipFill>
        <p:spPr>
          <a:xfrm>
            <a:off x="1251559" y="1762278"/>
            <a:ext cx="6138797" cy="488432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E49134E-9859-4B51-8610-928FD335759E}"/>
              </a:ext>
            </a:extLst>
          </p:cNvPr>
          <p:cNvSpPr/>
          <p:nvPr/>
        </p:nvSpPr>
        <p:spPr>
          <a:xfrm>
            <a:off x="483295" y="338494"/>
            <a:ext cx="8720203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 startAt="4"/>
            </a:pPr>
            <a:r>
              <a:rPr lang="en-GB" sz="4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Appropriateness of the Medical Model</a:t>
            </a:r>
          </a:p>
          <a:p>
            <a:endParaRPr lang="en-GB" sz="3600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49563E-FBF0-47DD-91D5-766409ACF4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812"/>
          <a:stretch/>
        </p:blipFill>
        <p:spPr>
          <a:xfrm>
            <a:off x="7390356" y="1762278"/>
            <a:ext cx="3091307" cy="48843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3D6B81D-B326-42A7-BDDC-E51A366C6EA7}"/>
              </a:ext>
            </a:extLst>
          </p:cNvPr>
          <p:cNvSpPr txBox="1"/>
          <p:nvPr/>
        </p:nvSpPr>
        <p:spPr>
          <a:xfrm>
            <a:off x="1697278" y="2736502"/>
            <a:ext cx="49102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Given all of the previous points, is the Medical Model of Abnormality appropriate?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F0406A-60F3-4BC4-B112-0C08A1B109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75365" y="972998"/>
            <a:ext cx="12488449" cy="465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A8B8AD8-DCA8-48FE-A9F4-86D4A649AFD4}"/>
              </a:ext>
            </a:extLst>
          </p:cNvPr>
          <p:cNvSpPr/>
          <p:nvPr/>
        </p:nvSpPr>
        <p:spPr>
          <a:xfrm>
            <a:off x="6521351" y="6519506"/>
            <a:ext cx="58418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s://www.google.co.uk/url?sa=i&amp;rct=j&amp;q=&amp;esrc=s&amp;source=images&amp;cd=&amp;cad=rja&amp;uact=8&amp;ved=0ahUKEwiUlJzzhOnZAhUJchQKHTOPC-0QjRwIBg&amp;url=http%3A%2F%2Fmoziru.com%2Fexplore%2FScratches%2520clipart%2520head%2520cartoon%2F&amp;psig=AOvVaw1l4hK0uE7k6X7_F3oHEMHb&amp;ust=1521020760697283</a:t>
            </a:r>
          </a:p>
        </p:txBody>
      </p:sp>
    </p:spTree>
    <p:extLst>
      <p:ext uri="{BB962C8B-B14F-4D97-AF65-F5344CB8AC3E}">
        <p14:creationId xmlns:p14="http://schemas.microsoft.com/office/powerpoint/2010/main" val="229819089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0DD9B6-19AC-46BA-9F59-1AAFA8AC137F}"/>
              </a:ext>
            </a:extLst>
          </p:cNvPr>
          <p:cNvSpPr txBox="1"/>
          <p:nvPr/>
        </p:nvSpPr>
        <p:spPr>
          <a:xfrm>
            <a:off x="1557670" y="2433869"/>
            <a:ext cx="94086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Where possible, a  pragmatic approach may prove beneficial </a:t>
            </a:r>
          </a:p>
        </p:txBody>
      </p:sp>
    </p:spTree>
    <p:extLst>
      <p:ext uri="{BB962C8B-B14F-4D97-AF65-F5344CB8AC3E}">
        <p14:creationId xmlns:p14="http://schemas.microsoft.com/office/powerpoint/2010/main" val="42914861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70F23A2-44F2-4DCA-8C0E-16C1FF2D4C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15" r="7525"/>
          <a:stretch/>
        </p:blipFill>
        <p:spPr>
          <a:xfrm>
            <a:off x="4703832" y="236834"/>
            <a:ext cx="7289727" cy="63581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7F074F-A3A6-4642-BF3D-D971245389DB}"/>
              </a:ext>
            </a:extLst>
          </p:cNvPr>
          <p:cNvSpPr txBox="1"/>
          <p:nvPr/>
        </p:nvSpPr>
        <p:spPr>
          <a:xfrm>
            <a:off x="198441" y="535900"/>
            <a:ext cx="42753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</a:rPr>
              <a:t>The Dignity Health Hospital in Merced California:</a:t>
            </a:r>
          </a:p>
          <a:p>
            <a:endParaRPr lang="en-GB" sz="2800" dirty="0"/>
          </a:p>
          <a:p>
            <a:r>
              <a:rPr lang="en-GB" sz="2800" dirty="0"/>
              <a:t>Shaman performing a curing ceremony for man who became ill at a funeral. “To keep his soul from being drawn into the underworld with the deceased, the soul of a sacrificed pig is offered in exchange”  </a:t>
            </a:r>
            <a:r>
              <a:rPr lang="en-GB" sz="2400" dirty="0"/>
              <a:t>(Vance 2016: 32)</a:t>
            </a:r>
          </a:p>
        </p:txBody>
      </p:sp>
    </p:spTree>
    <p:extLst>
      <p:ext uri="{BB962C8B-B14F-4D97-AF65-F5344CB8AC3E}">
        <p14:creationId xmlns:p14="http://schemas.microsoft.com/office/powerpoint/2010/main" val="4551854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2B366E-5273-485B-829C-74BAA3888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5365" y="972998"/>
            <a:ext cx="12488449" cy="4654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8BBF4D-36A3-4AD2-A984-CC67C36AC775}"/>
              </a:ext>
            </a:extLst>
          </p:cNvPr>
          <p:cNvSpPr txBox="1"/>
          <p:nvPr/>
        </p:nvSpPr>
        <p:spPr>
          <a:xfrm>
            <a:off x="582460" y="338203"/>
            <a:ext cx="72230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Summary of Points Considered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FEF0545-F926-4C37-9139-A0F34BD86F13}"/>
              </a:ext>
            </a:extLst>
          </p:cNvPr>
          <p:cNvSpPr/>
          <p:nvPr/>
        </p:nvSpPr>
        <p:spPr>
          <a:xfrm>
            <a:off x="1519824" y="1438478"/>
            <a:ext cx="881414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There are a number of contentious issues associated with the Medical Model’s approach to abnormality and mental illness: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Circular Reasoning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Labelling &amp; Social Control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Practical Problems of Subjectivity  (</a:t>
            </a:r>
            <a:r>
              <a:rPr lang="en-GB" sz="2800" b="1" dirty="0"/>
              <a:t>Reliability</a:t>
            </a:r>
            <a:r>
              <a:rPr lang="en-GB" sz="2800" dirty="0"/>
              <a:t> &amp; </a:t>
            </a:r>
            <a:r>
              <a:rPr lang="en-GB" sz="2800" b="1" dirty="0"/>
              <a:t>Validity</a:t>
            </a:r>
            <a:r>
              <a:rPr lang="en-GB" sz="2800" dirty="0"/>
              <a:t>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Appropriateness of the Medical Model</a:t>
            </a:r>
          </a:p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17776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628FCD-B5DF-41C9-8041-50516DB8A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6187" y="1009724"/>
            <a:ext cx="12457889" cy="48056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6461" y="240283"/>
            <a:ext cx="27018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817811" y="1631737"/>
            <a:ext cx="10387569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Gross, R. 2010. </a:t>
            </a:r>
            <a:r>
              <a:rPr lang="en-GB" sz="2000" i="1" dirty="0"/>
              <a:t>Psychology: The Science of Mind and Behaviour </a:t>
            </a:r>
            <a:r>
              <a:rPr lang="en-GB" sz="2000" dirty="0"/>
              <a:t>. 6th ed.  London: Hodder Education.</a:t>
            </a:r>
          </a:p>
          <a:p>
            <a:endParaRPr lang="en-GB" sz="2000" dirty="0"/>
          </a:p>
          <a:p>
            <a:r>
              <a:rPr lang="en-GB" sz="2000" dirty="0"/>
              <a:t>Spitzer, R. &amp; Fleiss, J. 1974. A Re-analysis of the Reliability of Psychiatric Diagnosis. </a:t>
            </a:r>
            <a:r>
              <a:rPr lang="en-GB" sz="2000" i="1" dirty="0"/>
              <a:t>The British Journal of Psychiatry</a:t>
            </a:r>
            <a:r>
              <a:rPr lang="en-GB" sz="2000" dirty="0"/>
              <a:t> 125, 341-347.</a:t>
            </a:r>
          </a:p>
          <a:p>
            <a:r>
              <a:rPr lang="en-GB" sz="2000" dirty="0"/>
              <a:t>	Available from: 	</a:t>
            </a:r>
            <a:r>
              <a:rPr lang="en-GB" sz="2000" dirty="0">
                <a:hlinkClick r:id="rId4"/>
              </a:rPr>
              <a:t>http://www.wpic.pitt.edu/research/biometrics/Publications/Biometrics%20Archives%20PDF/614Spitzer&amp;Fleiss1974.pdf</a:t>
            </a:r>
            <a:r>
              <a:rPr lang="en-GB" sz="2000" dirty="0"/>
              <a:t>  [Accessed 27th February 2018]</a:t>
            </a:r>
          </a:p>
          <a:p>
            <a:endParaRPr lang="en-GB" sz="2000" dirty="0"/>
          </a:p>
          <a:p>
            <a:r>
              <a:rPr lang="en-GB" sz="2000" dirty="0"/>
              <a:t> </a:t>
            </a:r>
          </a:p>
          <a:p>
            <a:pPr lvl="0" defTabSz="457200"/>
            <a:r>
              <a:rPr lang="en-GB" sz="2000" dirty="0"/>
              <a:t>Szasz, T. 1960. The Myth of Mental Illness. </a:t>
            </a:r>
            <a:r>
              <a:rPr lang="en-GB" sz="2000" i="1" dirty="0"/>
              <a:t>American Psychologist 15</a:t>
            </a:r>
            <a:r>
              <a:rPr lang="en-GB" sz="2000" dirty="0"/>
              <a:t>, 113-118.</a:t>
            </a:r>
          </a:p>
          <a:p>
            <a:r>
              <a:rPr lang="en-GB" sz="2000" dirty="0"/>
              <a:t> </a:t>
            </a:r>
          </a:p>
          <a:p>
            <a:r>
              <a:rPr lang="en-GB" sz="2000" dirty="0"/>
              <a:t>Szasz, T. 1994. Mental Illness Is Still a Myth. </a:t>
            </a:r>
            <a:r>
              <a:rPr lang="en-GB" sz="2000" i="1" dirty="0"/>
              <a:t>Society</a:t>
            </a:r>
            <a:r>
              <a:rPr lang="en-GB" sz="2000" dirty="0"/>
              <a:t> 31(4): 34-39.</a:t>
            </a:r>
          </a:p>
          <a:p>
            <a:endParaRPr lang="en-GB" sz="2000" dirty="0"/>
          </a:p>
          <a:p>
            <a:r>
              <a:rPr lang="en-GB" sz="2000" dirty="0"/>
              <a:t>Vance, E. 2016. Mind Over Matter. </a:t>
            </a:r>
            <a:r>
              <a:rPr lang="en-GB" sz="2000" i="1" dirty="0"/>
              <a:t>National Geographic </a:t>
            </a:r>
            <a:r>
              <a:rPr lang="en-GB" sz="2000" dirty="0"/>
              <a:t>230(6): 30-55.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71258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4374</TotalTime>
  <Words>2731</Words>
  <Application>Microsoft Office PowerPoint</Application>
  <PresentationFormat>Widescreen</PresentationFormat>
  <Paragraphs>277</Paragraphs>
  <Slides>36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Calibri Light</vt:lpstr>
      <vt:lpstr>1_Office Theme</vt:lpstr>
      <vt:lpstr>Office Theme</vt:lpstr>
      <vt:lpstr>PowerPoint Presentation</vt:lpstr>
      <vt:lpstr>PowerPoint Presentation</vt:lpstr>
      <vt:lpstr>Overview of Previous Session: Concepts of Abnormality</vt:lpstr>
      <vt:lpstr>PowerPoint Presentation</vt:lpstr>
      <vt:lpstr>PowerPoint Presentation</vt:lpstr>
      <vt:lpstr>Abnormality as Mental Illness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Ros Coard</cp:lastModifiedBy>
  <cp:revision>178</cp:revision>
  <cp:lastPrinted>2018-03-13T11:39:58Z</cp:lastPrinted>
  <dcterms:created xsi:type="dcterms:W3CDTF">2018-02-22T20:24:13Z</dcterms:created>
  <dcterms:modified xsi:type="dcterms:W3CDTF">2018-03-14T20:46:58Z</dcterms:modified>
</cp:coreProperties>
</file>