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0" r:id="rId5"/>
    <p:sldMasterId id="2147483723" r:id="rId6"/>
    <p:sldMasterId id="2147483672" r:id="rId7"/>
  </p:sldMasterIdLst>
  <p:notesMasterIdLst>
    <p:notesMasterId r:id="rId60"/>
  </p:notesMasterIdLst>
  <p:sldIdLst>
    <p:sldId id="256" r:id="rId8"/>
    <p:sldId id="343" r:id="rId9"/>
    <p:sldId id="330" r:id="rId10"/>
    <p:sldId id="296" r:id="rId11"/>
    <p:sldId id="331" r:id="rId12"/>
    <p:sldId id="298" r:id="rId13"/>
    <p:sldId id="297" r:id="rId14"/>
    <p:sldId id="285" r:id="rId15"/>
    <p:sldId id="307" r:id="rId16"/>
    <p:sldId id="353" r:id="rId17"/>
    <p:sldId id="287" r:id="rId18"/>
    <p:sldId id="288" r:id="rId19"/>
    <p:sldId id="289" r:id="rId20"/>
    <p:sldId id="332" r:id="rId21"/>
    <p:sldId id="333" r:id="rId22"/>
    <p:sldId id="345" r:id="rId23"/>
    <p:sldId id="300" r:id="rId24"/>
    <p:sldId id="351" r:id="rId25"/>
    <p:sldId id="302" r:id="rId26"/>
    <p:sldId id="303" r:id="rId27"/>
    <p:sldId id="355" r:id="rId28"/>
    <p:sldId id="354" r:id="rId29"/>
    <p:sldId id="268" r:id="rId30"/>
    <p:sldId id="335" r:id="rId31"/>
    <p:sldId id="290" r:id="rId32"/>
    <p:sldId id="313" r:id="rId33"/>
    <p:sldId id="312" r:id="rId34"/>
    <p:sldId id="322" r:id="rId35"/>
    <p:sldId id="323" r:id="rId36"/>
    <p:sldId id="334" r:id="rId37"/>
    <p:sldId id="294" r:id="rId38"/>
    <p:sldId id="310" r:id="rId39"/>
    <p:sldId id="311" r:id="rId40"/>
    <p:sldId id="316" r:id="rId41"/>
    <p:sldId id="349" r:id="rId42"/>
    <p:sldId id="350" r:id="rId43"/>
    <p:sldId id="356" r:id="rId44"/>
    <p:sldId id="319" r:id="rId45"/>
    <p:sldId id="308" r:id="rId46"/>
    <p:sldId id="344" r:id="rId47"/>
    <p:sldId id="339" r:id="rId48"/>
    <p:sldId id="327" r:id="rId49"/>
    <p:sldId id="359" r:id="rId50"/>
    <p:sldId id="357" r:id="rId51"/>
    <p:sldId id="329" r:id="rId52"/>
    <p:sldId id="274" r:id="rId53"/>
    <p:sldId id="346" r:id="rId54"/>
    <p:sldId id="347" r:id="rId55"/>
    <p:sldId id="301" r:id="rId56"/>
    <p:sldId id="295" r:id="rId57"/>
    <p:sldId id="321" r:id="rId58"/>
    <p:sldId id="281" r:id="rId59"/>
  </p:sldIdLst>
  <p:sldSz cx="12192000" cy="6858000"/>
  <p:notesSz cx="6858000" cy="9144000"/>
  <p:custShowLst>
    <p:custShow name="Level 4" id="0">
      <p:sldLst>
        <p:sld r:id="rId8"/>
        <p:sld r:id="rId9"/>
        <p:sld r:id="rId10"/>
        <p:sld r:id="rId12"/>
        <p:sld r:id="rId13"/>
        <p:sld r:id="rId15"/>
        <p:sld r:id="rId16"/>
        <p:sld r:id="rId18"/>
        <p:sld r:id="rId19"/>
        <p:sld r:id="rId20"/>
        <p:sld r:id="rId21"/>
        <p:sld r:id="rId22"/>
        <p:sld r:id="rId23"/>
        <p:sld r:id="rId24"/>
        <p:sld r:id="rId26"/>
        <p:sld r:id="rId27"/>
        <p:sld r:id="rId31"/>
        <p:sld r:id="rId32"/>
        <p:sld r:id="rId33"/>
        <p:sld r:id="rId34"/>
        <p:sld r:id="rId36"/>
        <p:sld r:id="rId35"/>
        <p:sld r:id="rId37"/>
        <p:sld r:id="rId38"/>
        <p:sld r:id="rId39"/>
        <p:sld r:id="rId40"/>
        <p:sld r:id="rId41"/>
        <p:sld r:id="rId45"/>
        <p:sld r:id="rId47"/>
        <p:sld r:id="rId48"/>
        <p:sld r:id="rId43"/>
        <p:sld r:id="rId49"/>
        <p:sld r:id="rId53"/>
        <p:sld r:id="rId57"/>
        <p:sld r:id="rId58"/>
        <p:sld r:id="rId59"/>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C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DE338A-B257-411C-9EFD-5DDC25E79E40}" v="821" dt="2023-01-31T09:05:10.133"/>
    <p1510:client id="{8099380B-F851-498E-84FC-BDA8F7227366}" v="196" dt="2023-10-17T08:32:21.114"/>
    <p1510:client id="{9A949DD3-ECFF-470D-FA02-63DD4E0C7D46}" v="18" dt="2023-10-17T09:56:16.7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9A949DD3-ECFF-470D-FA02-63DD4E0C7D46}"/>
    <pc:docChg chg="modSld">
      <pc:chgData name="Lisa Ellis" userId="S::l.ellis@uwtsd.ac.uk::1e3b8b31-18a3-40b3-8e12-8230c5071370" providerId="AD" clId="Web-{9A949DD3-ECFF-470D-FA02-63DD4E0C7D46}" dt="2023-10-17T09:56:16.730" v="8" actId="20577"/>
      <pc:docMkLst>
        <pc:docMk/>
      </pc:docMkLst>
      <pc:sldChg chg="modSp">
        <pc:chgData name="Lisa Ellis" userId="S::l.ellis@uwtsd.ac.uk::1e3b8b31-18a3-40b3-8e12-8230c5071370" providerId="AD" clId="Web-{9A949DD3-ECFF-470D-FA02-63DD4E0C7D46}" dt="2023-10-17T09:56:16.730" v="8" actId="20577"/>
        <pc:sldMkLst>
          <pc:docMk/>
          <pc:sldMk cId="4049704529" sldId="307"/>
        </pc:sldMkLst>
        <pc:spChg chg="mod">
          <ac:chgData name="Lisa Ellis" userId="S::l.ellis@uwtsd.ac.uk::1e3b8b31-18a3-40b3-8e12-8230c5071370" providerId="AD" clId="Web-{9A949DD3-ECFF-470D-FA02-63DD4E0C7D46}" dt="2023-10-17T09:56:16.730" v="8" actId="20577"/>
          <ac:spMkLst>
            <pc:docMk/>
            <pc:sldMk cId="4049704529" sldId="307"/>
            <ac:spMk id="11" creationId="{95152E7C-B9D6-4817-8E4D-28BC1A7D07A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500257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6</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17</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18</a:t>
            </a:fld>
            <a:endParaRPr lang="en-GB"/>
          </a:p>
        </p:txBody>
      </p:sp>
    </p:spTree>
    <p:extLst>
      <p:ext uri="{BB962C8B-B14F-4D97-AF65-F5344CB8AC3E}">
        <p14:creationId xmlns:p14="http://schemas.microsoft.com/office/powerpoint/2010/main" val="12329703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7400867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25</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42924079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46</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50</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6" Type="http://schemas.openxmlformats.org/officeDocument/2006/relationships/image" Target="../media/image3.png"/><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image" Target="../media/image2.png"/><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0.xml"/><Relationship Id="rId1" Type="http://schemas.openxmlformats.org/officeDocument/2006/relationships/video" Target="https://www.youtube.com/embed/NJkt739uEF4?feature=oembed" TargetMode="Externa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notesSlide" Target="../notesSlides/notesSlide7.xml"/><Relationship Id="rId1" Type="http://schemas.openxmlformats.org/officeDocument/2006/relationships/slideLayout" Target="../slideLayouts/slideLayout30.xml"/><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slides/_rels/slide9.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s://www.uwtsd.ac.uk/library/using-our-libraries/online-library/referencing-handbooks/" TargetMode="External"/><Relationship Id="rId7" Type="http://schemas.openxmlformats.org/officeDocument/2006/relationships/hyperlink" Target="https://moodle.uwtsd.ac.uk/course/view.php?id=11455"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uwtsd.ac.uk/library/infoskills/" TargetMode="External"/><Relationship Id="rId5" Type="http://schemas.openxmlformats.org/officeDocument/2006/relationships/hyperlink" Target="https://librarysearch.uwtsd.ac.uk/permalink/44WHELF_UWTSD/11c0l68/alma99100436002502421" TargetMode="External"/><Relationship Id="rId4" Type="http://schemas.openxmlformats.org/officeDocument/2006/relationships/hyperlink" Target="https://librarysearch.uwtsd.ac.uk/permalink/44WHELF_UWTSD/11c0l68/alma9910044290200242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4" Type="http://schemas.openxmlformats.org/officeDocument/2006/relationships/hyperlink" Target="https://libguides.leedsbeckett.ac.uk/home"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0.xml"/></Relationships>
</file>

<file path=ppt/slides/_rels/slide28.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0.png"/><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0.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0.xml"/></Relationships>
</file>

<file path=ppt/slides/_rels/slide35.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7.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26.png"/><Relationship Id="rId1" Type="http://schemas.openxmlformats.org/officeDocument/2006/relationships/slideLayout" Target="../slideLayouts/slideLayout42.xml"/><Relationship Id="rId5" Type="http://schemas.openxmlformats.org/officeDocument/2006/relationships/image" Target="../media/image27.png"/><Relationship Id="rId4" Type="http://schemas.openxmlformats.org/officeDocument/2006/relationships/hyperlink" Target="https://libguides.leedsbeckett.ac.uk/hom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4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4.xml"/><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moodle.uwtsd.ac.uk/course/search.php?search=infoskills+Moodle" TargetMode="External"/><Relationship Id="rId2" Type="http://schemas.openxmlformats.org/officeDocument/2006/relationships/hyperlink" Target="https://www.uwtsd.ac.uk/library/infoskills/" TargetMode="Externa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4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27.xml"/></Relationships>
</file>

<file path=ppt/slides/_rels/slide4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50.png"/><Relationship Id="rId1" Type="http://schemas.openxmlformats.org/officeDocument/2006/relationships/slideLayout" Target="../slideLayouts/slideLayout4.xml"/><Relationship Id="rId5" Type="http://schemas.openxmlformats.org/officeDocument/2006/relationships/hyperlink" Target="https://uwtsd.ac.uk/library/student-essentials/refworks/" TargetMode="External"/><Relationship Id="rId4" Type="http://schemas.openxmlformats.org/officeDocument/2006/relationships/hyperlink" Target="https://uwtsd.ac.uk/library/student-essentials/"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51.png"/><Relationship Id="rId1" Type="http://schemas.openxmlformats.org/officeDocument/2006/relationships/slideLayout" Target="../slideLayouts/slideLayout37.xml"/><Relationship Id="rId5" Type="http://schemas.openxmlformats.org/officeDocument/2006/relationships/image" Target="../media/image52.png"/><Relationship Id="rId4" Type="http://schemas.openxmlformats.org/officeDocument/2006/relationships/hyperlink" Target="https://www.youtube.com/playlist?list=PLyN7Mmvg_0ocjWJiNLK3tgdHT8uMiARf0"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7.xml"/><Relationship Id="rId1" Type="http://schemas.openxmlformats.org/officeDocument/2006/relationships/slideLayout" Target="../slideLayouts/slideLayout30.xml"/><Relationship Id="rId6" Type="http://schemas.openxmlformats.org/officeDocument/2006/relationships/hyperlink" Target="https://librarysearch.uwtsd.ac.uk/permalink/44WHELF_UWTSD/11c0l68/alma991004429020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whelf-uwtsd.alma.exlibrisgroup.com/leganto/public/44WHELF_UWTSD/lists/7517844970002421?auth=SAML" TargetMode="External"/><Relationship Id="rId1" Type="http://schemas.openxmlformats.org/officeDocument/2006/relationships/slideLayout" Target="../slideLayouts/slideLayout27.xml"/></Relationships>
</file>

<file path=ppt/slides/_rels/slide52.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why, when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a:latin typeface="Calibri"/>
                <a:cs typeface="Calibri"/>
              </a:rPr>
              <a:t>What is referencing?</a:t>
            </a:r>
            <a:endParaRPr lang="en-US"/>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7760854" y="2230582"/>
            <a:ext cx="432492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Calibri"/>
                <a:ea typeface="+mn-lt"/>
                <a:cs typeface="Calibri"/>
              </a:rPr>
              <a:t>Why is it important to </a:t>
            </a:r>
            <a:endParaRPr lang="en-US" dirty="0">
              <a:latin typeface="Calibri Light"/>
              <a:ea typeface="+mn-lt"/>
              <a:cs typeface="Calibri Light"/>
            </a:endParaRPr>
          </a:p>
          <a:p>
            <a:pPr algn="ctr"/>
            <a:r>
              <a:rPr lang="en-GB" sz="3200" dirty="0">
                <a:latin typeface="Calibri"/>
                <a:ea typeface="+mn-lt"/>
                <a:cs typeface="Calibri"/>
              </a:rPr>
              <a:t>acknowledge the sources you use in your </a:t>
            </a:r>
            <a:endParaRPr lang="en-US" dirty="0">
              <a:latin typeface="Calibri Light"/>
              <a:ea typeface="+mn-lt"/>
              <a:cs typeface="Calibri Light"/>
            </a:endParaRPr>
          </a:p>
          <a:p>
            <a:pPr algn="ctr"/>
            <a:r>
              <a:rPr lang="en-GB" sz="3200" dirty="0">
                <a:latin typeface="Calibri"/>
                <a:ea typeface="+mn-lt"/>
                <a:cs typeface="Calibri"/>
              </a:rPr>
              <a:t>assignments?</a:t>
            </a:r>
            <a:endParaRPr lang="en-US" dirty="0">
              <a:cs typeface="Calibri Light"/>
            </a:endParaRPr>
          </a:p>
          <a:p>
            <a:pPr algn="l"/>
            <a:endParaRPr lang="en-GB">
              <a:cs typeface="Calibri Light"/>
            </a:endParaRPr>
          </a:p>
        </p:txBody>
      </p:sp>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3B43E6-C17F-4066-9DBC-DFB43E93B94F}"/>
              </a:ext>
            </a:extLst>
          </p:cNvPr>
          <p:cNvSpPr>
            <a:spLocks noGrp="1"/>
          </p:cNvSpPr>
          <p:nvPr>
            <p:ph sz="half" idx="1"/>
          </p:nvPr>
        </p:nvSpPr>
        <p:spPr>
          <a:xfrm>
            <a:off x="173734" y="1327333"/>
            <a:ext cx="1408480" cy="613040"/>
          </a:xfrm>
        </p:spPr>
        <p:txBody>
          <a:bodyPr vert="horz" lIns="91440" tIns="45720" rIns="91440" bIns="45720" rtlCol="0" anchor="t">
            <a:normAutofit/>
          </a:bodyPr>
          <a:lstStyle/>
          <a:p>
            <a:pPr marL="0" indent="0">
              <a:buNone/>
            </a:pPr>
            <a:r>
              <a:rPr lang="en-GB" sz="2600" b="1">
                <a:solidFill>
                  <a:schemeClr val="accent1"/>
                </a:solidFill>
                <a:latin typeface="Calibri"/>
                <a:cs typeface="Calibri Light"/>
              </a:rPr>
              <a:t>Authors</a:t>
            </a:r>
            <a:endParaRPr lang="en-GB" sz="2600" b="1">
              <a:solidFill>
                <a:schemeClr val="accent1"/>
              </a:solidFill>
              <a:latin typeface="Calibri Light"/>
              <a:cs typeface="Calibri Light"/>
            </a:endParaRPr>
          </a:p>
        </p:txBody>
      </p:sp>
      <p:sp>
        <p:nvSpPr>
          <p:cNvPr id="3" name="Title 2">
            <a:extLst>
              <a:ext uri="{FF2B5EF4-FFF2-40B4-BE49-F238E27FC236}">
                <a16:creationId xmlns:a16="http://schemas.microsoft.com/office/drawing/2014/main" id="{A65D5D2F-6DFA-4DA8-A48E-371B1A1FB1FA}"/>
              </a:ext>
            </a:extLst>
          </p:cNvPr>
          <p:cNvSpPr>
            <a:spLocks noGrp="1"/>
          </p:cNvSpPr>
          <p:nvPr>
            <p:ph type="title"/>
          </p:nvPr>
        </p:nvSpPr>
        <p:spPr>
          <a:xfrm>
            <a:off x="125973" y="-2373"/>
            <a:ext cx="6713705" cy="1003916"/>
          </a:xfrm>
        </p:spPr>
        <p:txBody>
          <a:bodyPr>
            <a:normAutofit/>
          </a:bodyPr>
          <a:lstStyle/>
          <a:p>
            <a:r>
              <a:rPr lang="en-GB">
                <a:latin typeface="Calibri"/>
                <a:cs typeface="Calibri"/>
              </a:rPr>
              <a:t>Why should you reference?</a:t>
            </a:r>
          </a:p>
        </p:txBody>
      </p:sp>
      <p:pic>
        <p:nvPicPr>
          <p:cNvPr id="5" name="Picture 5" descr="A group of people sitting at a table&#10;&#10;Description generated with very high confidence">
            <a:extLst>
              <a:ext uri="{FF2B5EF4-FFF2-40B4-BE49-F238E27FC236}">
                <a16:creationId xmlns:a16="http://schemas.microsoft.com/office/drawing/2014/main" id="{F5173735-468F-441D-AD0F-81C6639DE39F}"/>
              </a:ext>
            </a:extLst>
          </p:cNvPr>
          <p:cNvPicPr>
            <a:picLocks noGrp="1" noChangeAspect="1"/>
          </p:cNvPicPr>
          <p:nvPr>
            <p:ph type="pic" sz="quarter" idx="13"/>
          </p:nvPr>
        </p:nvPicPr>
        <p:blipFill rotWithShape="1">
          <a:blip r:embed="rId3"/>
          <a:srcRect l="11752" r="11752"/>
          <a:stretch/>
        </p:blipFill>
        <p:spPr>
          <a:xfrm>
            <a:off x="6479645" y="1765576"/>
            <a:ext cx="5410460" cy="4183529"/>
          </a:xfrm>
        </p:spPr>
      </p:pic>
      <p:sp>
        <p:nvSpPr>
          <p:cNvPr id="4" name="TextBox 3">
            <a:extLst>
              <a:ext uri="{FF2B5EF4-FFF2-40B4-BE49-F238E27FC236}">
                <a16:creationId xmlns:a16="http://schemas.microsoft.com/office/drawing/2014/main" id="{DE0EBF9A-9FCB-418D-9F1E-70A6CE4F8F1D}"/>
              </a:ext>
            </a:extLst>
          </p:cNvPr>
          <p:cNvSpPr txBox="1"/>
          <p:nvPr/>
        </p:nvSpPr>
        <p:spPr>
          <a:xfrm>
            <a:off x="124768" y="3483579"/>
            <a:ext cx="3772928" cy="4924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a:solidFill>
                  <a:schemeClr val="accent1"/>
                </a:solidFill>
                <a:latin typeface="Calibri"/>
                <a:cs typeface="Calibri"/>
              </a:rPr>
              <a:t>Academic community</a:t>
            </a:r>
            <a:endParaRPr lang="en-US" sz="2600" b="1">
              <a:solidFill>
                <a:schemeClr val="accent1"/>
              </a:solidFill>
              <a:cs typeface="Calibri Light"/>
            </a:endParaRPr>
          </a:p>
        </p:txBody>
      </p:sp>
      <p:sp>
        <p:nvSpPr>
          <p:cNvPr id="7" name="TextBox 6">
            <a:extLst>
              <a:ext uri="{FF2B5EF4-FFF2-40B4-BE49-F238E27FC236}">
                <a16:creationId xmlns:a16="http://schemas.microsoft.com/office/drawing/2014/main" id="{9D551D93-D708-4156-9165-42753D1F2EC5}"/>
              </a:ext>
            </a:extLst>
          </p:cNvPr>
          <p:cNvSpPr txBox="1"/>
          <p:nvPr/>
        </p:nvSpPr>
        <p:spPr>
          <a:xfrm>
            <a:off x="125476" y="1712919"/>
            <a:ext cx="61377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see their work acknowledged.</a:t>
            </a:r>
            <a:endParaRPr lang="en-US" sz="2400">
              <a:latin typeface="Calibri"/>
              <a:ea typeface="+mn-lt"/>
              <a:cs typeface="Calibri"/>
            </a:endParaRPr>
          </a:p>
          <a:p>
            <a:pPr marL="457200" indent="-457200">
              <a:buFont typeface="Arial"/>
              <a:buChar char="•"/>
            </a:pPr>
            <a:r>
              <a:rPr lang="en-GB" sz="2400">
                <a:latin typeface="Calibri"/>
                <a:ea typeface="+mn-lt"/>
                <a:cs typeface="+mn-lt"/>
              </a:rPr>
              <a:t>To increase their academic reputation and possible funding for further research in the subject area. This could be you! </a:t>
            </a:r>
            <a:endParaRPr lang="en-US" sz="2400">
              <a:latin typeface="Calibri"/>
              <a:cs typeface="Calibri"/>
            </a:endParaRPr>
          </a:p>
        </p:txBody>
      </p:sp>
      <p:sp>
        <p:nvSpPr>
          <p:cNvPr id="8" name="TextBox 7">
            <a:extLst>
              <a:ext uri="{FF2B5EF4-FFF2-40B4-BE49-F238E27FC236}">
                <a16:creationId xmlns:a16="http://schemas.microsoft.com/office/drawing/2014/main" id="{B15726F3-B83A-4555-93A1-55F948257434}"/>
              </a:ext>
            </a:extLst>
          </p:cNvPr>
          <p:cNvSpPr txBox="1"/>
          <p:nvPr/>
        </p:nvSpPr>
        <p:spPr>
          <a:xfrm>
            <a:off x="107950" y="4121368"/>
            <a:ext cx="6758709"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a:latin typeface="Calibri"/>
                <a:ea typeface="+mn-lt"/>
                <a:cs typeface="+mn-lt"/>
              </a:rPr>
              <a:t>To standardise references, making it easier to find resources and conduct peer review.</a:t>
            </a:r>
            <a:endParaRPr lang="en-GB" sz="2400">
              <a:latin typeface="Calibri Light"/>
              <a:ea typeface="+mn-lt"/>
              <a:cs typeface="+mn-lt"/>
            </a:endParaRPr>
          </a:p>
          <a:p>
            <a:endParaRPr lang="en-GB" sz="2400">
              <a:latin typeface="Calibri"/>
              <a:ea typeface="+mn-lt"/>
              <a:cs typeface="+mn-lt"/>
            </a:endParaRPr>
          </a:p>
          <a:p>
            <a:endParaRPr lang="en-GB" sz="2400">
              <a:latin typeface="Calibri"/>
              <a:ea typeface="+mn-lt"/>
              <a:cs typeface="+mn-lt"/>
            </a:endParaRPr>
          </a:p>
          <a:p>
            <a:r>
              <a:rPr lang="en-GB" sz="2000">
                <a:latin typeface="Calibri"/>
                <a:ea typeface="+mn-lt"/>
                <a:cs typeface="+mn-lt"/>
              </a:rPr>
              <a:t>Correct referencing is an accepted characteristic of the academic community worldwide, the basis of trusted research.</a:t>
            </a:r>
            <a:endParaRPr lang="en-GB" sz="2000">
              <a:ea typeface="Calibri Light"/>
              <a:cs typeface="Calibri Light"/>
            </a:endParaRPr>
          </a:p>
        </p:txBody>
      </p:sp>
    </p:spTree>
    <p:extLst>
      <p:ext uri="{BB962C8B-B14F-4D97-AF65-F5344CB8AC3E}">
        <p14:creationId xmlns:p14="http://schemas.microsoft.com/office/powerpoint/2010/main" val="228634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18608" y="814591"/>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critically analysing viewpoints and writing in your own words.</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written work with ideas built on correctly referenced sources.</a:t>
            </a:r>
          </a:p>
          <a:p>
            <a:endParaRPr lang="en-GB" dirty="0">
              <a:cs typeface="Calibri Light"/>
            </a:endParaRP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12898" y="1330651"/>
            <a:ext cx="7775019" cy="45181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Arial"/>
                <a:cs typeface="Arial"/>
              </a:rPr>
              <a:t>There are many different styles of referencing. </a:t>
            </a:r>
            <a:endParaRPr lang="en-GB" sz="2400">
              <a:latin typeface="Arial"/>
              <a:ea typeface="+mn-lt"/>
              <a:cs typeface="Arial"/>
            </a:endParaRP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You must follow UWTSD's </a:t>
            </a:r>
            <a:r>
              <a:rPr lang="en-GB" sz="2400" dirty="0">
                <a:latin typeface="Arial"/>
                <a:cs typeface="Arial"/>
                <a:hlinkClick r:id="rId3"/>
              </a:rPr>
              <a:t>handbook</a:t>
            </a:r>
            <a:r>
              <a:rPr lang="en-GB" sz="2400" dirty="0">
                <a:latin typeface="Arial"/>
                <a:cs typeface="Arial"/>
              </a:rPr>
              <a:t> of Harvard Referencing, which currently follows the </a:t>
            </a:r>
            <a:r>
              <a:rPr lang="en-GB" sz="2400" b="1" dirty="0">
                <a:solidFill>
                  <a:schemeClr val="accent1"/>
                </a:solidFill>
                <a:latin typeface="Arial"/>
                <a:cs typeface="Arial"/>
              </a:rPr>
              <a:t>12th edition of Cite Them Right.</a:t>
            </a: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The </a:t>
            </a:r>
            <a:r>
              <a:rPr lang="en-GB" sz="2400" dirty="0">
                <a:latin typeface="Arial"/>
                <a:cs typeface="Arial"/>
                <a:hlinkClick r:id="rId4"/>
              </a:rPr>
              <a:t>Cite Them Right book </a:t>
            </a:r>
            <a:r>
              <a:rPr lang="en-GB" sz="2400" dirty="0">
                <a:latin typeface="Arial"/>
                <a:cs typeface="Arial"/>
              </a:rPr>
              <a:t>and </a:t>
            </a:r>
            <a:r>
              <a:rPr lang="en-GB" sz="2400" dirty="0">
                <a:solidFill>
                  <a:srgbClr val="0070C0"/>
                </a:solidFill>
                <a:latin typeface="Arial"/>
                <a:cs typeface="Arial"/>
                <a:hlinkClick r:id="rId5">
                  <a:extLst>
                    <a:ext uri="{A12FA001-AC4F-418D-AE19-62706E023703}">
                      <ahyp:hlinkClr xmlns:ahyp="http://schemas.microsoft.com/office/drawing/2018/hyperlinkcolor" val="tx"/>
                    </a:ext>
                  </a:extLst>
                </a:hlinkClick>
              </a:rPr>
              <a:t>database</a:t>
            </a:r>
            <a:r>
              <a:rPr lang="en-GB" sz="2400" dirty="0">
                <a:solidFill>
                  <a:schemeClr val="accent1"/>
                </a:solidFill>
                <a:latin typeface="Arial"/>
                <a:cs typeface="Arial"/>
              </a:rPr>
              <a:t> </a:t>
            </a:r>
            <a:r>
              <a:rPr lang="en-GB" sz="2400" dirty="0">
                <a:latin typeface="Arial"/>
                <a:cs typeface="Arial"/>
              </a:rPr>
              <a:t>are available  through the library. </a:t>
            </a:r>
          </a:p>
          <a:p>
            <a:pPr marL="342900" indent="-342900">
              <a:lnSpc>
                <a:spcPct val="90000"/>
              </a:lnSpc>
              <a:spcBef>
                <a:spcPts val="1000"/>
              </a:spcBef>
              <a:buFont typeface="Arial"/>
              <a:buChar char="•"/>
            </a:pPr>
            <a:endParaRPr lang="en-GB" sz="2400" dirty="0">
              <a:latin typeface="Arial"/>
              <a:cs typeface="Arial"/>
            </a:endParaRPr>
          </a:p>
          <a:p>
            <a:pPr marL="342900" indent="-342900">
              <a:lnSpc>
                <a:spcPct val="90000"/>
              </a:lnSpc>
              <a:spcBef>
                <a:spcPts val="1000"/>
              </a:spcBef>
              <a:buFont typeface="Arial"/>
              <a:buChar char="•"/>
            </a:pPr>
            <a:r>
              <a:rPr lang="en-GB" sz="2400" dirty="0">
                <a:latin typeface="Arial"/>
                <a:cs typeface="Arial"/>
              </a:rPr>
              <a:t>Further support is found via the </a:t>
            </a:r>
            <a:r>
              <a:rPr lang="en-GB" sz="2400" dirty="0">
                <a:latin typeface="Arial"/>
                <a:cs typeface="Arial"/>
                <a:hlinkClick r:id="rId6"/>
              </a:rPr>
              <a:t>library infoskills</a:t>
            </a:r>
            <a:r>
              <a:rPr lang="en-GB" sz="2400" dirty="0">
                <a:latin typeface="Arial"/>
                <a:cs typeface="Arial"/>
              </a:rPr>
              <a:t> page and </a:t>
            </a:r>
            <a:r>
              <a:rPr lang="en-GB" sz="2400" dirty="0">
                <a:latin typeface="Arial"/>
                <a:cs typeface="Arial"/>
                <a:hlinkClick r:id="rId7"/>
              </a:rPr>
              <a:t>Moodle.</a:t>
            </a:r>
            <a:endParaRPr lang="en-GB" sz="2400">
              <a:ea typeface="Calibri Light"/>
              <a:cs typeface="Calibri Light"/>
            </a:endParaRPr>
          </a:p>
        </p:txBody>
      </p:sp>
      <p:pic>
        <p:nvPicPr>
          <p:cNvPr id="4" name="Picture 3" descr="A hand holding a tablet&#10;&#10;Description automatically generated">
            <a:extLst>
              <a:ext uri="{FF2B5EF4-FFF2-40B4-BE49-F238E27FC236}">
                <a16:creationId xmlns:a16="http://schemas.microsoft.com/office/drawing/2014/main" id="{B4107F64-AC45-C661-291C-517E11F3DD77}"/>
              </a:ext>
            </a:extLst>
          </p:cNvPr>
          <p:cNvPicPr>
            <a:picLocks noChangeAspect="1"/>
          </p:cNvPicPr>
          <p:nvPr/>
        </p:nvPicPr>
        <p:blipFill>
          <a:blip r:embed="rId8"/>
          <a:stretch>
            <a:fillRect/>
          </a:stretch>
        </p:blipFill>
        <p:spPr>
          <a:xfrm>
            <a:off x="8450850" y="1953708"/>
            <a:ext cx="3282008" cy="3348448"/>
          </a:xfrm>
          <a:prstGeom prst="rect">
            <a:avLst/>
          </a:prstGeom>
        </p:spPr>
      </p:pic>
    </p:spTree>
    <p:extLst>
      <p:ext uri="{BB962C8B-B14F-4D97-AF65-F5344CB8AC3E}">
        <p14:creationId xmlns:p14="http://schemas.microsoft.com/office/powerpoint/2010/main" val="404970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2 parts to Harvard Referencing:</a:t>
            </a:r>
            <a:endParaRPr lang="en-US" sz="2800">
              <a:solidFill>
                <a:srgbClr val="FF0000"/>
              </a:solidFill>
              <a:cs typeface="Calibri"/>
            </a:endParaRPr>
          </a:p>
        </p:txBody>
      </p:sp>
    </p:spTree>
    <p:extLst>
      <p:ext uri="{BB962C8B-B14F-4D97-AF65-F5344CB8AC3E}">
        <p14:creationId xmlns:p14="http://schemas.microsoft.com/office/powerpoint/2010/main" val="1065701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dirty="0">
                <a:latin typeface="Arial"/>
                <a:cs typeface="Arial"/>
              </a:rPr>
              <a:t>Every idea you </a:t>
            </a:r>
            <a:r>
              <a:rPr lang="en-US" sz="3000" dirty="0">
                <a:latin typeface="Arial"/>
                <a:cs typeface="Arial"/>
              </a:rPr>
              <a:t>use</a:t>
            </a:r>
            <a:r>
              <a:rPr lang="en-US" sz="3000" kern="1200" dirty="0">
                <a:latin typeface="Arial"/>
                <a:cs typeface="Arial"/>
              </a:rPr>
              <a:t> from your reading must be acknowledged with </a:t>
            </a:r>
            <a:r>
              <a:rPr lang="en-US" sz="3000" dirty="0">
                <a:latin typeface="Arial"/>
                <a:cs typeface="Arial"/>
              </a:rPr>
              <a:t>an in-text citation and a reference.</a:t>
            </a:r>
            <a:endParaRPr lang="en-US" sz="3000" kern="1200" dirty="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 tables, graphs</a:t>
            </a:r>
          </a:p>
          <a:p>
            <a:pPr marL="285750" indent="-285750">
              <a:lnSpc>
                <a:spcPct val="90000"/>
              </a:lnSpc>
              <a:spcBef>
                <a:spcPts val="1000"/>
              </a:spcBef>
              <a:buFont typeface="Arial"/>
              <a:buChar char="•"/>
            </a:pPr>
            <a:r>
              <a:rPr lang="en-GB" sz="2400">
                <a:latin typeface="Arial"/>
                <a:cs typeface="Arial"/>
              </a:rPr>
              <a:t>Lecture notes / PowerPoints from Moodle</a:t>
            </a:r>
          </a:p>
          <a:p>
            <a:pPr>
              <a:lnSpc>
                <a:spcPct val="90000"/>
              </a:lnSpc>
              <a:spcBef>
                <a:spcPts val="1000"/>
              </a:spcBef>
            </a:pPr>
            <a:endParaRPr lang="en-GB" sz="2400">
              <a:latin typeface="Arial"/>
              <a:cs typeface="Arial"/>
            </a:endParaRP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1.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12049643" cy="2339417"/>
          </a:xfrm>
        </p:spPr>
        <p:txBody>
          <a:bodyPr vert="horz" lIns="91440" tIns="45720" rIns="91440" bIns="45720" rtlCol="0" anchor="t">
            <a:noAutofit/>
          </a:bodyPr>
          <a:lstStyle/>
          <a:p>
            <a:pPr marL="0" indent="0">
              <a:spcBef>
                <a:spcPts val="1200"/>
              </a:spcBef>
              <a:buNone/>
            </a:pPr>
            <a:r>
              <a:rPr lang="en-US" sz="2800" dirty="0">
                <a:latin typeface="Arial"/>
                <a:ea typeface="+mn-lt"/>
                <a:cs typeface="+mn-lt"/>
              </a:rPr>
              <a:t>Goes</a:t>
            </a:r>
            <a:r>
              <a:rPr lang="en-US" sz="2800" dirty="0">
                <a:latin typeface="Arial"/>
                <a:cs typeface="Calibri Light"/>
              </a:rPr>
              <a:t> into the body of your </a:t>
            </a:r>
            <a:r>
              <a:rPr lang="en-US" dirty="0">
                <a:latin typeface="Arial"/>
                <a:cs typeface="Calibri Light"/>
              </a:rPr>
              <a:t>writing (at the point you refer to the source you have read) and includes:</a:t>
            </a:r>
            <a:endParaRPr lang="en-GB" dirty="0">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3416320"/>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dirty="0">
                <a:latin typeface="Arial"/>
                <a:cs typeface="Segoe UI"/>
              </a:rPr>
              <a:t>Author(s) or editor(s) family name / surname</a:t>
            </a:r>
            <a:endParaRPr lang="en-US"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Year of publication</a:t>
            </a:r>
            <a:endParaRPr lang="en-US" sz="3600" dirty="0">
              <a:latin typeface="Calibri Light"/>
              <a:cs typeface="Calibri Light"/>
            </a:endParaRPr>
          </a:p>
          <a:p>
            <a:pPr marL="742950" indent="-742950">
              <a:buAutoNum type="arabicPeriod"/>
            </a:pPr>
            <a:endParaRPr lang="en-GB" sz="3600" b="1" dirty="0">
              <a:latin typeface="Arial"/>
              <a:cs typeface="Segoe UI"/>
            </a:endParaRPr>
          </a:p>
          <a:p>
            <a:pPr marL="742950" indent="-742950">
              <a:buAutoNum type="arabicPeriod"/>
            </a:pPr>
            <a:r>
              <a:rPr lang="en-GB" sz="3600" b="1" dirty="0">
                <a:latin typeface="Arial"/>
                <a:cs typeface="Segoe UI"/>
              </a:rPr>
              <a:t>Page number(s) (if quoting or using a specific part of a work)</a:t>
            </a:r>
            <a:endParaRPr lang="en-US" sz="3600" dirty="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(Stark,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3043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(Wayne, Banner, and Kent,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(Rogers </a:t>
            </a:r>
            <a:r>
              <a:rPr lang="en-US" sz="2800" i="1" dirty="0">
                <a:latin typeface="Arial"/>
                <a:cs typeface="Calibri Light"/>
              </a:rPr>
              <a:t>et al</a:t>
            </a:r>
            <a:r>
              <a:rPr lang="en-US" sz="2800" dirty="0">
                <a:latin typeface="Arial"/>
                <a:cs typeface="Calibri Light"/>
              </a:rPr>
              <a:t>., 2014, p.37)</a:t>
            </a:r>
          </a:p>
        </p:txBody>
      </p:sp>
      <p:pic>
        <p:nvPicPr>
          <p:cNvPr id="3" name="Picture 2" descr="Woman writing in notebook">
            <a:extLst>
              <a:ext uri="{FF2B5EF4-FFF2-40B4-BE49-F238E27FC236}">
                <a16:creationId xmlns:a16="http://schemas.microsoft.com/office/drawing/2014/main" id="{FD0F2BFA-D7EE-85F7-CE49-25AA9FC33083}"/>
              </a:ext>
            </a:extLst>
          </p:cNvPr>
          <p:cNvPicPr>
            <a:picLocks noChangeAspect="1"/>
          </p:cNvPicPr>
          <p:nvPr/>
        </p:nvPicPr>
        <p:blipFill>
          <a:blip r:embed="rId3"/>
          <a:stretch>
            <a:fillRect/>
          </a:stretch>
        </p:blipFill>
        <p:spPr>
          <a:xfrm>
            <a:off x="7201829" y="2267414"/>
            <a:ext cx="4729976" cy="3168805"/>
          </a:xfrm>
          <a:prstGeom prst="rect">
            <a:avLst/>
          </a:prstGeom>
        </p:spPr>
      </p:pic>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Parenthetical In-text citation </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20843" y="2433520"/>
            <a:ext cx="11750313" cy="1326335"/>
          </a:xfrm>
          <a:ln w="38100">
            <a:solidFill>
              <a:schemeClr val="accent1"/>
            </a:solidFill>
          </a:ln>
        </p:spPr>
        <p:txBody>
          <a:bodyPr vert="horz" lIns="91440" tIns="45720" rIns="91440" bIns="45720" rtlCol="0" anchor="t">
            <a:noAutofit/>
          </a:bodyPr>
          <a:lstStyle/>
          <a:p>
            <a:pPr marL="457200" lvl="1" indent="0">
              <a:spcBef>
                <a:spcPts val="250"/>
              </a:spcBef>
              <a:spcAft>
                <a:spcPts val="250"/>
              </a:spcAft>
              <a:buNone/>
            </a:pPr>
            <a:r>
              <a:rPr lang="en-US" sz="2800" b="1">
                <a:latin typeface="Arial"/>
                <a:ea typeface="+mn-lt"/>
                <a:cs typeface="+mn-lt"/>
              </a:rPr>
              <a:t>Scotland is taking a radical approach to tackling knife crime by treating it as a public health issue </a:t>
            </a:r>
            <a:r>
              <a:rPr lang="en-US" sz="2800" b="1">
                <a:solidFill>
                  <a:srgbClr val="FF0000"/>
                </a:solidFill>
                <a:latin typeface="Arial"/>
                <a:ea typeface="+mn-lt"/>
                <a:cs typeface="+mn-lt"/>
              </a:rPr>
              <a:t>(Roberts, 2019). </a:t>
            </a:r>
          </a:p>
          <a:p>
            <a:pPr marL="457200" lvl="1" indent="0">
              <a:spcBef>
                <a:spcPts val="250"/>
              </a:spcBef>
              <a:spcAft>
                <a:spcPts val="250"/>
              </a:spcAft>
              <a:buNone/>
            </a:pPr>
            <a:endParaRPr lang="en-US" sz="2800" b="1">
              <a:latin typeface="Arial"/>
              <a:ea typeface="+mn-lt"/>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8E5C5682-D7A2-A77F-F6C3-ECA39D0A6DF8}"/>
              </a:ext>
            </a:extLst>
          </p:cNvPr>
          <p:cNvSpPr txBox="1"/>
          <p:nvPr/>
        </p:nvSpPr>
        <p:spPr>
          <a:xfrm>
            <a:off x="175214" y="4045852"/>
            <a:ext cx="11750313" cy="2046714"/>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sz="2800">
                <a:latin typeface="Arial"/>
                <a:ea typeface="+mn-lt"/>
                <a:cs typeface="+mn-lt"/>
              </a:rPr>
              <a:t> The sentence is focusing on the information. The author is not relevant. </a:t>
            </a:r>
          </a:p>
          <a:p>
            <a:pPr>
              <a:spcBef>
                <a:spcPts val="250"/>
              </a:spcBef>
              <a:spcAft>
                <a:spcPts val="250"/>
              </a:spcAft>
              <a:buFont typeface="Arial" panose="020B0604020202020204" pitchFamily="34" charset="0"/>
              <a:buChar char="•"/>
            </a:pPr>
            <a:r>
              <a:rPr lang="en-US" sz="2800">
                <a:latin typeface="Arial"/>
                <a:ea typeface="+mn-lt"/>
                <a:cs typeface="+mn-lt"/>
              </a:rPr>
              <a:t> Easy to include multiple sources.</a:t>
            </a:r>
          </a:p>
          <a:p>
            <a:pPr marL="0" indent="0">
              <a:spcBef>
                <a:spcPts val="250"/>
              </a:spcBef>
              <a:spcAft>
                <a:spcPts val="250"/>
              </a:spcAft>
              <a:buNone/>
            </a:pPr>
            <a:endParaRPr lang="en-US" sz="2800">
              <a:latin typeface="Arial"/>
              <a:ea typeface="+mn-lt"/>
              <a:cs typeface="+mn-lt"/>
            </a:endParaRPr>
          </a:p>
          <a:p>
            <a:pPr marL="0" indent="0">
              <a:spcBef>
                <a:spcPts val="250"/>
              </a:spcBef>
              <a:spcAft>
                <a:spcPts val="250"/>
              </a:spcAft>
              <a:buNone/>
            </a:pPr>
            <a:r>
              <a:rPr lang="en-US" sz="2800" b="1">
                <a:solidFill>
                  <a:schemeClr val="accent1"/>
                </a:solidFill>
                <a:latin typeface="Arial"/>
                <a:ea typeface="+mn-lt"/>
                <a:cs typeface="+mn-lt"/>
              </a:rPr>
              <a:t>Example: </a:t>
            </a:r>
            <a:r>
              <a:rPr lang="en-US" sz="2800">
                <a:latin typeface="Arial"/>
                <a:ea typeface="+mn-lt"/>
                <a:cs typeface="+mn-lt"/>
              </a:rPr>
              <a:t>(Roberts, 2019; Blake, 2020; Cornish, 2020)</a:t>
            </a:r>
          </a:p>
        </p:txBody>
      </p:sp>
    </p:spTree>
    <p:extLst>
      <p:ext uri="{BB962C8B-B14F-4D97-AF65-F5344CB8AC3E}">
        <p14:creationId xmlns:p14="http://schemas.microsoft.com/office/powerpoint/2010/main" val="2448331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dirty="0">
                <a:cs typeface="Calibri Light"/>
              </a:rPr>
              <a:t>Narrative In-text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18803" y="2392772"/>
            <a:ext cx="11954393" cy="1637160"/>
          </a:xfrm>
          <a:ln w="57150">
            <a:solidFill>
              <a:schemeClr val="accent1"/>
            </a:solidFill>
          </a:ln>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Arial"/>
                <a:cs typeface="Calibri"/>
              </a:rPr>
              <a:t>According to </a:t>
            </a:r>
            <a:r>
              <a:rPr lang="en-US" sz="2800" b="1">
                <a:solidFill>
                  <a:srgbClr val="FF0000"/>
                </a:solidFill>
                <a:latin typeface="Arial"/>
                <a:cs typeface="Calibri"/>
              </a:rPr>
              <a:t>Roberts (2019) </a:t>
            </a:r>
            <a:r>
              <a:rPr lang="en-US" sz="2800" b="1">
                <a:latin typeface="Arial"/>
                <a:cs typeface="Arial"/>
              </a:rPr>
              <a:t>Scotland is taking a radical approach to tackling knife crime by treating it as a public health issue.</a:t>
            </a:r>
          </a:p>
          <a:p>
            <a:pPr marL="0" indent="0">
              <a:spcBef>
                <a:spcPts val="250"/>
              </a:spcBef>
              <a:spcAft>
                <a:spcPts val="250"/>
              </a:spcAft>
              <a:buNone/>
            </a:pPr>
            <a:endParaRPr lang="en-US" sz="3200" b="1">
              <a:latin typeface="Arial"/>
              <a:cs typeface="Arial"/>
            </a:endParaRPr>
          </a:p>
          <a:p>
            <a:pPr marL="0" indent="0">
              <a:spcBef>
                <a:spcPts val="250"/>
              </a:spcBef>
              <a:spcAft>
                <a:spcPts val="250"/>
              </a:spcAft>
              <a:buNone/>
            </a:pPr>
            <a:endParaRPr lang="en-GB">
              <a:latin typeface="Arial"/>
              <a:cs typeface="Calibri"/>
            </a:endParaRPr>
          </a:p>
        </p:txBody>
      </p:sp>
      <p:sp>
        <p:nvSpPr>
          <p:cNvPr id="4" name="TextBox 3">
            <a:extLst>
              <a:ext uri="{FF2B5EF4-FFF2-40B4-BE49-F238E27FC236}">
                <a16:creationId xmlns:a16="http://schemas.microsoft.com/office/drawing/2014/main" id="{AF43295B-8E1A-CED9-CDC9-8F1E7CC700F4}"/>
              </a:ext>
            </a:extLst>
          </p:cNvPr>
          <p:cNvSpPr txBox="1"/>
          <p:nvPr/>
        </p:nvSpPr>
        <p:spPr>
          <a:xfrm>
            <a:off x="643341" y="1727304"/>
            <a:ext cx="11485419" cy="461665"/>
          </a:xfrm>
          <a:prstGeom prst="rect">
            <a:avLst/>
          </a:prstGeom>
          <a:noFill/>
        </p:spPr>
        <p:txBody>
          <a:bodyPr wrap="square" lIns="91440" tIns="45720" rIns="91440" bIns="45720" rtlCol="0" anchor="t">
            <a:spAutoFit/>
          </a:bodyPr>
          <a:lstStyle/>
          <a:p>
            <a:pPr>
              <a:spcBef>
                <a:spcPts val="1200"/>
              </a:spcBef>
            </a:pPr>
            <a:r>
              <a:rPr lang="en-GB" sz="2400">
                <a:latin typeface="Arial"/>
                <a:ea typeface="+mn-lt"/>
                <a:cs typeface="+mn-lt"/>
              </a:rPr>
              <a:t>Author's </a:t>
            </a:r>
            <a:r>
              <a:rPr lang="en-GB" sz="2400" b="1">
                <a:solidFill>
                  <a:srgbClr val="37858C"/>
                </a:solidFill>
                <a:latin typeface="Arial"/>
                <a:ea typeface="+mn-lt"/>
                <a:cs typeface="+mn-lt"/>
              </a:rPr>
              <a:t>Surname</a:t>
            </a:r>
            <a:r>
              <a:rPr lang="en-GB" sz="2400">
                <a:solidFill>
                  <a:srgbClr val="37858C"/>
                </a:solidFill>
                <a:latin typeface="Arial"/>
                <a:ea typeface="+mn-lt"/>
                <a:cs typeface="+mn-lt"/>
              </a:rPr>
              <a:t>,</a:t>
            </a:r>
            <a:r>
              <a:rPr lang="en-GB" sz="2400">
                <a:solidFill>
                  <a:srgbClr val="0070C0"/>
                </a:solidFill>
                <a:latin typeface="Arial"/>
                <a:ea typeface="+mn-lt"/>
                <a:cs typeface="+mn-lt"/>
              </a:rPr>
              <a:t> </a:t>
            </a:r>
            <a:r>
              <a:rPr lang="en-GB" sz="2400" b="1">
                <a:solidFill>
                  <a:srgbClr val="37858C"/>
                </a:solidFill>
                <a:latin typeface="Arial"/>
                <a:ea typeface="+mn-lt"/>
                <a:cs typeface="+mn-lt"/>
              </a:rPr>
              <a:t>Year</a:t>
            </a:r>
            <a:r>
              <a:rPr lang="en-GB" sz="2400">
                <a:latin typeface="Arial"/>
                <a:ea typeface="+mn-lt"/>
                <a:cs typeface="+mn-lt"/>
              </a:rPr>
              <a:t> </a:t>
            </a:r>
            <a:r>
              <a:rPr lang="en-GB" sz="2400" i="1">
                <a:latin typeface="Arial"/>
                <a:ea typeface="+mn-lt"/>
                <a:cs typeface="+mn-lt"/>
              </a:rPr>
              <a:t>&amp; </a:t>
            </a:r>
            <a:r>
              <a:rPr lang="en-GB" sz="2400" b="1" i="1">
                <a:solidFill>
                  <a:srgbClr val="37858C"/>
                </a:solidFill>
                <a:latin typeface="Arial"/>
                <a:ea typeface="+mn-lt"/>
                <a:cs typeface="+mn-lt"/>
              </a:rPr>
              <a:t>page number</a:t>
            </a:r>
            <a:r>
              <a:rPr lang="en-GB" sz="2400" i="1">
                <a:solidFill>
                  <a:srgbClr val="37858C"/>
                </a:solidFill>
                <a:latin typeface="Arial"/>
                <a:ea typeface="+mn-lt"/>
                <a:cs typeface="+mn-lt"/>
              </a:rPr>
              <a:t> (</a:t>
            </a:r>
            <a:r>
              <a:rPr lang="en-GB" sz="2400" i="1">
                <a:latin typeface="Arial"/>
                <a:ea typeface="+mn-lt"/>
                <a:cs typeface="+mn-lt"/>
              </a:rPr>
              <a:t>if required</a:t>
            </a:r>
            <a:r>
              <a:rPr lang="en-GB" sz="2400">
                <a:latin typeface="Arial"/>
                <a:ea typeface="+mn-lt"/>
                <a:cs typeface="+mn-lt"/>
              </a:rPr>
              <a:t>) in brackets</a:t>
            </a:r>
            <a:endParaRPr lang="en-GB" sz="2400"/>
          </a:p>
        </p:txBody>
      </p:sp>
      <p:sp>
        <p:nvSpPr>
          <p:cNvPr id="6" name="TextBox 5">
            <a:extLst>
              <a:ext uri="{FF2B5EF4-FFF2-40B4-BE49-F238E27FC236}">
                <a16:creationId xmlns:a16="http://schemas.microsoft.com/office/drawing/2014/main" id="{1B88B43E-A6CB-A614-80E2-7CCE822F6621}"/>
              </a:ext>
            </a:extLst>
          </p:cNvPr>
          <p:cNvSpPr txBox="1"/>
          <p:nvPr/>
        </p:nvSpPr>
        <p:spPr>
          <a:xfrm>
            <a:off x="410658" y="4233735"/>
            <a:ext cx="11235622" cy="1354217"/>
          </a:xfrm>
          <a:prstGeom prst="rect">
            <a:avLst/>
          </a:prstGeom>
          <a:noFill/>
        </p:spPr>
        <p:txBody>
          <a:bodyPr wrap="square" rtlCol="0">
            <a:spAutoFit/>
          </a:bodyPr>
          <a:lstStyle/>
          <a:p>
            <a:pPr>
              <a:spcBef>
                <a:spcPts val="250"/>
              </a:spcBef>
              <a:spcAft>
                <a:spcPts val="250"/>
              </a:spcAft>
              <a:buFont typeface="Arial" panose="020B0604020202020204" pitchFamily="34" charset="0"/>
              <a:buChar char="•"/>
            </a:pPr>
            <a:r>
              <a:rPr lang="en-US">
                <a:latin typeface="Arial"/>
                <a:cs typeface="Arial"/>
              </a:rPr>
              <a:t> </a:t>
            </a:r>
            <a:r>
              <a:rPr lang="en-US" sz="2400">
                <a:latin typeface="Arial"/>
                <a:cs typeface="Arial"/>
              </a:rPr>
              <a:t>Used when describing views or opinions, as focus is on author.</a:t>
            </a:r>
          </a:p>
          <a:p>
            <a:pPr>
              <a:spcBef>
                <a:spcPts val="250"/>
              </a:spcBef>
              <a:spcAft>
                <a:spcPts val="250"/>
              </a:spcAft>
              <a:buFont typeface="Arial" panose="020B0604020202020204" pitchFamily="34" charset="0"/>
              <a:buChar char="•"/>
            </a:pPr>
            <a:r>
              <a:rPr lang="en-US" sz="2400">
                <a:latin typeface="Arial"/>
                <a:cs typeface="Arial"/>
              </a:rPr>
              <a:t> Difficult to include multiple opinions and sources.</a:t>
            </a:r>
          </a:p>
          <a:p>
            <a:pPr>
              <a:spcBef>
                <a:spcPts val="250"/>
              </a:spcBef>
              <a:spcAft>
                <a:spcPts val="250"/>
              </a:spcAft>
              <a:buFont typeface="Arial" panose="020B0604020202020204" pitchFamily="34" charset="0"/>
              <a:buChar char="•"/>
            </a:pPr>
            <a:r>
              <a:rPr lang="en-US" sz="2400">
                <a:latin typeface="Arial"/>
                <a:cs typeface="Arial"/>
              </a:rPr>
              <a:t> Overuse can disrupt the flow of your writing.</a:t>
            </a:r>
            <a:endParaRPr lang="en-GB" sz="2400"/>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a:latin typeface="Arial" panose="020B0604020202020204" pitchFamily="34" charset="0"/>
                <a:cs typeface="Arial" panose="020B0604020202020204" pitchFamily="34" charset="0"/>
              </a:rPr>
              <a:t>Avoid excessive quotations:</a:t>
            </a:r>
          </a:p>
          <a:p>
            <a:pPr marL="0" indent="0">
              <a:buNone/>
            </a:pPr>
            <a:r>
              <a:rPr lang="en-GB">
                <a:latin typeface="Arial" panose="020B0604020202020204" pitchFamily="34" charset="0"/>
                <a:cs typeface="Arial" panose="020B0604020202020204" pitchFamily="34" charset="0"/>
              </a:rPr>
              <a:t> </a:t>
            </a:r>
          </a:p>
          <a:p>
            <a:pPr>
              <a:buFont typeface="Arial" panose="020B0604020202020204" pitchFamily="34" charset="0"/>
              <a:buChar char="•"/>
            </a:pPr>
            <a:r>
              <a:rPr lang="en-GB">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a:buFont typeface="Arial" panose="020B0604020202020204" pitchFamily="34" charset="0"/>
              <a:buChar char="•"/>
            </a:pPr>
            <a:r>
              <a:rPr lang="en-GB">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a:latin typeface="Arial" panose="020B0604020202020204" pitchFamily="34" charset="0"/>
              <a:cs typeface="Arial" panose="020B0604020202020204" pitchFamily="34" charset="0"/>
            </a:endParaRPr>
          </a:p>
          <a:p>
            <a:pPr marL="0" indent="0">
              <a:buNone/>
            </a:pPr>
            <a:endParaRPr lang="en-GB"/>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189433" y="1319426"/>
            <a:ext cx="8219960" cy="16537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Use </a:t>
            </a:r>
            <a:r>
              <a:rPr lang="en-US" sz="2400" dirty="0">
                <a:solidFill>
                  <a:schemeClr val="accent1"/>
                </a:solidFill>
                <a:latin typeface="Arial"/>
                <a:cs typeface="Arial"/>
              </a:rPr>
              <a:t>"</a:t>
            </a:r>
            <a:r>
              <a:rPr lang="en-US" sz="2400" dirty="0">
                <a:latin typeface="Arial"/>
                <a:cs typeface="Arial"/>
              </a:rPr>
              <a:t>quotation marks</a:t>
            </a:r>
            <a:r>
              <a:rPr lang="en-US" sz="24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Show page number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17581" y="2931105"/>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2800">
                <a:latin typeface="Arial"/>
                <a:cs typeface="Arial"/>
              </a:rPr>
              <a:t>When writing assignments, the </a:t>
            </a:r>
            <a:r>
              <a:rPr lang="en-US" sz="2800" b="1">
                <a:solidFill>
                  <a:schemeClr val="accent1"/>
                </a:solidFill>
                <a:latin typeface="Arial"/>
                <a:cs typeface="Arial"/>
              </a:rPr>
              <a:t>“</a:t>
            </a:r>
            <a:r>
              <a:rPr lang="en-US" sz="2800">
                <a:latin typeface="Arial"/>
                <a:cs typeface="Arial"/>
              </a:rPr>
              <a:t>aim should always be to reference reliable sources of information</a:t>
            </a:r>
            <a:r>
              <a:rPr lang="en-US" sz="2800" b="1">
                <a:solidFill>
                  <a:schemeClr val="accent1"/>
                </a:solidFill>
                <a:latin typeface="Arial"/>
                <a:cs typeface="Arial"/>
              </a:rPr>
              <a:t>”</a:t>
            </a:r>
            <a:r>
              <a:rPr lang="en-US" sz="2800">
                <a:latin typeface="Arial"/>
                <a:cs typeface="Arial"/>
              </a:rPr>
              <a:t> </a:t>
            </a:r>
            <a:r>
              <a:rPr lang="en-US" sz="2800" b="1">
                <a:solidFill>
                  <a:srgbClr val="FF0000"/>
                </a:solidFill>
                <a:latin typeface="Arial"/>
                <a:cs typeface="Arial"/>
              </a:rPr>
              <a:t>(Pears and Shields, 2016, p. 2)</a:t>
            </a:r>
            <a:r>
              <a:rPr lang="en-US" sz="2800">
                <a:solidFill>
                  <a:srgbClr val="FF0000"/>
                </a:solidFill>
                <a:latin typeface="Arial"/>
                <a:cs typeface="Arial"/>
              </a:rPr>
              <a:t>.</a:t>
            </a:r>
          </a:p>
        </p:txBody>
      </p:sp>
      <p:sp>
        <p:nvSpPr>
          <p:cNvPr id="3" name="TextBox 2">
            <a:extLst>
              <a:ext uri="{FF2B5EF4-FFF2-40B4-BE49-F238E27FC236}">
                <a16:creationId xmlns:a16="http://schemas.microsoft.com/office/drawing/2014/main" id="{A5DD322A-000D-6547-23EA-CAB69299D1C8}"/>
              </a:ext>
            </a:extLst>
          </p:cNvPr>
          <p:cNvSpPr txBox="1"/>
          <p:nvPr/>
        </p:nvSpPr>
        <p:spPr>
          <a:xfrm>
            <a:off x="262822" y="4478471"/>
            <a:ext cx="11838974" cy="169277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If </a:t>
            </a:r>
            <a:r>
              <a:rPr lang="en-GB" sz="2400" b="0" i="0" dirty="0">
                <a:effectLst/>
                <a:latin typeface="Arial"/>
                <a:cs typeface="Arial"/>
              </a:rPr>
              <a:t>no pagination details available, use the information you</a:t>
            </a:r>
            <a:r>
              <a:rPr lang="en-GB" sz="2400" dirty="0">
                <a:latin typeface="Arial"/>
                <a:cs typeface="Arial"/>
              </a:rPr>
              <a:t> </a:t>
            </a:r>
            <a:r>
              <a:rPr lang="en-GB" sz="2400" b="0" i="0" dirty="0">
                <a:effectLst/>
                <a:latin typeface="Arial"/>
                <a:cs typeface="Arial"/>
              </a:rPr>
              <a:t> have, such as</a:t>
            </a:r>
            <a:r>
              <a:rPr lang="en-GB" sz="2400" dirty="0">
                <a:latin typeface="Arial"/>
                <a:cs typeface="Arial"/>
              </a:rPr>
              <a:t>  </a:t>
            </a:r>
            <a:r>
              <a:rPr lang="en-GB" sz="2400" b="0" i="0" dirty="0">
                <a:effectLst/>
                <a:latin typeface="Arial"/>
                <a:cs typeface="Arial"/>
              </a:rPr>
              <a:t>loc, %,</a:t>
            </a:r>
            <a:r>
              <a:rPr lang="en-GB" sz="2400" dirty="0">
                <a:latin typeface="Arial"/>
                <a:cs typeface="Arial"/>
              </a:rPr>
              <a:t> </a:t>
            </a:r>
            <a:r>
              <a:rPr lang="en-GB" sz="2400" b="0" i="0" dirty="0">
                <a:effectLst/>
                <a:latin typeface="Arial"/>
                <a:cs typeface="Arial"/>
              </a:rPr>
              <a:t>chapter/page/paragraph</a:t>
            </a:r>
            <a:r>
              <a:rPr lang="en-GB" sz="2400" dirty="0">
                <a:latin typeface="Arial"/>
                <a:cs typeface="Arial"/>
              </a:rPr>
              <a:t> </a:t>
            </a:r>
            <a:endParaRPr lang="en-GB" sz="2400" b="0" i="0" dirty="0">
              <a:effectLst/>
              <a:latin typeface="Arial" panose="020B0604020202020204" pitchFamily="34" charset="0"/>
              <a:cs typeface="Arial" panose="020B0604020202020204" pitchFamily="34" charset="0"/>
            </a:endParaRPr>
          </a:p>
          <a:p>
            <a:endParaRPr lang="en-GB" sz="2800" b="0" i="0">
              <a:effectLst/>
              <a:latin typeface="Arial" panose="020B0604020202020204" pitchFamily="34" charset="0"/>
              <a:cs typeface="Arial" panose="020B0604020202020204" pitchFamily="34" charset="0"/>
            </a:endParaRPr>
          </a:p>
          <a:p>
            <a:r>
              <a:rPr lang="en-GB" sz="2800" b="1" dirty="0">
                <a:solidFill>
                  <a:schemeClr val="accent1"/>
                </a:solidFill>
                <a:latin typeface="Arial"/>
                <a:cs typeface="Arial"/>
              </a:rPr>
              <a:t>Examples: </a:t>
            </a:r>
            <a:r>
              <a:rPr lang="en-GB" sz="2800" b="0" i="0" dirty="0">
                <a:solidFill>
                  <a:srgbClr val="FF0000"/>
                </a:solidFill>
                <a:effectLst/>
                <a:latin typeface="Arial"/>
                <a:cs typeface="Arial"/>
              </a:rPr>
              <a:t>(Thomas, 2020, 72%), (Fellows, 2021, </a:t>
            </a:r>
            <a:r>
              <a:rPr lang="en-GB" sz="2800" b="0" i="0" dirty="0" err="1">
                <a:solidFill>
                  <a:srgbClr val="FF0000"/>
                </a:solidFill>
                <a:effectLst/>
                <a:latin typeface="Arial"/>
                <a:cs typeface="Arial"/>
              </a:rPr>
              <a:t>ch.</a:t>
            </a:r>
            <a:r>
              <a:rPr lang="en-GB" sz="2800" b="0" i="0" dirty="0">
                <a:solidFill>
                  <a:srgbClr val="FF0000"/>
                </a:solidFill>
                <a:effectLst/>
                <a:latin typeface="Arial"/>
                <a:cs typeface="Arial"/>
              </a:rPr>
              <a:t> 4, para. 12).</a:t>
            </a:r>
            <a:endParaRPr lang="en-GB" sz="2800" dirty="0">
              <a:solidFill>
                <a:srgbClr val="FF0000"/>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(short)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3087422" y="3037398"/>
            <a:ext cx="5320643" cy="13749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2400" dirty="0">
                <a:latin typeface="Arial"/>
                <a:cs typeface="Arial"/>
              </a:rPr>
              <a:t>Use </a:t>
            </a:r>
            <a:r>
              <a:rPr lang="en-US" sz="2400" dirty="0">
                <a:solidFill>
                  <a:schemeClr val="accent1"/>
                </a:solidFill>
                <a:latin typeface="Arial"/>
                <a:cs typeface="Arial"/>
              </a:rPr>
              <a:t>"</a:t>
            </a:r>
            <a:r>
              <a:rPr lang="en-US" sz="2400" dirty="0">
                <a:latin typeface="Arial"/>
                <a:cs typeface="Arial"/>
              </a:rPr>
              <a:t>quotation marks</a:t>
            </a:r>
            <a:r>
              <a:rPr lang="en-US" sz="2400" dirty="0">
                <a:solidFill>
                  <a:schemeClr val="accent1"/>
                </a:solidFill>
                <a:latin typeface="Arial"/>
                <a:cs typeface="Arial"/>
              </a:rPr>
              <a:t>"</a:t>
            </a:r>
          </a:p>
          <a:p>
            <a:pPr marL="571500" indent="-571500">
              <a:lnSpc>
                <a:spcPct val="90000"/>
              </a:lnSpc>
              <a:spcAft>
                <a:spcPts val="600"/>
              </a:spcAft>
              <a:buClr>
                <a:schemeClr val="accent1"/>
              </a:buClr>
              <a:buFont typeface="Arial" panose="020B0604020202020204" pitchFamily="34" charset="0"/>
              <a:buChar char="•"/>
            </a:pPr>
            <a:r>
              <a:rPr lang="en-US" sz="2400" b="1" dirty="0">
                <a:latin typeface="Arial"/>
                <a:cs typeface="Arial"/>
              </a:rPr>
              <a:t>Show page numbe</a:t>
            </a:r>
            <a:r>
              <a:rPr lang="en-US" sz="2400" dirty="0">
                <a:latin typeface="Arial"/>
                <a:cs typeface="Arial"/>
              </a:rPr>
              <a:t>r if available </a:t>
            </a:r>
          </a:p>
        </p:txBody>
      </p:sp>
      <p:sp>
        <p:nvSpPr>
          <p:cNvPr id="11" name="TextBox 10">
            <a:extLst>
              <a:ext uri="{FF2B5EF4-FFF2-40B4-BE49-F238E27FC236}">
                <a16:creationId xmlns:a16="http://schemas.microsoft.com/office/drawing/2014/main" id="{34334CDA-7FB7-4AF2-926A-CA6DE703DA54}"/>
              </a:ext>
            </a:extLst>
          </p:cNvPr>
          <p:cNvSpPr txBox="1"/>
          <p:nvPr/>
        </p:nvSpPr>
        <p:spPr>
          <a:xfrm>
            <a:off x="51324" y="1467409"/>
            <a:ext cx="12036091"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 1:</a:t>
            </a:r>
            <a:r>
              <a:rPr lang="en-US" sz="4000" b="1" dirty="0">
                <a:solidFill>
                  <a:srgbClr val="FFC000"/>
                </a:solidFill>
                <a:latin typeface="Arial"/>
                <a:cs typeface="Arial"/>
              </a:rPr>
              <a:t> </a:t>
            </a:r>
            <a:r>
              <a:rPr lang="en-US" sz="2800" dirty="0">
                <a:latin typeface="Arial"/>
                <a:cs typeface="Arial"/>
              </a:rPr>
              <a:t>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r>
              <a:rPr lang="en-US" sz="2800" dirty="0">
                <a:latin typeface="Arial"/>
                <a:cs typeface="Arial"/>
              </a:rPr>
              <a:t> </a:t>
            </a:r>
            <a:r>
              <a:rPr lang="en-US" sz="2800" b="1" dirty="0">
                <a:solidFill>
                  <a:srgbClr val="FF0000"/>
                </a:solidFill>
                <a:latin typeface="Arial"/>
                <a:cs typeface="Arial"/>
              </a:rPr>
              <a:t>(Pears and Shields, 2016, p.2)</a:t>
            </a:r>
            <a:r>
              <a:rPr lang="en-US" sz="2800" dirty="0">
                <a:solidFill>
                  <a:srgbClr val="FF0000"/>
                </a:solidFill>
                <a:latin typeface="Arial"/>
                <a:cs typeface="Arial"/>
              </a:rPr>
              <a:t>.</a:t>
            </a:r>
          </a:p>
        </p:txBody>
      </p:sp>
      <p:sp>
        <p:nvSpPr>
          <p:cNvPr id="4" name="TextBox 3">
            <a:extLst>
              <a:ext uri="{FF2B5EF4-FFF2-40B4-BE49-F238E27FC236}">
                <a16:creationId xmlns:a16="http://schemas.microsoft.com/office/drawing/2014/main" id="{4F74909B-5943-09A1-15C2-4AD40DFE636E}"/>
              </a:ext>
            </a:extLst>
          </p:cNvPr>
          <p:cNvSpPr txBox="1"/>
          <p:nvPr/>
        </p:nvSpPr>
        <p:spPr>
          <a:xfrm>
            <a:off x="76821" y="4628025"/>
            <a:ext cx="12008213" cy="1373547"/>
          </a:xfrm>
          <a:prstGeom prst="rect">
            <a:avLst/>
          </a:prstGeom>
          <a:ln w="38100">
            <a:solidFill>
              <a:schemeClr val="accent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a:lnSpc>
                <a:spcPct val="90000"/>
              </a:lnSpc>
              <a:spcAft>
                <a:spcPts val="600"/>
              </a:spcAft>
              <a:buClr>
                <a:schemeClr val="accent1"/>
              </a:buClr>
            </a:pPr>
            <a:r>
              <a:rPr lang="en-US" sz="4000" b="1" dirty="0">
                <a:solidFill>
                  <a:schemeClr val="accent1"/>
                </a:solidFill>
                <a:latin typeface="Arial"/>
                <a:cs typeface="Arial"/>
              </a:rPr>
              <a:t>Example 2:</a:t>
            </a:r>
            <a:r>
              <a:rPr lang="en-US" sz="4000" b="1" dirty="0">
                <a:solidFill>
                  <a:srgbClr val="FFC000"/>
                </a:solidFill>
                <a:latin typeface="Arial"/>
                <a:cs typeface="Arial"/>
              </a:rPr>
              <a:t> </a:t>
            </a:r>
            <a:r>
              <a:rPr lang="en-US" sz="2800" dirty="0">
                <a:latin typeface="Arial"/>
                <a:cs typeface="Arial"/>
              </a:rPr>
              <a:t>According to </a:t>
            </a:r>
            <a:r>
              <a:rPr lang="en-US" sz="2800" b="1" dirty="0">
                <a:solidFill>
                  <a:srgbClr val="FF0000"/>
                </a:solidFill>
                <a:latin typeface="Arial"/>
                <a:cs typeface="Arial"/>
              </a:rPr>
              <a:t>Pears and Shields (2016, p.2)</a:t>
            </a:r>
            <a:r>
              <a:rPr lang="en-US" sz="2800" dirty="0">
                <a:latin typeface="Arial"/>
                <a:cs typeface="Arial"/>
              </a:rPr>
              <a:t> when writing assignments, the </a:t>
            </a:r>
            <a:r>
              <a:rPr lang="en-US" sz="2800" b="1" dirty="0">
                <a:solidFill>
                  <a:schemeClr val="accent1"/>
                </a:solidFill>
                <a:latin typeface="Arial"/>
                <a:cs typeface="Arial"/>
              </a:rPr>
              <a:t>“</a:t>
            </a:r>
            <a:r>
              <a:rPr lang="en-US" sz="2800" dirty="0">
                <a:latin typeface="Arial"/>
                <a:cs typeface="Arial"/>
              </a:rPr>
              <a:t>aim should always be to reference reliable sources of information</a:t>
            </a:r>
            <a:r>
              <a:rPr lang="en-US" sz="2800" b="1" dirty="0">
                <a:solidFill>
                  <a:schemeClr val="accent1"/>
                </a:solidFill>
                <a:latin typeface="Arial"/>
                <a:cs typeface="Arial"/>
              </a:rPr>
              <a:t>”.</a:t>
            </a:r>
            <a:endParaRPr lang="en-US" sz="2800" dirty="0">
              <a:solidFill>
                <a:schemeClr val="accent1"/>
              </a:solidFill>
              <a:latin typeface="Arial"/>
              <a:cs typeface="Arial"/>
            </a:endParaRPr>
          </a:p>
        </p:txBody>
      </p:sp>
    </p:spTree>
    <p:extLst>
      <p:ext uri="{BB962C8B-B14F-4D97-AF65-F5344CB8AC3E}">
        <p14:creationId xmlns:p14="http://schemas.microsoft.com/office/powerpoint/2010/main" val="1274721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Long 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GB" sz="4000">
              <a:latin typeface="Arial"/>
              <a:cs typeface="Arial"/>
            </a:endParaRP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3" name="TextBox 2">
            <a:extLst>
              <a:ext uri="{FF2B5EF4-FFF2-40B4-BE49-F238E27FC236}">
                <a16:creationId xmlns:a16="http://schemas.microsoft.com/office/drawing/2014/main" id="{10CC0666-DDF3-BB18-DAB5-F3100D25A904}"/>
              </a:ext>
            </a:extLst>
          </p:cNvPr>
          <p:cNvSpPr txBox="1"/>
          <p:nvPr/>
        </p:nvSpPr>
        <p:spPr>
          <a:xfrm>
            <a:off x="1433946" y="3200400"/>
            <a:ext cx="60336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Light"/>
            </a:endParaRPr>
          </a:p>
        </p:txBody>
      </p:sp>
      <p:sp>
        <p:nvSpPr>
          <p:cNvPr id="4" name="TextBox 3">
            <a:extLst>
              <a:ext uri="{FF2B5EF4-FFF2-40B4-BE49-F238E27FC236}">
                <a16:creationId xmlns:a16="http://schemas.microsoft.com/office/drawing/2014/main" id="{238182F3-4A0F-8212-750B-23C452906413}"/>
              </a:ext>
            </a:extLst>
          </p:cNvPr>
          <p:cNvSpPr txBox="1"/>
          <p:nvPr/>
        </p:nvSpPr>
        <p:spPr>
          <a:xfrm>
            <a:off x="658089" y="1876136"/>
            <a:ext cx="10433338"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dirty="0">
                <a:latin typeface="Arial"/>
                <a:ea typeface="+mn-lt"/>
                <a:cs typeface="+mn-lt"/>
              </a:rPr>
              <a:t>Longer quotations are generally classed as a quote </a:t>
            </a:r>
            <a:r>
              <a:rPr lang="en-GB" sz="2400" b="1" dirty="0">
                <a:latin typeface="Arial"/>
                <a:ea typeface="+mn-lt"/>
                <a:cs typeface="+mn-lt"/>
              </a:rPr>
              <a:t>longer than 30 words.</a:t>
            </a:r>
            <a:endParaRPr lang="en-US" sz="2400" b="1">
              <a:latin typeface="Arial"/>
              <a:ea typeface="+mn-lt"/>
              <a:cs typeface="+mn-lt"/>
            </a:endParaRPr>
          </a:p>
          <a:p>
            <a:pPr marL="457200" indent="-457200">
              <a:buFont typeface="Arial"/>
              <a:buChar char="•"/>
            </a:pPr>
            <a:endParaRPr lang="en-GB" sz="2400" dirty="0">
              <a:latin typeface="Arial"/>
              <a:ea typeface="+mn-lt"/>
              <a:cs typeface="+mn-lt"/>
            </a:endParaRPr>
          </a:p>
          <a:p>
            <a:pPr marL="457200" indent="-457200">
              <a:buFont typeface="Arial"/>
              <a:buChar char="•"/>
            </a:pPr>
            <a:r>
              <a:rPr lang="en-GB" sz="2400" dirty="0">
                <a:latin typeface="Arial"/>
                <a:ea typeface="+mn-lt"/>
                <a:cs typeface="+mn-lt"/>
              </a:rPr>
              <a:t>They are  written as a </a:t>
            </a:r>
            <a:r>
              <a:rPr lang="en-GB" sz="2400" b="1" dirty="0">
                <a:latin typeface="Arial"/>
                <a:ea typeface="+mn-lt"/>
                <a:cs typeface="+mn-lt"/>
              </a:rPr>
              <a:t>separate paragraph</a:t>
            </a:r>
            <a:r>
              <a:rPr lang="en-GB" sz="2400" dirty="0">
                <a:latin typeface="Arial"/>
                <a:ea typeface="+mn-lt"/>
                <a:cs typeface="+mn-lt"/>
              </a:rPr>
              <a:t> and </a:t>
            </a:r>
            <a:r>
              <a:rPr lang="en-GB" sz="2400" b="1" dirty="0">
                <a:latin typeface="Arial"/>
                <a:ea typeface="+mn-lt"/>
                <a:cs typeface="+mn-lt"/>
              </a:rPr>
              <a:t>indented</a:t>
            </a:r>
            <a:r>
              <a:rPr lang="en-GB" sz="2400" dirty="0">
                <a:latin typeface="Arial"/>
                <a:ea typeface="+mn-lt"/>
                <a:cs typeface="+mn-lt"/>
              </a:rPr>
              <a:t> from the main text.</a:t>
            </a:r>
            <a:endParaRPr lang="en-US" sz="2400">
              <a:latin typeface="Arial"/>
              <a:ea typeface="+mn-lt"/>
              <a:cs typeface="+mn-lt"/>
            </a:endParaRPr>
          </a:p>
          <a:p>
            <a:endParaRPr lang="en-GB" sz="2400" dirty="0">
              <a:latin typeface="Arial"/>
              <a:ea typeface="+mn-lt"/>
              <a:cs typeface="+mn-lt"/>
            </a:endParaRPr>
          </a:p>
          <a:p>
            <a:pPr marL="457200" indent="-457200">
              <a:buFont typeface="Arial"/>
              <a:buChar char="•"/>
            </a:pPr>
            <a:r>
              <a:rPr lang="en-GB" sz="2400" b="1" dirty="0">
                <a:solidFill>
                  <a:srgbClr val="FF0000"/>
                </a:solidFill>
                <a:latin typeface="Arial"/>
                <a:ea typeface="+mn-lt"/>
                <a:cs typeface="+mn-lt"/>
              </a:rPr>
              <a:t>Quotation marks are not required.</a:t>
            </a:r>
            <a:endParaRPr lang="en-US" sz="2400" b="1">
              <a:solidFill>
                <a:srgbClr val="FF0000"/>
              </a:solidFill>
              <a:latin typeface="Arial"/>
              <a:cs typeface="Calibri Light"/>
            </a:endParaRPr>
          </a:p>
        </p:txBody>
      </p:sp>
      <p:sp>
        <p:nvSpPr>
          <p:cNvPr id="6" name="TextBox 5">
            <a:extLst>
              <a:ext uri="{FF2B5EF4-FFF2-40B4-BE49-F238E27FC236}">
                <a16:creationId xmlns:a16="http://schemas.microsoft.com/office/drawing/2014/main" id="{136924E3-AC49-47FD-0997-F21DEEECCED5}"/>
              </a:ext>
            </a:extLst>
          </p:cNvPr>
          <p:cNvSpPr txBox="1"/>
          <p:nvPr/>
        </p:nvSpPr>
        <p:spPr>
          <a:xfrm>
            <a:off x="3536157" y="5351858"/>
            <a:ext cx="84462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Light"/>
              </a:rPr>
              <a:t>Note: </a:t>
            </a:r>
            <a:r>
              <a:rPr lang="en-GB" sz="2400" dirty="0">
                <a:cs typeface="Calibri Light"/>
              </a:rPr>
              <a:t>Excessive use of quotes does not show your tutor you understand what you have read. </a:t>
            </a:r>
            <a:endParaRPr lang="en-GB" sz="2400">
              <a:cs typeface="Calibri Light"/>
            </a:endParaRPr>
          </a:p>
        </p:txBody>
      </p:sp>
    </p:spTree>
    <p:extLst>
      <p:ext uri="{BB962C8B-B14F-4D97-AF65-F5344CB8AC3E}">
        <p14:creationId xmlns:p14="http://schemas.microsoft.com/office/powerpoint/2010/main" val="32056214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2" y="1444274"/>
            <a:ext cx="10301660" cy="1298926"/>
          </a:xfrm>
        </p:spPr>
        <p:txBody>
          <a:bodyPr vert="horz" lIns="91440" tIns="45720" rIns="91440" bIns="45720" rtlCol="0" anchor="t">
            <a:noAutofit/>
          </a:bodyPr>
          <a:lstStyle/>
          <a:p>
            <a:pPr marL="0" indent="0">
              <a:buNone/>
            </a:pPr>
            <a:endParaRPr lang="en-GB"/>
          </a:p>
          <a:p>
            <a:pPr marL="0" indent="0">
              <a:buNone/>
            </a:pPr>
            <a:r>
              <a:rPr lang="en-GB" sz="3600" b="1">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6411751" y="5610608"/>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Godfrey, J. (2018) </a:t>
            </a:r>
            <a:r>
              <a:rPr lang="en-GB" sz="1600" i="1">
                <a:latin typeface="Arial"/>
                <a:cs typeface="Arial"/>
              </a:rPr>
              <a:t>How to use your reading in your essays.</a:t>
            </a:r>
            <a:r>
              <a:rPr lang="en-GB" sz="1600">
                <a:latin typeface="Arial"/>
                <a:cs typeface="Arial"/>
              </a:rPr>
              <a:t> 3rd edn.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953176"/>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Should be a re-statement of the original text in </a:t>
            </a:r>
            <a:r>
              <a:rPr lang="en-GB" sz="2400" b="1" dirty="0">
                <a:solidFill>
                  <a:schemeClr val="accent1"/>
                </a:solidFill>
                <a:latin typeface="Arial"/>
                <a:cs typeface="Arial"/>
              </a:rPr>
              <a:t>your own words.</a:t>
            </a:r>
            <a:r>
              <a:rPr lang="en-GB" sz="2400" dirty="0">
                <a:latin typeface="Arial"/>
                <a:cs typeface="Arial"/>
              </a:rPr>
              <a:t>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It is </a:t>
            </a:r>
            <a:r>
              <a:rPr lang="en-GB" sz="2400" b="1" dirty="0">
                <a:solidFill>
                  <a:srgbClr val="FF0000"/>
                </a:solidFill>
                <a:latin typeface="Arial"/>
                <a:cs typeface="Arial"/>
              </a:rPr>
              <a:t>NOT</a:t>
            </a:r>
            <a:r>
              <a:rPr lang="en-GB" sz="2400" dirty="0">
                <a:solidFill>
                  <a:srgbClr val="FF0000"/>
                </a:solidFill>
                <a:latin typeface="Arial"/>
                <a:cs typeface="Arial"/>
              </a:rPr>
              <a:t> </a:t>
            </a:r>
            <a:r>
              <a:rPr lang="en-GB" sz="2400" dirty="0">
                <a:latin typeface="Arial"/>
                <a:cs typeface="Arial"/>
              </a:rPr>
              <a:t>simply changing some words or sentences around.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rotWithShape="1">
          <a:blip r:embed="rId2"/>
          <a:srcRect l="73" r="52157" b="-187"/>
          <a:stretch/>
        </p:blipFill>
        <p:spPr>
          <a:xfrm>
            <a:off x="5696370" y="101367"/>
            <a:ext cx="5831224" cy="6897780"/>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119062" y="6203157"/>
            <a:ext cx="558045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834399" y="1187167"/>
            <a:ext cx="395314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Re-cap:</a:t>
            </a:r>
          </a:p>
          <a:p>
            <a:endParaRPr lang="en-GB" sz="3200" b="1" dirty="0">
              <a:cs typeface="Calibri"/>
            </a:endParaRPr>
          </a:p>
          <a:p>
            <a:r>
              <a:rPr lang="en-GB" sz="3200" b="1" dirty="0">
                <a:cs typeface="Calibri"/>
              </a:rPr>
              <a:t>In-text citation </a:t>
            </a:r>
            <a:endParaRPr lang="en-GB" sz="3200">
              <a:cs typeface="Calibri"/>
            </a:endParaRPr>
          </a:p>
        </p:txBody>
      </p:sp>
    </p:spTree>
    <p:extLst>
      <p:ext uri="{BB962C8B-B14F-4D97-AF65-F5344CB8AC3E}">
        <p14:creationId xmlns:p14="http://schemas.microsoft.com/office/powerpoint/2010/main" val="15805007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2839758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rgbClr val="FF0000"/>
                </a:solidFill>
                <a:latin typeface="Arial"/>
                <a:cs typeface="Calibri Light"/>
              </a:rPr>
              <a:t>If in doubt – CITE!</a:t>
            </a:r>
          </a:p>
        </p:txBody>
      </p:sp>
    </p:spTree>
    <p:extLst>
      <p:ext uri="{BB962C8B-B14F-4D97-AF65-F5344CB8AC3E}">
        <p14:creationId xmlns:p14="http://schemas.microsoft.com/office/powerpoint/2010/main" val="11712932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4295427" cy="1003916"/>
          </a:xfrm>
        </p:spPr>
        <p:txBody>
          <a:bodyPr>
            <a:noAutofit/>
          </a:bodyPr>
          <a:lstStyle/>
          <a:p>
            <a:pPr algn="ctr"/>
            <a:r>
              <a:rPr lang="en-GB">
                <a:latin typeface="Calibri"/>
                <a:cs typeface="Calibri"/>
              </a:rPr>
              <a:t>Stop and think ...</a:t>
            </a:r>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1131280" y="1518814"/>
            <a:ext cx="6438767" cy="44456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8696036" y="2253673"/>
            <a:ext cx="2743200"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Calibri"/>
                <a:ea typeface="+mn-lt"/>
                <a:cs typeface="Calibri"/>
              </a:rPr>
              <a:t>What details do you think we need to include in our full reference list?</a:t>
            </a:r>
            <a:endParaRPr lang="en-US">
              <a:cs typeface="Calibri Light"/>
            </a:endParaRPr>
          </a:p>
          <a:p>
            <a:pPr algn="l"/>
            <a:endParaRPr lang="en-GB">
              <a:cs typeface="Calibri Light"/>
            </a:endParaRPr>
          </a:p>
        </p:txBody>
      </p:sp>
    </p:spTree>
    <p:extLst>
      <p:ext uri="{BB962C8B-B14F-4D97-AF65-F5344CB8AC3E}">
        <p14:creationId xmlns:p14="http://schemas.microsoft.com/office/powerpoint/2010/main" val="4163787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2. 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209873910"/>
              </p:ext>
            </p:extLst>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Format each reference according to the type of resource cited. </a:t>
            </a:r>
          </a:p>
          <a:p>
            <a:endParaRPr lang="en-GB" sz="2800">
              <a:latin typeface="Arial"/>
              <a:cs typeface="Arial"/>
            </a:endParaRPr>
          </a:p>
          <a:p>
            <a:r>
              <a:rPr lang="en-GB" sz="2800">
                <a:latin typeface="Arial"/>
                <a:cs typeface="Arial"/>
              </a:rPr>
              <a:t>Include the following:</a:t>
            </a:r>
            <a:endParaRPr lang="en-US" sz="2800">
              <a:latin typeface="Arial"/>
              <a:cs typeface="Arial"/>
            </a:endParaRPr>
          </a:p>
          <a:p>
            <a:pPr marL="342900" indent="-342900">
              <a:buFont typeface="Arial"/>
              <a:buChar char="•"/>
            </a:pPr>
            <a:endParaRPr lang="en-GB" sz="2800">
              <a:solidFill>
                <a:srgbClr val="FF0000"/>
              </a:solidFill>
              <a:latin typeface="Arial"/>
              <a:cs typeface="Arial"/>
            </a:endParaRPr>
          </a:p>
          <a:p>
            <a:pPr marL="342900" indent="-342900">
              <a:buFont typeface="Arial"/>
              <a:buChar char="•"/>
            </a:pPr>
            <a:r>
              <a:rPr lang="en-GB" sz="2800" b="1">
                <a:solidFill>
                  <a:srgbClr val="FF0000"/>
                </a:solidFill>
                <a:latin typeface="Arial"/>
                <a:cs typeface="Calibri Light"/>
              </a:rPr>
              <a:t>Who</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(author)</a:t>
            </a:r>
          </a:p>
          <a:p>
            <a:pPr marL="342900" indent="-342900">
              <a:buFont typeface="Arial"/>
              <a:buChar char="•"/>
            </a:pPr>
            <a:r>
              <a:rPr lang="en-GB" sz="2800" b="1">
                <a:solidFill>
                  <a:srgbClr val="FF0000"/>
                </a:solidFill>
                <a:latin typeface="Arial"/>
                <a:cs typeface="Calibri Light"/>
              </a:rPr>
              <a:t>When</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(date)</a:t>
            </a:r>
          </a:p>
          <a:p>
            <a:pPr marL="342900" indent="-342900">
              <a:buFont typeface="Arial"/>
              <a:buChar char="•"/>
            </a:pPr>
            <a:r>
              <a:rPr lang="en-GB" sz="2800" b="1">
                <a:solidFill>
                  <a:srgbClr val="FF0000"/>
                </a:solidFill>
                <a:latin typeface="Arial"/>
                <a:cs typeface="Calibri Light"/>
              </a:rPr>
              <a:t>What</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(title)</a:t>
            </a:r>
          </a:p>
          <a:p>
            <a:pPr marL="342900" indent="-342900">
              <a:buFont typeface="Arial"/>
              <a:buChar char="•"/>
            </a:pPr>
            <a:r>
              <a:rPr lang="en-GB" sz="2800" b="1">
                <a:solidFill>
                  <a:srgbClr val="FF0000"/>
                </a:solidFill>
                <a:latin typeface="Arial"/>
                <a:cs typeface="Calibri Light"/>
              </a:rPr>
              <a:t>Where</a:t>
            </a:r>
            <a:r>
              <a:rPr lang="en-GB" sz="2800" b="1">
                <a:solidFill>
                  <a:schemeClr val="tx1">
                    <a:lumMod val="95000"/>
                    <a:lumOff val="5000"/>
                  </a:schemeClr>
                </a:solidFill>
                <a:latin typeface="Arial"/>
                <a:cs typeface="Calibri Light"/>
              </a:rPr>
              <a:t> </a:t>
            </a:r>
            <a:r>
              <a:rPr lang="en-GB" sz="2800">
                <a:solidFill>
                  <a:schemeClr val="tx1">
                    <a:lumMod val="95000"/>
                    <a:lumOff val="5000"/>
                  </a:schemeClr>
                </a:solidFill>
                <a:latin typeface="Arial"/>
                <a:cs typeface="Calibri Light"/>
              </a:rPr>
              <a:t>(location)</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745124" y="1434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Tree>
    <p:extLst>
      <p:ext uri="{BB962C8B-B14F-4D97-AF65-F5344CB8AC3E}">
        <p14:creationId xmlns:p14="http://schemas.microsoft.com/office/powerpoint/2010/main" val="904705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2835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48712" y="3137171"/>
            <a:ext cx="11715583" cy="2355709"/>
          </a:xfrm>
          <a:prstGeom prst="rect">
            <a:avLst/>
          </a:prstGeom>
          <a:solidFill>
            <a:schemeClr val="accent3">
              <a:lumMod val="20000"/>
              <a:lumOff val="80000"/>
            </a:schemeClr>
          </a:solidFill>
        </p:spPr>
        <p:txBody>
          <a:bodyPr wrap="square" lIns="91440" tIns="45720" rIns="91440" bIns="45720" rtlCol="0" anchor="t">
            <a:spAutoFit/>
          </a:bodyPr>
          <a:lstStyle/>
          <a:p>
            <a:pPr>
              <a:lnSpc>
                <a:spcPct val="120000"/>
              </a:lnSpc>
              <a:spcBef>
                <a:spcPts val="600"/>
              </a:spcBef>
            </a:pPr>
            <a:r>
              <a:rPr lang="en-GB" sz="2400" dirty="0">
                <a:latin typeface="Arial"/>
                <a:ea typeface="+mn-lt"/>
                <a:cs typeface="+mn-lt"/>
              </a:rPr>
              <a:t>Pascoe, K.M., Waterhouse-Bradley, B. and McGinn, T. (2021) 'Systematic literature searching in </a:t>
            </a:r>
            <a:r>
              <a:rPr lang="en-GB" sz="2400" dirty="0">
                <a:latin typeface="Arial"/>
                <a:ea typeface="Calibri Light"/>
                <a:cs typeface="Calibri Light"/>
              </a:rPr>
              <a:t>social</a:t>
            </a:r>
            <a:r>
              <a:rPr lang="en-GB" sz="2400" dirty="0">
                <a:latin typeface="Arial"/>
                <a:ea typeface="+mn-lt"/>
                <a:cs typeface="+mn-lt"/>
              </a:rPr>
              <a:t> work: a practical guide with database appraisal'</a:t>
            </a:r>
            <a:r>
              <a:rPr lang="en-GB" sz="2400" i="1" dirty="0">
                <a:latin typeface="Arial"/>
                <a:ea typeface="+mn-lt"/>
                <a:cs typeface="+mn-lt"/>
              </a:rPr>
              <a:t>, Research on Social Work Practice, </a:t>
            </a:r>
            <a:r>
              <a:rPr lang="en-GB" sz="2400" dirty="0">
                <a:latin typeface="Arial"/>
                <a:ea typeface="+mn-lt"/>
                <a:cs typeface="+mn-lt"/>
              </a:rPr>
              <a:t>31(5), pp. 541-551. Available at: https://doi.org/10.1177/1049731520986857</a:t>
            </a:r>
            <a:endParaRPr lang="en-US">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Available at: DOI /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85042" y="1962015"/>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207B3A86-8518-462E-B364-1A5EBBD8C178}"/>
              </a:ext>
            </a:extLst>
          </p:cNvPr>
          <p:cNvSpPr/>
          <p:nvPr/>
        </p:nvSpPr>
        <p:spPr>
          <a:xfrm>
            <a:off x="3770169" y="4814742"/>
            <a:ext cx="7506853" cy="71812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51325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dirty="0">
                <a:cs typeface="Calibri Light"/>
              </a:rPr>
              <a:t>Streamed Content</a:t>
            </a:r>
            <a:endParaRPr lang="en-GB" dirty="0"/>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259515" y="1534536"/>
            <a:ext cx="12077064" cy="3038495"/>
          </a:xfrm>
        </p:spPr>
        <p:txBody>
          <a:bodyPr vert="horz" lIns="91440" tIns="45720" rIns="91440" bIns="45720" rtlCol="0" anchor="t">
            <a:normAutofit lnSpcReduction="10000"/>
          </a:bodyPr>
          <a:lstStyle/>
          <a:p>
            <a:pPr>
              <a:buFont typeface="Arial"/>
              <a:buChar char="•"/>
            </a:pPr>
            <a:r>
              <a:rPr lang="en-GB" sz="2400" dirty="0">
                <a:latin typeface="Arial"/>
                <a:ea typeface="+mn-lt"/>
                <a:cs typeface="+mn-lt"/>
              </a:rPr>
              <a:t>Title of episode (in single quotation marks) if known; if not, use series title</a:t>
            </a:r>
            <a:endParaRPr lang="en-US" sz="2400">
              <a:latin typeface="Arial"/>
              <a:cs typeface="Arial"/>
            </a:endParaRPr>
          </a:p>
          <a:p>
            <a:pPr>
              <a:buFont typeface="Arial"/>
              <a:buChar char="•"/>
            </a:pPr>
            <a:r>
              <a:rPr lang="en-GB" sz="2400" dirty="0">
                <a:latin typeface="Arial"/>
                <a:ea typeface="+mn-lt"/>
                <a:cs typeface="+mn-lt"/>
              </a:rPr>
              <a:t>Year of original broadcast (in round brackets)</a:t>
            </a:r>
            <a:endParaRPr lang="en-GB" sz="2400">
              <a:latin typeface="Arial"/>
              <a:cs typeface="Arial"/>
            </a:endParaRPr>
          </a:p>
          <a:p>
            <a:pPr>
              <a:buFont typeface="Arial"/>
              <a:buChar char="•"/>
            </a:pPr>
            <a:r>
              <a:rPr lang="en-GB" sz="2400" dirty="0">
                <a:latin typeface="Arial"/>
                <a:ea typeface="+mn-lt"/>
                <a:cs typeface="+mn-lt"/>
              </a:rPr>
              <a:t>Title of series/season (in italics)</a:t>
            </a:r>
            <a:endParaRPr lang="en-GB" sz="2400">
              <a:latin typeface="Arial"/>
              <a:cs typeface="Arial"/>
            </a:endParaRPr>
          </a:p>
          <a:p>
            <a:pPr>
              <a:buFont typeface="Arial"/>
              <a:buChar char="•"/>
            </a:pPr>
            <a:r>
              <a:rPr lang="en-GB" sz="2400" dirty="0">
                <a:latin typeface="Arial"/>
                <a:ea typeface="+mn-lt"/>
                <a:cs typeface="+mn-lt"/>
              </a:rPr>
              <a:t>Series/season and episode numbers, or day month (if available)</a:t>
            </a:r>
            <a:endParaRPr lang="en-GB" sz="2400">
              <a:latin typeface="Arial"/>
              <a:cs typeface="Arial"/>
            </a:endParaRPr>
          </a:p>
          <a:p>
            <a:pPr>
              <a:buFont typeface="Arial"/>
              <a:buChar char="•"/>
            </a:pPr>
            <a:r>
              <a:rPr lang="en-GB" sz="2400" dirty="0">
                <a:latin typeface="Arial"/>
                <a:ea typeface="+mn-lt"/>
                <a:cs typeface="+mn-lt"/>
              </a:rPr>
              <a:t>Production company</a:t>
            </a:r>
            <a:endParaRPr lang="en-GB" sz="2400">
              <a:latin typeface="Arial"/>
              <a:cs typeface="Arial"/>
            </a:endParaRPr>
          </a:p>
          <a:p>
            <a:pPr>
              <a:buFont typeface="Arial"/>
              <a:buChar char="•"/>
            </a:pPr>
            <a:r>
              <a:rPr lang="en-GB" sz="2400" dirty="0">
                <a:latin typeface="Arial"/>
                <a:ea typeface="+mn-lt"/>
                <a:cs typeface="+mn-lt"/>
              </a:rPr>
              <a:t>Available at: Name of streaming service / link to homepage site (if available)</a:t>
            </a:r>
            <a:endParaRPr lang="en-GB" sz="2400" dirty="0">
              <a:latin typeface="Arial"/>
              <a:cs typeface="Arial"/>
            </a:endParaRPr>
          </a:p>
          <a:p>
            <a:pPr>
              <a:buFont typeface="Arial"/>
              <a:buChar char="•"/>
            </a:pPr>
            <a:r>
              <a:rPr lang="en-GB" sz="2400" dirty="0">
                <a:latin typeface="Arial"/>
                <a:ea typeface="+mn-lt"/>
                <a:cs typeface="+mn-lt"/>
              </a:rPr>
              <a:t>(Accessed: date)</a:t>
            </a:r>
            <a:endParaRPr lang="en-GB" sz="2400">
              <a:latin typeface="Arial"/>
              <a:cs typeface="Arial"/>
            </a:endParaRPr>
          </a:p>
          <a:p>
            <a:pPr marL="0" indent="0">
              <a:buNone/>
            </a:pPr>
            <a:endParaRPr lang="en-GB" dirty="0">
              <a:latin typeface="Arial"/>
              <a:cs typeface="Calibri" panose="020F0502020204030204"/>
            </a:endParaRPr>
          </a:p>
          <a:p>
            <a:pPr marL="0" indent="0">
              <a:buNone/>
            </a:pPr>
            <a:endParaRPr lang="en-GB" dirty="0">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438726" y="4675909"/>
            <a:ext cx="11674475"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1"/>
                </a:solidFill>
                <a:latin typeface="Arial"/>
                <a:cs typeface="Arial"/>
              </a:rPr>
              <a:t>Example:</a:t>
            </a:r>
            <a:endParaRPr lang="en-US" sz="2400" b="1" dirty="0">
              <a:solidFill>
                <a:schemeClr val="accent1"/>
              </a:solidFill>
              <a:ea typeface="+mn-lt"/>
              <a:cs typeface="+mn-lt"/>
            </a:endParaRPr>
          </a:p>
          <a:p>
            <a:pPr>
              <a:lnSpc>
                <a:spcPct val="90000"/>
              </a:lnSpc>
              <a:spcBef>
                <a:spcPts val="1000"/>
              </a:spcBef>
            </a:pPr>
            <a:r>
              <a:rPr lang="en-GB" sz="2400" dirty="0">
                <a:latin typeface="Arial"/>
                <a:cs typeface="Arial"/>
              </a:rPr>
              <a:t>'Papa' (2022) </a:t>
            </a:r>
            <a:r>
              <a:rPr lang="en-GB" sz="2400" i="1" dirty="0">
                <a:latin typeface="Arial"/>
                <a:cs typeface="Arial"/>
              </a:rPr>
              <a:t>Stranger Things, </a:t>
            </a:r>
            <a:r>
              <a:rPr lang="en-GB" sz="2400" dirty="0">
                <a:latin typeface="Arial"/>
                <a:cs typeface="Arial"/>
              </a:rPr>
              <a:t>season 4, episode 8. Netflix. Available at: </a:t>
            </a:r>
            <a:r>
              <a:rPr lang="en-GB" sz="2400" dirty="0">
                <a:latin typeface="Arial"/>
                <a:cs typeface="Arial"/>
                <a:hlinkClick r:id="rId2"/>
              </a:rPr>
              <a:t>https://www.netflix.com/gb/title/80057281</a:t>
            </a:r>
            <a:r>
              <a:rPr lang="en-GB" sz="2400" dirty="0">
                <a:latin typeface="Arial"/>
                <a:cs typeface="Arial"/>
              </a:rPr>
              <a:t> (Accessed: 20 Oct 2022).</a:t>
            </a:r>
            <a:endParaRPr lang="en-US" sz="2400">
              <a:ea typeface="+mn-lt"/>
              <a:cs typeface="+mn-lt"/>
            </a:endParaRPr>
          </a:p>
          <a:p>
            <a:pPr algn="l"/>
            <a:endParaRPr lang="en-GB" sz="2400" dirty="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85646"/>
            <a:ext cx="11869244" cy="4762146"/>
          </a:xfrm>
        </p:spPr>
        <p:txBody>
          <a:bodyPr vert="horz" lIns="91440" tIns="45720" rIns="91440" bIns="45720" rtlCol="0" anchor="t">
            <a:normAutofit fontScale="85000" lnSpcReduction="20000"/>
          </a:bodyPr>
          <a:lstStyle/>
          <a:p>
            <a:pPr marL="0" indent="0">
              <a:buNone/>
            </a:pPr>
            <a:r>
              <a:rPr lang="en-GB" sz="2400" dirty="0">
                <a:latin typeface="Arial"/>
                <a:cs typeface="Calibri"/>
              </a:rPr>
              <a:t>Cottrell, S. (2019) </a:t>
            </a:r>
            <a:r>
              <a:rPr lang="en-GB" sz="2400" i="1" dirty="0">
                <a:latin typeface="Arial"/>
                <a:cs typeface="Calibri"/>
              </a:rPr>
              <a:t>The study skills handbook. </a:t>
            </a:r>
            <a:r>
              <a:rPr lang="en-GB" sz="2400" dirty="0">
                <a:latin typeface="Arial"/>
                <a:cs typeface="Calibri"/>
              </a:rPr>
              <a:t>5th edn. London: Red Globe Press</a:t>
            </a:r>
          </a:p>
          <a:p>
            <a:pPr marL="0" indent="0">
              <a:buNone/>
            </a:pPr>
            <a:endParaRPr lang="en-GB" sz="2400" dirty="0">
              <a:latin typeface="Arial"/>
              <a:cs typeface="Calibri" panose="020F0502020204030204" pitchFamily="34" charset="0"/>
            </a:endParaRPr>
          </a:p>
          <a:p>
            <a:pPr marL="0" indent="0">
              <a:buNone/>
            </a:pPr>
            <a:r>
              <a:rPr lang="en-GB" sz="2400" dirty="0">
                <a:latin typeface="Arial"/>
                <a:cs typeface="Calibri"/>
              </a:rPr>
              <a:t>Holford, A. (2022) </a:t>
            </a:r>
            <a:r>
              <a:rPr lang="en-GB" sz="2400" i="1" dirty="0">
                <a:latin typeface="Arial"/>
                <a:cs typeface="Calibri"/>
              </a:rPr>
              <a:t>Student loans: would a graduate tax be a better option? </a:t>
            </a:r>
            <a:r>
              <a:rPr lang="en-GB" sz="2400" dirty="0">
                <a:latin typeface="Arial"/>
                <a:cs typeface="Calibri"/>
              </a:rPr>
              <a:t>Available at: </a:t>
            </a:r>
            <a:r>
              <a:rPr lang="en-GB" sz="2400">
                <a:latin typeface="Arial"/>
                <a:ea typeface="+mn-lt"/>
                <a:cs typeface="Calibri"/>
              </a:rPr>
              <a:t>https://theconversation.com/student-loans-would-a-graduate-tax-be-a-better-option-179253</a:t>
            </a:r>
            <a:r>
              <a:rPr lang="en-GB" sz="2400" dirty="0">
                <a:latin typeface="Arial"/>
                <a:ea typeface="+mn-lt"/>
                <a:cs typeface="Calibri"/>
              </a:rPr>
              <a:t> (Accessed: 26 May 2022).</a:t>
            </a:r>
          </a:p>
          <a:p>
            <a:endParaRPr lang="en-GB" sz="2400" dirty="0">
              <a:latin typeface="Arial"/>
              <a:ea typeface="+mn-lt"/>
              <a:cs typeface="Calibri" panose="020F0502020204030204" pitchFamily="34" charset="0"/>
            </a:endParaRPr>
          </a:p>
          <a:p>
            <a:pPr marL="0" indent="0">
              <a:buNone/>
            </a:pPr>
            <a:r>
              <a:rPr lang="en-GB" sz="2400" dirty="0">
                <a:latin typeface="Arial"/>
                <a:cs typeface="Calibri"/>
              </a:rPr>
              <a:t>‘Papa’(2022) </a:t>
            </a:r>
            <a:r>
              <a:rPr lang="en-GB" sz="2400" i="1" dirty="0">
                <a:latin typeface="Arial"/>
                <a:cs typeface="Calibri"/>
              </a:rPr>
              <a:t>Stranger Things, </a:t>
            </a:r>
            <a:r>
              <a:rPr lang="en-GB" sz="2400" dirty="0">
                <a:latin typeface="Arial"/>
                <a:cs typeface="Calibri"/>
              </a:rPr>
              <a:t>season 4, episode 8. Netflix. Available at: https://www.netflix.com/gb/title/80057281 (Accessed: 20 Oct 2022).</a:t>
            </a:r>
            <a:endParaRPr lang="en-US" sz="2400">
              <a:latin typeface="Arial"/>
              <a:ea typeface="+mn-lt"/>
              <a:cs typeface="Calibri"/>
            </a:endParaRPr>
          </a:p>
          <a:p>
            <a:endParaRPr lang="en-GB" sz="2400" dirty="0">
              <a:latin typeface="Arial"/>
              <a:ea typeface="Calibri" panose="020F0502020204030204" pitchFamily="34" charset="0"/>
              <a:cs typeface="Calibri" panose="020F0502020204030204" pitchFamily="34" charset="0"/>
            </a:endParaRPr>
          </a:p>
          <a:p>
            <a:pPr marL="0" indent="0">
              <a:buNone/>
            </a:pPr>
            <a:r>
              <a:rPr lang="en-GB" sz="2400" dirty="0">
                <a:latin typeface="Arial"/>
                <a:cs typeface="Calibri"/>
              </a:rPr>
              <a:t>Pascoe, K.M., Waterhouse-Bradley, B., and McGinn, T. (2021) 'Systematic literature searching in social work: a practical guide with database appraisal’, </a:t>
            </a:r>
            <a:r>
              <a:rPr lang="en-GB" sz="2400" i="1" dirty="0">
                <a:latin typeface="Arial"/>
                <a:cs typeface="Calibri"/>
              </a:rPr>
              <a:t>Research on Social Work Practice</a:t>
            </a:r>
            <a:r>
              <a:rPr lang="en-GB" sz="2400" dirty="0">
                <a:latin typeface="Arial"/>
                <a:cs typeface="Calibri"/>
              </a:rPr>
              <a:t>, 31(5), pp. 541–551. Available at: doi:10.1177/1049731520986857</a:t>
            </a:r>
            <a:endParaRPr lang="en-GB" sz="2400">
              <a:latin typeface="Arial"/>
              <a:ea typeface="+mn-lt"/>
              <a:cs typeface="Calibri"/>
            </a:endParaRPr>
          </a:p>
          <a:p>
            <a:endParaRPr lang="en-GB" sz="2400" dirty="0">
              <a:latin typeface="Arial"/>
              <a:ea typeface="Calibri" panose="020F0502020204030204" pitchFamily="34" charset="0"/>
              <a:cs typeface="Calibri" panose="020F0502020204030204" pitchFamily="34" charset="0"/>
            </a:endParaRPr>
          </a:p>
          <a:p>
            <a:pPr marL="0" indent="0">
              <a:buNone/>
            </a:pPr>
            <a:r>
              <a:rPr lang="en-GB" sz="2400" dirty="0">
                <a:latin typeface="Arial"/>
                <a:cs typeface="Calibri"/>
              </a:rPr>
              <a:t>Thompson, P. (2017) 'Communication technology use and study skills', </a:t>
            </a:r>
            <a:r>
              <a:rPr lang="en-GB" sz="2400" i="1" dirty="0">
                <a:latin typeface="Arial"/>
                <a:cs typeface="Calibri"/>
              </a:rPr>
              <a:t>Active Learning in Higher Education, </a:t>
            </a:r>
            <a:r>
              <a:rPr lang="en-GB" sz="2400" dirty="0">
                <a:latin typeface="Arial"/>
                <a:cs typeface="Calibri"/>
              </a:rPr>
              <a:t>18(3), pp. 257-270. Available at: </a:t>
            </a:r>
            <a:r>
              <a:rPr lang="en-GB" sz="2400" err="1">
                <a:latin typeface="Arial"/>
                <a:cs typeface="Calibri"/>
              </a:rPr>
              <a:t>doi</a:t>
            </a:r>
            <a:r>
              <a:rPr lang="en-GB" sz="2400" dirty="0">
                <a:latin typeface="Arial"/>
                <a:cs typeface="Calibri"/>
              </a:rPr>
              <a:t>: 10.1177/1469787417715204</a:t>
            </a:r>
            <a:endParaRPr lang="en-GB" sz="2400">
              <a:latin typeface="Arial"/>
              <a:ea typeface="+mn-lt"/>
              <a:cs typeface="Calibri"/>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000" dirty="0">
              <a:latin typeface="Arial"/>
              <a:cs typeface="Calibri Light"/>
            </a:endParaRPr>
          </a:p>
          <a:p>
            <a:pPr marL="0" indent="0">
              <a:buNone/>
            </a:pPr>
            <a:endParaRPr lang="en-GB" i="1" dirty="0">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033856" y="5920495"/>
            <a:ext cx="32050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1"/>
                </a:solidFill>
              </a:rPr>
              <a:t>N.B. Alphabetical Order</a:t>
            </a:r>
            <a:endParaRPr lang="en-US" sz="2400" b="1">
              <a:solidFill>
                <a:schemeClr val="accent1"/>
              </a:solidFill>
              <a:cs typeface="Calibri Light"/>
            </a:endParaRPr>
          </a:p>
        </p:txBody>
      </p:sp>
    </p:spTree>
    <p:extLst>
      <p:ext uri="{BB962C8B-B14F-4D97-AF65-F5344CB8AC3E}">
        <p14:creationId xmlns:p14="http://schemas.microsoft.com/office/powerpoint/2010/main" val="3076677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10" name="TextBox 9">
            <a:extLst>
              <a:ext uri="{FF2B5EF4-FFF2-40B4-BE49-F238E27FC236}">
                <a16:creationId xmlns:a16="http://schemas.microsoft.com/office/drawing/2014/main" id="{5E7D66EF-77EF-6B9B-F869-E409DAE790DE}"/>
              </a:ext>
            </a:extLst>
          </p:cNvPr>
          <p:cNvSpPr txBox="1"/>
          <p:nvPr/>
        </p:nvSpPr>
        <p:spPr>
          <a:xfrm>
            <a:off x="221224" y="33720"/>
            <a:ext cx="696564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rgbClr val="FF0000"/>
                </a:solidFill>
                <a:cs typeface="Calibri"/>
              </a:rPr>
              <a:t>Re-cap of what it looks like...</a:t>
            </a:r>
            <a:endParaRPr lang="en-US" dirty="0"/>
          </a:p>
        </p:txBody>
      </p:sp>
    </p:spTree>
    <p:extLst>
      <p:ext uri="{BB962C8B-B14F-4D97-AF65-F5344CB8AC3E}">
        <p14:creationId xmlns:p14="http://schemas.microsoft.com/office/powerpoint/2010/main" val="25998484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a:solidFill>
                  <a:schemeClr val="accent1"/>
                </a:solidFill>
                <a:latin typeface="Arial"/>
                <a:cs typeface="Arial"/>
              </a:rPr>
              <a:t>No date available:</a:t>
            </a:r>
            <a:endParaRPr lang="en-US" b="1">
              <a:solidFill>
                <a:schemeClr val="accent1"/>
              </a:solidFill>
              <a:latin typeface="Arial"/>
              <a:cs typeface="Arial"/>
            </a:endParaRPr>
          </a:p>
          <a:p>
            <a:pPr marL="0" indent="0">
              <a:buNone/>
            </a:pPr>
            <a:r>
              <a:rPr lang="en-GB">
                <a:latin typeface="Arial"/>
                <a:cs typeface="Arial"/>
              </a:rPr>
              <a:t>Consider if you really want to include this in your work, (refer back to CRAAP test).If you decide to use it, include</a:t>
            </a:r>
            <a:r>
              <a:rPr lang="en-GB">
                <a:solidFill>
                  <a:srgbClr val="000000"/>
                </a:solidFill>
                <a:latin typeface="Arial"/>
                <a:cs typeface="Arial"/>
              </a:rPr>
              <a:t> </a:t>
            </a:r>
            <a:r>
              <a:rPr lang="en-GB" b="1">
                <a:latin typeface="Arial"/>
                <a:cs typeface="Arial"/>
              </a:rPr>
              <a:t>(no date).</a:t>
            </a:r>
            <a:endParaRPr lang="en-US">
              <a:latin typeface="Arial"/>
              <a:cs typeface="Arial"/>
            </a:endParaRP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No author:</a:t>
            </a:r>
          </a:p>
          <a:p>
            <a:pPr marL="0" indent="0">
              <a:buNone/>
            </a:pPr>
            <a:r>
              <a:rPr lang="en-GB">
                <a:latin typeface="Arial"/>
                <a:cs typeface="Arial"/>
              </a:rPr>
              <a:t>Use corporate author e.g.</a:t>
            </a:r>
            <a:r>
              <a:rPr lang="en-GB">
                <a:solidFill>
                  <a:srgbClr val="000000"/>
                </a:solidFill>
                <a:latin typeface="Arial"/>
                <a:cs typeface="Arial"/>
              </a:rPr>
              <a:t> </a:t>
            </a:r>
            <a:r>
              <a:rPr lang="en-GB" b="1">
                <a:latin typeface="Arial"/>
                <a:cs typeface="Arial"/>
              </a:rPr>
              <a:t>BBC, NHS, CIPD or title (e.g. </a:t>
            </a:r>
            <a:r>
              <a:rPr lang="en-GB" b="1" i="1">
                <a:latin typeface="Arial"/>
                <a:cs typeface="Arial"/>
              </a:rPr>
              <a:t>Health of the nation</a:t>
            </a:r>
            <a:r>
              <a:rPr lang="en-GB" b="1">
                <a:latin typeface="Arial"/>
                <a:cs typeface="Arial"/>
              </a:rPr>
              <a:t>, 2011).</a:t>
            </a:r>
          </a:p>
          <a:p>
            <a:pPr marL="0" indent="0">
              <a:buNone/>
            </a:pPr>
            <a:endParaRPr lang="en-GB" b="1">
              <a:solidFill>
                <a:schemeClr val="accent1"/>
              </a:solidFill>
              <a:latin typeface="Arial" panose="020B0604020202020204" pitchFamily="34" charset="0"/>
              <a:cs typeface="Arial" panose="020B0604020202020204" pitchFamily="34" charset="0"/>
            </a:endParaRPr>
          </a:p>
          <a:p>
            <a:pPr marL="0" indent="0">
              <a:buNone/>
            </a:pPr>
            <a:r>
              <a:rPr lang="en-GB" b="1">
                <a:solidFill>
                  <a:schemeClr val="accent1"/>
                </a:solidFill>
                <a:latin typeface="Arial"/>
                <a:cs typeface="Arial"/>
              </a:rPr>
              <a:t>Multiple publications, same author</a:t>
            </a:r>
            <a:r>
              <a:rPr lang="en-GB">
                <a:solidFill>
                  <a:schemeClr val="accent1"/>
                </a:solidFill>
                <a:latin typeface="Arial"/>
                <a:cs typeface="Arial"/>
              </a:rPr>
              <a:t> </a:t>
            </a:r>
            <a:r>
              <a:rPr lang="en-GB" b="1">
                <a:solidFill>
                  <a:schemeClr val="accent1"/>
                </a:solidFill>
                <a:latin typeface="Arial"/>
                <a:cs typeface="Arial"/>
              </a:rPr>
              <a:t>in different years:</a:t>
            </a:r>
          </a:p>
          <a:p>
            <a:pPr marL="0" indent="0">
              <a:buNone/>
            </a:pPr>
            <a:r>
              <a:rPr lang="en-GB">
                <a:latin typeface="Arial"/>
                <a:cs typeface="Arial"/>
              </a:rPr>
              <a:t> List chronologically.</a:t>
            </a:r>
            <a:endParaRPr lang="en-GB" b="1">
              <a:solidFill>
                <a:schemeClr val="accent1"/>
              </a:solidFill>
              <a:latin typeface="Arial"/>
              <a:cs typeface="Arial"/>
            </a:endParaRPr>
          </a:p>
          <a:p>
            <a:pPr marL="0" indent="0">
              <a:buNone/>
            </a:pPr>
            <a:endParaRPr lang="en-GB" b="1">
              <a:solidFill>
                <a:schemeClr val="accent1"/>
              </a:solidFill>
              <a:cs typeface="Calibri Light"/>
            </a:endParaRPr>
          </a:p>
        </p:txBody>
      </p:sp>
    </p:spTree>
    <p:extLst>
      <p:ext uri="{BB962C8B-B14F-4D97-AF65-F5344CB8AC3E}">
        <p14:creationId xmlns:p14="http://schemas.microsoft.com/office/powerpoint/2010/main" val="1102107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a:xfrm>
            <a:off x="193417" y="1592263"/>
            <a:ext cx="11852793" cy="2749768"/>
          </a:xfrm>
        </p:spPr>
        <p:txBody>
          <a:bodyPr vert="horz" lIns="91440" tIns="45720" rIns="91440" bIns="45720" rtlCol="0" anchor="t">
            <a:normAutofit/>
          </a:bodyPr>
          <a:lstStyle/>
          <a:p>
            <a:pPr marL="0" indent="0">
              <a:buNone/>
            </a:pPr>
            <a:r>
              <a:rPr lang="en-GB" sz="2000" b="1">
                <a:latin typeface="Arial"/>
                <a:cs typeface="Arial"/>
              </a:rPr>
              <a:t>Always try to locate, read and cite the original </a:t>
            </a:r>
            <a:r>
              <a:rPr lang="en-GB" sz="2000" b="1">
                <a:solidFill>
                  <a:srgbClr val="FF0000"/>
                </a:solidFill>
                <a:latin typeface="Arial"/>
                <a:cs typeface="Arial"/>
              </a:rPr>
              <a:t>(primary)</a:t>
            </a:r>
            <a:r>
              <a:rPr lang="en-GB" sz="2000" b="1">
                <a:latin typeface="Arial"/>
                <a:cs typeface="Arial"/>
              </a:rPr>
              <a:t> source wherever possible. </a:t>
            </a:r>
            <a:endParaRPr lang="en-GB" sz="2000" b="1">
              <a:latin typeface="Arial" panose="020B0604020202020204" pitchFamily="34" charset="0"/>
              <a:cs typeface="Arial" panose="020B0604020202020204" pitchFamily="34" charset="0"/>
            </a:endParaRPr>
          </a:p>
          <a:p>
            <a:pPr marL="0" indent="0">
              <a:buNone/>
            </a:pPr>
            <a:r>
              <a:rPr lang="en-GB" sz="2000">
                <a:latin typeface="Arial"/>
                <a:cs typeface="Arial"/>
              </a:rPr>
              <a:t>This will avoid the need to secondary reference. Your interpretation may differ to the </a:t>
            </a:r>
            <a:r>
              <a:rPr lang="en-GB" sz="2000" b="1">
                <a:solidFill>
                  <a:srgbClr val="0070C0"/>
                </a:solidFill>
                <a:latin typeface="Arial"/>
                <a:cs typeface="Arial"/>
              </a:rPr>
              <a:t>(secondary)</a:t>
            </a:r>
            <a:r>
              <a:rPr lang="en-GB" sz="2000">
                <a:latin typeface="Arial"/>
                <a:cs typeface="Arial"/>
              </a:rPr>
              <a:t> author whose article you are reading.</a:t>
            </a:r>
          </a:p>
          <a:p>
            <a:pPr>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a:buFont typeface="Arial" panose="020B0604020202020204" pitchFamily="34" charset="0"/>
              <a:buChar char="•"/>
            </a:pPr>
            <a:r>
              <a:rPr lang="en-GB" sz="2000">
                <a:latin typeface="Arial"/>
                <a:cs typeface="Arial"/>
              </a:rPr>
              <a:t>If this is not possible, you must only include the source you have </a:t>
            </a:r>
            <a:r>
              <a:rPr lang="en-GB" sz="2000" b="1">
                <a:latin typeface="Arial"/>
                <a:cs typeface="Arial"/>
              </a:rPr>
              <a:t>actually read</a:t>
            </a:r>
            <a:r>
              <a:rPr lang="en-GB" sz="2000">
                <a:latin typeface="Arial"/>
                <a:cs typeface="Arial"/>
              </a:rPr>
              <a:t> in your reference list.</a:t>
            </a:r>
          </a:p>
          <a:p>
            <a:pPr>
              <a:buFont typeface="Arial" panose="020B0604020202020204" pitchFamily="34" charset="0"/>
              <a:buChar char="•"/>
            </a:pPr>
            <a:r>
              <a:rPr lang="en-GB" sz="2000">
                <a:latin typeface="Arial"/>
                <a:cs typeface="Arial"/>
              </a:rPr>
              <a:t>You must however include </a:t>
            </a:r>
            <a:r>
              <a:rPr lang="en-GB" sz="2000" b="1">
                <a:latin typeface="Arial"/>
                <a:cs typeface="Arial"/>
              </a:rPr>
              <a:t>both authors in your in-text citation </a:t>
            </a:r>
            <a:r>
              <a:rPr lang="en-GB" sz="2000">
                <a:latin typeface="Arial"/>
                <a:cs typeface="Arial"/>
              </a:rPr>
              <a:t>and use the words, </a:t>
            </a:r>
            <a:r>
              <a:rPr lang="en-GB" sz="2000" b="1">
                <a:latin typeface="Arial"/>
                <a:cs typeface="Arial"/>
              </a:rPr>
              <a:t>'quoted in'</a:t>
            </a:r>
            <a:r>
              <a:rPr lang="en-GB" sz="2000">
                <a:latin typeface="Arial"/>
                <a:cs typeface="Arial"/>
              </a:rPr>
              <a:t>, or </a:t>
            </a:r>
            <a:r>
              <a:rPr lang="en-GB" sz="2000" b="1">
                <a:latin typeface="Arial"/>
                <a:cs typeface="Arial"/>
              </a:rPr>
              <a:t>'cited in'</a:t>
            </a:r>
            <a:r>
              <a:rPr lang="en-GB" sz="2000">
                <a:latin typeface="Arial"/>
                <a:cs typeface="Arial"/>
              </a:rPr>
              <a:t> depending if the </a:t>
            </a:r>
            <a:r>
              <a:rPr lang="en-GB" sz="2000" b="1">
                <a:solidFill>
                  <a:srgbClr val="0070C0"/>
                </a:solidFill>
                <a:latin typeface="Arial"/>
                <a:cs typeface="Arial"/>
              </a:rPr>
              <a:t>(secondary)</a:t>
            </a:r>
            <a:r>
              <a:rPr lang="en-GB" sz="2000">
                <a:latin typeface="Arial"/>
                <a:cs typeface="Arial"/>
              </a:rPr>
              <a:t> author is directly quoting or summarising.</a:t>
            </a:r>
          </a:p>
          <a:p>
            <a:pPr marL="0" indent="0">
              <a:buNone/>
            </a:pPr>
            <a:endParaRPr lang="en-GB" sz="2000">
              <a:latin typeface="Arial"/>
              <a:cs typeface="Calibri Light"/>
            </a:endParaRPr>
          </a:p>
          <a:p>
            <a:endParaRPr lang="en-GB" sz="2000">
              <a:latin typeface="Arial"/>
              <a:cs typeface="Calibri Light"/>
            </a:endParaRPr>
          </a:p>
        </p:txBody>
      </p:sp>
      <p:sp>
        <p:nvSpPr>
          <p:cNvPr id="4" name="TextBox 3">
            <a:extLst>
              <a:ext uri="{FF2B5EF4-FFF2-40B4-BE49-F238E27FC236}">
                <a16:creationId xmlns:a16="http://schemas.microsoft.com/office/drawing/2014/main" id="{822692CE-1776-3E9A-A3A1-E261BB4B8718}"/>
              </a:ext>
            </a:extLst>
          </p:cNvPr>
          <p:cNvSpPr txBox="1"/>
          <p:nvPr/>
        </p:nvSpPr>
        <p:spPr>
          <a:xfrm>
            <a:off x="1671837" y="4542462"/>
            <a:ext cx="8848326" cy="1446550"/>
          </a:xfrm>
          <a:prstGeom prst="rect">
            <a:avLst/>
          </a:prstGeom>
          <a:noFill/>
          <a:ln w="57150">
            <a:solidFill>
              <a:schemeClr val="accent1"/>
            </a:solidFill>
          </a:ln>
        </p:spPr>
        <p:txBody>
          <a:bodyPr wrap="square" rtlCol="0">
            <a:spAutoFit/>
          </a:bodyPr>
          <a:lstStyle/>
          <a:p>
            <a:pPr marL="0" indent="0">
              <a:buNone/>
            </a:pPr>
            <a:r>
              <a:rPr lang="en-GB" sz="1800" b="1">
                <a:solidFill>
                  <a:schemeClr val="accent1"/>
                </a:solidFill>
                <a:latin typeface="Arial" panose="020B0604020202020204" pitchFamily="34" charset="0"/>
                <a:cs typeface="Arial" panose="020B0604020202020204" pitchFamily="34" charset="0"/>
              </a:rPr>
              <a:t>Examples</a:t>
            </a:r>
          </a:p>
          <a:p>
            <a:pPr marL="0" indent="0">
              <a:buNone/>
            </a:pPr>
            <a:r>
              <a:rPr lang="en-GB" sz="1800" b="1">
                <a:solidFill>
                  <a:srgbClr val="FF0000"/>
                </a:solidFill>
                <a:latin typeface="Arial" panose="020B0604020202020204" pitchFamily="34" charset="0"/>
                <a:cs typeface="Arial" panose="020B0604020202020204" pitchFamily="34" charset="0"/>
              </a:rPr>
              <a:t>Kent</a:t>
            </a:r>
            <a:r>
              <a:rPr lang="en-GB" sz="1800" b="1">
                <a:latin typeface="Arial" panose="020B0604020202020204" pitchFamily="34" charset="0"/>
                <a:cs typeface="Arial" panose="020B0604020202020204" pitchFamily="34" charset="0"/>
              </a:rPr>
              <a:t> (2017, quoted in </a:t>
            </a:r>
            <a:r>
              <a:rPr lang="en-GB" sz="1800" b="1">
                <a:solidFill>
                  <a:srgbClr val="0070C0"/>
                </a:solidFill>
                <a:latin typeface="Arial" panose="020B0604020202020204" pitchFamily="34" charset="0"/>
                <a:cs typeface="Arial" panose="020B0604020202020204" pitchFamily="34" charset="0"/>
              </a:rPr>
              <a:t>Banner,</a:t>
            </a:r>
            <a:r>
              <a:rPr lang="en-GB" sz="1800" b="1">
                <a:latin typeface="Arial" panose="020B0604020202020204" pitchFamily="34" charset="0"/>
                <a:cs typeface="Arial" panose="020B0604020202020204" pitchFamily="34" charset="0"/>
              </a:rPr>
              <a:t> 2019, p.86) provides an excellent survey...</a:t>
            </a:r>
          </a:p>
          <a:p>
            <a:pPr marL="0" indent="0">
              <a:buNone/>
            </a:pPr>
            <a:r>
              <a:rPr lang="en-GB" sz="1800" b="1">
                <a:solidFill>
                  <a:srgbClr val="FF0000"/>
                </a:solidFill>
                <a:latin typeface="Arial" panose="020B0604020202020204" pitchFamily="34" charset="0"/>
                <a:cs typeface="Arial" panose="020B0604020202020204" pitchFamily="34" charset="0"/>
              </a:rPr>
              <a:t>Stark's</a:t>
            </a:r>
            <a:r>
              <a:rPr lang="en-GB" sz="1800" b="1">
                <a:latin typeface="Arial" panose="020B0604020202020204" pitchFamily="34" charset="0"/>
                <a:cs typeface="Arial" panose="020B0604020202020204" pitchFamily="34" charset="0"/>
              </a:rPr>
              <a:t> views on genetics (2019, cited in </a:t>
            </a:r>
            <a:r>
              <a:rPr lang="en-GB" sz="1800" b="1">
                <a:solidFill>
                  <a:srgbClr val="0070C0"/>
                </a:solidFill>
                <a:latin typeface="Arial" panose="020B0604020202020204" pitchFamily="34" charset="0"/>
                <a:cs typeface="Arial" panose="020B0604020202020204" pitchFamily="34" charset="0"/>
              </a:rPr>
              <a:t>Rogers</a:t>
            </a:r>
            <a:r>
              <a:rPr lang="en-GB" sz="1800" b="1">
                <a:latin typeface="Arial" panose="020B0604020202020204" pitchFamily="34" charset="0"/>
                <a:cs typeface="Arial" panose="020B0604020202020204" pitchFamily="34" charset="0"/>
              </a:rPr>
              <a:t>, 2020) support the idea that...</a:t>
            </a:r>
          </a:p>
          <a:p>
            <a:pPr marL="0" indent="0">
              <a:buNone/>
            </a:pPr>
            <a:endParaRPr lang="en-GB" sz="1800">
              <a:latin typeface="Arial" panose="020B0604020202020204" pitchFamily="34" charset="0"/>
              <a:cs typeface="Arial" panose="020B0604020202020204" pitchFamily="34" charset="0"/>
            </a:endParaRPr>
          </a:p>
          <a:p>
            <a:pPr marL="0" indent="0">
              <a:buNone/>
            </a:pPr>
            <a:r>
              <a:rPr lang="en-GB" sz="1600" b="1">
                <a:latin typeface="Arial" panose="020B0604020202020204" pitchFamily="34" charset="0"/>
                <a:cs typeface="Arial" panose="020B0604020202020204" pitchFamily="34" charset="0"/>
              </a:rPr>
              <a:t>N.B. </a:t>
            </a:r>
            <a:r>
              <a:rPr lang="en-GB" sz="1600">
                <a:latin typeface="Arial" panose="020B0604020202020204" pitchFamily="34" charset="0"/>
                <a:cs typeface="Arial" panose="020B0604020202020204" pitchFamily="34" charset="0"/>
              </a:rPr>
              <a:t>Only </a:t>
            </a:r>
            <a:r>
              <a:rPr lang="en-GB" sz="1600" b="1">
                <a:solidFill>
                  <a:srgbClr val="0070C0"/>
                </a:solidFill>
                <a:latin typeface="Arial" panose="020B0604020202020204" pitchFamily="34" charset="0"/>
                <a:cs typeface="Arial" panose="020B0604020202020204" pitchFamily="34" charset="0"/>
              </a:rPr>
              <a:t>Banner</a:t>
            </a:r>
            <a:r>
              <a:rPr lang="en-GB" sz="1600">
                <a:latin typeface="Arial" panose="020B0604020202020204" pitchFamily="34" charset="0"/>
                <a:cs typeface="Arial" panose="020B0604020202020204" pitchFamily="34" charset="0"/>
              </a:rPr>
              <a:t> and </a:t>
            </a:r>
            <a:r>
              <a:rPr lang="en-GB" sz="1600" b="1">
                <a:solidFill>
                  <a:srgbClr val="0070C0"/>
                </a:solidFill>
                <a:latin typeface="Arial" panose="020B0604020202020204" pitchFamily="34" charset="0"/>
                <a:cs typeface="Arial" panose="020B0604020202020204" pitchFamily="34" charset="0"/>
              </a:rPr>
              <a:t>Rogers</a:t>
            </a:r>
            <a:r>
              <a:rPr lang="en-GB" sz="1600">
                <a:latin typeface="Arial" panose="020B0604020202020204" pitchFamily="34" charset="0"/>
                <a:cs typeface="Arial" panose="020B0604020202020204" pitchFamily="34" charset="0"/>
              </a:rPr>
              <a:t> will be in your reference list if you secondary reference.</a:t>
            </a:r>
          </a:p>
        </p:txBody>
      </p:sp>
    </p:spTree>
    <p:extLst>
      <p:ext uri="{BB962C8B-B14F-4D97-AF65-F5344CB8AC3E}">
        <p14:creationId xmlns:p14="http://schemas.microsoft.com/office/powerpoint/2010/main" val="9172230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201955" y="2112"/>
            <a:ext cx="5530790" cy="1003916"/>
          </a:xfrm>
        </p:spPr>
        <p:txBody>
          <a:bodyPr>
            <a:noAutofit/>
          </a:bodyPr>
          <a:lstStyle/>
          <a:p>
            <a:pPr algn="ctr"/>
            <a:r>
              <a:rPr lang="en-GB" dirty="0">
                <a:latin typeface="Calibri"/>
                <a:cs typeface="Calibri"/>
              </a:rPr>
              <a:t>Question?</a:t>
            </a:r>
            <a:endParaRPr lang="en-US" dirty="0"/>
          </a:p>
        </p:txBody>
      </p:sp>
      <p:pic>
        <p:nvPicPr>
          <p:cNvPr id="5" name="Picture 5" descr="A chain on a table&#10;&#10;Description generated with high confidence">
            <a:extLst>
              <a:ext uri="{FF2B5EF4-FFF2-40B4-BE49-F238E27FC236}">
                <a16:creationId xmlns:a16="http://schemas.microsoft.com/office/drawing/2014/main" id="{DC39569A-1B0C-41D1-8B0B-4973EEFAD387}"/>
              </a:ext>
            </a:extLst>
          </p:cNvPr>
          <p:cNvPicPr>
            <a:picLocks noChangeAspect="1"/>
          </p:cNvPicPr>
          <p:nvPr/>
        </p:nvPicPr>
        <p:blipFill>
          <a:blip r:embed="rId3"/>
          <a:stretch>
            <a:fillRect/>
          </a:stretch>
        </p:blipFill>
        <p:spPr>
          <a:xfrm>
            <a:off x="761825" y="1680450"/>
            <a:ext cx="5769131" cy="398383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01AD149D-8F20-44E0-B3B7-4D3A23E075B8}"/>
              </a:ext>
            </a:extLst>
          </p:cNvPr>
          <p:cNvSpPr txBox="1"/>
          <p:nvPr/>
        </p:nvSpPr>
        <p:spPr>
          <a:xfrm>
            <a:off x="6814127" y="1445491"/>
            <a:ext cx="527165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Arial"/>
                <a:ea typeface="+mn-lt"/>
                <a:cs typeface="Arial"/>
              </a:rPr>
              <a:t>What about the same author, same year?</a:t>
            </a:r>
            <a:endParaRPr lang="en-US">
              <a:latin typeface="Arial"/>
              <a:ea typeface="+mn-lt"/>
              <a:cs typeface="Arial"/>
            </a:endParaRPr>
          </a:p>
          <a:p>
            <a:pPr algn="ctr"/>
            <a:endParaRPr lang="en-GB" sz="3200">
              <a:latin typeface="Arial" panose="020B0604020202020204" pitchFamily="34" charset="0"/>
              <a:cs typeface="Arial" panose="020B0604020202020204" pitchFamily="34" charset="0"/>
            </a:endParaRPr>
          </a:p>
          <a:p>
            <a:pPr algn="ctr"/>
            <a:endParaRPr lang="en-GB" sz="3200">
              <a:latin typeface="Arial"/>
              <a:cs typeface="Arial"/>
            </a:endParaRPr>
          </a:p>
          <a:p>
            <a:pPr algn="ctr"/>
            <a:r>
              <a:rPr lang="en-GB" sz="3200">
                <a:latin typeface="Arial"/>
                <a:cs typeface="Arial"/>
              </a:rPr>
              <a:t>How would we differentiate between 2 sources in our in-text citation?</a:t>
            </a:r>
          </a:p>
          <a:p>
            <a:endParaRPr lang="en-GB">
              <a:cs typeface="Calibri Light"/>
            </a:endParaRPr>
          </a:p>
        </p:txBody>
      </p:sp>
    </p:spTree>
    <p:extLst>
      <p:ext uri="{BB962C8B-B14F-4D97-AF65-F5344CB8AC3E}">
        <p14:creationId xmlns:p14="http://schemas.microsoft.com/office/powerpoint/2010/main" val="1885055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323015" y="1413308"/>
            <a:ext cx="11545972" cy="998144"/>
          </a:xfrm>
        </p:spPr>
        <p:txBody>
          <a:bodyPr>
            <a:normAutofit/>
          </a:bodyPr>
          <a:lstStyle/>
          <a:p>
            <a:pPr marL="0" indent="0" algn="l">
              <a:buNone/>
            </a:pPr>
            <a:r>
              <a:rPr lang="en-GB" sz="2200" b="0" i="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a:solidFill>
                  <a:srgbClr val="000000"/>
                </a:solidFill>
                <a:effectLst/>
                <a:latin typeface="Arial" panose="020B0604020202020204" pitchFamily="34" charset="0"/>
                <a:cs typeface="Arial" panose="020B0604020202020204" pitchFamily="34" charset="0"/>
              </a:rPr>
              <a:t>. This applies to </a:t>
            </a:r>
            <a:r>
              <a:rPr lang="en-GB" sz="2200" b="0" i="1">
                <a:solidFill>
                  <a:srgbClr val="000000"/>
                </a:solidFill>
                <a:effectLst/>
                <a:latin typeface="Arial" panose="020B0604020202020204" pitchFamily="34" charset="0"/>
                <a:cs typeface="Arial" panose="020B0604020202020204" pitchFamily="34" charset="0"/>
              </a:rPr>
              <a:t>any type </a:t>
            </a:r>
            <a:r>
              <a:rPr lang="en-GB" sz="2200" b="0" i="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a:solidFill>
                <a:srgbClr val="000000"/>
              </a:solidFill>
              <a:effectLst/>
            </a:endParaRPr>
          </a:p>
          <a:p>
            <a:pPr marL="0" indent="0">
              <a:buNone/>
            </a:pPr>
            <a:endParaRPr lang="en-GB"/>
          </a:p>
        </p:txBody>
      </p:sp>
      <p:sp>
        <p:nvSpPr>
          <p:cNvPr id="5" name="TextBox 4">
            <a:extLst>
              <a:ext uri="{FF2B5EF4-FFF2-40B4-BE49-F238E27FC236}">
                <a16:creationId xmlns:a16="http://schemas.microsoft.com/office/drawing/2014/main" id="{225DEF35-78CA-962A-93FC-CB8DE7789FD7}"/>
              </a:ext>
            </a:extLst>
          </p:cNvPr>
          <p:cNvSpPr txBox="1"/>
          <p:nvPr/>
        </p:nvSpPr>
        <p:spPr>
          <a:xfrm>
            <a:off x="704015" y="2554012"/>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In-text-citation examples: </a:t>
            </a:r>
          </a:p>
          <a:p>
            <a:pPr marL="0" indent="0" algn="l">
              <a:buNone/>
            </a:pPr>
            <a:endParaRPr lang="en-GB" sz="1800" b="1" i="0">
              <a:solidFill>
                <a:schemeClr val="accent1"/>
              </a:solidFill>
              <a:effectLst/>
              <a:latin typeface="Arial" panose="020B0604020202020204" pitchFamily="34" charset="0"/>
              <a:cs typeface="Arial" panose="020B0604020202020204" pitchFamily="34" charset="0"/>
            </a:endParaRPr>
          </a:p>
          <a:p>
            <a:r>
              <a:rPr lang="en-GB" sz="1800" b="0" i="0" dirty="0">
                <a:solidFill>
                  <a:srgbClr val="000000"/>
                </a:solidFill>
                <a:effectLst/>
                <a:latin typeface="Arial"/>
                <a:cs typeface="Arial"/>
              </a:rPr>
              <a:t>Research has previously focused on whether high-density housing, in city centres, is one </a:t>
            </a:r>
            <a:r>
              <a:rPr lang="en-GB" dirty="0">
                <a:solidFill>
                  <a:srgbClr val="000000"/>
                </a:solidFill>
                <a:latin typeface="Arial"/>
                <a:cs typeface="Arial"/>
              </a:rPr>
              <a:t>solution</a:t>
            </a:r>
            <a:r>
              <a:rPr lang="en-GB" sz="1800" b="0" i="0" dirty="0">
                <a:solidFill>
                  <a:srgbClr val="000000"/>
                </a:solidFill>
                <a:effectLst/>
                <a:latin typeface="Arial"/>
                <a:cs typeface="Arial"/>
              </a:rPr>
              <a:t> to mitigate against homelessness </a:t>
            </a:r>
            <a:r>
              <a:rPr lang="en-GB" sz="1800" b="0" i="0" dirty="0">
                <a:solidFill>
                  <a:schemeClr val="accent1"/>
                </a:solidFill>
                <a:effectLst/>
                <a:latin typeface="Arial"/>
                <a:cs typeface="Arial"/>
              </a:rPr>
              <a:t>(Wilmot</a:t>
            </a:r>
            <a:r>
              <a:rPr lang="en-GB" dirty="0">
                <a:solidFill>
                  <a:schemeClr val="accent1"/>
                </a:solidFill>
                <a:latin typeface="Arial"/>
                <a:cs typeface="Arial"/>
              </a:rPr>
              <a:t>,</a:t>
            </a:r>
            <a:r>
              <a:rPr lang="en-GB" sz="1800" b="0" i="0" dirty="0">
                <a:solidFill>
                  <a:schemeClr val="accent1"/>
                </a:solidFill>
                <a:effectLst/>
                <a:latin typeface="Arial"/>
                <a:cs typeface="Arial"/>
              </a:rPr>
              <a:t> </a:t>
            </a:r>
            <a:r>
              <a:rPr lang="en-GB" dirty="0">
                <a:solidFill>
                  <a:schemeClr val="accent1"/>
                </a:solidFill>
                <a:latin typeface="Arial"/>
                <a:cs typeface="Arial"/>
              </a:rPr>
              <a:t>2020a</a:t>
            </a:r>
            <a:r>
              <a:rPr lang="en-GB" sz="1800" b="0" i="0" dirty="0">
                <a:solidFill>
                  <a:schemeClr val="accent1"/>
                </a:solidFill>
                <a:effectLst/>
                <a:latin typeface="Arial"/>
                <a:cs typeface="Arial"/>
              </a:rPr>
              <a:t>).</a:t>
            </a:r>
            <a:r>
              <a:rPr lang="en-GB" dirty="0">
                <a:solidFill>
                  <a:schemeClr val="accent1"/>
                </a:solidFill>
                <a:latin typeface="Arial"/>
                <a:cs typeface="Arial"/>
              </a:rPr>
              <a:t> </a:t>
            </a:r>
            <a:r>
              <a:rPr lang="en-GB" dirty="0">
                <a:latin typeface="Arial"/>
                <a:cs typeface="Arial"/>
              </a:rPr>
              <a:t>However, further intense research, </a:t>
            </a:r>
            <a:r>
              <a:rPr lang="en-GB" dirty="0">
                <a:latin typeface="Arial"/>
                <a:ea typeface="+mn-lt"/>
                <a:cs typeface="Arial"/>
              </a:rPr>
              <a:t>concluded that high-densi</a:t>
            </a:r>
            <a:r>
              <a:rPr lang="en-GB" dirty="0">
                <a:solidFill>
                  <a:srgbClr val="000000"/>
                </a:solidFill>
                <a:latin typeface="Arial"/>
                <a:ea typeface="+mn-lt"/>
                <a:cs typeface="Arial"/>
              </a:rPr>
              <a:t>ty, city centre housing is not the answer </a:t>
            </a:r>
            <a:r>
              <a:rPr lang="en-GB">
                <a:solidFill>
                  <a:schemeClr val="accent1"/>
                </a:solidFill>
                <a:latin typeface="Arial"/>
                <a:ea typeface="+mn-lt"/>
                <a:cs typeface="Arial"/>
              </a:rPr>
              <a:t>(Wilmot, 2020b).</a:t>
            </a:r>
            <a:endParaRPr lang="en-GB" sz="1800" b="0" i="0">
              <a:solidFill>
                <a:schemeClr val="accent1"/>
              </a:solidFill>
              <a:effectLst/>
              <a:latin typeface="Arial"/>
              <a:cs typeface="Arial"/>
            </a:endParaRPr>
          </a:p>
          <a:p>
            <a:pPr algn="l"/>
            <a:endParaRPr lang="en-GB" sz="1800" b="0" i="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698242" y="4701574"/>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Reference list: </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2020a</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Inclusion: when will we have a home for life?</a:t>
            </a:r>
            <a:r>
              <a:rPr lang="en-GB" sz="1800" b="0" i="0" dirty="0">
                <a:solidFill>
                  <a:srgbClr val="000000"/>
                </a:solidFill>
                <a:effectLst/>
                <a:latin typeface="Arial"/>
                <a:cs typeface="Arial"/>
              </a:rPr>
              <a:t> Dublin: Pearson.</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2020b</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Solutions and barriers to homelessness</a:t>
            </a:r>
            <a:r>
              <a:rPr lang="en-GB" sz="1800" b="0" i="0" dirty="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698242" y="1627247"/>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10932848" y="5682638"/>
            <a:ext cx="8506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Light"/>
                <a:hlinkClick r:id="rId3"/>
              </a:rPr>
              <a:t>LINK</a:t>
            </a:r>
            <a:endParaRPr lang="en-GB" sz="2400" b="1">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C555B-E44D-4A9C-F3DD-E7B9E8B42B1C}"/>
              </a:ext>
            </a:extLst>
          </p:cNvPr>
          <p:cNvSpPr>
            <a:spLocks noGrp="1"/>
          </p:cNvSpPr>
          <p:nvPr>
            <p:ph type="title"/>
          </p:nvPr>
        </p:nvSpPr>
        <p:spPr/>
        <p:txBody>
          <a:bodyPr/>
          <a:lstStyle/>
          <a:p>
            <a:r>
              <a:rPr lang="en-GB"/>
              <a:t>Further support</a:t>
            </a:r>
          </a:p>
        </p:txBody>
      </p:sp>
      <p:sp>
        <p:nvSpPr>
          <p:cNvPr id="5" name="TextBox 4">
            <a:extLst>
              <a:ext uri="{FF2B5EF4-FFF2-40B4-BE49-F238E27FC236}">
                <a16:creationId xmlns:a16="http://schemas.microsoft.com/office/drawing/2014/main" id="{7E7D8828-8558-9689-523E-B9418A6433E0}"/>
              </a:ext>
            </a:extLst>
          </p:cNvPr>
          <p:cNvSpPr txBox="1"/>
          <p:nvPr/>
        </p:nvSpPr>
        <p:spPr>
          <a:xfrm>
            <a:off x="2066006" y="4398134"/>
            <a:ext cx="67079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cs typeface="Calibri Light"/>
              </a:rPr>
              <a:t>Available through the </a:t>
            </a:r>
            <a:r>
              <a:rPr lang="en-GB" sz="2400" b="1" dirty="0">
                <a:cs typeface="Calibri Light"/>
                <a:hlinkClick r:id="rId2"/>
              </a:rPr>
              <a:t>Library infoskills </a:t>
            </a:r>
            <a:r>
              <a:rPr lang="en-GB" sz="2400" b="1" dirty="0">
                <a:cs typeface="Calibri Light"/>
              </a:rPr>
              <a:t>webpage.</a:t>
            </a:r>
            <a:endParaRPr lang="en-GB" sz="2400" b="1" dirty="0">
              <a:ea typeface="Calibri Light"/>
              <a:cs typeface="Calibri Light"/>
            </a:endParaRPr>
          </a:p>
          <a:p>
            <a:pPr marL="342900" indent="-342900">
              <a:buFont typeface="Arial"/>
              <a:buChar char="•"/>
            </a:pPr>
            <a:r>
              <a:rPr lang="en-GB" sz="2400" dirty="0">
                <a:cs typeface="Calibri Light"/>
              </a:rPr>
              <a:t>Hosted on </a:t>
            </a:r>
            <a:r>
              <a:rPr lang="en-GB" sz="2400" dirty="0">
                <a:cs typeface="Calibri Light"/>
                <a:hlinkClick r:id="rId3"/>
              </a:rPr>
              <a:t>Moodle</a:t>
            </a:r>
            <a:endParaRPr lang="en-GB" sz="2400">
              <a:ea typeface="Calibri Light"/>
              <a:cs typeface="Calibri Light"/>
            </a:endParaRPr>
          </a:p>
          <a:p>
            <a:pPr marL="342900" indent="-342900">
              <a:buFont typeface="Arial"/>
              <a:buChar char="•"/>
            </a:pPr>
            <a:r>
              <a:rPr lang="en-GB" sz="2400" dirty="0">
                <a:cs typeface="Calibri Light"/>
              </a:rPr>
              <a:t>New resources being added throughout the year.</a:t>
            </a:r>
            <a:endParaRPr lang="en-GB" dirty="0"/>
          </a:p>
          <a:p>
            <a:endParaRPr lang="en-GB" sz="2400">
              <a:ea typeface="Calibri Light"/>
              <a:cs typeface="Calibri Light"/>
            </a:endParaRPr>
          </a:p>
        </p:txBody>
      </p:sp>
      <p:pic>
        <p:nvPicPr>
          <p:cNvPr id="6" name="Picture 5" descr="A collage of a hand holding a tablet&#10;&#10;Description automatically generated">
            <a:extLst>
              <a:ext uri="{FF2B5EF4-FFF2-40B4-BE49-F238E27FC236}">
                <a16:creationId xmlns:a16="http://schemas.microsoft.com/office/drawing/2014/main" id="{EAFAF25C-26B8-2B0A-EC6D-C508D292F0FB}"/>
              </a:ext>
            </a:extLst>
          </p:cNvPr>
          <p:cNvPicPr>
            <a:picLocks noChangeAspect="1"/>
          </p:cNvPicPr>
          <p:nvPr/>
        </p:nvPicPr>
        <p:blipFill>
          <a:blip r:embed="rId4"/>
          <a:stretch>
            <a:fillRect/>
          </a:stretch>
        </p:blipFill>
        <p:spPr>
          <a:xfrm>
            <a:off x="1087404" y="1534265"/>
            <a:ext cx="9369027" cy="2441127"/>
          </a:xfrm>
          <a:prstGeom prst="rect">
            <a:avLst/>
          </a:prstGeom>
        </p:spPr>
      </p:pic>
      <p:pic>
        <p:nvPicPr>
          <p:cNvPr id="10" name="Picture 9" descr="A qr code with a few squares&#10;&#10;Description automatically generated">
            <a:extLst>
              <a:ext uri="{FF2B5EF4-FFF2-40B4-BE49-F238E27FC236}">
                <a16:creationId xmlns:a16="http://schemas.microsoft.com/office/drawing/2014/main" id="{EFDE1D4B-F9C9-6166-DF62-2862DFFBA207}"/>
              </a:ext>
            </a:extLst>
          </p:cNvPr>
          <p:cNvPicPr>
            <a:picLocks noChangeAspect="1"/>
          </p:cNvPicPr>
          <p:nvPr/>
        </p:nvPicPr>
        <p:blipFill>
          <a:blip r:embed="rId5"/>
          <a:stretch>
            <a:fillRect/>
          </a:stretch>
        </p:blipFill>
        <p:spPr>
          <a:xfrm>
            <a:off x="10039679" y="4147331"/>
            <a:ext cx="2076451" cy="2071266"/>
          </a:xfrm>
          <a:prstGeom prst="rect">
            <a:avLst/>
          </a:prstGeom>
        </p:spPr>
      </p:pic>
      <p:sp>
        <p:nvSpPr>
          <p:cNvPr id="3" name="Rectangle 2">
            <a:extLst>
              <a:ext uri="{FF2B5EF4-FFF2-40B4-BE49-F238E27FC236}">
                <a16:creationId xmlns:a16="http://schemas.microsoft.com/office/drawing/2014/main" id="{EABD8620-556D-3130-C607-05BC94EF0938}"/>
              </a:ext>
            </a:extLst>
          </p:cNvPr>
          <p:cNvSpPr/>
          <p:nvPr/>
        </p:nvSpPr>
        <p:spPr>
          <a:xfrm>
            <a:off x="3466171" y="1709854"/>
            <a:ext cx="2146609" cy="217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54639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ood human figure">
            <a:extLst>
              <a:ext uri="{FF2B5EF4-FFF2-40B4-BE49-F238E27FC236}">
                <a16:creationId xmlns:a16="http://schemas.microsoft.com/office/drawing/2014/main" id="{AF7C2061-C1B0-FECA-8825-F3CD1427DF65}"/>
              </a:ext>
            </a:extLst>
          </p:cNvPr>
          <p:cNvPicPr>
            <a:picLocks noGrp="1" noChangeAspect="1"/>
          </p:cNvPicPr>
          <p:nvPr>
            <p:ph type="pic" sz="quarter" idx="4294967295"/>
          </p:nvPr>
        </p:nvPicPr>
        <p:blipFill>
          <a:blip r:embed="rId2"/>
          <a:stretch/>
        </p:blipFill>
        <p:spPr>
          <a:xfrm>
            <a:off x="5845" y="2399"/>
            <a:ext cx="12179314" cy="6853135"/>
          </a:xfrm>
          <a:noFill/>
        </p:spPr>
      </p:pic>
      <p:sp>
        <p:nvSpPr>
          <p:cNvPr id="7" name="TextBox 6">
            <a:extLst>
              <a:ext uri="{FF2B5EF4-FFF2-40B4-BE49-F238E27FC236}">
                <a16:creationId xmlns:a16="http://schemas.microsoft.com/office/drawing/2014/main" id="{AE7DAD81-F418-D662-3B8F-4C2D9457C9BE}"/>
              </a:ext>
            </a:extLst>
          </p:cNvPr>
          <p:cNvSpPr txBox="1"/>
          <p:nvPr/>
        </p:nvSpPr>
        <p:spPr>
          <a:xfrm>
            <a:off x="5966297" y="243191"/>
            <a:ext cx="571013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600" b="1" dirty="0">
                <a:solidFill>
                  <a:schemeClr val="bg1"/>
                </a:solidFill>
                <a:cs typeface="Calibri Light"/>
              </a:rPr>
              <a:t>Questions?</a:t>
            </a:r>
          </a:p>
        </p:txBody>
      </p:sp>
    </p:spTree>
    <p:extLst>
      <p:ext uri="{BB962C8B-B14F-4D97-AF65-F5344CB8AC3E}">
        <p14:creationId xmlns:p14="http://schemas.microsoft.com/office/powerpoint/2010/main" val="423214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6FE40B-1C79-FD6C-48EB-4C14A916866B}"/>
              </a:ext>
            </a:extLst>
          </p:cNvPr>
          <p:cNvSpPr>
            <a:spLocks noGrp="1"/>
          </p:cNvSpPr>
          <p:nvPr>
            <p:ph sz="half" idx="1"/>
          </p:nvPr>
        </p:nvSpPr>
        <p:spPr>
          <a:xfrm>
            <a:off x="718457" y="1600201"/>
            <a:ext cx="6469166" cy="4565650"/>
          </a:xfrm>
        </p:spPr>
        <p:txBody>
          <a:bodyPr vert="horz" lIns="91440" tIns="45720" rIns="91440" bIns="45720" rtlCol="0" anchor="t">
            <a:normAutofit/>
          </a:bodyPr>
          <a:lstStyle/>
          <a:p>
            <a:pPr>
              <a:buFont typeface="Arial" panose="05000000000000000000" pitchFamily="2" charset="2"/>
              <a:buChar char="•"/>
            </a:pPr>
            <a:r>
              <a:rPr lang="en-GB" b="1" dirty="0">
                <a:solidFill>
                  <a:schemeClr val="accent1"/>
                </a:solidFill>
                <a:latin typeface="Calibri"/>
                <a:cs typeface="Calibri"/>
              </a:rPr>
              <a:t>Bring together </a:t>
            </a:r>
            <a:r>
              <a:rPr lang="en-GB" dirty="0">
                <a:latin typeface="Calibri"/>
                <a:cs typeface="Calibri"/>
              </a:rPr>
              <a:t>what you have discovered through your research, form your own opinions on what you have read, and write in your own words.</a:t>
            </a: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Give yourself enough time.</a:t>
            </a:r>
            <a:r>
              <a:rPr lang="en-GB" dirty="0">
                <a:latin typeface="Calibri"/>
                <a:cs typeface="Calibri"/>
              </a:rPr>
              <a:t> Referencing takes longer than you think!</a:t>
            </a:r>
            <a:endParaRPr lang="en-GB" dirty="0">
              <a:latin typeface="Calibri"/>
              <a:ea typeface="Calibri"/>
              <a:cs typeface="Calibri"/>
            </a:endParaRPr>
          </a:p>
          <a:p>
            <a:pPr>
              <a:buFont typeface="Arial" panose="05000000000000000000" pitchFamily="2" charset="2"/>
              <a:buChar char="•"/>
            </a:pPr>
            <a:endParaRPr lang="en-GB">
              <a:latin typeface="Calibri"/>
              <a:cs typeface="Calibri"/>
            </a:endParaRPr>
          </a:p>
          <a:p>
            <a:pPr>
              <a:buFont typeface="Arial" panose="05000000000000000000" pitchFamily="2" charset="2"/>
              <a:buChar char="•"/>
            </a:pPr>
            <a:r>
              <a:rPr lang="en-GB" b="1" dirty="0">
                <a:solidFill>
                  <a:schemeClr val="accent1"/>
                </a:solidFill>
                <a:latin typeface="Calibri"/>
                <a:cs typeface="Calibri"/>
              </a:rPr>
              <a:t>Ask for help </a:t>
            </a:r>
            <a:r>
              <a:rPr lang="en-GB" dirty="0">
                <a:latin typeface="Calibri"/>
                <a:cs typeface="Calibri"/>
              </a:rPr>
              <a:t>if you need it. </a:t>
            </a:r>
            <a:endParaRPr lang="en-GB" dirty="0">
              <a:latin typeface="Calibri"/>
              <a:ea typeface="Calibri"/>
              <a:cs typeface="Calibri"/>
            </a:endParaRPr>
          </a:p>
          <a:p>
            <a:pPr marL="0" indent="0">
              <a:buNone/>
            </a:pPr>
            <a:endParaRPr lang="en-GB">
              <a:latin typeface="Calibri"/>
              <a:cs typeface="Calibri"/>
            </a:endParaRPr>
          </a:p>
          <a:p>
            <a:pPr marL="0" indent="0">
              <a:buNone/>
            </a:pPr>
            <a:endParaRPr lang="en-GB">
              <a:cs typeface="Calibri"/>
            </a:endParaRPr>
          </a:p>
        </p:txBody>
      </p:sp>
      <p:sp>
        <p:nvSpPr>
          <p:cNvPr id="2" name="Title 1">
            <a:extLst>
              <a:ext uri="{FF2B5EF4-FFF2-40B4-BE49-F238E27FC236}">
                <a16:creationId xmlns:a16="http://schemas.microsoft.com/office/drawing/2014/main" id="{ABE63A35-B8D2-229A-50EC-990B537D939A}"/>
              </a:ext>
            </a:extLst>
          </p:cNvPr>
          <p:cNvSpPr>
            <a:spLocks noGrp="1"/>
          </p:cNvSpPr>
          <p:nvPr>
            <p:ph type="title"/>
          </p:nvPr>
        </p:nvSpPr>
        <p:spPr/>
        <p:txBody>
          <a:bodyPr/>
          <a:lstStyle/>
          <a:p>
            <a:r>
              <a:rPr lang="en-GB">
                <a:cs typeface="Calibri Light"/>
              </a:rPr>
              <a:t>Top Tips</a:t>
            </a:r>
            <a:endParaRPr lang="en-GB"/>
          </a:p>
        </p:txBody>
      </p:sp>
      <p:pic>
        <p:nvPicPr>
          <p:cNvPr id="6" name="Picture 6" descr="Alarm clocks with mouths">
            <a:extLst>
              <a:ext uri="{FF2B5EF4-FFF2-40B4-BE49-F238E27FC236}">
                <a16:creationId xmlns:a16="http://schemas.microsoft.com/office/drawing/2014/main" id="{5F2963F5-A1CE-CF07-D376-7FBBB2272099}"/>
              </a:ext>
            </a:extLst>
          </p:cNvPr>
          <p:cNvPicPr>
            <a:picLocks noGrp="1" noChangeAspect="1"/>
          </p:cNvPicPr>
          <p:nvPr>
            <p:ph type="pic" sz="quarter" idx="13"/>
          </p:nvPr>
        </p:nvPicPr>
        <p:blipFill rotWithShape="1">
          <a:blip r:embed="rId2"/>
          <a:srcRect l="11448" r="11448"/>
          <a:stretch/>
        </p:blipFill>
        <p:spPr>
          <a:xfrm>
            <a:off x="7351567" y="1854201"/>
            <a:ext cx="4442374" cy="3861377"/>
          </a:xfrm>
        </p:spPr>
      </p:pic>
    </p:spTree>
    <p:extLst>
      <p:ext uri="{BB962C8B-B14F-4D97-AF65-F5344CB8AC3E}">
        <p14:creationId xmlns:p14="http://schemas.microsoft.com/office/powerpoint/2010/main" val="32651054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7677388" cy="4565650"/>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Understand </a:t>
            </a:r>
            <a:r>
              <a:rPr lang="en-GB" sz="2400" dirty="0">
                <a:latin typeface="Calibri"/>
                <a:cs typeface="Arial"/>
              </a:rPr>
              <a:t>the basics before you begin.</a:t>
            </a:r>
            <a:endParaRPr lang="en-GB" sz="2400" dirty="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Keep a record </a:t>
            </a:r>
            <a:r>
              <a:rPr lang="en-GB" sz="2400" dirty="0">
                <a:latin typeface="Calibri"/>
                <a:cs typeface="Arial"/>
              </a:rPr>
              <a:t>of all sources as you use them.</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Be consistent </a:t>
            </a:r>
            <a:r>
              <a:rPr lang="en-GB" sz="2400" dirty="0">
                <a:latin typeface="Calibri"/>
                <a:cs typeface="Arial"/>
              </a:rPr>
              <a:t>in the records you keep and in the way you reference. Use your </a:t>
            </a:r>
            <a:r>
              <a:rPr lang="en-GB" sz="2400" b="1" dirty="0">
                <a:solidFill>
                  <a:schemeClr val="accent1"/>
                </a:solidFill>
                <a:latin typeface="Calibri"/>
                <a:cs typeface="Arial"/>
              </a:rPr>
              <a:t>collections in your online resource lists</a:t>
            </a:r>
            <a:r>
              <a:rPr lang="en-GB" sz="2400" dirty="0">
                <a:latin typeface="Calibri"/>
                <a:cs typeface="Arial"/>
              </a:rPr>
              <a:t>, Word, or MS One Note to help you a record.</a:t>
            </a:r>
            <a:endParaRPr lang="en-US" sz="2400" dirty="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b="1" dirty="0">
                <a:solidFill>
                  <a:schemeClr val="accent1"/>
                </a:solidFill>
                <a:latin typeface="Calibri"/>
                <a:cs typeface="Arial"/>
              </a:rPr>
              <a:t>Check your references </a:t>
            </a:r>
            <a:r>
              <a:rPr lang="en-GB" sz="2400" dirty="0">
                <a:latin typeface="Calibri"/>
                <a:cs typeface="Arial"/>
              </a:rPr>
              <a:t>before submitting your assignment.</a:t>
            </a:r>
            <a:endParaRPr lang="en-GB" sz="2400" dirty="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897643" y="2475597"/>
            <a:ext cx="4083483" cy="2489923"/>
          </a:xfrm>
        </p:spPr>
      </p:pic>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214364" y="-903"/>
            <a:ext cx="10795518" cy="1003916"/>
          </a:xfrm>
        </p:spPr>
        <p:txBody>
          <a:bodyPr>
            <a:normAutofit/>
          </a:bodyPr>
          <a:lstStyle/>
          <a:p>
            <a:r>
              <a:rPr lang="en-GB" dirty="0">
                <a:ea typeface="+mj-lt"/>
                <a:cs typeface="+mj-lt"/>
              </a:rPr>
              <a:t>Citation Manager Tools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747848"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215590" y="1562332"/>
            <a:ext cx="5699596" cy="4605338"/>
          </a:xfrm>
          <a:prstGeom prst="rect">
            <a:avLst/>
          </a:prstGeom>
        </p:spPr>
        <p:txBody>
          <a:bodyPr vert="horz" lIns="91440" tIns="45720" rIns="91440" bIns="45720" rtlCol="0" anchor="t">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a:cs typeface="Calibri"/>
              </a:rPr>
              <a:t>Y</a:t>
            </a:r>
            <a:r>
              <a:rPr lang="en-GB" sz="2400" dirty="0">
                <a:latin typeface="Calibri"/>
                <a:cs typeface="Calibri"/>
              </a:rPr>
              <a:t>ou must sign up through the </a:t>
            </a:r>
            <a:r>
              <a:rPr lang="en-GB" sz="2400" dirty="0">
                <a:latin typeface="Calibri"/>
                <a:cs typeface="Calibri"/>
                <a:hlinkClick r:id="rId3"/>
              </a:rPr>
              <a:t>library webpage</a:t>
            </a:r>
            <a:r>
              <a:rPr lang="en-GB" sz="2400" dirty="0">
                <a:latin typeface="Calibri"/>
                <a:cs typeface="Calibri"/>
              </a:rPr>
              <a:t> to register for a </a:t>
            </a:r>
            <a:r>
              <a:rPr lang="en-GB" sz="2400" b="1" dirty="0">
                <a:latin typeface="Calibri"/>
                <a:cs typeface="Calibri"/>
              </a:rPr>
              <a:t>FREE </a:t>
            </a:r>
            <a:r>
              <a:rPr lang="en-GB" sz="2400" dirty="0">
                <a:latin typeface="Calibri"/>
                <a:cs typeface="Calibri"/>
              </a:rPr>
              <a:t>account.</a:t>
            </a:r>
          </a:p>
          <a:p>
            <a:endParaRPr lang="en-GB" sz="2400" dirty="0">
              <a:latin typeface="Calibri"/>
              <a:cs typeface="Calibri"/>
            </a:endParaRPr>
          </a:p>
          <a:p>
            <a:r>
              <a:rPr lang="en-GB" sz="2400" dirty="0">
                <a:latin typeface="Calibri"/>
                <a:cs typeface="Calibri"/>
              </a:rPr>
              <a:t>Navigate to </a:t>
            </a:r>
            <a:r>
              <a:rPr lang="en-GB" sz="2400" dirty="0">
                <a:latin typeface="Calibri"/>
                <a:cs typeface="Calibri"/>
                <a:hlinkClick r:id="rId4"/>
              </a:rPr>
              <a:t>Student Essentials.</a:t>
            </a:r>
            <a:endParaRPr lang="en-GB" sz="2400">
              <a:latin typeface="Calibri"/>
              <a:cs typeface="Calibri"/>
            </a:endParaRPr>
          </a:p>
          <a:p>
            <a:endParaRPr lang="en-GB" sz="2400" dirty="0">
              <a:latin typeface="Calibri"/>
              <a:cs typeface="Calibri"/>
            </a:endParaRPr>
          </a:p>
          <a:p>
            <a:r>
              <a:rPr lang="en-GB" sz="2400" dirty="0">
                <a:latin typeface="Calibri"/>
                <a:cs typeface="Calibri"/>
              </a:rPr>
              <a:t>Click on </a:t>
            </a:r>
            <a:r>
              <a:rPr lang="en-GB" sz="2400" dirty="0">
                <a:latin typeface="Calibri"/>
                <a:cs typeface="Calibri"/>
                <a:hlinkClick r:id="rId5"/>
              </a:rPr>
              <a:t>Refworks</a:t>
            </a:r>
            <a:endParaRPr lang="en-GB" sz="2400">
              <a:latin typeface="Calibri"/>
              <a:cs typeface="Calibri"/>
            </a:endParaRPr>
          </a:p>
          <a:p>
            <a:endParaRPr lang="en-GB" sz="2400" dirty="0">
              <a:latin typeface="Calibri"/>
              <a:cs typeface="Calibri"/>
            </a:endParaRPr>
          </a:p>
          <a:p>
            <a:r>
              <a:rPr lang="en-GB" sz="2400" dirty="0">
                <a:latin typeface="Calibri"/>
                <a:cs typeface="Calibri"/>
              </a:rPr>
              <a:t>Create your account using your University email.</a:t>
            </a:r>
          </a:p>
          <a:p>
            <a:endParaRPr lang="en-GB" sz="2400" dirty="0">
              <a:latin typeface="Calibri"/>
              <a:cs typeface="Calibri"/>
            </a:endParaRPr>
          </a:p>
          <a:p>
            <a:r>
              <a:rPr lang="en-GB" sz="2400" dirty="0">
                <a:latin typeface="Calibri"/>
                <a:cs typeface="Calibri"/>
              </a:rPr>
              <a:t>Sign in and create your profile.</a:t>
            </a:r>
          </a:p>
          <a:p>
            <a:endParaRPr lang="en-GB" sz="2400" dirty="0">
              <a:cs typeface="Calibri"/>
            </a:endParaRPr>
          </a:p>
          <a:p>
            <a:endParaRPr lang="en-GB" sz="2000">
              <a:cs typeface="Calibri"/>
            </a:endParaRPr>
          </a:p>
          <a:p>
            <a:endParaRPr lang="en-GB" sz="2000">
              <a:cs typeface="Calibri"/>
            </a:endParaRPr>
          </a:p>
        </p:txBody>
      </p:sp>
      <p:sp>
        <p:nvSpPr>
          <p:cNvPr id="3" name="TextBox 2">
            <a:extLst>
              <a:ext uri="{FF2B5EF4-FFF2-40B4-BE49-F238E27FC236}">
                <a16:creationId xmlns:a16="http://schemas.microsoft.com/office/drawing/2014/main" id="{DC171CF1-1BD2-2745-0288-8CEC98CB3F05}"/>
              </a:ext>
            </a:extLst>
          </p:cNvPr>
          <p:cNvSpPr txBox="1"/>
          <p:nvPr/>
        </p:nvSpPr>
        <p:spPr>
          <a:xfrm>
            <a:off x="7455876" y="5797062"/>
            <a:ext cx="4424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cs typeface="Calibri Light"/>
              </a:rPr>
              <a:t>Using a tool such as this is personal choice</a:t>
            </a:r>
          </a:p>
        </p:txBody>
      </p:sp>
    </p:spTree>
    <p:extLst>
      <p:ext uri="{BB962C8B-B14F-4D97-AF65-F5344CB8AC3E}">
        <p14:creationId xmlns:p14="http://schemas.microsoft.com/office/powerpoint/2010/main" val="26710404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dirty="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dirty="0">
                <a:cs typeface="Calibri"/>
                <a:hlinkClick r:id="rId3"/>
              </a:rPr>
              <a:t>Getting started with RefWorks Playlist</a:t>
            </a:r>
            <a:endParaRPr lang="en-GB" sz="3600">
              <a:cs typeface="Calibri"/>
            </a:endParaRPr>
          </a:p>
          <a:p>
            <a:pPr marL="0" indent="0">
              <a:buNone/>
            </a:pPr>
            <a:endParaRPr lang="en-GB" sz="3600" dirty="0">
              <a:cs typeface="Calibri" panose="020F0502020204030204"/>
            </a:endParaRPr>
          </a:p>
          <a:p>
            <a:r>
              <a:rPr lang="en-GB" sz="3600" dirty="0">
                <a:cs typeface="Calibri" panose="020F0502020204030204"/>
                <a:hlinkClick r:id="rId4"/>
              </a:rPr>
              <a:t>Advanced RefWorks Playlist</a:t>
            </a:r>
            <a:endParaRPr lang="en-GB" sz="3600" dirty="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552172" y="3544601"/>
            <a:ext cx="7230444" cy="13692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a:latin typeface="Calibri"/>
              <a:cs typeface="Calibri Light"/>
            </a:endParaRPr>
          </a:p>
          <a:p>
            <a:pPr marL="0" indent="0">
              <a:buNone/>
            </a:pPr>
            <a:endParaRPr lang="en-GB" sz="200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553857" y="149596"/>
            <a:ext cx="10476612" cy="859754"/>
          </a:xfrm>
        </p:spPr>
        <p:txBody>
          <a:bodyPr>
            <a:normAutofit/>
          </a:bodyPr>
          <a:lstStyle/>
          <a:p>
            <a:r>
              <a:rPr lang="en-GB">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7146701" y="2701276"/>
            <a:ext cx="4980757" cy="2626272"/>
          </a:xfrm>
        </p:spPr>
      </p:pic>
      <p:sp>
        <p:nvSpPr>
          <p:cNvPr id="4" name="TextBox 3">
            <a:extLst>
              <a:ext uri="{FF2B5EF4-FFF2-40B4-BE49-F238E27FC236}">
                <a16:creationId xmlns:a16="http://schemas.microsoft.com/office/drawing/2014/main" id="{552DE68E-CE12-71CA-5B54-5C72D6EDB32D}"/>
              </a:ext>
            </a:extLst>
          </p:cNvPr>
          <p:cNvSpPr txBox="1"/>
          <p:nvPr/>
        </p:nvSpPr>
        <p:spPr>
          <a:xfrm>
            <a:off x="510953" y="1073323"/>
            <a:ext cx="11585863" cy="17043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b="1">
              <a:cs typeface="Calibri Light"/>
            </a:endParaRPr>
          </a:p>
          <a:p>
            <a:r>
              <a:rPr lang="en-GB" sz="2600" dirty="0">
                <a:latin typeface="Calibri"/>
                <a:cs typeface="Calibri"/>
              </a:rPr>
              <a:t>Find an example which matches your source and follow the format</a:t>
            </a:r>
            <a:r>
              <a:rPr lang="en-GB" sz="2600" dirty="0">
                <a:solidFill>
                  <a:schemeClr val="accent1"/>
                </a:solidFill>
                <a:latin typeface="Calibri"/>
                <a:cs typeface="Calibri"/>
              </a:rPr>
              <a:t>. </a:t>
            </a:r>
            <a:endParaRPr lang="en-GB" sz="2600" b="1" dirty="0">
              <a:solidFill>
                <a:schemeClr val="accent1"/>
              </a:solidFill>
              <a:latin typeface="Calibri Light"/>
              <a:cs typeface="Calibri Light"/>
            </a:endParaRPr>
          </a:p>
          <a:p>
            <a:r>
              <a:rPr lang="en-GB" sz="2600" dirty="0">
                <a:latin typeface="Calibri"/>
                <a:cs typeface="Calibri"/>
              </a:rPr>
              <a:t>If you cannot find an exact match, choose the example most like it and amend it </a:t>
            </a:r>
            <a:r>
              <a:rPr lang="en-GB" sz="2600" b="1" dirty="0">
                <a:solidFill>
                  <a:schemeClr val="accent1"/>
                </a:solidFill>
                <a:latin typeface="Calibri"/>
                <a:cs typeface="Calibri"/>
              </a:rPr>
              <a:t>(Remember to include: Who, When, What, Where).  </a:t>
            </a:r>
            <a:endParaRPr lang="en-GB" sz="2600" b="1" dirty="0">
              <a:solidFill>
                <a:schemeClr val="accent1"/>
              </a:solidFill>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494178" y="5125242"/>
            <a:ext cx="11200060" cy="984885"/>
          </a:xfrm>
          <a:prstGeom prst="rect">
            <a:avLst/>
          </a:prstGeom>
          <a:noFill/>
        </p:spPr>
        <p:txBody>
          <a:bodyPr wrap="square" lIns="91440" tIns="45720" rIns="91440" bIns="45720" rtlCol="0" anchor="t">
            <a:spAutoFit/>
          </a:bodyPr>
          <a:lstStyle/>
          <a:p>
            <a:r>
              <a:rPr lang="en-GB" sz="3200" b="1" dirty="0">
                <a:solidFill>
                  <a:srgbClr val="FF0000"/>
                </a:solidFill>
                <a:latin typeface="Calibri"/>
                <a:cs typeface="Calibri"/>
              </a:rPr>
              <a:t>Be consistent in your style and presentation</a:t>
            </a:r>
            <a:endParaRPr lang="en-US"/>
          </a:p>
          <a:p>
            <a:endParaRPr lang="en-GB" sz="26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817143" y="1380023"/>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207760" y="5141258"/>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4"/>
              </a:rPr>
              <a:t>Critical Thinking</a:t>
            </a:r>
            <a:endParaRPr lang="en-US" sz="20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464472" y="5124034"/>
            <a:ext cx="195978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5"/>
              </a:rPr>
              <a:t>Use Reading In Your Essays</a:t>
            </a:r>
            <a:endParaRPr lang="en-US" sz="20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074272" y="5141258"/>
            <a:ext cx="135236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6"/>
              </a:rPr>
              <a:t>Cite Them Right</a:t>
            </a:r>
            <a:endParaRPr lang="en-US" sz="2000" dirty="0">
              <a:cs typeface="Calibri Light"/>
            </a:endParaRPr>
          </a:p>
        </p:txBody>
      </p:sp>
      <p:sp>
        <p:nvSpPr>
          <p:cNvPr id="63" name="TextBox 62">
            <a:extLst>
              <a:ext uri="{FF2B5EF4-FFF2-40B4-BE49-F238E27FC236}">
                <a16:creationId xmlns:a16="http://schemas.microsoft.com/office/drawing/2014/main" id="{9C795C3E-4C8B-4673-8A2C-3C1F1E925080}"/>
              </a:ext>
            </a:extLst>
          </p:cNvPr>
          <p:cNvSpPr txBox="1"/>
          <p:nvPr/>
        </p:nvSpPr>
        <p:spPr>
          <a:xfrm>
            <a:off x="8254207" y="5142332"/>
            <a:ext cx="1520825" cy="707886"/>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hlinkClick r:id="rId7"/>
              </a:rPr>
              <a:t>Write Better Essays</a:t>
            </a:r>
            <a:endParaRPr lang="en-US" sz="2000"/>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1">
            <a:extLst>
              <a:ext uri="{FF2B5EF4-FFF2-40B4-BE49-F238E27FC236}">
                <a16:creationId xmlns:a16="http://schemas.microsoft.com/office/drawing/2014/main" id="{67DCFC7F-EF2C-11C8-8EE0-6CDA407AFD8A}"/>
              </a:ext>
            </a:extLst>
          </p:cNvPr>
          <p:cNvSpPr>
            <a:spLocks noGrp="1"/>
          </p:cNvSpPr>
          <p:nvPr>
            <p:ph sz="half" idx="1"/>
          </p:nvPr>
        </p:nvSpPr>
        <p:spPr>
          <a:xfrm>
            <a:off x="6280893" y="2952263"/>
            <a:ext cx="5233081" cy="2300872"/>
          </a:xfrm>
        </p:spPr>
        <p:txBody>
          <a:bodyPr vert="horz" lIns="91440" tIns="45720" rIns="91440" bIns="45720" rtlCol="0" anchor="t">
            <a:normAutofit/>
          </a:bodyPr>
          <a:lstStyle/>
          <a:p>
            <a:pPr marL="0" indent="0">
              <a:buNone/>
            </a:pPr>
            <a:r>
              <a:rPr lang="en-US" dirty="0">
                <a:hlinkClick r:id="rId2"/>
              </a:rPr>
              <a:t>Study skills &amp; Referencing Online Resource List</a:t>
            </a:r>
            <a:endParaRPr lang="en-US" dirty="0"/>
          </a:p>
          <a:p>
            <a:pPr marL="0" indent="0">
              <a:buNone/>
            </a:pPr>
            <a:endParaRPr lang="en-US"/>
          </a:p>
          <a:p>
            <a:pPr marL="0" indent="0">
              <a:buNone/>
            </a:pPr>
            <a:r>
              <a:rPr lang="en-US" sz="2200" dirty="0"/>
              <a:t>A list of useful resources to help you with your studying and referencing</a:t>
            </a:r>
            <a:endParaRPr lang="en-US" sz="2200" dirty="0">
              <a:cs typeface="Calibri Light"/>
            </a:endParaRPr>
          </a:p>
        </p:txBody>
      </p:sp>
      <p:sp>
        <p:nvSpPr>
          <p:cNvPr id="11" name="Title 2">
            <a:extLst>
              <a:ext uri="{FF2B5EF4-FFF2-40B4-BE49-F238E27FC236}">
                <a16:creationId xmlns:a16="http://schemas.microsoft.com/office/drawing/2014/main" id="{11BFD877-B33D-4311-EDE9-84CC41DDB930}"/>
              </a:ext>
            </a:extLst>
          </p:cNvPr>
          <p:cNvSpPr>
            <a:spLocks noGrp="1"/>
          </p:cNvSpPr>
          <p:nvPr>
            <p:ph type="title"/>
          </p:nvPr>
        </p:nvSpPr>
        <p:spPr>
          <a:xfrm>
            <a:off x="718456" y="262866"/>
            <a:ext cx="10795518" cy="1003916"/>
          </a:xfrm>
        </p:spPr>
        <p:txBody>
          <a:bodyPr/>
          <a:lstStyle/>
          <a:p>
            <a:r>
              <a:rPr lang="en-US"/>
              <a:t>Online Resource List</a:t>
            </a:r>
          </a:p>
        </p:txBody>
      </p:sp>
      <p:pic>
        <p:nvPicPr>
          <p:cNvPr id="4" name="Picture Placeholder 3" descr="A picture containing text, newspaper, accessory&#10;&#10;Description automatically generated">
            <a:extLst>
              <a:ext uri="{FF2B5EF4-FFF2-40B4-BE49-F238E27FC236}">
                <a16:creationId xmlns:a16="http://schemas.microsoft.com/office/drawing/2014/main" id="{9542C27B-4EA7-4E48-B352-898778E34A14}"/>
              </a:ext>
            </a:extLst>
          </p:cNvPr>
          <p:cNvPicPr>
            <a:picLocks noGrp="1" noChangeAspect="1"/>
          </p:cNvPicPr>
          <p:nvPr>
            <p:ph type="pic" sz="quarter" idx="13"/>
          </p:nvPr>
        </p:nvPicPr>
        <p:blipFill rotWithShape="1">
          <a:blip r:embed="rId3"/>
          <a:srcRect l="27769" r="27769"/>
          <a:stretch/>
        </p:blipFill>
        <p:spPr>
          <a:xfrm>
            <a:off x="0" y="1266782"/>
            <a:ext cx="5794452" cy="5050042"/>
          </a:xfrm>
          <a:prstGeom prst="rect">
            <a:avLst/>
          </a:prstGeom>
          <a:noFill/>
          <a:ln>
            <a:noFill/>
          </a:ln>
        </p:spPr>
      </p:pic>
    </p:spTree>
    <p:extLst>
      <p:ext uri="{BB962C8B-B14F-4D97-AF65-F5344CB8AC3E}">
        <p14:creationId xmlns:p14="http://schemas.microsoft.com/office/powerpoint/2010/main" val="15742007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pPr>
              <a:buFont typeface="Arial" panose="05000000000000000000" pitchFamily="2" charset="2"/>
              <a:buChar char="•"/>
            </a:pPr>
            <a:r>
              <a:rPr lang="en-GB" dirty="0">
                <a:latin typeface="Calibri"/>
                <a:cs typeface="Arial"/>
              </a:rPr>
              <a:t>L</a:t>
            </a:r>
            <a:r>
              <a:rPr lang="en-GB" sz="3200" dirty="0">
                <a:latin typeface="Calibri"/>
                <a:cs typeface="Arial"/>
              </a:rPr>
              <a:t>isa Ellis</a:t>
            </a:r>
            <a:endParaRPr lang="en-US" sz="3200">
              <a:latin typeface="Calibri"/>
              <a:ea typeface="+mn-lt"/>
              <a:cs typeface="+mn-lt"/>
            </a:endParaRPr>
          </a:p>
          <a:p>
            <a:pPr>
              <a:buFont typeface="Arial" panose="05000000000000000000" pitchFamily="2" charset="2"/>
              <a:buChar char="•"/>
            </a:pPr>
            <a:r>
              <a:rPr lang="en-GB" sz="3200" dirty="0">
                <a:latin typeface="Calibri"/>
                <a:cs typeface="Arial"/>
              </a:rPr>
              <a:t>IMH Academic Liaison Librarian</a:t>
            </a:r>
            <a:endParaRPr lang="en-US" sz="3200">
              <a:latin typeface="Calibri"/>
              <a:ea typeface="+mn-lt"/>
              <a:cs typeface="+mn-lt"/>
            </a:endParaRPr>
          </a:p>
          <a:p>
            <a:pPr>
              <a:buFont typeface="Arial" panose="05000000000000000000" pitchFamily="2" charset="2"/>
              <a:buChar char="•"/>
            </a:pPr>
            <a:r>
              <a:rPr lang="en-GB" sz="3200" dirty="0">
                <a:latin typeface="Calibri"/>
                <a:cs typeface="Arial"/>
              </a:rPr>
              <a:t>Email: </a:t>
            </a:r>
            <a:r>
              <a:rPr lang="en-GB" sz="3200" dirty="0">
                <a:latin typeface="Calibri"/>
                <a:cs typeface="Arial"/>
                <a:hlinkClick r:id="rId4"/>
              </a:rPr>
              <a:t>l.ellis@uwtsd.ac.uk</a:t>
            </a:r>
            <a:endParaRPr lang="en-GB" sz="3200">
              <a:latin typeface="Calibri"/>
              <a:ea typeface="+mn-lt"/>
              <a:cs typeface="+mn-lt"/>
            </a:endParaRPr>
          </a:p>
          <a:p>
            <a:pPr>
              <a:buFont typeface="Arial" panose="05000000000000000000" pitchFamily="2" charset="2"/>
              <a:buChar char="•"/>
            </a:pPr>
            <a:endParaRPr lang="en-GB" sz="3200" dirty="0">
              <a:latin typeface="Calibri"/>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3053</Words>
  <Application>Microsoft Office PowerPoint</Application>
  <PresentationFormat>Widescreen</PresentationFormat>
  <Paragraphs>375</Paragraphs>
  <Slides>52</Slides>
  <Notes>28</Notes>
  <HiddenSlides>8</HiddenSlides>
  <MMClips>1</MMClips>
  <ScaleCrop>false</ScaleCrop>
  <HeadingPairs>
    <vt:vector size="4" baseType="variant">
      <vt:variant>
        <vt:lpstr>Theme</vt:lpstr>
      </vt:variant>
      <vt:variant>
        <vt:i4>4</vt:i4>
      </vt:variant>
      <vt:variant>
        <vt:lpstr>Slide Titles</vt:lpstr>
      </vt:variant>
      <vt:variant>
        <vt:i4>52</vt:i4>
      </vt:variant>
    </vt:vector>
  </HeadingPairs>
  <TitlesOfParts>
    <vt:vector size="56" baseType="lpstr">
      <vt:lpstr>Office Theme</vt:lpstr>
      <vt:lpstr>Office Theme</vt:lpstr>
      <vt:lpstr>Office Theme</vt:lpstr>
      <vt:lpstr>office theme</vt:lpstr>
      <vt:lpstr>Harvard Referencing:   The why, when and how</vt:lpstr>
      <vt:lpstr>Aims...</vt:lpstr>
      <vt:lpstr>What is referencing?</vt:lpstr>
      <vt:lpstr>Why we use referencing …</vt:lpstr>
      <vt:lpstr>Why should you reference?</vt:lpstr>
      <vt:lpstr>Video</vt:lpstr>
      <vt:lpstr>PowerPoint Presentation</vt:lpstr>
      <vt:lpstr>Research Process</vt:lpstr>
      <vt:lpstr>Harvard Referencing Style</vt:lpstr>
      <vt:lpstr>PowerPoint Presentation</vt:lpstr>
      <vt:lpstr>Citations</vt:lpstr>
      <vt:lpstr>1. In-text citation</vt:lpstr>
      <vt:lpstr>Examples</vt:lpstr>
      <vt:lpstr>Parenthetical In-text citation </vt:lpstr>
      <vt:lpstr>Narrative In-text citation</vt:lpstr>
      <vt:lpstr>Quotations</vt:lpstr>
      <vt:lpstr>Direct (short) Quotes</vt:lpstr>
      <vt:lpstr>Direct (short) Quotes</vt:lpstr>
      <vt:lpstr>Long Quotations</vt:lpstr>
      <vt:lpstr>Paraphrasing</vt:lpstr>
      <vt:lpstr>PowerPoint Presentation</vt:lpstr>
      <vt:lpstr>PowerPoint Presentation</vt:lpstr>
      <vt:lpstr>When NOT to cite...</vt:lpstr>
      <vt:lpstr>Stop and think ...</vt:lpstr>
      <vt:lpstr>2. Creating a reference list </vt:lpstr>
      <vt:lpstr>Reference List: book</vt:lpstr>
      <vt:lpstr>Where to find the information...</vt:lpstr>
      <vt:lpstr>Web page</vt:lpstr>
      <vt:lpstr>Webpage</vt:lpstr>
      <vt:lpstr>Reference List: journal article</vt:lpstr>
      <vt:lpstr>Reference List: journal article</vt:lpstr>
      <vt:lpstr>Finding the information</vt:lpstr>
      <vt:lpstr>Citation</vt:lpstr>
      <vt:lpstr>Finding the Information</vt:lpstr>
      <vt:lpstr>Streamed Content</vt:lpstr>
      <vt:lpstr>Reference List Example</vt:lpstr>
      <vt:lpstr>PowerPoint Presentation</vt:lpstr>
      <vt:lpstr>How to cite...</vt:lpstr>
      <vt:lpstr>Secondary Referencing</vt:lpstr>
      <vt:lpstr>Question?</vt:lpstr>
      <vt:lpstr>Same author, same year</vt:lpstr>
      <vt:lpstr>Cite Them Right Database</vt:lpstr>
      <vt:lpstr>Further support</vt:lpstr>
      <vt:lpstr>PowerPoint Presentation</vt:lpstr>
      <vt:lpstr>Top Tips</vt:lpstr>
      <vt:lpstr>Tips to improve your referencing</vt:lpstr>
      <vt:lpstr>Citation Manager Tools</vt:lpstr>
      <vt:lpstr>YouTube</vt:lpstr>
      <vt:lpstr>When creating a reference ...</vt:lpstr>
      <vt:lpstr>Useful Resources</vt:lpstr>
      <vt:lpstr>Online Resource List</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Ellis (Lib)</dc:creator>
  <cp:lastModifiedBy>Lisa Ellis</cp:lastModifiedBy>
  <cp:revision>477</cp:revision>
  <dcterms:created xsi:type="dcterms:W3CDTF">2019-08-13T10:59:48Z</dcterms:created>
  <dcterms:modified xsi:type="dcterms:W3CDTF">2023-10-17T09:56:21Z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