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56" r:id="rId2"/>
  </p:sldIdLst>
  <p:sldSz cx="43891200" cy="32918400"/>
  <p:notesSz cx="9239250" cy="11982450"/>
  <p:embeddedFontLst>
    <p:embeddedFont>
      <p:font typeface="Quattrocento" panose="02020502030000000404" pitchFamily="18" charset="0"/>
      <p:regular r:id="rId5"/>
      <p:bold r:id="rId6"/>
    </p:embeddedFont>
  </p:embeddedFontLst>
  <p:custDataLst>
    <p:tags r:id="rId7"/>
  </p:custDataLst>
  <p:defaultTex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p:defaultTextStyle>
  <p:extLst>
    <p:ext uri="{EFAFB233-063F-42B5-8137-9DF3F51BA10A}">
      <p15:sldGuideLst xmlns:p15="http://schemas.microsoft.com/office/powerpoint/2012/main">
        <p15:guide id="1" orient="horz" pos="11088">
          <p15:clr>
            <a:srgbClr val="A4A3A4"/>
          </p15:clr>
        </p15:guide>
        <p15:guide id="2" pos="13440">
          <p15:clr>
            <a:srgbClr val="A4A3A4"/>
          </p15:clr>
        </p15:guide>
      </p15:sldGuideLst>
    </p:ext>
    <p:ext uri="{2D200454-40CA-4A62-9FC3-DE9A4176ACB9}">
      <p15:notesGuideLst xmlns:p15="http://schemas.microsoft.com/office/powerpoint/2012/main">
        <p15:guide id="1" orient="horz" pos="3774">
          <p15:clr>
            <a:srgbClr val="A4A3A4"/>
          </p15:clr>
        </p15:guide>
        <p15:guide id="2" pos="29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4C4D1A-CBA3-4F8F-81B3-8FB122C9E635}" v="17" dt="2025-10-11T11:55:47.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654" autoAdjust="0"/>
  </p:normalViewPr>
  <p:slideViewPr>
    <p:cSldViewPr>
      <p:cViewPr varScale="1">
        <p:scale>
          <a:sx n="22" d="100"/>
          <a:sy n="22" d="100"/>
        </p:scale>
        <p:origin x="2322" y="258"/>
      </p:cViewPr>
      <p:guideLst>
        <p:guide orient="horz" pos="11088"/>
        <p:guide pos="1344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3984" y="72"/>
      </p:cViewPr>
      <p:guideLst>
        <p:guide orient="horz" pos="3774"/>
        <p:guide pos="2909"/>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gs" Target="tags/tag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bleStyles" Target="tableStyles.xml"/><Relationship Id="rId5" Type="http://schemas.openxmlformats.org/officeDocument/2006/relationships/font" Target="fonts/font1.fntdata"/><Relationship Id="rId10" Type="http://schemas.openxmlformats.org/officeDocument/2006/relationships/theme" Target="theme/theme1.xml"/><Relationship Id="rId4" Type="http://schemas.openxmlformats.org/officeDocument/2006/relationships/handoutMaster" Target="handoutMasters/handout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Kavaliauskaite" userId="d9bbc341d955ce46" providerId="LiveId" clId="{7701690E-C4EB-4C6D-8716-CC4D5074B12C}"/>
    <pc:docChg chg="undo redo custSel modSld">
      <pc:chgData name="Simona Kavaliauskaite" userId="d9bbc341d955ce46" providerId="LiveId" clId="{7701690E-C4EB-4C6D-8716-CC4D5074B12C}" dt="2025-10-11T11:55:59.651" v="16" actId="1076"/>
      <pc:docMkLst>
        <pc:docMk/>
      </pc:docMkLst>
      <pc:sldChg chg="addSp modSp mod modTransition">
        <pc:chgData name="Simona Kavaliauskaite" userId="d9bbc341d955ce46" providerId="LiveId" clId="{7701690E-C4EB-4C6D-8716-CC4D5074B12C}" dt="2025-10-11T11:55:59.651" v="16" actId="1076"/>
        <pc:sldMkLst>
          <pc:docMk/>
          <pc:sldMk cId="0" sldId="256"/>
        </pc:sldMkLst>
        <pc:spChg chg="mod">
          <ac:chgData name="Simona Kavaliauskaite" userId="d9bbc341d955ce46" providerId="LiveId" clId="{7701690E-C4EB-4C6D-8716-CC4D5074B12C}" dt="2025-10-11T11:53:52.017" v="6" actId="1076"/>
          <ac:spMkLst>
            <pc:docMk/>
            <pc:sldMk cId="0" sldId="256"/>
            <ac:spMk id="18" creationId="{2EEF6536-FB15-9650-3A7A-90DDCF942AC7}"/>
          </ac:spMkLst>
        </pc:spChg>
        <pc:spChg chg="mod">
          <ac:chgData name="Simona Kavaliauskaite" userId="d9bbc341d955ce46" providerId="LiveId" clId="{7701690E-C4EB-4C6D-8716-CC4D5074B12C}" dt="2025-10-11T11:54:10.677" v="8" actId="207"/>
          <ac:spMkLst>
            <pc:docMk/>
            <pc:sldMk cId="0" sldId="256"/>
            <ac:spMk id="28" creationId="{00000000-0000-0000-0000-000000000000}"/>
          </ac:spMkLst>
        </pc:spChg>
        <pc:spChg chg="mod">
          <ac:chgData name="Simona Kavaliauskaite" userId="d9bbc341d955ce46" providerId="LiveId" clId="{7701690E-C4EB-4C6D-8716-CC4D5074B12C}" dt="2025-10-11T11:53:53.781" v="7" actId="13926"/>
          <ac:spMkLst>
            <pc:docMk/>
            <pc:sldMk cId="0" sldId="256"/>
            <ac:spMk id="91" creationId="{65D5CB20-8752-4D75-A601-0EEB3443D27F}"/>
          </ac:spMkLst>
        </pc:spChg>
        <pc:spChg chg="mod">
          <ac:chgData name="Simona Kavaliauskaite" userId="d9bbc341d955ce46" providerId="LiveId" clId="{7701690E-C4EB-4C6D-8716-CC4D5074B12C}" dt="2025-10-11T11:53:38.226" v="2" actId="207"/>
          <ac:spMkLst>
            <pc:docMk/>
            <pc:sldMk cId="0" sldId="256"/>
            <ac:spMk id="93" creationId="{5EDC1F28-88BB-4DAD-9112-B4904B4A7E46}"/>
          </ac:spMkLst>
        </pc:spChg>
        <pc:picChg chg="add mod">
          <ac:chgData name="Simona Kavaliauskaite" userId="d9bbc341d955ce46" providerId="LiveId" clId="{7701690E-C4EB-4C6D-8716-CC4D5074B12C}" dt="2025-10-11T11:55:59.651" v="16" actId="1076"/>
          <ac:picMkLst>
            <pc:docMk/>
            <pc:sldMk cId="0" sldId="256"/>
            <ac:picMk id="21" creationId="{BD648E7C-E3C3-1548-7F22-F5705B2220C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defTabSz="1149350">
              <a:defRPr sz="1500"/>
            </a:lvl1pPr>
          </a:lstStyle>
          <a:p>
            <a:endParaRPr lang="en-US" altLang="zh-CN"/>
          </a:p>
        </p:txBody>
      </p:sp>
      <p:sp>
        <p:nvSpPr>
          <p:cNvPr id="6147" name="Rectangle 3"/>
          <p:cNvSpPr>
            <a:spLocks noGrp="1" noChangeArrowheads="1"/>
          </p:cNvSpPr>
          <p:nvPr>
            <p:ph type="dt" sz="quarter" idx="1"/>
          </p:nvPr>
        </p:nvSpPr>
        <p:spPr bwMode="auto">
          <a:xfrm>
            <a:off x="5235575"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algn="r" defTabSz="1149350">
              <a:defRPr sz="1500"/>
            </a:lvl1pPr>
          </a:lstStyle>
          <a:p>
            <a:endParaRPr lang="en-US" altLang="zh-CN"/>
          </a:p>
        </p:txBody>
      </p:sp>
      <p:sp>
        <p:nvSpPr>
          <p:cNvPr id="6148" name="Rectangle 4"/>
          <p:cNvSpPr>
            <a:spLocks noGrp="1" noChangeArrowheads="1"/>
          </p:cNvSpPr>
          <p:nvPr>
            <p:ph type="ftr" sz="quarter" idx="2"/>
          </p:nvPr>
        </p:nvSpPr>
        <p:spPr bwMode="auto">
          <a:xfrm>
            <a:off x="0"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defTabSz="1149350">
              <a:defRPr sz="1500"/>
            </a:lvl1pPr>
          </a:lstStyle>
          <a:p>
            <a:endParaRPr lang="en-US" altLang="zh-CN"/>
          </a:p>
        </p:txBody>
      </p:sp>
      <p:sp>
        <p:nvSpPr>
          <p:cNvPr id="6149" name="Rectangle 5"/>
          <p:cNvSpPr>
            <a:spLocks noGrp="1" noChangeArrowheads="1"/>
          </p:cNvSpPr>
          <p:nvPr>
            <p:ph type="sldNum" sz="quarter" idx="3"/>
          </p:nvPr>
        </p:nvSpPr>
        <p:spPr bwMode="auto">
          <a:xfrm>
            <a:off x="5235575"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algn="r" defTabSz="1149350">
              <a:defRPr sz="1500"/>
            </a:lvl1pPr>
          </a:lstStyle>
          <a:p>
            <a:fld id="{56A6134A-9986-4884-ADAB-C57241D32564}" type="slidenum">
              <a:rPr lang="zh-CN" altLang="en-US"/>
              <a:t>‹#›</a:t>
            </a:fld>
            <a:endParaRPr lang="en-US" altLang="zh-CN"/>
          </a:p>
        </p:txBody>
      </p:sp>
    </p:spTree>
    <p:extLst>
      <p:ext uri="{BB962C8B-B14F-4D97-AF65-F5344CB8AC3E}">
        <p14:creationId xmlns:p14="http://schemas.microsoft.com/office/powerpoint/2010/main" val="9348627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defTabSz="1149350">
              <a:defRPr sz="1500"/>
            </a:lvl1pPr>
          </a:lstStyle>
          <a:p>
            <a:endParaRPr lang="en-US" altLang="zh-CN"/>
          </a:p>
        </p:txBody>
      </p:sp>
      <p:sp>
        <p:nvSpPr>
          <p:cNvPr id="4099" name="Rectangle 3"/>
          <p:cNvSpPr>
            <a:spLocks noGrp="1" noChangeArrowheads="1"/>
          </p:cNvSpPr>
          <p:nvPr>
            <p:ph type="dt" idx="1"/>
          </p:nvPr>
        </p:nvSpPr>
        <p:spPr bwMode="auto">
          <a:xfrm>
            <a:off x="5241925"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algn="r" defTabSz="1149350">
              <a:defRPr sz="1500"/>
            </a:lvl1pPr>
          </a:lstStyle>
          <a:p>
            <a:endParaRPr lang="en-US" altLang="zh-CN"/>
          </a:p>
        </p:txBody>
      </p:sp>
      <p:sp>
        <p:nvSpPr>
          <p:cNvPr id="2052" name="Rectangle 4"/>
          <p:cNvSpPr>
            <a:spLocks noGrp="1" noRot="1" noChangeAspect="1" noChangeArrowheads="1" noTextEdit="1"/>
          </p:cNvSpPr>
          <p:nvPr>
            <p:ph type="sldImg" idx="2"/>
          </p:nvPr>
        </p:nvSpPr>
        <p:spPr bwMode="auto">
          <a:xfrm>
            <a:off x="1582738" y="889000"/>
            <a:ext cx="6059487" cy="454501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1257300" y="5732463"/>
            <a:ext cx="6708775" cy="5335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4102" name="Rectangle 6"/>
          <p:cNvSpPr>
            <a:spLocks noGrp="1" noChangeArrowheads="1"/>
          </p:cNvSpPr>
          <p:nvPr>
            <p:ph type="ftr" sz="quarter" idx="4"/>
          </p:nvPr>
        </p:nvSpPr>
        <p:spPr bwMode="auto">
          <a:xfrm>
            <a:off x="0"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defTabSz="1149350">
              <a:defRPr sz="1500"/>
            </a:lvl1pPr>
          </a:lstStyle>
          <a:p>
            <a:endParaRPr lang="en-US" altLang="zh-CN"/>
          </a:p>
        </p:txBody>
      </p:sp>
      <p:sp>
        <p:nvSpPr>
          <p:cNvPr id="4103" name="Rectangle 7"/>
          <p:cNvSpPr>
            <a:spLocks noGrp="1" noChangeArrowheads="1"/>
          </p:cNvSpPr>
          <p:nvPr>
            <p:ph type="sldNum" sz="quarter" idx="5"/>
          </p:nvPr>
        </p:nvSpPr>
        <p:spPr bwMode="auto">
          <a:xfrm>
            <a:off x="5241925"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algn="r" defTabSz="1149350">
              <a:defRPr sz="1500"/>
            </a:lvl1pPr>
          </a:lstStyle>
          <a:p>
            <a:fld id="{23124DF2-DDA8-402F-81DD-AC1D1E5694AB}" type="slidenum">
              <a:rPr lang="zh-CN" altLang="en-US"/>
              <a:t>‹#›</a:t>
            </a:fld>
            <a:endParaRPr lang="en-US" altLang="zh-CN"/>
          </a:p>
        </p:txBody>
      </p:sp>
    </p:spTree>
    <p:extLst>
      <p:ext uri="{BB962C8B-B14F-4D97-AF65-F5344CB8AC3E}">
        <p14:creationId xmlns:p14="http://schemas.microsoft.com/office/powerpoint/2010/main" val="19040194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a:defPPr>
            <a:lvl1pPr defTabSz="1149350">
              <a:defRPr sz="2400">
                <a:solidFill>
                  <a:schemeClr val="tx1"/>
                </a:solidFill>
                <a:latin typeface="Times New Roman" pitchFamily="18" charset="0"/>
              </a:defRPr>
            </a:lvl1pPr>
            <a:lvl2pPr marL="742950" indent="-285750" defTabSz="1149350">
              <a:defRPr sz="2400">
                <a:solidFill>
                  <a:schemeClr val="tx1"/>
                </a:solidFill>
                <a:latin typeface="Times New Roman" pitchFamily="18" charset="0"/>
              </a:defRPr>
            </a:lvl2pPr>
            <a:lvl3pPr marL="1143000" indent="-228600" defTabSz="1149350">
              <a:defRPr sz="2400">
                <a:solidFill>
                  <a:schemeClr val="tx1"/>
                </a:solidFill>
                <a:latin typeface="Times New Roman" pitchFamily="18" charset="0"/>
              </a:defRPr>
            </a:lvl3pPr>
            <a:lvl4pPr marL="1600200" indent="-228600" defTabSz="1149350">
              <a:defRPr sz="2400">
                <a:solidFill>
                  <a:schemeClr val="tx1"/>
                </a:solidFill>
                <a:latin typeface="Times New Roman" pitchFamily="18" charset="0"/>
              </a:defRPr>
            </a:lvl4pPr>
            <a:lvl5pPr marL="2057400" indent="-228600" defTabSz="1149350">
              <a:defRPr sz="2400">
                <a:solidFill>
                  <a:schemeClr val="tx1"/>
                </a:solidFill>
                <a:latin typeface="Times New Roman" pitchFamily="18" charset="0"/>
              </a:defRPr>
            </a:lvl5pPr>
            <a:lvl6pPr marL="2514600" indent="-228600" defTabSz="1149350" eaLnBrk="0" fontAlgn="base" hangingPunct="0">
              <a:spcBef>
                <a:spcPct val="0"/>
              </a:spcBef>
              <a:spcAft>
                <a:spcPct val="0"/>
              </a:spcAft>
              <a:defRPr sz="2400">
                <a:solidFill>
                  <a:schemeClr val="tx1"/>
                </a:solidFill>
                <a:latin typeface="Times New Roman" pitchFamily="18" charset="0"/>
              </a:defRPr>
            </a:lvl6pPr>
            <a:lvl7pPr marL="2971800" indent="-228600" defTabSz="1149350" eaLnBrk="0" fontAlgn="base" hangingPunct="0">
              <a:spcBef>
                <a:spcPct val="0"/>
              </a:spcBef>
              <a:spcAft>
                <a:spcPct val="0"/>
              </a:spcAft>
              <a:defRPr sz="2400">
                <a:solidFill>
                  <a:schemeClr val="tx1"/>
                </a:solidFill>
                <a:latin typeface="Times New Roman" pitchFamily="18" charset="0"/>
              </a:defRPr>
            </a:lvl7pPr>
            <a:lvl8pPr marL="3429000" indent="-228600" defTabSz="1149350" eaLnBrk="0" fontAlgn="base" hangingPunct="0">
              <a:spcBef>
                <a:spcPct val="0"/>
              </a:spcBef>
              <a:spcAft>
                <a:spcPct val="0"/>
              </a:spcAft>
              <a:defRPr sz="2400">
                <a:solidFill>
                  <a:schemeClr val="tx1"/>
                </a:solidFill>
                <a:latin typeface="Times New Roman" pitchFamily="18" charset="0"/>
              </a:defRPr>
            </a:lvl8pPr>
            <a:lvl9pPr marL="3886200" indent="-228600" defTabSz="1149350" eaLnBrk="0" fontAlgn="base" hangingPunct="0">
              <a:spcBef>
                <a:spcPct val="0"/>
              </a:spcBef>
              <a:spcAft>
                <a:spcPct val="0"/>
              </a:spcAft>
              <a:defRPr sz="2400">
                <a:solidFill>
                  <a:schemeClr val="tx1"/>
                </a:solidFill>
                <a:latin typeface="Times New Roman" pitchFamily="18" charset="0"/>
              </a:defRPr>
            </a:lvl9pPr>
          </a:lstStyle>
          <a:p>
            <a:fld id="{D5580D61-8B82-42C3-9A37-58134866DD67}" type="slidenum">
              <a:rPr lang="zh-CN" altLang="en-US" sz="1500"/>
              <a:t>1</a:t>
            </a:fld>
            <a:endParaRPr lang="en-US" altLang="zh-CN" sz="1500"/>
          </a:p>
        </p:txBody>
      </p:sp>
      <p:sp>
        <p:nvSpPr>
          <p:cNvPr id="3075" name="Rectangle 2"/>
          <p:cNvSpPr>
            <a:spLocks noGrp="1" noRot="1" noChangeAspect="1" noChangeArrowheads="1" noTextEdit="1"/>
          </p:cNvSpPr>
          <p:nvPr>
            <p:ph type="sldImg"/>
          </p:nvPr>
        </p:nvSpPr>
        <p:spPr/>
      </p:sp>
      <p:sp>
        <p:nvSpPr>
          <p:cNvPr id="3076" name="Rectangle 3"/>
          <p:cNvSpPr>
            <a:spLocks noGrp="1" noChangeArrowheads="1"/>
          </p:cNvSpPr>
          <p:nvPr>
            <p:ph type="body" idx="1"/>
          </p:nvPr>
        </p:nvSpPr>
        <p:spPr>
          <a:noFill/>
        </p:spPr>
        <p:txBody>
          <a:bodyPr/>
          <a:lstStyle>
            <a:defPPr>
              <a:defRPr kern="1200"/>
            </a:defP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123" y="10226675"/>
            <a:ext cx="37306957" cy="7054850"/>
          </a:xfrm>
          <a:prstGeom prst="rect">
            <a:avLst/>
          </a:prstGeo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4245" y="18653125"/>
            <a:ext cx="30722711" cy="8413750"/>
          </a:xfrm>
          <a:prstGeom prst="rect">
            <a:avLst/>
          </a:prstGeo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411660122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idx="1"/>
          </p:nvPr>
        </p:nvSpPr>
        <p:spPr>
          <a:xfrm>
            <a:off x="2194279" y="7680325"/>
            <a:ext cx="39502643" cy="21724938"/>
          </a:xfrm>
          <a:prstGeom prst="rect">
            <a:avLst/>
          </a:prstGeo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430835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1" y="21153439"/>
            <a:ext cx="37306957" cy="6537325"/>
          </a:xfrm>
          <a:prstGeom prst="rect">
            <a:avLst/>
          </a:prstGeo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1" y="13952538"/>
            <a:ext cx="37306957" cy="7200900"/>
          </a:xfrm>
          <a:prstGeom prst="rect">
            <a:avLst/>
          </a:prstGeo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7224496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4279" y="7680325"/>
            <a:ext cx="19683588" cy="21724938"/>
          </a:xfrm>
          <a:prstGeom prst="rect">
            <a:avLst/>
          </a:prstGeo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13334" y="7680325"/>
            <a:ext cx="19683589" cy="21724938"/>
          </a:xfrm>
          <a:prstGeom prst="rect">
            <a:avLst/>
          </a:prstGeo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497320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a:prstGeom prst="rect">
            <a:avLst/>
          </a:prstGeo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4278" y="7369176"/>
            <a:ext cx="19392900" cy="3070225"/>
          </a:xfrm>
          <a:prstGeom prst="rect">
            <a:avLst/>
          </a:prstGeo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4278" y="10439401"/>
            <a:ext cx="19392900" cy="18965862"/>
          </a:xfrm>
          <a:prstGeom prst="rect">
            <a:avLst/>
          </a:prstGeo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5555" y="7369176"/>
            <a:ext cx="19401368" cy="3070225"/>
          </a:xfrm>
          <a:prstGeom prst="rect">
            <a:avLst/>
          </a:prstGeo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5555" y="10439401"/>
            <a:ext cx="19401368" cy="18965862"/>
          </a:xfrm>
          <a:prstGeom prst="rect">
            <a:avLst/>
          </a:prstGeo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59614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a:prstGeom prst="rect">
            <a:avLst/>
          </a:prstGeom>
        </p:spPr>
        <p:txBody>
          <a:bodyPr/>
          <a:lstStyle>
            <a:defPPr>
              <a:defRPr kern="1200"/>
            </a:defPPr>
          </a:lstStyle>
          <a:p>
            <a:r>
              <a:rPr lang="en-US"/>
              <a:t>Click to edit Master title style</a:t>
            </a:r>
          </a:p>
        </p:txBody>
      </p:sp>
    </p:spTree>
    <p:extLst>
      <p:ext uri="{BB962C8B-B14F-4D97-AF65-F5344CB8AC3E}">
        <p14:creationId xmlns:p14="http://schemas.microsoft.com/office/powerpoint/2010/main" val="224570457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98106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278" y="1311275"/>
            <a:ext cx="14439900" cy="5576888"/>
          </a:xfrm>
          <a:prstGeom prst="rect">
            <a:avLst/>
          </a:prstGeo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523" y="1311275"/>
            <a:ext cx="24536400" cy="28093988"/>
          </a:xfrm>
          <a:prstGeom prst="rect">
            <a:avLst/>
          </a:prstGeo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278" y="6888163"/>
            <a:ext cx="14439900" cy="22517100"/>
          </a:xfrm>
          <a:prstGeom prst="rect">
            <a:avLst/>
          </a:prstGeo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1175467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3545" y="23042564"/>
            <a:ext cx="26334157" cy="2720975"/>
          </a:xfrm>
          <a:prstGeom prst="rect">
            <a:avLst/>
          </a:prstGeo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3545" y="2941639"/>
            <a:ext cx="26334157" cy="19750088"/>
          </a:xfrm>
          <a:prstGeom prst="rect">
            <a:avLst/>
          </a:prstGeo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3545" y="25763539"/>
            <a:ext cx="26334157" cy="3862387"/>
          </a:xfrm>
          <a:prstGeom prst="rect">
            <a:avLst/>
          </a:prstGeo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6739591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a:prstGeom prst="rect">
            <a:avLst/>
          </a:prstGeom>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4279" y="7680325"/>
            <a:ext cx="39502643" cy="21724938"/>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8220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968" y="1317625"/>
            <a:ext cx="9874956" cy="28087638"/>
          </a:xfrm>
          <a:prstGeom prst="rect">
            <a:avLst/>
          </a:prstGeo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4278" y="1317625"/>
            <a:ext cx="29492222" cy="28087638"/>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151270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New picture"/>
          <p:cNvPicPr/>
          <p:nvPr/>
        </p:nvPicPr>
        <p:blipFill>
          <a:blip r:embed="rId13"/>
          <a:stretch>
            <a:fillRect/>
          </a:stretch>
        </p:blipFill>
        <p:spPr>
          <a:xfrm rot="16200000">
            <a:off x="-11074400" y="16459200"/>
            <a:ext cx="14274800" cy="3937000"/>
          </a:xfrm>
          <a:prstGeom prst="rect">
            <a:avLst/>
          </a:prstGeom>
        </p:spPr>
      </p:pic>
      <p:pic>
        <p:nvPicPr>
          <p:cNvPr id="3" name="New picture"/>
          <p:cNvPicPr/>
          <p:nvPr/>
        </p:nvPicPr>
        <p:blipFill>
          <a:blip r:embed="rId13"/>
          <a:stretch>
            <a:fillRect/>
          </a:stretch>
        </p:blipFill>
        <p:spPr>
          <a:xfrm rot="5400000">
            <a:off x="40690800" y="16459200"/>
            <a:ext cx="14274800" cy="3937000"/>
          </a:xfrm>
          <a:prstGeom prst="rect">
            <a:avLst/>
          </a:prstGeom>
        </p:spPr>
      </p:pic>
      <p:pic>
        <p:nvPicPr>
          <p:cNvPr id="4" name="New picture"/>
          <p:cNvPicPr/>
          <p:nvPr/>
        </p:nvPicPr>
        <p:blipFill>
          <a:blip r:embed="rId14"/>
          <a:stretch>
            <a:fillRect/>
          </a:stretch>
        </p:blipFill>
        <p:spPr>
          <a:xfrm>
            <a:off x="6946900" y="33426400"/>
            <a:ext cx="29997400" cy="1447800"/>
          </a:xfrm>
          <a:prstGeom prst="rect">
            <a:avLst/>
          </a:prstGeom>
        </p:spPr>
      </p:pic>
      <p:sp>
        <p:nvSpPr>
          <p:cNvPr id="5"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ponderingpeacock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3074988" rtl="0" eaLnBrk="0" fontAlgn="base" hangingPunct="0">
        <a:spcBef>
          <a:spcPct val="0"/>
        </a:spcBef>
        <a:spcAft>
          <a:spcPct val="0"/>
        </a:spcAft>
        <a:defRPr sz="14800">
          <a:solidFill>
            <a:schemeClr val="tx2"/>
          </a:solidFill>
          <a:latin typeface="+mj-lt"/>
          <a:ea typeface="+mj-ea"/>
          <a:cs typeface="+mj-cs"/>
        </a:defRPr>
      </a:lvl1pPr>
      <a:lvl2pPr algn="ctr" defTabSz="3074988" rtl="0" eaLnBrk="0" fontAlgn="base" hangingPunct="0">
        <a:spcBef>
          <a:spcPct val="0"/>
        </a:spcBef>
        <a:spcAft>
          <a:spcPct val="0"/>
        </a:spcAft>
        <a:defRPr sz="14800">
          <a:solidFill>
            <a:schemeClr val="tx2"/>
          </a:solidFill>
          <a:latin typeface="Times New Roman" pitchFamily="18" charset="0"/>
        </a:defRPr>
      </a:lvl2pPr>
      <a:lvl3pPr algn="ctr" defTabSz="3074988" rtl="0" eaLnBrk="0" fontAlgn="base" hangingPunct="0">
        <a:spcBef>
          <a:spcPct val="0"/>
        </a:spcBef>
        <a:spcAft>
          <a:spcPct val="0"/>
        </a:spcAft>
        <a:defRPr sz="14800">
          <a:solidFill>
            <a:schemeClr val="tx2"/>
          </a:solidFill>
          <a:latin typeface="Times New Roman" pitchFamily="18" charset="0"/>
        </a:defRPr>
      </a:lvl3pPr>
      <a:lvl4pPr algn="ctr" defTabSz="3074988" rtl="0" eaLnBrk="0" fontAlgn="base" hangingPunct="0">
        <a:spcBef>
          <a:spcPct val="0"/>
        </a:spcBef>
        <a:spcAft>
          <a:spcPct val="0"/>
        </a:spcAft>
        <a:defRPr sz="14800">
          <a:solidFill>
            <a:schemeClr val="tx2"/>
          </a:solidFill>
          <a:latin typeface="Times New Roman" pitchFamily="18" charset="0"/>
        </a:defRPr>
      </a:lvl4pPr>
      <a:lvl5pPr algn="ctr" defTabSz="3074988" rtl="0" eaLnBrk="0" fontAlgn="base" hangingPunct="0">
        <a:spcBef>
          <a:spcPct val="0"/>
        </a:spcBef>
        <a:spcAft>
          <a:spcPct val="0"/>
        </a:spcAft>
        <a:defRPr sz="14800">
          <a:solidFill>
            <a:schemeClr val="tx2"/>
          </a:solidFill>
          <a:latin typeface="Times New Roman" pitchFamily="18" charset="0"/>
        </a:defRPr>
      </a:lvl5pPr>
      <a:lvl6pPr marL="457200" algn="ctr" defTabSz="3074988" rtl="0" eaLnBrk="0" fontAlgn="base" hangingPunct="0">
        <a:spcBef>
          <a:spcPct val="0"/>
        </a:spcBef>
        <a:spcAft>
          <a:spcPct val="0"/>
        </a:spcAft>
        <a:defRPr sz="14800">
          <a:solidFill>
            <a:schemeClr val="tx2"/>
          </a:solidFill>
          <a:latin typeface="Times New Roman" pitchFamily="18" charset="0"/>
        </a:defRPr>
      </a:lvl6pPr>
      <a:lvl7pPr marL="914400" algn="ctr" defTabSz="3074988" rtl="0" eaLnBrk="0" fontAlgn="base" hangingPunct="0">
        <a:spcBef>
          <a:spcPct val="0"/>
        </a:spcBef>
        <a:spcAft>
          <a:spcPct val="0"/>
        </a:spcAft>
        <a:defRPr sz="14800">
          <a:solidFill>
            <a:schemeClr val="tx2"/>
          </a:solidFill>
          <a:latin typeface="Times New Roman" pitchFamily="18" charset="0"/>
        </a:defRPr>
      </a:lvl7pPr>
      <a:lvl8pPr marL="1371600" algn="ctr" defTabSz="3074988" rtl="0" eaLnBrk="0" fontAlgn="base" hangingPunct="0">
        <a:spcBef>
          <a:spcPct val="0"/>
        </a:spcBef>
        <a:spcAft>
          <a:spcPct val="0"/>
        </a:spcAft>
        <a:defRPr sz="14800">
          <a:solidFill>
            <a:schemeClr val="tx2"/>
          </a:solidFill>
          <a:latin typeface="Times New Roman" pitchFamily="18" charset="0"/>
        </a:defRPr>
      </a:lvl8pPr>
      <a:lvl9pPr marL="1828800" algn="ctr" defTabSz="3074988" rtl="0" eaLnBrk="0" fontAlgn="base" hangingPunct="0">
        <a:spcBef>
          <a:spcPct val="0"/>
        </a:spcBef>
        <a:spcAft>
          <a:spcPct val="0"/>
        </a:spcAft>
        <a:defRPr sz="14800">
          <a:solidFill>
            <a:schemeClr val="tx2"/>
          </a:solidFill>
          <a:latin typeface="Times New Roman" pitchFamily="18" charset="0"/>
        </a:defRPr>
      </a:lvl9pPr>
    </p:titleStyle>
    <p:bodyStyle>
      <a:defPPr>
        <a:defRPr kern="1200"/>
      </a:defPPr>
      <a:lvl1pPr marL="1150938" indent="-1150938" algn="l" defTabSz="3074988" rtl="0" eaLnBrk="0" fontAlgn="base" hangingPunct="0">
        <a:spcBef>
          <a:spcPct val="20000"/>
        </a:spcBef>
        <a:spcAft>
          <a:spcPct val="0"/>
        </a:spcAft>
        <a:buChar char="•"/>
        <a:defRPr sz="10700">
          <a:solidFill>
            <a:schemeClr val="tx1"/>
          </a:solidFill>
          <a:latin typeface="+mn-lt"/>
          <a:ea typeface="+mn-ea"/>
          <a:cs typeface="+mn-cs"/>
        </a:defRPr>
      </a:lvl1pPr>
      <a:lvl2pPr marL="2497138" indent="-960438" algn="l" defTabSz="3074988" rtl="0" eaLnBrk="0" fontAlgn="base" hangingPunct="0">
        <a:spcBef>
          <a:spcPct val="20000"/>
        </a:spcBef>
        <a:spcAft>
          <a:spcPct val="0"/>
        </a:spcAft>
        <a:buChar char="–"/>
        <a:defRPr sz="9500">
          <a:solidFill>
            <a:schemeClr val="tx1"/>
          </a:solidFill>
          <a:latin typeface="+mn-lt"/>
        </a:defRPr>
      </a:lvl2pPr>
      <a:lvl3pPr marL="3843338" indent="-768350" algn="l" defTabSz="3074988" rtl="0" eaLnBrk="0" fontAlgn="base" hangingPunct="0">
        <a:spcBef>
          <a:spcPct val="20000"/>
        </a:spcBef>
        <a:spcAft>
          <a:spcPct val="0"/>
        </a:spcAft>
        <a:buChar char="•"/>
        <a:defRPr sz="8100">
          <a:solidFill>
            <a:schemeClr val="tx1"/>
          </a:solidFill>
          <a:latin typeface="+mn-lt"/>
        </a:defRPr>
      </a:lvl3pPr>
      <a:lvl4pPr marL="5384800" indent="-773113" algn="l" defTabSz="3074988" rtl="0" eaLnBrk="0" fontAlgn="base" hangingPunct="0">
        <a:spcBef>
          <a:spcPct val="20000"/>
        </a:spcBef>
        <a:spcAft>
          <a:spcPct val="0"/>
        </a:spcAft>
        <a:buChar char="–"/>
        <a:defRPr sz="6500">
          <a:solidFill>
            <a:schemeClr val="tx1"/>
          </a:solidFill>
          <a:latin typeface="+mn-lt"/>
        </a:defRPr>
      </a:lvl4pPr>
      <a:lvl5pPr marL="6921500" indent="-768350" algn="l" defTabSz="3074988" rtl="0" eaLnBrk="0" fontAlgn="base" hangingPunct="0">
        <a:spcBef>
          <a:spcPct val="20000"/>
        </a:spcBef>
        <a:spcAft>
          <a:spcPct val="0"/>
        </a:spcAft>
        <a:buChar char="»"/>
        <a:defRPr sz="6500">
          <a:solidFill>
            <a:schemeClr val="tx1"/>
          </a:solidFill>
          <a:latin typeface="+mn-lt"/>
        </a:defRPr>
      </a:lvl5pPr>
      <a:lvl6pPr marL="7378700" indent="-768350" algn="l" defTabSz="3074988" rtl="0" eaLnBrk="0" fontAlgn="base" hangingPunct="0">
        <a:spcBef>
          <a:spcPct val="20000"/>
        </a:spcBef>
        <a:spcAft>
          <a:spcPct val="0"/>
        </a:spcAft>
        <a:buChar char="»"/>
        <a:defRPr sz="6500">
          <a:solidFill>
            <a:schemeClr val="tx1"/>
          </a:solidFill>
          <a:latin typeface="+mn-lt"/>
        </a:defRPr>
      </a:lvl6pPr>
      <a:lvl7pPr marL="7835900" indent="-768350" algn="l" defTabSz="3074988" rtl="0" eaLnBrk="0" fontAlgn="base" hangingPunct="0">
        <a:spcBef>
          <a:spcPct val="20000"/>
        </a:spcBef>
        <a:spcAft>
          <a:spcPct val="0"/>
        </a:spcAft>
        <a:buChar char="»"/>
        <a:defRPr sz="6500">
          <a:solidFill>
            <a:schemeClr val="tx1"/>
          </a:solidFill>
          <a:latin typeface="+mn-lt"/>
        </a:defRPr>
      </a:lvl7pPr>
      <a:lvl8pPr marL="8293100" indent="-768350" algn="l" defTabSz="3074988" rtl="0" eaLnBrk="0" fontAlgn="base" hangingPunct="0">
        <a:spcBef>
          <a:spcPct val="20000"/>
        </a:spcBef>
        <a:spcAft>
          <a:spcPct val="0"/>
        </a:spcAft>
        <a:buChar char="»"/>
        <a:defRPr sz="6500">
          <a:solidFill>
            <a:schemeClr val="tx1"/>
          </a:solidFill>
          <a:latin typeface="+mn-lt"/>
        </a:defRPr>
      </a:lvl8pPr>
      <a:lvl9pPr marL="8750300" indent="-768350" algn="l" defTabSz="3074988" rtl="0" eaLnBrk="0" fontAlgn="base" hangingPunct="0">
        <a:spcBef>
          <a:spcPct val="20000"/>
        </a:spcBef>
        <a:spcAft>
          <a:spcPct val="0"/>
        </a:spcAft>
        <a:buChar char="»"/>
        <a:defRPr sz="65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shadeToTitle="1">
        <a:solidFill>
          <a:srgbClr val="2D3C50"/>
        </a:solidFill>
        <a:effectLst/>
      </p:bgPr>
    </p:bg>
    <p:spTree>
      <p:nvGrpSpPr>
        <p:cNvPr id="1" name=""/>
        <p:cNvGrpSpPr/>
        <p:nvPr/>
      </p:nvGrpSpPr>
      <p:grpSpPr>
        <a:xfrm>
          <a:off x="0" y="0"/>
          <a:ext cx="0" cy="0"/>
          <a:chOff x="0" y="0"/>
          <a:chExt cx="0" cy="0"/>
        </a:xfrm>
      </p:grpSpPr>
      <p:sp>
        <p:nvSpPr>
          <p:cNvPr id="28" name="Text Box 241"/>
          <p:cNvSpPr txBox="1">
            <a:spLocks noChangeArrowheads="1"/>
          </p:cNvSpPr>
          <p:nvPr/>
        </p:nvSpPr>
        <p:spPr bwMode="auto">
          <a:xfrm>
            <a:off x="685800" y="685800"/>
            <a:ext cx="42519600" cy="6080622"/>
          </a:xfrm>
          <a:prstGeom prst="snip2DiagRect">
            <a:avLst/>
          </a:prstGeom>
          <a:solidFill>
            <a:schemeClr val="bg2">
              <a:lumMod val="50000"/>
            </a:schemeClr>
          </a:solidFill>
          <a:ln w="25400">
            <a:noFill/>
            <a:miter lim="800000"/>
          </a:ln>
        </p:spPr>
        <p:txBody>
          <a:bodyPr lIns="61170" tIns="30584" rIns="61170" bIns="30584" anchor="ctr"/>
          <a:lstStyle>
            <a:defPPr>
              <a:defRPr kern="1200"/>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endParaRPr lang="en-US" altLang="zh-CN" sz="4200" b="1" i="1" u="sng" dirty="0">
              <a:solidFill>
                <a:schemeClr val="bg1"/>
              </a:solidFill>
              <a:latin typeface="Arial"/>
              <a:ea typeface="SimSun" pitchFamily="2" charset="-122"/>
            </a:endParaRPr>
          </a:p>
        </p:txBody>
      </p:sp>
      <p:sp>
        <p:nvSpPr>
          <p:cNvPr id="70" name="Text Placeholder 5">
            <a:extLst>
              <a:ext uri="{FF2B5EF4-FFF2-40B4-BE49-F238E27FC236}">
                <a16:creationId xmlns:a16="http://schemas.microsoft.com/office/drawing/2014/main" id="{425621FB-070F-446E-BA36-4A66EBF8DEF2}"/>
              </a:ext>
            </a:extLst>
          </p:cNvPr>
          <p:cNvSpPr txBox="1"/>
          <p:nvPr/>
        </p:nvSpPr>
        <p:spPr>
          <a:xfrm>
            <a:off x="3657600" y="1150965"/>
            <a:ext cx="36576000" cy="1516035"/>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3761086">
              <a:spcBef>
                <a:spcPct val="20000"/>
              </a:spcBef>
              <a:defRPr/>
            </a:pPr>
            <a:r>
              <a:rPr lang="en-US" sz="8500" b="1" dirty="0">
                <a:solidFill>
                  <a:schemeClr val="bg1"/>
                </a:solidFill>
                <a:effectLst/>
                <a:latin typeface="Quattrocento" panose="02020802030000000404" pitchFamily="18" charset="0"/>
              </a:rPr>
              <a:t>How Our emotions can impact Emotional Intelligence</a:t>
            </a:r>
          </a:p>
        </p:txBody>
      </p:sp>
      <p:sp>
        <p:nvSpPr>
          <p:cNvPr id="71" name="Text Placeholder 5">
            <a:extLst>
              <a:ext uri="{FF2B5EF4-FFF2-40B4-BE49-F238E27FC236}">
                <a16:creationId xmlns:a16="http://schemas.microsoft.com/office/drawing/2014/main" id="{3A3E55C8-5130-4258-80B1-064CE3FDB621}"/>
              </a:ext>
            </a:extLst>
          </p:cNvPr>
          <p:cNvSpPr txBox="1"/>
          <p:nvPr/>
        </p:nvSpPr>
        <p:spPr>
          <a:xfrm>
            <a:off x="3657600" y="2700260"/>
            <a:ext cx="36576000" cy="3964162"/>
          </a:xfrm>
          <a:prstGeom prst="rect">
            <a:avLst/>
          </a:prstGeom>
        </p:spPr>
        <p:txBody>
          <a:bodyPr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defRPr/>
            </a:pPr>
            <a:r>
              <a:rPr lang="en-US" sz="5600" dirty="0">
                <a:solidFill>
                  <a:schemeClr val="bg1"/>
                </a:solidFill>
                <a:effectLst/>
                <a:latin typeface="Quattrocento" panose="02020802030000000404" pitchFamily="18" charset="0"/>
                <a:cs typeface="Arial" pitchFamily="34" charset="0"/>
              </a:rPr>
              <a:t>Name: Davod Rostami</a:t>
            </a:r>
          </a:p>
          <a:p>
            <a:pPr algn="ctr">
              <a:defRPr/>
            </a:pPr>
            <a:r>
              <a:rPr lang="en-US" sz="5600" dirty="0">
                <a:solidFill>
                  <a:schemeClr val="bg1"/>
                </a:solidFill>
                <a:effectLst/>
                <a:latin typeface="Quattrocento" panose="02020802030000000404" pitchFamily="18" charset="0"/>
                <a:cs typeface="Arial" pitchFamily="34" charset="0"/>
              </a:rPr>
              <a:t>Student ID: 2319757</a:t>
            </a:r>
          </a:p>
          <a:p>
            <a:pPr algn="ctr">
              <a:defRPr/>
            </a:pPr>
            <a:r>
              <a:rPr lang="en-US" sz="5600" dirty="0">
                <a:solidFill>
                  <a:schemeClr val="bg1"/>
                </a:solidFill>
                <a:effectLst/>
                <a:latin typeface="Quattrocento" panose="02020802030000000404" pitchFamily="18" charset="0"/>
                <a:cs typeface="Arial" pitchFamily="34" charset="0"/>
              </a:rPr>
              <a:t>Lecturer Name: Dr Abdallah Naser</a:t>
            </a:r>
          </a:p>
          <a:p>
            <a:pPr algn="ctr">
              <a:defRPr/>
            </a:pPr>
            <a:r>
              <a:rPr lang="en-US" sz="5600" dirty="0">
                <a:solidFill>
                  <a:schemeClr val="bg1"/>
                </a:solidFill>
                <a:effectLst/>
                <a:latin typeface="Quattrocento" panose="02020802030000000404" pitchFamily="18" charset="0"/>
                <a:cs typeface="Arial" pitchFamily="34" charset="0"/>
              </a:rPr>
              <a:t>Developing Emotional Intelligence Skills (LCLM5006_BIRM)</a:t>
            </a:r>
          </a:p>
        </p:txBody>
      </p:sp>
      <p:sp>
        <p:nvSpPr>
          <p:cNvPr id="75" name="Rectangle 74">
            <a:extLst>
              <a:ext uri="{FF2B5EF4-FFF2-40B4-BE49-F238E27FC236}">
                <a16:creationId xmlns:a16="http://schemas.microsoft.com/office/drawing/2014/main" id="{C24D4BC5-5256-4C2E-B3FB-87EA69B63AF3}"/>
              </a:ext>
            </a:extLst>
          </p:cNvPr>
          <p:cNvSpPr/>
          <p:nvPr/>
        </p:nvSpPr>
        <p:spPr>
          <a:xfrm>
            <a:off x="660482" y="8344622"/>
            <a:ext cx="10058400" cy="97573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latin typeface="+mj-lt"/>
            </a:endParaRPr>
          </a:p>
        </p:txBody>
      </p:sp>
      <p:sp>
        <p:nvSpPr>
          <p:cNvPr id="74" name="Rectangle 10">
            <a:extLst>
              <a:ext uri="{FF2B5EF4-FFF2-40B4-BE49-F238E27FC236}">
                <a16:creationId xmlns:a16="http://schemas.microsoft.com/office/drawing/2014/main" id="{4EDA12B6-07B5-44F9-8F8B-E1BE66469DB6}"/>
              </a:ext>
            </a:extLst>
          </p:cNvPr>
          <p:cNvSpPr>
            <a:spLocks noChangeArrowheads="1"/>
          </p:cNvSpPr>
          <p:nvPr/>
        </p:nvSpPr>
        <p:spPr bwMode="auto">
          <a:xfrm>
            <a:off x="660482" y="7471321"/>
            <a:ext cx="10058400" cy="873301"/>
          </a:xfrm>
          <a:prstGeom prst="snipRoundRect">
            <a:avLst>
              <a:gd name="adj1" fmla="val 0"/>
              <a:gd name="adj2" fmla="val 50000"/>
            </a:avLst>
          </a:prstGeom>
          <a:solidFill>
            <a:srgbClr val="3684A0"/>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Introduction</a:t>
            </a:r>
          </a:p>
        </p:txBody>
      </p:sp>
      <p:sp>
        <p:nvSpPr>
          <p:cNvPr id="79" name="Rectangle 78">
            <a:extLst>
              <a:ext uri="{FF2B5EF4-FFF2-40B4-BE49-F238E27FC236}">
                <a16:creationId xmlns:a16="http://schemas.microsoft.com/office/drawing/2014/main" id="{0F831EE1-8866-4A3E-8CAB-8624A11FF145}"/>
              </a:ext>
            </a:extLst>
          </p:cNvPr>
          <p:cNvSpPr/>
          <p:nvPr/>
        </p:nvSpPr>
        <p:spPr>
          <a:xfrm>
            <a:off x="11258391" y="8000998"/>
            <a:ext cx="10036628" cy="2467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latin typeface="+mj-lt"/>
            </a:endParaRPr>
          </a:p>
        </p:txBody>
      </p:sp>
      <p:sp>
        <p:nvSpPr>
          <p:cNvPr id="81" name="Rectangle 10">
            <a:extLst>
              <a:ext uri="{FF2B5EF4-FFF2-40B4-BE49-F238E27FC236}">
                <a16:creationId xmlns:a16="http://schemas.microsoft.com/office/drawing/2014/main" id="{868B6862-5CC5-4906-AC03-EA9661AD1346}"/>
              </a:ext>
            </a:extLst>
          </p:cNvPr>
          <p:cNvSpPr>
            <a:spLocks noChangeArrowheads="1"/>
          </p:cNvSpPr>
          <p:nvPr/>
        </p:nvSpPr>
        <p:spPr bwMode="auto">
          <a:xfrm>
            <a:off x="11236619" y="7167060"/>
            <a:ext cx="10058400" cy="833939"/>
          </a:xfrm>
          <a:prstGeom prst="snipRoundRect">
            <a:avLst>
              <a:gd name="adj1" fmla="val 0"/>
              <a:gd name="adj2" fmla="val 50000"/>
            </a:avLst>
          </a:prstGeom>
          <a:solidFill>
            <a:srgbClr val="664F93"/>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Developing Emotional Intelligence </a:t>
            </a:r>
          </a:p>
        </p:txBody>
      </p:sp>
      <p:sp>
        <p:nvSpPr>
          <p:cNvPr id="82" name="Rectangle 81">
            <a:extLst>
              <a:ext uri="{FF2B5EF4-FFF2-40B4-BE49-F238E27FC236}">
                <a16:creationId xmlns:a16="http://schemas.microsoft.com/office/drawing/2014/main" id="{D026A6A3-D6D2-4951-8B04-EF51015D25DB}"/>
              </a:ext>
            </a:extLst>
          </p:cNvPr>
          <p:cNvSpPr/>
          <p:nvPr/>
        </p:nvSpPr>
        <p:spPr>
          <a:xfrm>
            <a:off x="22316522" y="8000999"/>
            <a:ext cx="10058400" cy="165129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latin typeface="+mj-lt"/>
            </a:endParaRPr>
          </a:p>
        </p:txBody>
      </p:sp>
      <p:sp>
        <p:nvSpPr>
          <p:cNvPr id="84" name="Rectangle 10">
            <a:extLst>
              <a:ext uri="{FF2B5EF4-FFF2-40B4-BE49-F238E27FC236}">
                <a16:creationId xmlns:a16="http://schemas.microsoft.com/office/drawing/2014/main" id="{3D96BB99-3F6E-4E73-BA6B-A122D83B12A2}"/>
              </a:ext>
            </a:extLst>
          </p:cNvPr>
          <p:cNvSpPr>
            <a:spLocks noChangeArrowheads="1"/>
          </p:cNvSpPr>
          <p:nvPr/>
        </p:nvSpPr>
        <p:spPr bwMode="auto">
          <a:xfrm>
            <a:off x="22316521" y="7126140"/>
            <a:ext cx="10058400" cy="1622979"/>
          </a:xfrm>
          <a:prstGeom prst="snipRoundRect">
            <a:avLst>
              <a:gd name="adj1" fmla="val 0"/>
              <a:gd name="adj2" fmla="val 50000"/>
            </a:avLst>
          </a:prstGeom>
          <a:solidFill>
            <a:srgbClr val="664F93"/>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Managing Emotions and Developing </a:t>
            </a:r>
          </a:p>
          <a:p>
            <a:pPr defTabSz="4702588">
              <a:defRPr/>
            </a:pPr>
            <a:r>
              <a:rPr lang="en-US" sz="3600" b="1" dirty="0">
                <a:solidFill>
                  <a:schemeClr val="bg1"/>
                </a:solidFill>
                <a:effectLst/>
                <a:latin typeface="Arial" panose="020B0604020202020204" pitchFamily="34" charset="0"/>
                <a:cs typeface="Arial" panose="020B0604020202020204" pitchFamily="34" charset="0"/>
              </a:rPr>
              <a:t>Mindfulness as a student</a:t>
            </a:r>
          </a:p>
        </p:txBody>
      </p:sp>
      <p:sp>
        <p:nvSpPr>
          <p:cNvPr id="85" name="Rectangle 84">
            <a:extLst>
              <a:ext uri="{FF2B5EF4-FFF2-40B4-BE49-F238E27FC236}">
                <a16:creationId xmlns:a16="http://schemas.microsoft.com/office/drawing/2014/main" id="{19BFD724-D51D-4DD6-A93A-40ABEA405C90}"/>
              </a:ext>
            </a:extLst>
          </p:cNvPr>
          <p:cNvSpPr/>
          <p:nvPr/>
        </p:nvSpPr>
        <p:spPr>
          <a:xfrm>
            <a:off x="33144541" y="8001000"/>
            <a:ext cx="10058400" cy="14899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latin typeface="+mj-lt"/>
            </a:endParaRPr>
          </a:p>
        </p:txBody>
      </p:sp>
      <p:sp>
        <p:nvSpPr>
          <p:cNvPr id="87" name="Rectangle 10">
            <a:extLst>
              <a:ext uri="{FF2B5EF4-FFF2-40B4-BE49-F238E27FC236}">
                <a16:creationId xmlns:a16="http://schemas.microsoft.com/office/drawing/2014/main" id="{0BE282AE-183A-4D49-B152-23A5A101BEA6}"/>
              </a:ext>
            </a:extLst>
          </p:cNvPr>
          <p:cNvSpPr>
            <a:spLocks noChangeArrowheads="1"/>
          </p:cNvSpPr>
          <p:nvPr/>
        </p:nvSpPr>
        <p:spPr bwMode="auto">
          <a:xfrm>
            <a:off x="33144541" y="7471321"/>
            <a:ext cx="10058400" cy="873301"/>
          </a:xfrm>
          <a:prstGeom prst="snipRoundRect">
            <a:avLst>
              <a:gd name="adj1" fmla="val 0"/>
              <a:gd name="adj2" fmla="val 50000"/>
            </a:avLst>
          </a:prstGeom>
          <a:solidFill>
            <a:srgbClr val="3684A0"/>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Emotional intelligence and academic success</a:t>
            </a:r>
          </a:p>
        </p:txBody>
      </p:sp>
      <p:sp>
        <p:nvSpPr>
          <p:cNvPr id="88" name="Rectangle 87">
            <a:extLst>
              <a:ext uri="{FF2B5EF4-FFF2-40B4-BE49-F238E27FC236}">
                <a16:creationId xmlns:a16="http://schemas.microsoft.com/office/drawing/2014/main" id="{236036AE-C83F-4AC9-800C-C6574727635F}"/>
              </a:ext>
            </a:extLst>
          </p:cNvPr>
          <p:cNvSpPr/>
          <p:nvPr/>
        </p:nvSpPr>
        <p:spPr>
          <a:xfrm>
            <a:off x="660482" y="20573999"/>
            <a:ext cx="10058400" cy="120989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latin typeface="+mj-lt"/>
            </a:endParaRPr>
          </a:p>
        </p:txBody>
      </p:sp>
      <p:sp>
        <p:nvSpPr>
          <p:cNvPr id="90" name="Rectangle 10">
            <a:extLst>
              <a:ext uri="{FF2B5EF4-FFF2-40B4-BE49-F238E27FC236}">
                <a16:creationId xmlns:a16="http://schemas.microsoft.com/office/drawing/2014/main" id="{8C463412-CC68-4A0F-AE72-68EF99EB2F46}"/>
              </a:ext>
            </a:extLst>
          </p:cNvPr>
          <p:cNvSpPr>
            <a:spLocks noChangeArrowheads="1"/>
          </p:cNvSpPr>
          <p:nvPr/>
        </p:nvSpPr>
        <p:spPr bwMode="auto">
          <a:xfrm>
            <a:off x="660482" y="19700699"/>
            <a:ext cx="10058400" cy="873301"/>
          </a:xfrm>
          <a:prstGeom prst="snipRoundRect">
            <a:avLst>
              <a:gd name="adj1" fmla="val 0"/>
              <a:gd name="adj2" fmla="val 50000"/>
            </a:avLst>
          </a:prstGeom>
          <a:solidFill>
            <a:srgbClr val="664F93"/>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Methodology</a:t>
            </a:r>
            <a:r>
              <a:rPr lang="en-US" sz="3600" b="1" dirty="0">
                <a:solidFill>
                  <a:schemeClr val="bg1"/>
                </a:solidFill>
                <a:effectLst/>
                <a:latin typeface="Quattrocento" panose="02020802030000000404" pitchFamily="18" charset="0"/>
              </a:rPr>
              <a:t> </a:t>
            </a:r>
          </a:p>
        </p:txBody>
      </p:sp>
      <p:sp>
        <p:nvSpPr>
          <p:cNvPr id="91" name="Rectangle 90">
            <a:extLst>
              <a:ext uri="{FF2B5EF4-FFF2-40B4-BE49-F238E27FC236}">
                <a16:creationId xmlns:a16="http://schemas.microsoft.com/office/drawing/2014/main" id="{65D5CB20-8752-4D75-A601-0EEB3443D27F}"/>
              </a:ext>
            </a:extLst>
          </p:cNvPr>
          <p:cNvSpPr/>
          <p:nvPr/>
        </p:nvSpPr>
        <p:spPr>
          <a:xfrm>
            <a:off x="22439671" y="25825415"/>
            <a:ext cx="10058400" cy="68475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highlight>
                <a:srgbClr val="FFFF00"/>
              </a:highlight>
              <a:latin typeface="+mj-lt"/>
            </a:endParaRPr>
          </a:p>
        </p:txBody>
      </p:sp>
      <p:sp>
        <p:nvSpPr>
          <p:cNvPr id="93" name="Rectangle 10">
            <a:extLst>
              <a:ext uri="{FF2B5EF4-FFF2-40B4-BE49-F238E27FC236}">
                <a16:creationId xmlns:a16="http://schemas.microsoft.com/office/drawing/2014/main" id="{5EDC1F28-88BB-4DAD-9112-B4904B4A7E46}"/>
              </a:ext>
            </a:extLst>
          </p:cNvPr>
          <p:cNvSpPr>
            <a:spLocks noChangeArrowheads="1"/>
          </p:cNvSpPr>
          <p:nvPr/>
        </p:nvSpPr>
        <p:spPr bwMode="auto">
          <a:xfrm>
            <a:off x="22439671" y="24952114"/>
            <a:ext cx="10058400" cy="873301"/>
          </a:xfrm>
          <a:prstGeom prst="snipRoundRect">
            <a:avLst>
              <a:gd name="adj1" fmla="val 0"/>
              <a:gd name="adj2" fmla="val 46622"/>
            </a:avLst>
          </a:prstGeom>
          <a:solidFill>
            <a:schemeClr val="bg1">
              <a:lumMod val="50000"/>
            </a:schemeClr>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Conclusion</a:t>
            </a:r>
          </a:p>
        </p:txBody>
      </p:sp>
      <p:sp>
        <p:nvSpPr>
          <p:cNvPr id="7" name="TextBox 6">
            <a:extLst>
              <a:ext uri="{FF2B5EF4-FFF2-40B4-BE49-F238E27FC236}">
                <a16:creationId xmlns:a16="http://schemas.microsoft.com/office/drawing/2014/main" id="{615B659B-C62A-2B88-3E8E-147884245C7C}"/>
              </a:ext>
            </a:extLst>
          </p:cNvPr>
          <p:cNvSpPr txBox="1"/>
          <p:nvPr/>
        </p:nvSpPr>
        <p:spPr>
          <a:xfrm>
            <a:off x="1270082" y="8749119"/>
            <a:ext cx="8839200" cy="8956298"/>
          </a:xfrm>
          <a:prstGeom prst="rect">
            <a:avLst/>
          </a:prstGeom>
          <a:noFill/>
        </p:spPr>
        <p:txBody>
          <a:bodyPr wrap="square" rtlCol="0">
            <a:spAutoFit/>
          </a:bodyPr>
          <a:lstStyle/>
          <a:p>
            <a:r>
              <a:rPr lang="en-GB" sz="3600" i="1" dirty="0">
                <a:effectLst/>
                <a:latin typeface="Arial" panose="020B0604020202020204" pitchFamily="34" charset="0"/>
                <a:cs typeface="Arial" panose="020B0604020202020204" pitchFamily="34" charset="0"/>
              </a:rPr>
              <a:t>"If you are tuned out of your own emotions, you will be poor at reading them in other people."</a:t>
            </a:r>
            <a:r>
              <a:rPr lang="en-GB" sz="3600" dirty="0">
                <a:effectLst/>
                <a:latin typeface="Arial" panose="020B0604020202020204" pitchFamily="34" charset="0"/>
                <a:cs typeface="Arial" panose="020B0604020202020204" pitchFamily="34" charset="0"/>
              </a:rPr>
              <a:t> — </a:t>
            </a:r>
            <a:r>
              <a:rPr lang="en-GB" sz="3600" i="1" dirty="0">
                <a:effectLst/>
                <a:latin typeface="Arial" panose="020B0604020202020204" pitchFamily="34" charset="0"/>
                <a:cs typeface="Arial" panose="020B0604020202020204" pitchFamily="34" charset="0"/>
              </a:rPr>
              <a:t>Daniel Goleman (1995)</a:t>
            </a:r>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Emotional intelligence (EI) refers to the ability to recognize, understand, and manage one’s own emotions, as well as perceive and influence the emotions of others. As students, developing EI is vital for managing stress, maintaining motivation, collaborating effectively, and achieving academic success. This poster critically explores how self-awareness influences emotional intelligence, methods of emotional control, and strategies for mindfulness and study success.</a:t>
            </a:r>
          </a:p>
        </p:txBody>
      </p:sp>
      <p:sp>
        <p:nvSpPr>
          <p:cNvPr id="8" name="TextBox 19">
            <a:extLst>
              <a:ext uri="{FF2B5EF4-FFF2-40B4-BE49-F238E27FC236}">
                <a16:creationId xmlns:a16="http://schemas.microsoft.com/office/drawing/2014/main" id="{E1320745-275F-14BF-EB08-1F94FB3DFE45}"/>
              </a:ext>
            </a:extLst>
          </p:cNvPr>
          <p:cNvSpPr txBox="1">
            <a:spLocks noChangeArrowheads="1"/>
          </p:cNvSpPr>
          <p:nvPr/>
        </p:nvSpPr>
        <p:spPr bwMode="auto">
          <a:xfrm>
            <a:off x="534348" y="22178274"/>
            <a:ext cx="9598176" cy="7294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18" tIns="45709" rIns="91418" bIns="45709">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r>
              <a:rPr lang="en-GB" sz="3600" dirty="0">
                <a:effectLst/>
              </a:rPr>
              <a:t>This poster was developed through:</a:t>
            </a:r>
          </a:p>
          <a:p>
            <a:pPr marL="571500" indent="-571500">
              <a:buFont typeface="Arial" panose="020B0604020202020204" pitchFamily="34" charset="0"/>
              <a:buChar char="•"/>
            </a:pPr>
            <a:r>
              <a:rPr lang="en-GB" sz="3600" dirty="0">
                <a:effectLst/>
              </a:rPr>
              <a:t>A literature review of key works on emotional intelligence (Goleman, 1995; Salovey and Mayer, 1990).</a:t>
            </a:r>
          </a:p>
          <a:p>
            <a:pPr marL="571500" indent="-571500">
              <a:buFont typeface="Arial" panose="020B0604020202020204" pitchFamily="34" charset="0"/>
              <a:buChar char="•"/>
            </a:pPr>
            <a:r>
              <a:rPr lang="en-GB" sz="3600" dirty="0">
                <a:effectLst/>
              </a:rPr>
              <a:t>Personal reflection on emotional experiences during academic challenges.</a:t>
            </a:r>
          </a:p>
          <a:p>
            <a:pPr marL="571500" indent="-571500">
              <a:buFont typeface="Arial" panose="020B0604020202020204" pitchFamily="34" charset="0"/>
              <a:buChar char="•"/>
            </a:pPr>
            <a:r>
              <a:rPr lang="en-GB" sz="3600" dirty="0">
                <a:effectLst/>
              </a:rPr>
              <a:t>Observation of mindfulness and self-regulation strategies among peers and educators.</a:t>
            </a:r>
          </a:p>
          <a:p>
            <a:pPr marL="571500" indent="-571500">
              <a:buFont typeface="Arial" panose="020B0604020202020204" pitchFamily="34" charset="0"/>
              <a:buChar char="•"/>
            </a:pPr>
            <a:r>
              <a:rPr lang="en-GB" sz="3600" dirty="0">
                <a:effectLst/>
              </a:rPr>
              <a:t>Integration of practical approaches from higher education and psychology literature (Kabat-Zinn, 2003; Brackett and Rivers, 2014).</a:t>
            </a:r>
          </a:p>
        </p:txBody>
      </p:sp>
      <p:sp>
        <p:nvSpPr>
          <p:cNvPr id="10" name="TextBox 9">
            <a:extLst>
              <a:ext uri="{FF2B5EF4-FFF2-40B4-BE49-F238E27FC236}">
                <a16:creationId xmlns:a16="http://schemas.microsoft.com/office/drawing/2014/main" id="{8B16D18E-6C92-F2EF-0304-1B9336110975}"/>
              </a:ext>
            </a:extLst>
          </p:cNvPr>
          <p:cNvSpPr txBox="1"/>
          <p:nvPr/>
        </p:nvSpPr>
        <p:spPr>
          <a:xfrm>
            <a:off x="11963400" y="9094300"/>
            <a:ext cx="8915400" cy="20590252"/>
          </a:xfrm>
          <a:prstGeom prst="rect">
            <a:avLst/>
          </a:prstGeom>
          <a:noFill/>
        </p:spPr>
        <p:txBody>
          <a:bodyPr wrap="square" rtlCol="0">
            <a:spAutoFit/>
          </a:bodyPr>
          <a:lstStyle/>
          <a:p>
            <a:r>
              <a:rPr lang="en-GB" sz="3600" dirty="0">
                <a:effectLst/>
                <a:latin typeface="Arial" panose="020B0604020202020204" pitchFamily="34" charset="0"/>
                <a:cs typeface="Arial" panose="020B0604020202020204" pitchFamily="34" charset="0"/>
              </a:rPr>
              <a:t>Goleman (1995) identifies five core elements of emotional intelligence:</a:t>
            </a:r>
          </a:p>
          <a:p>
            <a:pPr marL="742950" indent="-742950">
              <a:buAutoNum type="arabicPeriod"/>
            </a:pPr>
            <a:r>
              <a:rPr lang="en-GB" sz="3600" dirty="0">
                <a:effectLst/>
                <a:latin typeface="Arial" panose="020B0604020202020204" pitchFamily="34" charset="0"/>
                <a:cs typeface="Arial" panose="020B0604020202020204" pitchFamily="34" charset="0"/>
              </a:rPr>
              <a:t>Self-awareness – Recognising one’s own emotions and their effects.</a:t>
            </a:r>
          </a:p>
          <a:p>
            <a:pPr marL="742950" indent="-742950">
              <a:buAutoNum type="arabicPeriod"/>
            </a:pPr>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2. Self-regulation – Controlling disruptive impulses and emotions.</a:t>
            </a:r>
          </a:p>
          <a:p>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3. Motivation – Channelling emotions toward goals.</a:t>
            </a:r>
          </a:p>
          <a:p>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4. Empathy – Understanding others’ emotional states.</a:t>
            </a:r>
          </a:p>
          <a:p>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5. Social skills – Building effective relationships.</a:t>
            </a:r>
          </a:p>
          <a:p>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Strategies to Develop Emotional Intelligence:</a:t>
            </a:r>
          </a:p>
          <a:p>
            <a:endParaRPr lang="en-GB" sz="3600" dirty="0">
              <a:effectLst/>
              <a:latin typeface="Arial" panose="020B0604020202020204" pitchFamily="34" charset="0"/>
              <a:cs typeface="Arial" panose="020B0604020202020204" pitchFamily="34" charset="0"/>
            </a:endParaRPr>
          </a:p>
          <a:p>
            <a:endParaRPr lang="en-GB" sz="36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Reflect regularly by journaling emotional responses to situations.</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Seek constructive feedback to improve self-perception.</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Listen actively to others to enhance empathy.</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Engage in emotional intelligence workshops or self-assessment exercises.</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Practice emotional labelling to increase awareness of triggers.</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As noted by Salovey and Mayer (1990), emotional intelligence can be developed through consistent practice and emotional learning.</a:t>
            </a:r>
          </a:p>
        </p:txBody>
      </p:sp>
      <p:sp>
        <p:nvSpPr>
          <p:cNvPr id="11" name="TextBox 10">
            <a:extLst>
              <a:ext uri="{FF2B5EF4-FFF2-40B4-BE49-F238E27FC236}">
                <a16:creationId xmlns:a16="http://schemas.microsoft.com/office/drawing/2014/main" id="{7B20E7FA-AA05-0A00-6A5B-6327A29A2359}"/>
              </a:ext>
            </a:extLst>
          </p:cNvPr>
          <p:cNvSpPr txBox="1"/>
          <p:nvPr/>
        </p:nvSpPr>
        <p:spPr>
          <a:xfrm>
            <a:off x="22783800" y="9094300"/>
            <a:ext cx="9067800" cy="14311610"/>
          </a:xfrm>
          <a:prstGeom prst="rect">
            <a:avLst/>
          </a:prstGeom>
          <a:noFill/>
        </p:spPr>
        <p:txBody>
          <a:bodyPr wrap="square" rtlCol="0">
            <a:spAutoFit/>
          </a:bodyPr>
          <a:lstStyle/>
          <a:p>
            <a:r>
              <a:rPr lang="en-GB" sz="3600" dirty="0">
                <a:effectLst/>
                <a:latin typeface="Arial" panose="020B0604020202020204" pitchFamily="34" charset="0"/>
                <a:cs typeface="Arial" panose="020B0604020202020204" pitchFamily="34" charset="0"/>
              </a:rPr>
              <a:t>Reflecting on my experience as a student, emotional management plays a vital role in learning. Stress from deadlines or group conflicts can disrupt focus if emotions are left unmanaged. I have found that:</a:t>
            </a:r>
          </a:p>
          <a:p>
            <a:endParaRPr lang="en-GB" sz="36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Pausing and breathing before reacting reduces impulsive behaviour.</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Mindfulness meditation enhances focus and calmness (Kabat-Zinn, 2003).</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Reframing negative thoughts encourages optimism and perseverance.</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Setting achievable goals prevents emotional burnout.</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Practising self-compassion promotes resilience and motivation.</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Mindfulness supports emotional balance and academic performance by increasing awareness of internal states and improving concentration (Brackett and Rivers, 2014).</a:t>
            </a:r>
          </a:p>
          <a:p>
            <a:endParaRPr lang="en-GB" dirty="0"/>
          </a:p>
        </p:txBody>
      </p:sp>
      <p:sp>
        <p:nvSpPr>
          <p:cNvPr id="12" name="TextBox 11">
            <a:extLst>
              <a:ext uri="{FF2B5EF4-FFF2-40B4-BE49-F238E27FC236}">
                <a16:creationId xmlns:a16="http://schemas.microsoft.com/office/drawing/2014/main" id="{E212D74A-63B9-F898-E6BF-0E73746A51A0}"/>
              </a:ext>
            </a:extLst>
          </p:cNvPr>
          <p:cNvSpPr txBox="1"/>
          <p:nvPr/>
        </p:nvSpPr>
        <p:spPr>
          <a:xfrm>
            <a:off x="22714272" y="26645263"/>
            <a:ext cx="9638878" cy="4524315"/>
          </a:xfrm>
          <a:prstGeom prst="rect">
            <a:avLst/>
          </a:prstGeom>
          <a:noFill/>
        </p:spPr>
        <p:txBody>
          <a:bodyPr wrap="square" rtlCol="0">
            <a:spAutoFit/>
          </a:bodyPr>
          <a:lstStyle/>
          <a:p>
            <a:r>
              <a:rPr lang="en-GB" sz="3600" dirty="0">
                <a:effectLst/>
                <a:latin typeface="Arial" panose="020B0604020202020204" pitchFamily="34" charset="0"/>
                <a:cs typeface="Arial" panose="020B0604020202020204" pitchFamily="34" charset="0"/>
              </a:rPr>
              <a:t>Emotional intelligence begins with understanding one’s own emotions. Through mindfulness, reflection, and continuous emotional learning, students can enhance their academic performance, resilience, and interpersonal relationships. Cultivating these skills enables balanced emotional and intellectual development</a:t>
            </a:r>
          </a:p>
        </p:txBody>
      </p:sp>
      <p:sp>
        <p:nvSpPr>
          <p:cNvPr id="16" name="TextBox 15">
            <a:extLst>
              <a:ext uri="{FF2B5EF4-FFF2-40B4-BE49-F238E27FC236}">
                <a16:creationId xmlns:a16="http://schemas.microsoft.com/office/drawing/2014/main" id="{29E32756-4B2D-E8CA-A31B-43A3FEF9F1F2}"/>
              </a:ext>
            </a:extLst>
          </p:cNvPr>
          <p:cNvSpPr txBox="1"/>
          <p:nvPr/>
        </p:nvSpPr>
        <p:spPr>
          <a:xfrm>
            <a:off x="33396423" y="8374381"/>
            <a:ext cx="9016918" cy="5447645"/>
          </a:xfrm>
          <a:prstGeom prst="rect">
            <a:avLst/>
          </a:prstGeom>
          <a:noFill/>
        </p:spPr>
        <p:txBody>
          <a:bodyPr wrap="square" rtlCol="0">
            <a:spAutoFit/>
          </a:bodyPr>
          <a:lstStyle/>
          <a:p>
            <a:r>
              <a:rPr lang="en-GB" sz="3600" b="1" dirty="0">
                <a:effectLst/>
                <a:latin typeface="Arial" panose="020B0604020202020204" pitchFamily="34" charset="0"/>
                <a:cs typeface="Arial" panose="020B0604020202020204" pitchFamily="34" charset="0"/>
              </a:rPr>
              <a:t>Key Factors for Success:</a:t>
            </a:r>
            <a:endParaRPr lang="en-GB" sz="3600" dirty="0">
              <a:effectLst/>
              <a:latin typeface="Arial" panose="020B0604020202020204" pitchFamily="34" charset="0"/>
              <a:cs typeface="Arial" panose="020B0604020202020204" pitchFamily="34" charset="0"/>
            </a:endParaRPr>
          </a:p>
          <a:p>
            <a:r>
              <a:rPr lang="en-GB" sz="3600" b="1" dirty="0">
                <a:effectLst/>
                <a:latin typeface="Arial" panose="020B0604020202020204" pitchFamily="34" charset="0"/>
                <a:cs typeface="Arial" panose="020B0604020202020204" pitchFamily="34" charset="0"/>
              </a:rPr>
              <a:t>Resilience:</a:t>
            </a:r>
            <a:r>
              <a:rPr lang="en-GB" sz="3600" dirty="0">
                <a:effectLst/>
                <a:latin typeface="Arial" panose="020B0604020202020204" pitchFamily="34" charset="0"/>
                <a:cs typeface="Arial" panose="020B0604020202020204" pitchFamily="34" charset="0"/>
              </a:rPr>
              <a:t> Maintaining focus after setbacks.</a:t>
            </a:r>
          </a:p>
          <a:p>
            <a:r>
              <a:rPr lang="en-GB" sz="3600" b="1" dirty="0">
                <a:effectLst/>
                <a:latin typeface="Arial" panose="020B0604020202020204" pitchFamily="34" charset="0"/>
                <a:cs typeface="Arial" panose="020B0604020202020204" pitchFamily="34" charset="0"/>
              </a:rPr>
              <a:t>Motivation:</a:t>
            </a:r>
            <a:r>
              <a:rPr lang="en-GB" sz="3600" dirty="0">
                <a:effectLst/>
                <a:latin typeface="Arial" panose="020B0604020202020204" pitchFamily="34" charset="0"/>
                <a:cs typeface="Arial" panose="020B0604020202020204" pitchFamily="34" charset="0"/>
              </a:rPr>
              <a:t> Sustaining drive despite challenges.</a:t>
            </a:r>
          </a:p>
          <a:p>
            <a:r>
              <a:rPr lang="en-GB" sz="3600" b="1" dirty="0">
                <a:effectLst/>
                <a:latin typeface="Arial" panose="020B0604020202020204" pitchFamily="34" charset="0"/>
                <a:cs typeface="Arial" panose="020B0604020202020204" pitchFamily="34" charset="0"/>
              </a:rPr>
              <a:t>Time management:</a:t>
            </a:r>
            <a:r>
              <a:rPr lang="en-GB" sz="3600" dirty="0">
                <a:effectLst/>
                <a:latin typeface="Arial" panose="020B0604020202020204" pitchFamily="34" charset="0"/>
                <a:cs typeface="Arial" panose="020B0604020202020204" pitchFamily="34" charset="0"/>
              </a:rPr>
              <a:t> Balancing study, rest, and social life.</a:t>
            </a:r>
          </a:p>
          <a:p>
            <a:r>
              <a:rPr lang="en-GB" sz="3600" b="1" dirty="0">
                <a:effectLst/>
                <a:latin typeface="Arial" panose="020B0604020202020204" pitchFamily="34" charset="0"/>
                <a:cs typeface="Arial" panose="020B0604020202020204" pitchFamily="34" charset="0"/>
              </a:rPr>
              <a:t>Empathy and teamwork:</a:t>
            </a:r>
            <a:r>
              <a:rPr lang="en-GB" sz="3600" dirty="0">
                <a:effectLst/>
                <a:latin typeface="Arial" panose="020B0604020202020204" pitchFamily="34" charset="0"/>
                <a:cs typeface="Arial" panose="020B0604020202020204" pitchFamily="34" charset="0"/>
              </a:rPr>
              <a:t> Building positive academic relationships</a:t>
            </a:r>
            <a:r>
              <a:rPr lang="en-GB" dirty="0"/>
              <a:t>.</a:t>
            </a:r>
          </a:p>
          <a:p>
            <a:endParaRPr lang="en-GB" dirty="0"/>
          </a:p>
        </p:txBody>
      </p:sp>
      <p:sp>
        <p:nvSpPr>
          <p:cNvPr id="17" name="TextBox 16">
            <a:extLst>
              <a:ext uri="{FF2B5EF4-FFF2-40B4-BE49-F238E27FC236}">
                <a16:creationId xmlns:a16="http://schemas.microsoft.com/office/drawing/2014/main" id="{49DA00D9-C802-44DF-EE52-4B1A70AE9993}"/>
              </a:ext>
            </a:extLst>
          </p:cNvPr>
          <p:cNvSpPr txBox="1"/>
          <p:nvPr/>
        </p:nvSpPr>
        <p:spPr>
          <a:xfrm>
            <a:off x="33194089" y="13389991"/>
            <a:ext cx="9093118" cy="9510296"/>
          </a:xfrm>
          <a:prstGeom prst="rect">
            <a:avLst/>
          </a:prstGeom>
          <a:noFill/>
        </p:spPr>
        <p:txBody>
          <a:bodyPr wrap="square" rtlCol="0">
            <a:spAutoFit/>
          </a:bodyPr>
          <a:lstStyle/>
          <a:p>
            <a:r>
              <a:rPr lang="en-GB" sz="3600" dirty="0">
                <a:effectLst/>
                <a:latin typeface="Arial" panose="020B0604020202020204" pitchFamily="34" charset="0"/>
                <a:cs typeface="Arial" panose="020B0604020202020204" pitchFamily="34" charset="0"/>
              </a:rPr>
              <a:t>Addressing Emotional Intelligence Challenges:</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Low Self-Awareness: To help with this, you can keep a Reflective Journal and ask for Feedback</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High stress or anxiety – You can use deep breathing and calming techniques</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Poor empathy - Practise perspective-taking in group work</a:t>
            </a:r>
          </a:p>
          <a:p>
            <a:pPr marL="571500" indent="-571500">
              <a:buFont typeface="Arial" panose="020B0604020202020204" pitchFamily="34" charset="0"/>
              <a:buChar char="•"/>
            </a:pPr>
            <a:r>
              <a:rPr lang="en-GB" sz="3600" dirty="0">
                <a:effectLst/>
                <a:latin typeface="Arial" panose="020B0604020202020204" pitchFamily="34" charset="0"/>
                <a:cs typeface="Arial" panose="020B0604020202020204" pitchFamily="34" charset="0"/>
              </a:rPr>
              <a:t>Low motivation- Create small, achievable goals; reward progress.</a:t>
            </a:r>
          </a:p>
          <a:p>
            <a:pPr marL="571500" indent="-571500">
              <a:buFont typeface="Arial" panose="020B0604020202020204" pitchFamily="34" charset="0"/>
              <a:buChar char="•"/>
            </a:pPr>
            <a:endParaRPr lang="en-GB" sz="3600" dirty="0">
              <a:effectLst/>
              <a:latin typeface="Arial" panose="020B0604020202020204" pitchFamily="34" charset="0"/>
              <a:cs typeface="Arial" panose="020B0604020202020204" pitchFamily="34" charset="0"/>
            </a:endParaRPr>
          </a:p>
          <a:p>
            <a:r>
              <a:rPr lang="en-GB" sz="3600" dirty="0">
                <a:effectLst/>
                <a:latin typeface="Arial" panose="020B0604020202020204" pitchFamily="34" charset="0"/>
                <a:cs typeface="Arial" panose="020B0604020202020204" pitchFamily="34" charset="0"/>
              </a:rPr>
              <a:t>Enhancing emotional intelligence (EI) improves interpersonal communication, adaptability, and problem-solving skills — all of which are essential for both academic and personal development.</a:t>
            </a:r>
          </a:p>
        </p:txBody>
      </p:sp>
      <p:sp>
        <p:nvSpPr>
          <p:cNvPr id="18" name="Rectangle 10">
            <a:extLst>
              <a:ext uri="{FF2B5EF4-FFF2-40B4-BE49-F238E27FC236}">
                <a16:creationId xmlns:a16="http://schemas.microsoft.com/office/drawing/2014/main" id="{2EEF6536-FB15-9650-3A7A-90DDCF942AC7}"/>
              </a:ext>
            </a:extLst>
          </p:cNvPr>
          <p:cNvSpPr>
            <a:spLocks noChangeArrowheads="1"/>
          </p:cNvSpPr>
          <p:nvPr/>
        </p:nvSpPr>
        <p:spPr bwMode="auto">
          <a:xfrm>
            <a:off x="33144541" y="23504309"/>
            <a:ext cx="10058400" cy="873301"/>
          </a:xfrm>
          <a:prstGeom prst="snipRoundRect">
            <a:avLst>
              <a:gd name="adj1" fmla="val 0"/>
              <a:gd name="adj2" fmla="val 46622"/>
            </a:avLst>
          </a:prstGeom>
          <a:solidFill>
            <a:schemeClr val="bg1">
              <a:lumMod val="50000"/>
            </a:schemeClr>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References </a:t>
            </a:r>
          </a:p>
        </p:txBody>
      </p:sp>
      <p:sp>
        <p:nvSpPr>
          <p:cNvPr id="19" name="Rectangle 18">
            <a:extLst>
              <a:ext uri="{FF2B5EF4-FFF2-40B4-BE49-F238E27FC236}">
                <a16:creationId xmlns:a16="http://schemas.microsoft.com/office/drawing/2014/main" id="{43B7EC24-AFEF-450F-CD64-AE00A2079FF7}"/>
              </a:ext>
            </a:extLst>
          </p:cNvPr>
          <p:cNvSpPr/>
          <p:nvPr/>
        </p:nvSpPr>
        <p:spPr>
          <a:xfrm>
            <a:off x="33144541" y="24377611"/>
            <a:ext cx="10058400" cy="82953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latin typeface="+mj-lt"/>
            </a:endParaRPr>
          </a:p>
        </p:txBody>
      </p:sp>
      <p:sp>
        <p:nvSpPr>
          <p:cNvPr id="20" name="TextBox 19">
            <a:extLst>
              <a:ext uri="{FF2B5EF4-FFF2-40B4-BE49-F238E27FC236}">
                <a16:creationId xmlns:a16="http://schemas.microsoft.com/office/drawing/2014/main" id="{DD24F4B8-0BCA-F21E-A545-2400267A30EE}"/>
              </a:ext>
            </a:extLst>
          </p:cNvPr>
          <p:cNvSpPr txBox="1"/>
          <p:nvPr/>
        </p:nvSpPr>
        <p:spPr>
          <a:xfrm>
            <a:off x="33396423" y="24693481"/>
            <a:ext cx="9447289" cy="7663636"/>
          </a:xfrm>
          <a:prstGeom prst="rect">
            <a:avLst/>
          </a:prstGeom>
          <a:noFill/>
        </p:spPr>
        <p:txBody>
          <a:bodyPr wrap="square" rtlCol="0">
            <a:spAutoFit/>
          </a:bodyPr>
          <a:lstStyle/>
          <a:p>
            <a:r>
              <a:rPr lang="en-GB" sz="3600" dirty="0">
                <a:effectLst/>
                <a:latin typeface="Arial" panose="020B0604020202020204" pitchFamily="34" charset="0"/>
                <a:cs typeface="Arial" panose="020B0604020202020204" pitchFamily="34" charset="0"/>
              </a:rPr>
              <a:t>Brackett, M.A. and Rivers, S.E. (2014) </a:t>
            </a:r>
            <a:r>
              <a:rPr lang="en-GB" sz="3600" i="1" dirty="0">
                <a:effectLst/>
                <a:latin typeface="Arial" panose="020B0604020202020204" pitchFamily="34" charset="0"/>
                <a:cs typeface="Arial" panose="020B0604020202020204" pitchFamily="34" charset="0"/>
              </a:rPr>
              <a:t>Emotionally Intelligent Schools: Strategies for Success.</a:t>
            </a:r>
            <a:r>
              <a:rPr lang="en-GB" sz="3600" dirty="0">
                <a:effectLst/>
                <a:latin typeface="Arial" panose="020B0604020202020204" pitchFamily="34" charset="0"/>
                <a:cs typeface="Arial" panose="020B0604020202020204" pitchFamily="34" charset="0"/>
              </a:rPr>
              <a:t> New Haven: Yale University Press.</a:t>
            </a:r>
          </a:p>
          <a:p>
            <a:r>
              <a:rPr lang="en-GB" sz="3600" dirty="0">
                <a:effectLst/>
                <a:latin typeface="Arial" panose="020B0604020202020204" pitchFamily="34" charset="0"/>
                <a:cs typeface="Arial" panose="020B0604020202020204" pitchFamily="34" charset="0"/>
              </a:rPr>
              <a:t>Goleman, D. (1995) </a:t>
            </a:r>
            <a:r>
              <a:rPr lang="en-GB" sz="3600" i="1" dirty="0">
                <a:effectLst/>
                <a:latin typeface="Arial" panose="020B0604020202020204" pitchFamily="34" charset="0"/>
                <a:cs typeface="Arial" panose="020B0604020202020204" pitchFamily="34" charset="0"/>
              </a:rPr>
              <a:t>Emotional Intelligence: Why It Can Matter More Than IQ.</a:t>
            </a:r>
            <a:r>
              <a:rPr lang="en-GB" sz="3600" dirty="0">
                <a:effectLst/>
                <a:latin typeface="Arial" panose="020B0604020202020204" pitchFamily="34" charset="0"/>
                <a:cs typeface="Arial" panose="020B0604020202020204" pitchFamily="34" charset="0"/>
              </a:rPr>
              <a:t> New York: Bantam Books.</a:t>
            </a:r>
          </a:p>
          <a:p>
            <a:r>
              <a:rPr lang="en-GB" sz="3600" dirty="0">
                <a:effectLst/>
                <a:latin typeface="Arial" panose="020B0604020202020204" pitchFamily="34" charset="0"/>
                <a:cs typeface="Arial" panose="020B0604020202020204" pitchFamily="34" charset="0"/>
              </a:rPr>
              <a:t>Kabat-Zinn, J. (2003) ‘Mindfulness-based interventions in context: Past, present, and future’, </a:t>
            </a:r>
            <a:r>
              <a:rPr lang="en-GB" sz="3600" i="1" dirty="0">
                <a:effectLst/>
                <a:latin typeface="Arial" panose="020B0604020202020204" pitchFamily="34" charset="0"/>
                <a:cs typeface="Arial" panose="020B0604020202020204" pitchFamily="34" charset="0"/>
              </a:rPr>
              <a:t>Clinical Psychology: Science and Practice</a:t>
            </a:r>
            <a:r>
              <a:rPr lang="en-GB" sz="3600" dirty="0">
                <a:effectLst/>
                <a:latin typeface="Arial" panose="020B0604020202020204" pitchFamily="34" charset="0"/>
                <a:cs typeface="Arial" panose="020B0604020202020204" pitchFamily="34" charset="0"/>
              </a:rPr>
              <a:t>, 10(2), pp. 144–156.</a:t>
            </a:r>
          </a:p>
          <a:p>
            <a:r>
              <a:rPr lang="en-GB" sz="3600" dirty="0">
                <a:effectLst/>
                <a:latin typeface="Arial" panose="020B0604020202020204" pitchFamily="34" charset="0"/>
                <a:cs typeface="Arial" panose="020B0604020202020204" pitchFamily="34" charset="0"/>
              </a:rPr>
              <a:t>Salovey, P. and Mayer, J.D. (1990) ‘Emotional intelligence’, </a:t>
            </a:r>
            <a:r>
              <a:rPr lang="en-GB" sz="3600" i="1" dirty="0">
                <a:effectLst/>
                <a:latin typeface="Arial" panose="020B0604020202020204" pitchFamily="34" charset="0"/>
                <a:cs typeface="Arial" panose="020B0604020202020204" pitchFamily="34" charset="0"/>
              </a:rPr>
              <a:t>Imagination, Cognition and Personality</a:t>
            </a:r>
            <a:r>
              <a:rPr lang="en-GB" sz="3600" dirty="0">
                <a:effectLst/>
                <a:latin typeface="Arial" panose="020B0604020202020204" pitchFamily="34" charset="0"/>
                <a:cs typeface="Arial" panose="020B0604020202020204" pitchFamily="34" charset="0"/>
              </a:rPr>
              <a:t>, 9(3), pp. 185–211.</a:t>
            </a:r>
          </a:p>
          <a:p>
            <a:endParaRPr lang="en-GB" dirty="0"/>
          </a:p>
        </p:txBody>
      </p:sp>
      <p:pic>
        <p:nvPicPr>
          <p:cNvPr id="21" name="Picture 20">
            <a:extLst>
              <a:ext uri="{FF2B5EF4-FFF2-40B4-BE49-F238E27FC236}">
                <a16:creationId xmlns:a16="http://schemas.microsoft.com/office/drawing/2014/main" id="{BD648E7C-E3C3-1548-7F22-F5705B2220C7}"/>
              </a:ext>
            </a:extLst>
          </p:cNvPr>
          <p:cNvPicPr/>
          <p:nvPr/>
        </p:nvPicPr>
        <p:blipFill>
          <a:blip r:embed="rId3"/>
          <a:stretch>
            <a:fillRect/>
          </a:stretch>
        </p:blipFill>
        <p:spPr>
          <a:xfrm>
            <a:off x="1302739" y="683817"/>
            <a:ext cx="6096000" cy="4749341"/>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onderingpeacock|08-2022"/>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1771</TotalTime>
  <Words>735</Words>
  <Application>Microsoft Office PowerPoint</Application>
  <PresentationFormat>Custom</PresentationFormat>
  <Paragraphs>72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Times New Roman</vt:lpstr>
      <vt:lpstr>Quattrocento</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 for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Simona Kavaliauskaite</cp:lastModifiedBy>
  <cp:revision>103</cp:revision>
  <cp:lastPrinted>2000-08-03T00:31:24Z</cp:lastPrinted>
  <dcterms:modified xsi:type="dcterms:W3CDTF">2025-10-11T11:56:01Z</dcterms:modified>
  <cp:category>research posters template</cp:category>
</cp:coreProperties>
</file>