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
  </p:notesMasterIdLst>
  <p:sldIdLst>
    <p:sldId id="256" r:id="rId2"/>
  </p:sldIdLst>
  <p:sldSz cx="9144000" cy="6858000" type="screen4x3"/>
  <p:notesSz cx="68580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91" d="100"/>
          <a:sy n="91" d="100"/>
        </p:scale>
        <p:origin x="1374" y="11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7153348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 Id="rId9" Type="http://schemas.openxmlformats.org/officeDocument/2006/relationships/image" Target="../media/image7.png"/></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1B1F3B"/>
        </a:solidFill>
        <a:effectLst/>
      </p:bgPr>
    </p:bg>
    <p:spTree>
      <p:nvGrpSpPr>
        <p:cNvPr id="1" name=""/>
        <p:cNvGrpSpPr/>
        <p:nvPr/>
      </p:nvGrpSpPr>
      <p:grpSpPr>
        <a:xfrm>
          <a:off x="0" y="0"/>
          <a:ext cx="0" cy="0"/>
          <a:chOff x="0" y="0"/>
          <a:chExt cx="0" cy="0"/>
        </a:xfrm>
      </p:grpSpPr>
      <p:sp>
        <p:nvSpPr>
          <p:cNvPr id="2" name="Shape 0"/>
          <p:cNvSpPr/>
          <p:nvPr/>
        </p:nvSpPr>
        <p:spPr>
          <a:xfrm>
            <a:off x="0" y="-32522"/>
            <a:ext cx="9144000" cy="636315"/>
          </a:xfrm>
          <a:prstGeom prst="rect">
            <a:avLst/>
          </a:prstGeom>
          <a:solidFill>
            <a:srgbClr val="7B2FF7"/>
          </a:solidFill>
          <a:ln/>
        </p:spPr>
      </p:sp>
      <p:sp>
        <p:nvSpPr>
          <p:cNvPr id="3" name="Text 1"/>
          <p:cNvSpPr/>
          <p:nvPr/>
        </p:nvSpPr>
        <p:spPr>
          <a:xfrm>
            <a:off x="179109" y="-278562"/>
            <a:ext cx="8507691" cy="761685"/>
          </a:xfrm>
          <a:prstGeom prst="rect">
            <a:avLst/>
          </a:prstGeom>
          <a:noFill/>
          <a:ln/>
        </p:spPr>
        <p:txBody>
          <a:bodyPr wrap="square" rtlCol="0" anchor="ctr"/>
          <a:lstStyle/>
          <a:p>
            <a:pPr marL="0" indent="0" algn="ctr">
              <a:lnSpc>
                <a:spcPct val="110000"/>
              </a:lnSpc>
              <a:buNone/>
            </a:pPr>
            <a:r>
              <a:rPr lang="en-US" b="1" dirty="0">
                <a:solidFill>
                  <a:srgbClr val="FFFFFF"/>
                </a:solidFill>
                <a:latin typeface="Arial Black" pitchFamily="34" charset="0"/>
                <a:ea typeface="Arial Black" pitchFamily="34" charset="-122"/>
                <a:cs typeface="Arial Black" pitchFamily="34" charset="-120"/>
              </a:rPr>
              <a:t>How to Create a New</a:t>
            </a:r>
            <a:r>
              <a:rPr lang="en-US" dirty="0"/>
              <a:t> </a:t>
            </a:r>
            <a:r>
              <a:rPr lang="en-US" b="1" dirty="0">
                <a:solidFill>
                  <a:srgbClr val="FFFFFF"/>
                </a:solidFill>
                <a:latin typeface="Arial Black" pitchFamily="34" charset="0"/>
                <a:ea typeface="Arial Black" pitchFamily="34" charset="-122"/>
                <a:cs typeface="Arial Black" pitchFamily="34" charset="-120"/>
              </a:rPr>
              <a:t>Teams Meeting</a:t>
            </a:r>
            <a:endParaRPr lang="en-US" dirty="0"/>
          </a:p>
        </p:txBody>
      </p:sp>
      <p:sp>
        <p:nvSpPr>
          <p:cNvPr id="4" name="Shape 2"/>
          <p:cNvSpPr/>
          <p:nvPr/>
        </p:nvSpPr>
        <p:spPr>
          <a:xfrm>
            <a:off x="2286000" y="226304"/>
            <a:ext cx="4572000" cy="309199"/>
          </a:xfrm>
          <a:prstGeom prst="rect">
            <a:avLst/>
          </a:prstGeom>
          <a:solidFill>
            <a:srgbClr val="00D4AA"/>
          </a:solidFill>
          <a:ln/>
        </p:spPr>
      </p:sp>
      <p:sp>
        <p:nvSpPr>
          <p:cNvPr id="5" name="Text 3"/>
          <p:cNvSpPr/>
          <p:nvPr/>
        </p:nvSpPr>
        <p:spPr>
          <a:xfrm>
            <a:off x="2377440" y="192313"/>
            <a:ext cx="4572000" cy="411480"/>
          </a:xfrm>
          <a:prstGeom prst="rect">
            <a:avLst/>
          </a:prstGeom>
          <a:noFill/>
          <a:ln/>
        </p:spPr>
        <p:txBody>
          <a:bodyPr wrap="square" rtlCol="0" anchor="ctr"/>
          <a:lstStyle/>
          <a:p>
            <a:pPr marL="0" indent="0" algn="ctr">
              <a:buNone/>
            </a:pPr>
            <a:r>
              <a:rPr lang="en-US" sz="1400" b="1" dirty="0">
                <a:solidFill>
                  <a:srgbClr val="1B1F3B"/>
                </a:solidFill>
                <a:latin typeface="Arial" pitchFamily="34" charset="0"/>
                <a:ea typeface="Arial" pitchFamily="34" charset="-122"/>
                <a:cs typeface="Arial" pitchFamily="34" charset="-120"/>
              </a:rPr>
              <a:t>A Step-by-Step Workplace Guide</a:t>
            </a:r>
            <a:endParaRPr lang="en-US" sz="1400" dirty="0"/>
          </a:p>
        </p:txBody>
      </p:sp>
      <p:sp>
        <p:nvSpPr>
          <p:cNvPr id="6" name="Shape 4"/>
          <p:cNvSpPr/>
          <p:nvPr/>
        </p:nvSpPr>
        <p:spPr>
          <a:xfrm>
            <a:off x="365760" y="735882"/>
            <a:ext cx="4023360" cy="1817723"/>
          </a:xfrm>
          <a:prstGeom prst="rect">
            <a:avLst/>
          </a:prstGeom>
          <a:solidFill>
            <a:srgbClr val="252A4A"/>
          </a:solidFill>
          <a:ln/>
          <a:effectLst>
            <a:outerShdw blurRad="50800" dist="25400" dir="8100000" algn="bl" rotWithShape="0">
              <a:srgbClr val="000000">
                <a:alpha val="20000"/>
              </a:srgbClr>
            </a:outerShdw>
          </a:effectLst>
        </p:spPr>
      </p:sp>
      <p:sp>
        <p:nvSpPr>
          <p:cNvPr id="7" name="Shape 5"/>
          <p:cNvSpPr/>
          <p:nvPr/>
        </p:nvSpPr>
        <p:spPr>
          <a:xfrm>
            <a:off x="365760" y="708546"/>
            <a:ext cx="411480" cy="365760"/>
          </a:xfrm>
          <a:prstGeom prst="ellipse">
            <a:avLst/>
          </a:prstGeom>
          <a:solidFill>
            <a:srgbClr val="7B2FF7"/>
          </a:solidFill>
          <a:ln/>
        </p:spPr>
      </p:sp>
      <p:sp>
        <p:nvSpPr>
          <p:cNvPr id="8" name="Text 6"/>
          <p:cNvSpPr/>
          <p:nvPr/>
        </p:nvSpPr>
        <p:spPr>
          <a:xfrm>
            <a:off x="365760" y="708546"/>
            <a:ext cx="411480" cy="365760"/>
          </a:xfrm>
          <a:prstGeom prst="rect">
            <a:avLst/>
          </a:prstGeom>
          <a:noFill/>
          <a:ln/>
        </p:spPr>
        <p:txBody>
          <a:bodyPr wrap="square" lIns="0" tIns="0" rIns="0" bIns="0" rtlCol="0" anchor="ctr"/>
          <a:lstStyle/>
          <a:p>
            <a:pPr marL="0" indent="0" algn="ctr">
              <a:buNone/>
            </a:pPr>
            <a:r>
              <a:rPr lang="en-US" sz="1400" b="1" dirty="0">
                <a:solidFill>
                  <a:srgbClr val="FFFFFF"/>
                </a:solidFill>
                <a:latin typeface="Arial Black" pitchFamily="34" charset="0"/>
                <a:ea typeface="Arial Black" pitchFamily="34" charset="-122"/>
                <a:cs typeface="Arial Black" pitchFamily="34" charset="-120"/>
              </a:rPr>
              <a:t>1</a:t>
            </a:r>
            <a:endParaRPr lang="en-US" sz="1400" dirty="0"/>
          </a:p>
        </p:txBody>
      </p:sp>
      <p:pic>
        <p:nvPicPr>
          <p:cNvPr id="9" name="Image 0" descr="preencoded.png"/>
          <p:cNvPicPr>
            <a:picLocks noChangeAspect="1"/>
          </p:cNvPicPr>
          <p:nvPr/>
        </p:nvPicPr>
        <p:blipFill>
          <a:blip r:embed="rId3"/>
          <a:stretch>
            <a:fillRect/>
          </a:stretch>
        </p:blipFill>
        <p:spPr>
          <a:xfrm>
            <a:off x="800100" y="703126"/>
            <a:ext cx="411480" cy="411480"/>
          </a:xfrm>
          <a:prstGeom prst="rect">
            <a:avLst/>
          </a:prstGeom>
        </p:spPr>
      </p:pic>
      <p:sp>
        <p:nvSpPr>
          <p:cNvPr id="10" name="Text 7"/>
          <p:cNvSpPr/>
          <p:nvPr/>
        </p:nvSpPr>
        <p:spPr>
          <a:xfrm>
            <a:off x="1303020" y="749670"/>
            <a:ext cx="2560320" cy="365760"/>
          </a:xfrm>
          <a:prstGeom prst="rect">
            <a:avLst/>
          </a:prstGeom>
          <a:noFill/>
          <a:ln/>
        </p:spPr>
        <p:txBody>
          <a:bodyPr wrap="square" lIns="0" tIns="0" rIns="0" bIns="0" rtlCol="0" anchor="ctr"/>
          <a:lstStyle/>
          <a:p>
            <a:pPr marL="0" indent="0">
              <a:buNone/>
            </a:pPr>
            <a:r>
              <a:rPr lang="en-US" sz="1300" b="1" dirty="0">
                <a:solidFill>
                  <a:srgbClr val="7B2FF7"/>
                </a:solidFill>
                <a:latin typeface="Arial" pitchFamily="34" charset="0"/>
                <a:ea typeface="Arial" pitchFamily="34" charset="-122"/>
                <a:cs typeface="Arial" pitchFamily="34" charset="-120"/>
              </a:rPr>
              <a:t>Open Microsoft Teams</a:t>
            </a:r>
            <a:endParaRPr lang="en-US" sz="1300" dirty="0"/>
          </a:p>
        </p:txBody>
      </p:sp>
      <p:sp>
        <p:nvSpPr>
          <p:cNvPr id="11" name="Text 8"/>
          <p:cNvSpPr/>
          <p:nvPr/>
        </p:nvSpPr>
        <p:spPr>
          <a:xfrm>
            <a:off x="502920" y="1169399"/>
            <a:ext cx="3749040" cy="594360"/>
          </a:xfrm>
          <a:prstGeom prst="rect">
            <a:avLst/>
          </a:prstGeom>
          <a:noFill/>
          <a:ln/>
        </p:spPr>
        <p:txBody>
          <a:bodyPr wrap="square" lIns="0" tIns="0" rIns="0" bIns="0" rtlCol="0" anchor="t"/>
          <a:lstStyle/>
          <a:p>
            <a:pPr marL="0" indent="0" algn="just">
              <a:lnSpc>
                <a:spcPct val="115000"/>
              </a:lnSpc>
              <a:buNone/>
            </a:pPr>
            <a:r>
              <a:rPr lang="en-US" sz="1000" dirty="0">
                <a:solidFill>
                  <a:srgbClr val="C8D0E7"/>
                </a:solidFill>
                <a:latin typeface="Calibri" pitchFamily="34" charset="0"/>
                <a:ea typeface="Calibri" pitchFamily="34" charset="-122"/>
                <a:cs typeface="Calibri" pitchFamily="34" charset="-120"/>
              </a:rPr>
              <a:t>The initial one is to open the Microsoft Teams on the computer. It would be located in the windows Start menu or the Mac Applications. Alternatively, one can access Teams using a web browser and go to teams.microsoft.com. After opening the application, the user has to log in using the </a:t>
            </a:r>
            <a:r>
              <a:rPr lang="en-US" sz="1000" dirty="0" err="1">
                <a:solidFill>
                  <a:srgbClr val="C8D0E7"/>
                </a:solidFill>
                <a:latin typeface="Calibri" pitchFamily="34" charset="0"/>
                <a:ea typeface="Calibri" pitchFamily="34" charset="-122"/>
                <a:cs typeface="Calibri" pitchFamily="34" charset="-120"/>
              </a:rPr>
              <a:t>organisational</a:t>
            </a:r>
            <a:r>
              <a:rPr lang="en-US" sz="1000" dirty="0">
                <a:solidFill>
                  <a:srgbClr val="C8D0E7"/>
                </a:solidFill>
                <a:latin typeface="Calibri" pitchFamily="34" charset="0"/>
                <a:ea typeface="Calibri" pitchFamily="34" charset="-122"/>
                <a:cs typeface="Calibri" pitchFamily="34" charset="-120"/>
              </a:rPr>
              <a:t> email address and password. When the </a:t>
            </a:r>
            <a:r>
              <a:rPr lang="en-US" sz="1000" dirty="0" err="1">
                <a:solidFill>
                  <a:srgbClr val="C8D0E7"/>
                </a:solidFill>
                <a:latin typeface="Calibri" pitchFamily="34" charset="0"/>
                <a:ea typeface="Calibri" pitchFamily="34" charset="-122"/>
                <a:cs typeface="Calibri" pitchFamily="34" charset="-120"/>
              </a:rPr>
              <a:t>organisation</a:t>
            </a:r>
            <a:r>
              <a:rPr lang="en-US" sz="1000" dirty="0">
                <a:solidFill>
                  <a:srgbClr val="C8D0E7"/>
                </a:solidFill>
                <a:latin typeface="Calibri" pitchFamily="34" charset="0"/>
                <a:ea typeface="Calibri" pitchFamily="34" charset="-122"/>
                <a:cs typeface="Calibri" pitchFamily="34" charset="-120"/>
              </a:rPr>
              <a:t> applies single sign-on, the log-in can be automated. One should have a steady internet connection and then continue (MS, 2024).</a:t>
            </a:r>
            <a:endParaRPr lang="en-US" sz="1000" dirty="0"/>
          </a:p>
        </p:txBody>
      </p:sp>
      <p:sp>
        <p:nvSpPr>
          <p:cNvPr id="12" name="Shape 9"/>
          <p:cNvSpPr/>
          <p:nvPr/>
        </p:nvSpPr>
        <p:spPr>
          <a:xfrm>
            <a:off x="4754880" y="735883"/>
            <a:ext cx="4023360" cy="1817722"/>
          </a:xfrm>
          <a:prstGeom prst="rect">
            <a:avLst/>
          </a:prstGeom>
          <a:solidFill>
            <a:srgbClr val="252A4A"/>
          </a:solidFill>
          <a:ln/>
          <a:effectLst>
            <a:outerShdw blurRad="50800" dist="25400" dir="8100000" algn="bl" rotWithShape="0">
              <a:srgbClr val="000000">
                <a:alpha val="20000"/>
              </a:srgbClr>
            </a:outerShdw>
          </a:effectLst>
        </p:spPr>
      </p:sp>
      <p:sp>
        <p:nvSpPr>
          <p:cNvPr id="13" name="Shape 10"/>
          <p:cNvSpPr/>
          <p:nvPr/>
        </p:nvSpPr>
        <p:spPr>
          <a:xfrm>
            <a:off x="4892276" y="685451"/>
            <a:ext cx="411480" cy="403938"/>
          </a:xfrm>
          <a:prstGeom prst="ellipse">
            <a:avLst/>
          </a:prstGeom>
          <a:solidFill>
            <a:srgbClr val="00D4AA"/>
          </a:solidFill>
          <a:ln/>
        </p:spPr>
      </p:sp>
      <p:sp>
        <p:nvSpPr>
          <p:cNvPr id="14" name="Text 11"/>
          <p:cNvSpPr/>
          <p:nvPr/>
        </p:nvSpPr>
        <p:spPr>
          <a:xfrm>
            <a:off x="4892276" y="685451"/>
            <a:ext cx="411480" cy="403938"/>
          </a:xfrm>
          <a:prstGeom prst="rect">
            <a:avLst/>
          </a:prstGeom>
          <a:noFill/>
          <a:ln/>
        </p:spPr>
        <p:txBody>
          <a:bodyPr wrap="square" lIns="0" tIns="0" rIns="0" bIns="0" rtlCol="0" anchor="ctr"/>
          <a:lstStyle/>
          <a:p>
            <a:pPr marL="0" indent="0" algn="ctr">
              <a:buNone/>
            </a:pPr>
            <a:r>
              <a:rPr lang="en-US" sz="1400" b="1" dirty="0">
                <a:solidFill>
                  <a:srgbClr val="FFFFFF"/>
                </a:solidFill>
                <a:latin typeface="Arial Black" pitchFamily="34" charset="0"/>
                <a:ea typeface="Arial Black" pitchFamily="34" charset="-122"/>
                <a:cs typeface="Arial Black" pitchFamily="34" charset="-120"/>
              </a:rPr>
              <a:t>2</a:t>
            </a:r>
            <a:endParaRPr lang="en-US" sz="2000" dirty="0"/>
          </a:p>
        </p:txBody>
      </p:sp>
      <p:pic>
        <p:nvPicPr>
          <p:cNvPr id="15" name="Image 1" descr="preencoded.png"/>
          <p:cNvPicPr>
            <a:picLocks noChangeAspect="1"/>
          </p:cNvPicPr>
          <p:nvPr/>
        </p:nvPicPr>
        <p:blipFill>
          <a:blip r:embed="rId4"/>
          <a:stretch>
            <a:fillRect/>
          </a:stretch>
        </p:blipFill>
        <p:spPr>
          <a:xfrm>
            <a:off x="5360670" y="676022"/>
            <a:ext cx="411480" cy="411480"/>
          </a:xfrm>
          <a:prstGeom prst="rect">
            <a:avLst/>
          </a:prstGeom>
        </p:spPr>
      </p:pic>
      <p:sp>
        <p:nvSpPr>
          <p:cNvPr id="16" name="Text 12"/>
          <p:cNvSpPr/>
          <p:nvPr/>
        </p:nvSpPr>
        <p:spPr>
          <a:xfrm>
            <a:off x="5829064" y="749670"/>
            <a:ext cx="2560320" cy="365760"/>
          </a:xfrm>
          <a:prstGeom prst="rect">
            <a:avLst/>
          </a:prstGeom>
          <a:noFill/>
          <a:ln/>
        </p:spPr>
        <p:txBody>
          <a:bodyPr wrap="square" lIns="0" tIns="0" rIns="0" bIns="0" rtlCol="0" anchor="ctr"/>
          <a:lstStyle/>
          <a:p>
            <a:pPr marL="0" indent="0">
              <a:buNone/>
            </a:pPr>
            <a:r>
              <a:rPr lang="en-US" sz="1300" b="1" dirty="0">
                <a:solidFill>
                  <a:srgbClr val="00D4AA"/>
                </a:solidFill>
                <a:latin typeface="Arial" pitchFamily="34" charset="0"/>
                <a:ea typeface="Arial" pitchFamily="34" charset="-122"/>
                <a:cs typeface="Arial" pitchFamily="34" charset="-120"/>
              </a:rPr>
              <a:t>Navigate to Calendar</a:t>
            </a:r>
            <a:endParaRPr lang="en-US" sz="1300" dirty="0"/>
          </a:p>
        </p:txBody>
      </p:sp>
      <p:sp>
        <p:nvSpPr>
          <p:cNvPr id="17" name="Text 13"/>
          <p:cNvSpPr/>
          <p:nvPr/>
        </p:nvSpPr>
        <p:spPr>
          <a:xfrm>
            <a:off x="4892040" y="1170224"/>
            <a:ext cx="3749040" cy="594360"/>
          </a:xfrm>
          <a:prstGeom prst="rect">
            <a:avLst/>
          </a:prstGeom>
          <a:noFill/>
          <a:ln/>
        </p:spPr>
        <p:txBody>
          <a:bodyPr wrap="square" lIns="0" tIns="0" rIns="0" bIns="0" rtlCol="0" anchor="t"/>
          <a:lstStyle/>
          <a:p>
            <a:pPr marL="0" indent="0">
              <a:lnSpc>
                <a:spcPct val="115000"/>
              </a:lnSpc>
              <a:buNone/>
            </a:pPr>
            <a:r>
              <a:rPr lang="en-US" sz="1000" dirty="0">
                <a:solidFill>
                  <a:srgbClr val="C8D0E7"/>
                </a:solidFill>
                <a:latin typeface="Calibri" pitchFamily="34" charset="0"/>
                <a:ea typeface="Calibri" pitchFamily="34" charset="-122"/>
                <a:cs typeface="Calibri" pitchFamily="34" charset="-120"/>
              </a:rPr>
              <a:t>After signing in, the left sidebar of the Teams interface will show various icons that denote various sections including Activity, Chat, Teams and Calendar. One should click the Calendar icon that looks like a small grid of a calendar. This will open the schedule view in which the available meetings and appointments will be shown. The calendar will integrate with the Outlook and therefore any meeting to be held in the past will be visible here as well automatically </a:t>
            </a:r>
            <a:r>
              <a:rPr lang="en-US" sz="1000">
                <a:solidFill>
                  <a:srgbClr val="C8D0E7"/>
                </a:solidFill>
                <a:latin typeface="Calibri" pitchFamily="34" charset="0"/>
                <a:ea typeface="Calibri" pitchFamily="34" charset="-122"/>
                <a:cs typeface="Calibri" pitchFamily="34" charset="-120"/>
              </a:rPr>
              <a:t>(MS, 2023).</a:t>
            </a:r>
            <a:endParaRPr lang="en-US" sz="1000" dirty="0"/>
          </a:p>
        </p:txBody>
      </p:sp>
      <p:sp>
        <p:nvSpPr>
          <p:cNvPr id="18" name="Shape 14"/>
          <p:cNvSpPr/>
          <p:nvPr/>
        </p:nvSpPr>
        <p:spPr>
          <a:xfrm>
            <a:off x="365760" y="2645045"/>
            <a:ext cx="4023360" cy="1679859"/>
          </a:xfrm>
          <a:prstGeom prst="rect">
            <a:avLst/>
          </a:prstGeom>
          <a:solidFill>
            <a:srgbClr val="252A4A"/>
          </a:solidFill>
          <a:ln/>
          <a:effectLst>
            <a:outerShdw blurRad="50800" dist="25400" dir="8100000" algn="bl" rotWithShape="0">
              <a:srgbClr val="000000">
                <a:alpha val="20000"/>
              </a:srgbClr>
            </a:outerShdw>
          </a:effectLst>
        </p:spPr>
      </p:sp>
      <p:sp>
        <p:nvSpPr>
          <p:cNvPr id="19" name="Shape 15"/>
          <p:cNvSpPr/>
          <p:nvPr/>
        </p:nvSpPr>
        <p:spPr>
          <a:xfrm>
            <a:off x="502920" y="2702078"/>
            <a:ext cx="411480" cy="320040"/>
          </a:xfrm>
          <a:prstGeom prst="ellipse">
            <a:avLst/>
          </a:prstGeom>
          <a:solidFill>
            <a:srgbClr val="FF6B6B"/>
          </a:solidFill>
          <a:ln/>
        </p:spPr>
      </p:sp>
      <p:sp>
        <p:nvSpPr>
          <p:cNvPr id="20" name="Text 16"/>
          <p:cNvSpPr/>
          <p:nvPr/>
        </p:nvSpPr>
        <p:spPr>
          <a:xfrm>
            <a:off x="502920" y="2702078"/>
            <a:ext cx="411480" cy="320040"/>
          </a:xfrm>
          <a:prstGeom prst="rect">
            <a:avLst/>
          </a:prstGeom>
          <a:noFill/>
          <a:ln/>
        </p:spPr>
        <p:txBody>
          <a:bodyPr wrap="square" lIns="0" tIns="0" rIns="0" bIns="0" rtlCol="0" anchor="ctr"/>
          <a:lstStyle/>
          <a:p>
            <a:pPr marL="0" indent="0" algn="ctr">
              <a:buNone/>
            </a:pPr>
            <a:r>
              <a:rPr lang="en-US" sz="1400" b="1" dirty="0">
                <a:solidFill>
                  <a:srgbClr val="FFFFFF"/>
                </a:solidFill>
                <a:latin typeface="Arial Black" pitchFamily="34" charset="0"/>
                <a:ea typeface="Arial Black" pitchFamily="34" charset="-122"/>
                <a:cs typeface="Arial Black" pitchFamily="34" charset="-120"/>
              </a:rPr>
              <a:t>3</a:t>
            </a:r>
            <a:endParaRPr lang="en-US" sz="2000" dirty="0"/>
          </a:p>
        </p:txBody>
      </p:sp>
      <p:pic>
        <p:nvPicPr>
          <p:cNvPr id="21" name="Image 2" descr="preencoded.png"/>
          <p:cNvPicPr>
            <a:picLocks noChangeAspect="1"/>
          </p:cNvPicPr>
          <p:nvPr/>
        </p:nvPicPr>
        <p:blipFill>
          <a:blip r:embed="rId5"/>
          <a:stretch>
            <a:fillRect/>
          </a:stretch>
        </p:blipFill>
        <p:spPr>
          <a:xfrm>
            <a:off x="1025401" y="2667666"/>
            <a:ext cx="411480" cy="411480"/>
          </a:xfrm>
          <a:prstGeom prst="rect">
            <a:avLst/>
          </a:prstGeom>
        </p:spPr>
      </p:pic>
      <p:sp>
        <p:nvSpPr>
          <p:cNvPr id="22" name="Text 17"/>
          <p:cNvSpPr/>
          <p:nvPr/>
        </p:nvSpPr>
        <p:spPr>
          <a:xfrm>
            <a:off x="1528321" y="2697126"/>
            <a:ext cx="2560320" cy="365760"/>
          </a:xfrm>
          <a:prstGeom prst="rect">
            <a:avLst/>
          </a:prstGeom>
          <a:noFill/>
          <a:ln/>
        </p:spPr>
        <p:txBody>
          <a:bodyPr wrap="square" lIns="0" tIns="0" rIns="0" bIns="0" rtlCol="0" anchor="ctr"/>
          <a:lstStyle/>
          <a:p>
            <a:pPr marL="0" indent="0">
              <a:buNone/>
            </a:pPr>
            <a:r>
              <a:rPr lang="en-US" sz="1300" b="1" dirty="0">
                <a:solidFill>
                  <a:srgbClr val="FF6B6B"/>
                </a:solidFill>
                <a:latin typeface="Arial" pitchFamily="34" charset="0"/>
                <a:ea typeface="Arial" pitchFamily="34" charset="-122"/>
                <a:cs typeface="Arial" pitchFamily="34" charset="-120"/>
              </a:rPr>
              <a:t>Click 'New Meeting'</a:t>
            </a:r>
            <a:endParaRPr lang="en-US" sz="1300" dirty="0"/>
          </a:p>
        </p:txBody>
      </p:sp>
      <p:sp>
        <p:nvSpPr>
          <p:cNvPr id="23" name="Text 18"/>
          <p:cNvSpPr/>
          <p:nvPr/>
        </p:nvSpPr>
        <p:spPr>
          <a:xfrm>
            <a:off x="502920" y="3159044"/>
            <a:ext cx="3749040" cy="594360"/>
          </a:xfrm>
          <a:prstGeom prst="rect">
            <a:avLst/>
          </a:prstGeom>
          <a:noFill/>
          <a:ln/>
        </p:spPr>
        <p:txBody>
          <a:bodyPr wrap="square" lIns="0" tIns="0" rIns="0" bIns="0" rtlCol="0" anchor="t"/>
          <a:lstStyle/>
          <a:p>
            <a:pPr marL="0" indent="0" algn="just">
              <a:lnSpc>
                <a:spcPct val="115000"/>
              </a:lnSpc>
              <a:buNone/>
            </a:pPr>
            <a:r>
              <a:rPr lang="en-US" sz="1000" dirty="0">
                <a:solidFill>
                  <a:srgbClr val="C8D0E7"/>
                </a:solidFill>
                <a:latin typeface="Calibri" pitchFamily="34" charset="0"/>
                <a:ea typeface="Calibri" pitchFamily="34" charset="-122"/>
                <a:cs typeface="Calibri" pitchFamily="34" charset="-120"/>
              </a:rPr>
              <a:t>There is a button that is labeled + New Meeting displayed in the top-right corner of the Calendar view. By clicking this button, one opens the meeting creation form. A new window or panel emerges and there are a number of fields to be filled. The relevant information on the meeting is added here with the entry of all the details on the meeting such as title of meeting, names of attendees, and date of meeting.</a:t>
            </a:r>
            <a:endParaRPr lang="en-US" sz="1000" dirty="0"/>
          </a:p>
        </p:txBody>
      </p:sp>
      <p:sp>
        <p:nvSpPr>
          <p:cNvPr id="24" name="Shape 19"/>
          <p:cNvSpPr/>
          <p:nvPr/>
        </p:nvSpPr>
        <p:spPr>
          <a:xfrm>
            <a:off x="4754880" y="2645046"/>
            <a:ext cx="4023360" cy="1540455"/>
          </a:xfrm>
          <a:prstGeom prst="rect">
            <a:avLst/>
          </a:prstGeom>
          <a:solidFill>
            <a:srgbClr val="252A4A"/>
          </a:solidFill>
          <a:ln/>
          <a:effectLst>
            <a:outerShdw blurRad="50800" dist="25400" dir="8100000" algn="bl" rotWithShape="0">
              <a:srgbClr val="000000">
                <a:alpha val="20000"/>
              </a:srgbClr>
            </a:outerShdw>
          </a:effectLst>
        </p:spPr>
      </p:sp>
      <p:sp>
        <p:nvSpPr>
          <p:cNvPr id="25" name="Shape 20"/>
          <p:cNvSpPr/>
          <p:nvPr/>
        </p:nvSpPr>
        <p:spPr>
          <a:xfrm>
            <a:off x="4892039" y="2747092"/>
            <a:ext cx="365053" cy="308022"/>
          </a:xfrm>
          <a:prstGeom prst="ellipse">
            <a:avLst/>
          </a:prstGeom>
          <a:solidFill>
            <a:srgbClr val="FFD93D"/>
          </a:solidFill>
          <a:ln/>
        </p:spPr>
      </p:sp>
      <p:sp>
        <p:nvSpPr>
          <p:cNvPr id="26" name="Text 21"/>
          <p:cNvSpPr/>
          <p:nvPr/>
        </p:nvSpPr>
        <p:spPr>
          <a:xfrm>
            <a:off x="4892040" y="2735074"/>
            <a:ext cx="365052" cy="320040"/>
          </a:xfrm>
          <a:prstGeom prst="rect">
            <a:avLst/>
          </a:prstGeom>
          <a:noFill/>
          <a:ln/>
        </p:spPr>
        <p:txBody>
          <a:bodyPr wrap="square" lIns="0" tIns="0" rIns="0" bIns="0" rtlCol="0" anchor="ctr"/>
          <a:lstStyle/>
          <a:p>
            <a:pPr marL="0" indent="0" algn="ctr">
              <a:buNone/>
            </a:pPr>
            <a:r>
              <a:rPr lang="en-US" sz="1400" b="1" dirty="0">
                <a:solidFill>
                  <a:srgbClr val="FFFFFF"/>
                </a:solidFill>
                <a:latin typeface="Arial Black" pitchFamily="34" charset="0"/>
                <a:ea typeface="Arial Black" pitchFamily="34" charset="-122"/>
                <a:cs typeface="Arial Black" pitchFamily="34" charset="-120"/>
              </a:rPr>
              <a:t>4</a:t>
            </a:r>
            <a:endParaRPr lang="en-US" sz="1400" dirty="0"/>
          </a:p>
        </p:txBody>
      </p:sp>
      <p:pic>
        <p:nvPicPr>
          <p:cNvPr id="27" name="Image 3" descr="preencoded.png"/>
          <p:cNvPicPr>
            <a:picLocks noChangeAspect="1"/>
          </p:cNvPicPr>
          <p:nvPr/>
        </p:nvPicPr>
        <p:blipFill>
          <a:blip r:embed="rId6"/>
          <a:stretch>
            <a:fillRect/>
          </a:stretch>
        </p:blipFill>
        <p:spPr>
          <a:xfrm>
            <a:off x="5303756" y="2702078"/>
            <a:ext cx="411480" cy="411480"/>
          </a:xfrm>
          <a:prstGeom prst="rect">
            <a:avLst/>
          </a:prstGeom>
        </p:spPr>
      </p:pic>
      <p:sp>
        <p:nvSpPr>
          <p:cNvPr id="28" name="Text 22"/>
          <p:cNvSpPr/>
          <p:nvPr/>
        </p:nvSpPr>
        <p:spPr>
          <a:xfrm>
            <a:off x="5852632" y="2679453"/>
            <a:ext cx="2560320" cy="365760"/>
          </a:xfrm>
          <a:prstGeom prst="rect">
            <a:avLst/>
          </a:prstGeom>
          <a:noFill/>
          <a:ln/>
        </p:spPr>
        <p:txBody>
          <a:bodyPr wrap="square" lIns="0" tIns="0" rIns="0" bIns="0" rtlCol="0" anchor="ctr"/>
          <a:lstStyle/>
          <a:p>
            <a:pPr marL="0" indent="0">
              <a:buNone/>
            </a:pPr>
            <a:r>
              <a:rPr lang="en-US" sz="1300" b="1" dirty="0">
                <a:solidFill>
                  <a:srgbClr val="FFD93D"/>
                </a:solidFill>
                <a:latin typeface="Arial" pitchFamily="34" charset="0"/>
                <a:ea typeface="Arial" pitchFamily="34" charset="-122"/>
                <a:cs typeface="Arial" pitchFamily="34" charset="-120"/>
              </a:rPr>
              <a:t>Enter Meeting Details</a:t>
            </a:r>
            <a:endParaRPr lang="en-US" sz="1300" dirty="0"/>
          </a:p>
        </p:txBody>
      </p:sp>
      <p:sp>
        <p:nvSpPr>
          <p:cNvPr id="29" name="Text 23"/>
          <p:cNvSpPr/>
          <p:nvPr/>
        </p:nvSpPr>
        <p:spPr>
          <a:xfrm>
            <a:off x="4892039" y="3079146"/>
            <a:ext cx="3749040" cy="594360"/>
          </a:xfrm>
          <a:prstGeom prst="rect">
            <a:avLst/>
          </a:prstGeom>
          <a:noFill/>
          <a:ln/>
        </p:spPr>
        <p:txBody>
          <a:bodyPr wrap="square" lIns="0" tIns="0" rIns="0" bIns="0" rtlCol="0" anchor="t"/>
          <a:lstStyle/>
          <a:p>
            <a:pPr marL="0" indent="0" algn="just">
              <a:lnSpc>
                <a:spcPct val="115000"/>
              </a:lnSpc>
              <a:buNone/>
            </a:pPr>
            <a:r>
              <a:rPr lang="en-US" sz="900" dirty="0">
                <a:solidFill>
                  <a:srgbClr val="C8D0E7"/>
                </a:solidFill>
                <a:latin typeface="Calibri" pitchFamily="34" charset="0"/>
                <a:ea typeface="Calibri" pitchFamily="34" charset="-122"/>
                <a:cs typeface="Calibri" pitchFamily="34" charset="-120"/>
              </a:rPr>
              <a:t>Under the meeting form, the title must be typed in the form of a simple and descriptive one under the 'Add title' field at the top. Then, the names of the people to invite are typed in the field, Add required attendees. There are also optional attendants. Under that, the date and the start time are fixed with the date and time selectors and the right amount of time or the time to be ended is selected. In the event that colleagues are located in other regions, the right time zone ought to be chosen.</a:t>
            </a:r>
            <a:endParaRPr lang="en-US" sz="900" dirty="0"/>
          </a:p>
        </p:txBody>
      </p:sp>
      <p:sp>
        <p:nvSpPr>
          <p:cNvPr id="30" name="Shape 24"/>
          <p:cNvSpPr/>
          <p:nvPr/>
        </p:nvSpPr>
        <p:spPr>
          <a:xfrm>
            <a:off x="365760" y="4524043"/>
            <a:ext cx="4023360" cy="1715677"/>
          </a:xfrm>
          <a:prstGeom prst="rect">
            <a:avLst/>
          </a:prstGeom>
          <a:solidFill>
            <a:srgbClr val="252A4A"/>
          </a:solidFill>
          <a:ln/>
          <a:effectLst>
            <a:outerShdw blurRad="50800" dist="25400" dir="8100000" algn="bl" rotWithShape="0">
              <a:srgbClr val="000000">
                <a:alpha val="20000"/>
              </a:srgbClr>
            </a:outerShdw>
          </a:effectLst>
        </p:spPr>
        <p:txBody>
          <a:bodyPr/>
          <a:lstStyle/>
          <a:p>
            <a:endParaRPr lang="en-US" dirty="0"/>
          </a:p>
        </p:txBody>
      </p:sp>
      <p:sp>
        <p:nvSpPr>
          <p:cNvPr id="31" name="Shape 25"/>
          <p:cNvSpPr/>
          <p:nvPr/>
        </p:nvSpPr>
        <p:spPr>
          <a:xfrm>
            <a:off x="502920" y="4661204"/>
            <a:ext cx="297180" cy="320040"/>
          </a:xfrm>
          <a:prstGeom prst="ellipse">
            <a:avLst/>
          </a:prstGeom>
          <a:solidFill>
            <a:srgbClr val="4ECDC4"/>
          </a:solidFill>
          <a:ln/>
        </p:spPr>
      </p:sp>
      <p:sp>
        <p:nvSpPr>
          <p:cNvPr id="32" name="Text 26"/>
          <p:cNvSpPr/>
          <p:nvPr/>
        </p:nvSpPr>
        <p:spPr>
          <a:xfrm>
            <a:off x="502920" y="4661204"/>
            <a:ext cx="297180" cy="320040"/>
          </a:xfrm>
          <a:prstGeom prst="rect">
            <a:avLst/>
          </a:prstGeom>
          <a:noFill/>
          <a:ln/>
        </p:spPr>
        <p:txBody>
          <a:bodyPr wrap="square" lIns="0" tIns="0" rIns="0" bIns="0" rtlCol="0" anchor="ctr"/>
          <a:lstStyle/>
          <a:p>
            <a:pPr marL="0" indent="0" algn="ctr">
              <a:buNone/>
            </a:pPr>
            <a:r>
              <a:rPr lang="en-US" sz="1400" b="1" dirty="0">
                <a:solidFill>
                  <a:srgbClr val="FFFFFF"/>
                </a:solidFill>
                <a:latin typeface="Arial Black" pitchFamily="34" charset="0"/>
                <a:ea typeface="Arial Black" pitchFamily="34" charset="-122"/>
                <a:cs typeface="Arial Black" pitchFamily="34" charset="-120"/>
              </a:rPr>
              <a:t>5</a:t>
            </a:r>
            <a:endParaRPr lang="en-US" sz="1400" dirty="0"/>
          </a:p>
        </p:txBody>
      </p:sp>
      <p:pic>
        <p:nvPicPr>
          <p:cNvPr id="33" name="Image 4" descr="preencoded.png"/>
          <p:cNvPicPr>
            <a:picLocks noChangeAspect="1"/>
          </p:cNvPicPr>
          <p:nvPr/>
        </p:nvPicPr>
        <p:blipFill>
          <a:blip r:embed="rId7"/>
          <a:stretch>
            <a:fillRect/>
          </a:stretch>
        </p:blipFill>
        <p:spPr>
          <a:xfrm>
            <a:off x="845820" y="4615484"/>
            <a:ext cx="411480" cy="411480"/>
          </a:xfrm>
          <a:prstGeom prst="rect">
            <a:avLst/>
          </a:prstGeom>
        </p:spPr>
      </p:pic>
      <p:sp>
        <p:nvSpPr>
          <p:cNvPr id="34" name="Text 27"/>
          <p:cNvSpPr/>
          <p:nvPr/>
        </p:nvSpPr>
        <p:spPr>
          <a:xfrm>
            <a:off x="1309619" y="4645297"/>
            <a:ext cx="2560320" cy="365760"/>
          </a:xfrm>
          <a:prstGeom prst="rect">
            <a:avLst/>
          </a:prstGeom>
          <a:noFill/>
          <a:ln/>
        </p:spPr>
        <p:txBody>
          <a:bodyPr wrap="square" lIns="0" tIns="0" rIns="0" bIns="0" rtlCol="0" anchor="ctr"/>
          <a:lstStyle/>
          <a:p>
            <a:pPr marL="0" indent="0">
              <a:buNone/>
            </a:pPr>
            <a:r>
              <a:rPr lang="en-US" sz="1300" b="1" dirty="0">
                <a:solidFill>
                  <a:srgbClr val="4ECDC4"/>
                </a:solidFill>
                <a:latin typeface="Arial" pitchFamily="34" charset="0"/>
                <a:ea typeface="Arial" pitchFamily="34" charset="-122"/>
                <a:cs typeface="Arial" pitchFamily="34" charset="-120"/>
              </a:rPr>
              <a:t>Add Optional Details</a:t>
            </a:r>
            <a:endParaRPr lang="en-US" sz="1300" dirty="0"/>
          </a:p>
        </p:txBody>
      </p:sp>
      <p:sp>
        <p:nvSpPr>
          <p:cNvPr id="35" name="Text 28"/>
          <p:cNvSpPr/>
          <p:nvPr/>
        </p:nvSpPr>
        <p:spPr>
          <a:xfrm>
            <a:off x="502920" y="5118404"/>
            <a:ext cx="3749040" cy="594360"/>
          </a:xfrm>
          <a:prstGeom prst="rect">
            <a:avLst/>
          </a:prstGeom>
          <a:noFill/>
          <a:ln/>
        </p:spPr>
        <p:txBody>
          <a:bodyPr wrap="square" lIns="0" tIns="0" rIns="0" bIns="0" rtlCol="0" anchor="t"/>
          <a:lstStyle/>
          <a:p>
            <a:pPr marL="0" indent="0" algn="just">
              <a:lnSpc>
                <a:spcPct val="115000"/>
              </a:lnSpc>
              <a:buNone/>
            </a:pPr>
            <a:r>
              <a:rPr lang="en-US" sz="1000" dirty="0">
                <a:solidFill>
                  <a:srgbClr val="C8D0E7"/>
                </a:solidFill>
                <a:latin typeface="Calibri" pitchFamily="34" charset="0"/>
                <a:ea typeface="Calibri" pitchFamily="34" charset="-122"/>
                <a:cs typeface="Calibri" pitchFamily="34" charset="-120"/>
              </a:rPr>
              <a:t>In the field of add location, a physical or virtual location can be added. The short description of what is planned to be discussed can be written on a larger text box available at the bottom of the form so that the attending persons can learn the intention of the meeting. When the meeting is held regularly, then the recurrence can be to day, week and monthly as necessary.</a:t>
            </a:r>
            <a:endParaRPr lang="en-US" sz="1000" dirty="0"/>
          </a:p>
        </p:txBody>
      </p:sp>
      <p:sp>
        <p:nvSpPr>
          <p:cNvPr id="36" name="Shape 29"/>
          <p:cNvSpPr/>
          <p:nvPr/>
        </p:nvSpPr>
        <p:spPr>
          <a:xfrm>
            <a:off x="4754880" y="4270818"/>
            <a:ext cx="4023360" cy="1163732"/>
          </a:xfrm>
          <a:prstGeom prst="rect">
            <a:avLst/>
          </a:prstGeom>
          <a:solidFill>
            <a:srgbClr val="252A4A"/>
          </a:solidFill>
          <a:ln/>
          <a:effectLst>
            <a:outerShdw blurRad="50800" dist="25400" dir="8100000" algn="bl" rotWithShape="0">
              <a:srgbClr val="000000">
                <a:alpha val="20000"/>
              </a:srgbClr>
            </a:outerShdw>
          </a:effectLst>
        </p:spPr>
      </p:sp>
      <p:sp>
        <p:nvSpPr>
          <p:cNvPr id="37" name="Shape 30"/>
          <p:cNvSpPr/>
          <p:nvPr/>
        </p:nvSpPr>
        <p:spPr>
          <a:xfrm>
            <a:off x="4863992" y="4326432"/>
            <a:ext cx="251460" cy="235664"/>
          </a:xfrm>
          <a:prstGeom prst="ellipse">
            <a:avLst/>
          </a:prstGeom>
          <a:solidFill>
            <a:srgbClr val="7B2FF7"/>
          </a:solidFill>
          <a:ln/>
        </p:spPr>
      </p:sp>
      <p:sp>
        <p:nvSpPr>
          <p:cNvPr id="38" name="Text 31"/>
          <p:cNvSpPr/>
          <p:nvPr/>
        </p:nvSpPr>
        <p:spPr>
          <a:xfrm>
            <a:off x="4818038" y="4289016"/>
            <a:ext cx="365052" cy="320040"/>
          </a:xfrm>
          <a:prstGeom prst="rect">
            <a:avLst/>
          </a:prstGeom>
          <a:noFill/>
          <a:ln/>
        </p:spPr>
        <p:txBody>
          <a:bodyPr wrap="square" lIns="0" tIns="0" rIns="0" bIns="0" rtlCol="0" anchor="ctr"/>
          <a:lstStyle/>
          <a:p>
            <a:pPr marL="0" indent="0" algn="ctr">
              <a:buNone/>
            </a:pPr>
            <a:r>
              <a:rPr lang="en-US" sz="1050" b="1" dirty="0">
                <a:solidFill>
                  <a:srgbClr val="FFFFFF"/>
                </a:solidFill>
                <a:latin typeface="Arial Black" pitchFamily="34" charset="0"/>
                <a:ea typeface="Arial Black" pitchFamily="34" charset="-122"/>
                <a:cs typeface="Arial Black" pitchFamily="34" charset="-120"/>
              </a:rPr>
              <a:t>6</a:t>
            </a:r>
            <a:endParaRPr lang="en-US" sz="1050" dirty="0"/>
          </a:p>
        </p:txBody>
      </p:sp>
      <p:pic>
        <p:nvPicPr>
          <p:cNvPr id="39" name="Image 5" descr="preencoded.png"/>
          <p:cNvPicPr>
            <a:picLocks noChangeAspect="1"/>
          </p:cNvPicPr>
          <p:nvPr/>
        </p:nvPicPr>
        <p:blipFill>
          <a:blip r:embed="rId8"/>
          <a:stretch>
            <a:fillRect/>
          </a:stretch>
        </p:blipFill>
        <p:spPr>
          <a:xfrm>
            <a:off x="5246958" y="4297811"/>
            <a:ext cx="281384" cy="281384"/>
          </a:xfrm>
          <a:prstGeom prst="rect">
            <a:avLst/>
          </a:prstGeom>
        </p:spPr>
      </p:pic>
      <p:sp>
        <p:nvSpPr>
          <p:cNvPr id="40" name="Text 32"/>
          <p:cNvSpPr/>
          <p:nvPr/>
        </p:nvSpPr>
        <p:spPr>
          <a:xfrm>
            <a:off x="5592210" y="4240728"/>
            <a:ext cx="2560320" cy="365760"/>
          </a:xfrm>
          <a:prstGeom prst="rect">
            <a:avLst/>
          </a:prstGeom>
          <a:noFill/>
          <a:ln/>
        </p:spPr>
        <p:txBody>
          <a:bodyPr wrap="square" lIns="0" tIns="0" rIns="0" bIns="0" rtlCol="0" anchor="ctr"/>
          <a:lstStyle/>
          <a:p>
            <a:pPr marL="0" indent="0">
              <a:buNone/>
            </a:pPr>
            <a:r>
              <a:rPr lang="en-US" sz="1050" b="1" dirty="0">
                <a:solidFill>
                  <a:srgbClr val="7B2FF7"/>
                </a:solidFill>
                <a:latin typeface="Arial" pitchFamily="34" charset="0"/>
                <a:ea typeface="Arial" pitchFamily="34" charset="-122"/>
                <a:cs typeface="Arial" pitchFamily="34" charset="-120"/>
              </a:rPr>
              <a:t>Send the Invitation</a:t>
            </a:r>
            <a:endParaRPr lang="en-US" sz="1050" dirty="0"/>
          </a:p>
        </p:txBody>
      </p:sp>
      <p:sp>
        <p:nvSpPr>
          <p:cNvPr id="41" name="Text 33"/>
          <p:cNvSpPr/>
          <p:nvPr/>
        </p:nvSpPr>
        <p:spPr>
          <a:xfrm>
            <a:off x="4892039" y="4626428"/>
            <a:ext cx="3749040" cy="594360"/>
          </a:xfrm>
          <a:prstGeom prst="rect">
            <a:avLst/>
          </a:prstGeom>
          <a:noFill/>
          <a:ln/>
        </p:spPr>
        <p:txBody>
          <a:bodyPr wrap="square" lIns="0" tIns="0" rIns="0" bIns="0" rtlCol="0" anchor="t"/>
          <a:lstStyle/>
          <a:p>
            <a:pPr marL="0" indent="0" algn="just">
              <a:lnSpc>
                <a:spcPct val="115000"/>
              </a:lnSpc>
              <a:buNone/>
            </a:pPr>
            <a:r>
              <a:rPr lang="en-US" sz="900" dirty="0">
                <a:solidFill>
                  <a:srgbClr val="C8D0E7"/>
                </a:solidFill>
                <a:latin typeface="Calibri" pitchFamily="34" charset="0"/>
                <a:ea typeface="Calibri" pitchFamily="34" charset="-122"/>
                <a:cs typeface="Calibri" pitchFamily="34" charset="-120"/>
              </a:rPr>
              <a:t>After carefully going through the form and establishing that all information is correct, the Send button located on the upper-right side of the form is supposed to be clicked. Every invited guest will be sent a calendar invitation that includes a Microsoft Teams meeting link that one can use to join the meeting at the scheduled date.</a:t>
            </a:r>
            <a:endParaRPr lang="en-US" sz="900" dirty="0"/>
          </a:p>
        </p:txBody>
      </p:sp>
      <p:sp>
        <p:nvSpPr>
          <p:cNvPr id="42" name="Shape 34"/>
          <p:cNvSpPr/>
          <p:nvPr/>
        </p:nvSpPr>
        <p:spPr>
          <a:xfrm>
            <a:off x="0" y="6742828"/>
            <a:ext cx="9144000" cy="115171"/>
          </a:xfrm>
          <a:prstGeom prst="rect">
            <a:avLst/>
          </a:prstGeom>
          <a:solidFill>
            <a:srgbClr val="7B2FF7"/>
          </a:solidFill>
          <a:ln/>
        </p:spPr>
      </p:sp>
      <p:sp>
        <p:nvSpPr>
          <p:cNvPr id="43" name="Shape 29">
            <a:extLst>
              <a:ext uri="{FF2B5EF4-FFF2-40B4-BE49-F238E27FC236}">
                <a16:creationId xmlns:a16="http://schemas.microsoft.com/office/drawing/2014/main" id="{3661A18C-86C6-4C02-8C5D-88FB21E639C8}"/>
              </a:ext>
            </a:extLst>
          </p:cNvPr>
          <p:cNvSpPr/>
          <p:nvPr/>
        </p:nvSpPr>
        <p:spPr>
          <a:xfrm>
            <a:off x="4754880" y="5515509"/>
            <a:ext cx="4023360" cy="1163732"/>
          </a:xfrm>
          <a:prstGeom prst="rect">
            <a:avLst/>
          </a:prstGeom>
          <a:solidFill>
            <a:srgbClr val="252A4A"/>
          </a:solidFill>
          <a:ln/>
          <a:effectLst>
            <a:outerShdw blurRad="50800" dist="25400" dir="8100000" algn="bl" rotWithShape="0">
              <a:srgbClr val="000000">
                <a:alpha val="20000"/>
              </a:srgbClr>
            </a:outerShdw>
          </a:effectLst>
        </p:spPr>
      </p:sp>
      <p:sp>
        <p:nvSpPr>
          <p:cNvPr id="47" name="Text 32">
            <a:extLst>
              <a:ext uri="{FF2B5EF4-FFF2-40B4-BE49-F238E27FC236}">
                <a16:creationId xmlns:a16="http://schemas.microsoft.com/office/drawing/2014/main" id="{E99E0FA8-F9C6-48C9-A573-E9335F49B73C}"/>
              </a:ext>
            </a:extLst>
          </p:cNvPr>
          <p:cNvSpPr/>
          <p:nvPr/>
        </p:nvSpPr>
        <p:spPr>
          <a:xfrm>
            <a:off x="4855156" y="5441097"/>
            <a:ext cx="2560320" cy="365760"/>
          </a:xfrm>
          <a:prstGeom prst="rect">
            <a:avLst/>
          </a:prstGeom>
          <a:noFill/>
          <a:ln/>
        </p:spPr>
        <p:txBody>
          <a:bodyPr wrap="square" lIns="0" tIns="0" rIns="0" bIns="0" rtlCol="0" anchor="ctr"/>
          <a:lstStyle/>
          <a:p>
            <a:pPr marL="0" indent="0">
              <a:buNone/>
            </a:pPr>
            <a:r>
              <a:rPr lang="en-US" sz="1050" b="1" dirty="0">
                <a:solidFill>
                  <a:schemeClr val="accent6">
                    <a:lumMod val="75000"/>
                  </a:schemeClr>
                </a:solidFill>
                <a:latin typeface="Arial" pitchFamily="34" charset="0"/>
                <a:ea typeface="Arial" pitchFamily="34" charset="-122"/>
                <a:cs typeface="Arial" pitchFamily="34" charset="-120"/>
              </a:rPr>
              <a:t>References</a:t>
            </a:r>
            <a:endParaRPr lang="en-US" sz="1050" dirty="0">
              <a:solidFill>
                <a:schemeClr val="accent6">
                  <a:lumMod val="75000"/>
                </a:schemeClr>
              </a:solidFill>
            </a:endParaRPr>
          </a:p>
        </p:txBody>
      </p:sp>
      <p:sp>
        <p:nvSpPr>
          <p:cNvPr id="48" name="Text 33">
            <a:extLst>
              <a:ext uri="{FF2B5EF4-FFF2-40B4-BE49-F238E27FC236}">
                <a16:creationId xmlns:a16="http://schemas.microsoft.com/office/drawing/2014/main" id="{0DF48FD1-7D24-429F-867E-A94868E618A2}"/>
              </a:ext>
            </a:extLst>
          </p:cNvPr>
          <p:cNvSpPr/>
          <p:nvPr/>
        </p:nvSpPr>
        <p:spPr>
          <a:xfrm>
            <a:off x="4863992" y="5735818"/>
            <a:ext cx="3749040" cy="594360"/>
          </a:xfrm>
          <a:prstGeom prst="rect">
            <a:avLst/>
          </a:prstGeom>
          <a:noFill/>
          <a:ln/>
        </p:spPr>
        <p:txBody>
          <a:bodyPr wrap="square" lIns="0" tIns="0" rIns="0" bIns="0" rtlCol="0" anchor="t"/>
          <a:lstStyle/>
          <a:p>
            <a:pPr marL="0" indent="0" algn="just">
              <a:lnSpc>
                <a:spcPct val="115000"/>
              </a:lnSpc>
              <a:buNone/>
            </a:pPr>
            <a:r>
              <a:rPr lang="en-US" sz="800" dirty="0">
                <a:solidFill>
                  <a:srgbClr val="C8D0E7"/>
                </a:solidFill>
                <a:latin typeface="Calibri" pitchFamily="34" charset="0"/>
                <a:ea typeface="Calibri" pitchFamily="34" charset="-122"/>
                <a:cs typeface="Calibri" pitchFamily="34" charset="-120"/>
              </a:rPr>
              <a:t>Microsoft (2024) Schedule a meeting in Microsoft Teams. Available at: https://support.microsoft.com/en-us/office/schedule-a-meeting-in-teams-943507a9-8583-4c58-b5d2-8ec8265e04e5 (Accessed: 25 March 2026).Microsoft (2023) Tips for Teams meetings. Available at: https://support.microsoft.com/en-us/office/tips-for-teams-meetings-23dd847d-52a6-4325-b0dd-9d8f2b29af50 (Accessed: 25 March 2026).</a:t>
            </a:r>
            <a:r>
              <a:rPr lang="en-US" sz="800" dirty="0" err="1">
                <a:solidFill>
                  <a:srgbClr val="C8D0E7"/>
                </a:solidFill>
                <a:latin typeface="Calibri" pitchFamily="34" charset="0"/>
                <a:ea typeface="Calibri" pitchFamily="34" charset="-122"/>
                <a:cs typeface="Calibri" pitchFamily="34" charset="-120"/>
              </a:rPr>
              <a:t>Graneer</a:t>
            </a:r>
            <a:r>
              <a:rPr lang="en-US" sz="800" dirty="0">
                <a:solidFill>
                  <a:srgbClr val="C8D0E7"/>
                </a:solidFill>
                <a:latin typeface="Calibri" pitchFamily="34" charset="0"/>
                <a:ea typeface="Calibri" pitchFamily="34" charset="-122"/>
                <a:cs typeface="Calibri" pitchFamily="34" charset="-120"/>
              </a:rPr>
              <a:t>, J. (2023) Microsoft Teams Quick Start 2024 Guide: Mastering MS Teams in 2024 for Beginners. Amazon Publishing.</a:t>
            </a:r>
            <a:endParaRPr lang="en-US" sz="800" dirty="0"/>
          </a:p>
        </p:txBody>
      </p:sp>
      <p:pic>
        <p:nvPicPr>
          <p:cNvPr id="45" name="Picture 44">
            <a:extLst>
              <a:ext uri="{FF2B5EF4-FFF2-40B4-BE49-F238E27FC236}">
                <a16:creationId xmlns:a16="http://schemas.microsoft.com/office/drawing/2014/main" id="{22A0BB88-0B4A-F17E-C414-D1DFC042794B}"/>
              </a:ext>
            </a:extLst>
          </p:cNvPr>
          <p:cNvPicPr>
            <a:picLocks noChangeAspect="1"/>
          </p:cNvPicPr>
          <p:nvPr/>
        </p:nvPicPr>
        <p:blipFill>
          <a:blip r:embed="rId9"/>
          <a:stretch>
            <a:fillRect/>
          </a:stretch>
        </p:blipFill>
        <p:spPr>
          <a:xfrm>
            <a:off x="0" y="-23142"/>
            <a:ext cx="1651819" cy="631344"/>
          </a:xfrm>
          <a:prstGeom prst="rect">
            <a:avLst/>
          </a:prstGeom>
        </p:spPr>
      </p:pic>
      <p:sp>
        <p:nvSpPr>
          <p:cNvPr id="46" name="TextBox 45">
            <a:extLst>
              <a:ext uri="{FF2B5EF4-FFF2-40B4-BE49-F238E27FC236}">
                <a16:creationId xmlns:a16="http://schemas.microsoft.com/office/drawing/2014/main" id="{784991E5-4346-4620-145D-5736D4C770DB}"/>
              </a:ext>
            </a:extLst>
          </p:cNvPr>
          <p:cNvSpPr txBox="1"/>
          <p:nvPr/>
        </p:nvSpPr>
        <p:spPr>
          <a:xfrm>
            <a:off x="7040880" y="0"/>
            <a:ext cx="2011679" cy="584775"/>
          </a:xfrm>
          <a:prstGeom prst="rect">
            <a:avLst/>
          </a:prstGeom>
          <a:noFill/>
        </p:spPr>
        <p:txBody>
          <a:bodyPr wrap="square" rtlCol="0">
            <a:spAutoFit/>
          </a:bodyPr>
          <a:lstStyle/>
          <a:p>
            <a:r>
              <a:rPr lang="en-US" sz="1600" dirty="0"/>
              <a:t>Name: Mihai </a:t>
            </a:r>
            <a:r>
              <a:rPr lang="en-US" sz="1600" dirty="0" err="1"/>
              <a:t>Osan</a:t>
            </a:r>
            <a:endParaRPr lang="en-US" sz="1600" dirty="0"/>
          </a:p>
          <a:p>
            <a:r>
              <a:rPr lang="en-US" sz="1600" dirty="0" smtClean="0"/>
              <a:t>ID:2507994</a:t>
            </a:r>
            <a:endParaRPr lang="en-US" sz="16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30</TotalTime>
  <Words>617</Words>
  <Application>Microsoft Office PowerPoint</Application>
  <PresentationFormat>On-screen Show (4:3)</PresentationFormat>
  <Paragraphs>25</Paragraphs>
  <Slides>1</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Arial Black</vt:lpstr>
      <vt:lpstr>Calibri</vt:lpstr>
      <vt:lpstr>Office Theme</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to Create a New Teams Meeting</dc:title>
  <dc:subject>PptxGenJS Presentation</dc:subject>
  <dc:creator>u</dc:creator>
  <cp:lastModifiedBy>Moorche</cp:lastModifiedBy>
  <cp:revision>6</cp:revision>
  <dcterms:created xsi:type="dcterms:W3CDTF">2026-03-29T06:20:10Z</dcterms:created>
  <dcterms:modified xsi:type="dcterms:W3CDTF">2026-03-29T11:26:00Z</dcterms:modified>
</cp:coreProperties>
</file>