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2" r:id="rId7"/>
    <p:sldId id="261"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EFD6"/>
    <a:srgbClr val="F8FAF2"/>
    <a:srgbClr val="F8FA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varScale="1">
        <p:scale>
          <a:sx n="79" d="100"/>
          <a:sy n="79" d="100"/>
        </p:scale>
        <p:origin x="1003"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74F2C1-0245-424F-B629-CCD78A2ECA0F}" type="datetimeFigureOut">
              <a:rPr lang="en-GB" smtClean="0"/>
              <a:t>07/04/2025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8CB2AF-D14E-409C-8341-816F213326CA}" type="slidenum">
              <a:rPr lang="en-GB" smtClean="0"/>
              <a:t>‹#›</a:t>
            </a:fld>
            <a:endParaRPr lang="en-GB"/>
          </a:p>
        </p:txBody>
      </p:sp>
    </p:spTree>
    <p:extLst>
      <p:ext uri="{BB962C8B-B14F-4D97-AF65-F5344CB8AC3E}">
        <p14:creationId xmlns:p14="http://schemas.microsoft.com/office/powerpoint/2010/main" val="2731390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8CB2AF-D14E-409C-8341-816F213326CA}" type="slidenum">
              <a:rPr lang="en-GB" smtClean="0"/>
              <a:t>7</a:t>
            </a:fld>
            <a:endParaRPr lang="en-GB" dirty="0"/>
          </a:p>
        </p:txBody>
      </p:sp>
    </p:spTree>
    <p:extLst>
      <p:ext uri="{BB962C8B-B14F-4D97-AF65-F5344CB8AC3E}">
        <p14:creationId xmlns:p14="http://schemas.microsoft.com/office/powerpoint/2010/main" val="2680446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D6DBAA0-FEFE-4BC0-BB85-5F7698AEEFC0}" type="datetimeFigureOut">
              <a:rPr lang="en-GB" smtClean="0"/>
              <a:t>07/04/2025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134451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6DBAA0-FEFE-4BC0-BB85-5F7698AEEFC0}" type="datetimeFigureOut">
              <a:rPr lang="en-GB" smtClean="0"/>
              <a:t>07/04/2025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2789806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6DBAA0-FEFE-4BC0-BB85-5F7698AEEFC0}" type="datetimeFigureOut">
              <a:rPr lang="en-GB" smtClean="0"/>
              <a:t>07/04/2025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427654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6DBAA0-FEFE-4BC0-BB85-5F7698AEEFC0}" type="datetimeFigureOut">
              <a:rPr lang="en-GB" smtClean="0"/>
              <a:t>07/04/2025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506986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6DBAA0-FEFE-4BC0-BB85-5F7698AEEFC0}" type="datetimeFigureOut">
              <a:rPr lang="en-GB" smtClean="0"/>
              <a:t>07/04/2025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1346193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D6DBAA0-FEFE-4BC0-BB85-5F7698AEEFC0}" type="datetimeFigureOut">
              <a:rPr lang="en-GB" smtClean="0"/>
              <a:t>07/04/2025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2321259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6DBAA0-FEFE-4BC0-BB85-5F7698AEEFC0}" type="datetimeFigureOut">
              <a:rPr lang="en-GB" smtClean="0"/>
              <a:t>07/04/2025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3962370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6DBAA0-FEFE-4BC0-BB85-5F7698AEEFC0}" type="datetimeFigureOut">
              <a:rPr lang="en-GB" smtClean="0"/>
              <a:t>07/04/2025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698824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6DBAA0-FEFE-4BC0-BB85-5F7698AEEFC0}" type="datetimeFigureOut">
              <a:rPr lang="en-GB" smtClean="0"/>
              <a:t>07/04/2025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3721288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6DBAA0-FEFE-4BC0-BB85-5F7698AEEFC0}" type="datetimeFigureOut">
              <a:rPr lang="en-GB" smtClean="0"/>
              <a:t>07/04/2025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2898287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6DBAA0-FEFE-4BC0-BB85-5F7698AEEFC0}" type="datetimeFigureOut">
              <a:rPr lang="en-GB" smtClean="0"/>
              <a:t>07/04/2025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B6CE87A-7363-4BC2-A344-0AF20041DF2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45360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D6DBAA0-FEFE-4BC0-BB85-5F7698AEEFC0}" type="datetimeFigureOut">
              <a:rPr lang="en-GB" smtClean="0"/>
              <a:t>07/04/2025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27105263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D6DBAA0-FEFE-4BC0-BB85-5F7698AEEFC0}" type="datetimeFigureOut">
              <a:rPr lang="en-GB" smtClean="0"/>
              <a:t>07/04/2025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B6CE87A-7363-4BC2-A344-0AF20041DF2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61307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D6DBAA0-FEFE-4BC0-BB85-5F7698AEEFC0}" type="datetimeFigureOut">
              <a:rPr lang="en-GB" smtClean="0"/>
              <a:t>07/04/2025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40313224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6DBAA0-FEFE-4BC0-BB85-5F7698AEEFC0}" type="datetimeFigureOut">
              <a:rPr lang="en-GB" smtClean="0"/>
              <a:t>07/04/2025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1935186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6DBAA0-FEFE-4BC0-BB85-5F7698AEEFC0}" type="datetimeFigureOut">
              <a:rPr lang="en-GB" smtClean="0"/>
              <a:t>07/04/2025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B6CE87A-7363-4BC2-A344-0AF20041DF29}" type="slidenum">
              <a:rPr lang="en-GB" smtClean="0"/>
              <a:t>‹#›</a:t>
            </a:fld>
            <a:endParaRPr lang="en-GB"/>
          </a:p>
        </p:txBody>
      </p:sp>
    </p:spTree>
    <p:extLst>
      <p:ext uri="{BB962C8B-B14F-4D97-AF65-F5344CB8AC3E}">
        <p14:creationId xmlns:p14="http://schemas.microsoft.com/office/powerpoint/2010/main" val="662100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D6DBAA0-FEFE-4BC0-BB85-5F7698AEEFC0}" type="datetimeFigureOut">
              <a:rPr lang="en-GB" smtClean="0"/>
              <a:t>07/04/2025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B6CE87A-7363-4BC2-A344-0AF20041DF29}" type="slidenum">
              <a:rPr lang="en-GB" smtClean="0"/>
              <a:t>‹#›</a:t>
            </a:fld>
            <a:endParaRPr lang="en-GB"/>
          </a:p>
        </p:txBody>
      </p:sp>
    </p:spTree>
    <p:extLst>
      <p:ext uri="{BB962C8B-B14F-4D97-AF65-F5344CB8AC3E}">
        <p14:creationId xmlns:p14="http://schemas.microsoft.com/office/powerpoint/2010/main" val="16148900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10131"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www.iwm.org.uk/history/how-gas-became-a-terror-weapon-in-the-first-world-war"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collection.nam.ac.uk/detail.php?acc=1952-01-33-55-88" TargetMode="External"/><Relationship Id="rId5" Type="http://schemas.openxmlformats.org/officeDocument/2006/relationships/hyperlink" Target="https://www.npg.org.uk/collections/search/portrait/mw52037/Douglas-Haig-1st-Earl-Haig" TargetMode="Externa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svg"/><Relationship Id="rId10" Type="http://schemas.openxmlformats.org/officeDocument/2006/relationships/image" Target="../media/image11.jpeg"/><Relationship Id="rId4" Type="http://schemas.openxmlformats.org/officeDocument/2006/relationships/image" Target="../media/image5.png"/><Relationship Id="rId9"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wm.org.uk/history/how-gas-became-a-terror-weapon-in-the-first-world-war" TargetMode="External"/><Relationship Id="rId2" Type="http://schemas.openxmlformats.org/officeDocument/2006/relationships/hyperlink" Target="https://www.iwm.org.uk/collections/search" TargetMode="External"/><Relationship Id="rId1" Type="http://schemas.openxmlformats.org/officeDocument/2006/relationships/slideLayout" Target="../slideLayouts/slideLayout2.xml"/><Relationship Id="rId5" Type="http://schemas.openxmlformats.org/officeDocument/2006/relationships/hyperlink" Target="https://collection.nam.ac.uk/detail.php?acc=1952-01-33-55-88" TargetMode="External"/><Relationship Id="rId4" Type="http://schemas.openxmlformats.org/officeDocument/2006/relationships/hyperlink" Target="https://www.npg.org.uk/collections/search/portrait/mw52037/Douglas-Haig-1st-Earl-Hai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lumMod val="50000"/>
              </a:schemeClr>
            </a:gs>
            <a:gs pos="0">
              <a:schemeClr val="bg2">
                <a:shade val="98000"/>
                <a:satMod val="120000"/>
                <a:lumMod val="98000"/>
              </a:schemeClr>
            </a:gs>
          </a:gsLst>
          <a:path path="shape">
            <a:fillToRect l="50000" t="50000" r="50000" b="50000"/>
          </a:path>
          <a:tileRect/>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2EA518E-6C90-4FB8-9D88-C59B74989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4ED8CB-2507-3BCB-9647-DA53723891F6}"/>
              </a:ext>
            </a:extLst>
          </p:cNvPr>
          <p:cNvSpPr>
            <a:spLocks noGrp="1"/>
          </p:cNvSpPr>
          <p:nvPr>
            <p:ph type="ctrTitle"/>
          </p:nvPr>
        </p:nvSpPr>
        <p:spPr>
          <a:xfrm>
            <a:off x="1742873" y="782782"/>
            <a:ext cx="9008254" cy="3410475"/>
          </a:xfrm>
        </p:spPr>
        <p:txBody>
          <a:bodyPr anchor="ctr">
            <a:normAutofit/>
          </a:bodyPr>
          <a:lstStyle/>
          <a:p>
            <a:pPr algn="ctr">
              <a:lnSpc>
                <a:spcPct val="90000"/>
              </a:lnSpc>
            </a:pPr>
            <a:r>
              <a:rPr lang="en-GB" sz="3800" b="1" u="sng" kern="100" dirty="0">
                <a:effectLst/>
                <a:latin typeface="Goudy Old Style" panose="02020502050305020303" pitchFamily="18" charset="0"/>
                <a:ea typeface="Aptos" panose="020B0004020202020204" pitchFamily="34" charset="0"/>
                <a:cs typeface="Calibri" panose="020F0502020204030204" pitchFamily="34" charset="0"/>
              </a:rPr>
              <a:t>How did Technological and Strategic Advancements Implemented by the British Military During the Conflicts on the Western Front in 1916 Influence the Outcome of the Great War and Shape Modern Warfare?</a:t>
            </a:r>
            <a:endParaRPr lang="en-GB" sz="3800" dirty="0">
              <a:latin typeface="Goudy Old Style" panose="02020502050305020303" pitchFamily="18" charset="0"/>
            </a:endParaRPr>
          </a:p>
        </p:txBody>
      </p:sp>
      <p:sp>
        <p:nvSpPr>
          <p:cNvPr id="10" name="Rectangle 9">
            <a:extLst>
              <a:ext uri="{FF2B5EF4-FFF2-40B4-BE49-F238E27FC236}">
                <a16:creationId xmlns:a16="http://schemas.microsoft.com/office/drawing/2014/main" id="{51AFC3C9-5F6F-4B0C-B9BC-4538C1E6F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0424"/>
            <a:ext cx="12192000" cy="230757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63DABF7A-9EE6-D50B-BFA6-A9104AAABF5F}"/>
              </a:ext>
            </a:extLst>
          </p:cNvPr>
          <p:cNvSpPr>
            <a:spLocks noGrp="1"/>
          </p:cNvSpPr>
          <p:nvPr>
            <p:ph type="subTitle" idx="1"/>
          </p:nvPr>
        </p:nvSpPr>
        <p:spPr>
          <a:xfrm>
            <a:off x="1742873" y="4929479"/>
            <a:ext cx="10902332" cy="1126283"/>
          </a:xfrm>
        </p:spPr>
        <p:txBody>
          <a:bodyPr anchor="ctr">
            <a:normAutofit/>
          </a:bodyPr>
          <a:lstStyle/>
          <a:p>
            <a:r>
              <a:rPr lang="en-GB" sz="2400" kern="100" dirty="0">
                <a:solidFill>
                  <a:schemeClr val="bg1"/>
                </a:solidFill>
                <a:effectLst/>
                <a:latin typeface="Goudy Old Style" panose="02020502050305020303" pitchFamily="18" charset="0"/>
                <a:ea typeface="Aptos" panose="020B0004020202020204" pitchFamily="34" charset="0"/>
                <a:cs typeface="Calibri" panose="020F0502020204030204" pitchFamily="34" charset="0"/>
              </a:rPr>
              <a:t>Alex Hales-Owen (2221576)	 							Dissertation (</a:t>
            </a:r>
            <a:r>
              <a:rPr lang="en-GB" sz="2400" u="sng" kern="100" dirty="0">
                <a:solidFill>
                  <a:schemeClr val="bg1"/>
                </a:solidFill>
                <a:effectLst/>
                <a:latin typeface="Goudy Old Style" panose="02020502050305020303" pitchFamily="18" charset="0"/>
                <a:ea typeface="Aptos" panose="020B0004020202020204" pitchFamily="34" charset="0"/>
                <a:cs typeface="Calibri" panose="020F0502020204030204" pitchFamily="34" charset="0"/>
                <a:hlinkClick r:id="rId2" tooltip="Dissertation (HPHP6902)">
                  <a:extLst>
                    <a:ext uri="{A12FA001-AC4F-418D-AE19-62706E023703}">
                      <ahyp:hlinkClr xmlns:ahyp="http://schemas.microsoft.com/office/drawing/2018/hyperlinkcolor" val="tx"/>
                    </a:ext>
                  </a:extLst>
                </a:hlinkClick>
              </a:rPr>
              <a:t>HPHP6902</a:t>
            </a:r>
            <a:r>
              <a:rPr lang="en-GB" sz="2400" kern="100" dirty="0">
                <a:solidFill>
                  <a:schemeClr val="bg1"/>
                </a:solidFill>
                <a:effectLst/>
                <a:latin typeface="Goudy Old Style" panose="02020502050305020303" pitchFamily="18" charset="0"/>
                <a:ea typeface="Aptos" panose="020B0004020202020204" pitchFamily="34" charset="0"/>
                <a:cs typeface="Calibri" panose="020F0502020204030204" pitchFamily="34" charset="0"/>
              </a:rPr>
              <a:t>)</a:t>
            </a:r>
            <a:endParaRPr lang="en-GB" sz="2400" kern="100" dirty="0">
              <a:solidFill>
                <a:schemeClr val="bg1"/>
              </a:solidFill>
              <a:effectLst/>
              <a:latin typeface="Goudy Old Style" panose="02020502050305020303" pitchFamily="18" charset="0"/>
              <a:ea typeface="Aptos" panose="020B0004020202020204" pitchFamily="34" charset="0"/>
              <a:cs typeface="Times New Roman" panose="02020603050405020304" pitchFamily="18" charset="0"/>
            </a:endParaRPr>
          </a:p>
          <a:p>
            <a:endParaRPr lang="en-GB" dirty="0">
              <a:solidFill>
                <a:schemeClr val="bg1"/>
              </a:solidFill>
            </a:endParaRPr>
          </a:p>
        </p:txBody>
      </p:sp>
      <p:sp>
        <p:nvSpPr>
          <p:cNvPr id="12" name="Freeform 11">
            <a:extLst>
              <a:ext uri="{FF2B5EF4-FFF2-40B4-BE49-F238E27FC236}">
                <a16:creationId xmlns:a16="http://schemas.microsoft.com/office/drawing/2014/main" id="{BA844245-4805-4DD5-AF47-842A0B27F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5019122"/>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dirty="0"/>
          </a:p>
        </p:txBody>
      </p:sp>
    </p:spTree>
    <p:extLst>
      <p:ext uri="{BB962C8B-B14F-4D97-AF65-F5344CB8AC3E}">
        <p14:creationId xmlns:p14="http://schemas.microsoft.com/office/powerpoint/2010/main" val="2790052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D8162-CC14-489D-1072-F3DC7FBB2B4F}"/>
              </a:ext>
            </a:extLst>
          </p:cNvPr>
          <p:cNvSpPr>
            <a:spLocks noGrp="1"/>
          </p:cNvSpPr>
          <p:nvPr>
            <p:ph type="title"/>
          </p:nvPr>
        </p:nvSpPr>
        <p:spPr>
          <a:xfrm>
            <a:off x="564204" y="598589"/>
            <a:ext cx="11770467" cy="1325563"/>
          </a:xfrm>
        </p:spPr>
        <p:txBody>
          <a:bodyPr>
            <a:normAutofit/>
          </a:bodyPr>
          <a:lstStyle/>
          <a:p>
            <a:pPr algn="ctr"/>
            <a:r>
              <a:rPr lang="en-US" sz="4000" u="sng" dirty="0">
                <a:solidFill>
                  <a:schemeClr val="tx1"/>
                </a:solidFill>
                <a:latin typeface="Castellar" panose="020A0402060406010301" pitchFamily="18" charset="0"/>
              </a:rPr>
              <a:t>Objectives of this Dissertation</a:t>
            </a:r>
            <a:endParaRPr lang="en-GB" sz="4000" u="sng" dirty="0">
              <a:solidFill>
                <a:schemeClr val="tx1"/>
              </a:solidFill>
              <a:latin typeface="Castellar" panose="020A0402060406010301" pitchFamily="18" charset="0"/>
            </a:endParaRPr>
          </a:p>
        </p:txBody>
      </p:sp>
      <p:sp>
        <p:nvSpPr>
          <p:cNvPr id="3" name="Content Placeholder 2">
            <a:extLst>
              <a:ext uri="{FF2B5EF4-FFF2-40B4-BE49-F238E27FC236}">
                <a16:creationId xmlns:a16="http://schemas.microsoft.com/office/drawing/2014/main" id="{9DA495EE-A005-2F1E-2334-05CC8C18FE77}"/>
              </a:ext>
            </a:extLst>
          </p:cNvPr>
          <p:cNvSpPr>
            <a:spLocks noGrp="1"/>
          </p:cNvSpPr>
          <p:nvPr>
            <p:ph idx="1"/>
          </p:nvPr>
        </p:nvSpPr>
        <p:spPr>
          <a:xfrm>
            <a:off x="1423479" y="1543472"/>
            <a:ext cx="10051916" cy="5499353"/>
          </a:xfrm>
        </p:spPr>
        <p:txBody>
          <a:bodyPr>
            <a:normAutofit/>
          </a:bodyPr>
          <a:lstStyle/>
          <a:p>
            <a:r>
              <a:rPr lang="en-US" sz="2400" dirty="0"/>
              <a:t>To consider some key British strategic, and technological advancements developed during the conflicts on the Western Front in 1916.</a:t>
            </a:r>
          </a:p>
          <a:p>
            <a:endParaRPr lang="en-US" sz="2400" dirty="0"/>
          </a:p>
          <a:p>
            <a:r>
              <a:rPr lang="en-US" sz="2400" dirty="0"/>
              <a:t>Analyse these advancements, what worked, what did not.</a:t>
            </a:r>
            <a:r>
              <a:rPr lang="en-GB" sz="2400" dirty="0"/>
              <a:t> Did they change if they did not?</a:t>
            </a:r>
          </a:p>
          <a:p>
            <a:endParaRPr lang="en-GB" sz="2400" dirty="0"/>
          </a:p>
          <a:p>
            <a:r>
              <a:rPr lang="en-GB" sz="2400" dirty="0"/>
              <a:t>Observe the impact these weapons have had in subsequent wars.</a:t>
            </a:r>
            <a:endParaRPr lang="en-US" sz="2400" dirty="0"/>
          </a:p>
        </p:txBody>
      </p:sp>
    </p:spTree>
    <p:extLst>
      <p:ext uri="{BB962C8B-B14F-4D97-AF65-F5344CB8AC3E}">
        <p14:creationId xmlns:p14="http://schemas.microsoft.com/office/powerpoint/2010/main" val="2359399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9A3B-5B1C-0659-E38A-ACA568EBE3E1}"/>
              </a:ext>
            </a:extLst>
          </p:cNvPr>
          <p:cNvSpPr>
            <a:spLocks noGrp="1"/>
          </p:cNvSpPr>
          <p:nvPr>
            <p:ph type="title"/>
          </p:nvPr>
        </p:nvSpPr>
        <p:spPr>
          <a:xfrm>
            <a:off x="1727163" y="325788"/>
            <a:ext cx="8911687" cy="1280890"/>
          </a:xfrm>
        </p:spPr>
        <p:txBody>
          <a:bodyPr/>
          <a:lstStyle/>
          <a:p>
            <a:pPr algn="ctr"/>
            <a:r>
              <a:rPr lang="en-US" u="sng" dirty="0">
                <a:latin typeface="Castellar" panose="020A0402060406010301" pitchFamily="18" charset="0"/>
              </a:rPr>
              <a:t>Why is this important?</a:t>
            </a:r>
            <a:endParaRPr lang="en-GB" u="sng" dirty="0">
              <a:latin typeface="Castellar" panose="020A0402060406010301" pitchFamily="18" charset="0"/>
            </a:endParaRPr>
          </a:p>
        </p:txBody>
      </p:sp>
      <p:sp>
        <p:nvSpPr>
          <p:cNvPr id="3" name="Content Placeholder 2">
            <a:extLst>
              <a:ext uri="{FF2B5EF4-FFF2-40B4-BE49-F238E27FC236}">
                <a16:creationId xmlns:a16="http://schemas.microsoft.com/office/drawing/2014/main" id="{82AF8EDE-D559-A6EA-6136-3D9B93F4A5F4}"/>
              </a:ext>
            </a:extLst>
          </p:cNvPr>
          <p:cNvSpPr>
            <a:spLocks noGrp="1"/>
          </p:cNvSpPr>
          <p:nvPr>
            <p:ph idx="1"/>
          </p:nvPr>
        </p:nvSpPr>
        <p:spPr>
          <a:xfrm>
            <a:off x="1974715" y="966233"/>
            <a:ext cx="9503923" cy="5358326"/>
          </a:xfrm>
        </p:spPr>
        <p:txBody>
          <a:bodyPr>
            <a:normAutofit/>
          </a:bodyPr>
          <a:lstStyle/>
          <a:p>
            <a:pPr>
              <a:lnSpc>
                <a:spcPct val="150000"/>
              </a:lnSpc>
            </a:pPr>
            <a:r>
              <a:rPr lang="en-US" sz="2400" dirty="0">
                <a:cs typeface="Calibri Light" panose="020F0302020204030204" pitchFamily="34" charset="0"/>
              </a:rPr>
              <a:t>Due to the costly nature of the Great War, it was imperative that the British military adapted and developed their tactics to ensure the survival of their soldiers.</a:t>
            </a:r>
          </a:p>
          <a:p>
            <a:pPr>
              <a:lnSpc>
                <a:spcPct val="150000"/>
              </a:lnSpc>
            </a:pPr>
            <a:endParaRPr lang="en-US" sz="500" dirty="0">
              <a:cs typeface="Calibri Light" panose="020F0302020204030204" pitchFamily="34" charset="0"/>
            </a:endParaRPr>
          </a:p>
          <a:p>
            <a:pPr>
              <a:lnSpc>
                <a:spcPct val="150000"/>
              </a:lnSpc>
            </a:pPr>
            <a:r>
              <a:rPr lang="en-US" sz="2400" dirty="0">
                <a:cs typeface="Calibri Light" panose="020F0302020204030204" pitchFamily="34" charset="0"/>
              </a:rPr>
              <a:t>Despite the atrocities committed during the Great War, it is essential to acknowledge that it was highly impactful in changing warfare as we know it.</a:t>
            </a:r>
          </a:p>
          <a:p>
            <a:pPr>
              <a:lnSpc>
                <a:spcPct val="150000"/>
              </a:lnSpc>
            </a:pPr>
            <a:endParaRPr lang="en-US" sz="900" dirty="0">
              <a:cs typeface="Calibri Light" panose="020F0302020204030204" pitchFamily="34" charset="0"/>
            </a:endParaRPr>
          </a:p>
          <a:p>
            <a:pPr>
              <a:lnSpc>
                <a:spcPct val="150000"/>
              </a:lnSpc>
            </a:pPr>
            <a:r>
              <a:rPr lang="en-US" sz="2400" dirty="0">
                <a:cs typeface="Calibri Light" panose="020F0302020204030204" pitchFamily="34" charset="0"/>
              </a:rPr>
              <a:t>It must be noted that the theory of how a weapon, or tactic was used was not always effective in practice.</a:t>
            </a:r>
          </a:p>
        </p:txBody>
      </p:sp>
    </p:spTree>
    <p:extLst>
      <p:ext uri="{BB962C8B-B14F-4D97-AF65-F5344CB8AC3E}">
        <p14:creationId xmlns:p14="http://schemas.microsoft.com/office/powerpoint/2010/main" val="151929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FD83C-BA7E-E7F1-45B5-C471C258C728}"/>
              </a:ext>
            </a:extLst>
          </p:cNvPr>
          <p:cNvSpPr>
            <a:spLocks noGrp="1"/>
          </p:cNvSpPr>
          <p:nvPr>
            <p:ph type="title"/>
          </p:nvPr>
        </p:nvSpPr>
        <p:spPr/>
        <p:txBody>
          <a:bodyPr/>
          <a:lstStyle/>
          <a:p>
            <a:r>
              <a:rPr lang="en-US" u="sng" dirty="0">
                <a:latin typeface="Castellar" panose="020A0402060406010301" pitchFamily="18" charset="0"/>
              </a:rPr>
              <a:t>Beginning My Research</a:t>
            </a:r>
            <a:endParaRPr lang="en-GB" u="sng" dirty="0">
              <a:latin typeface="Castellar" panose="020A0402060406010301" pitchFamily="18" charset="0"/>
            </a:endParaRPr>
          </a:p>
        </p:txBody>
      </p:sp>
      <p:sp>
        <p:nvSpPr>
          <p:cNvPr id="3" name="Content Placeholder 2">
            <a:extLst>
              <a:ext uri="{FF2B5EF4-FFF2-40B4-BE49-F238E27FC236}">
                <a16:creationId xmlns:a16="http://schemas.microsoft.com/office/drawing/2014/main" id="{E4ABA971-5E95-F02B-02AC-5834706B511E}"/>
              </a:ext>
            </a:extLst>
          </p:cNvPr>
          <p:cNvSpPr>
            <a:spLocks noGrp="1"/>
          </p:cNvSpPr>
          <p:nvPr>
            <p:ph idx="1"/>
          </p:nvPr>
        </p:nvSpPr>
        <p:spPr>
          <a:xfrm>
            <a:off x="1598611" y="1105687"/>
            <a:ext cx="9750357" cy="4413162"/>
          </a:xfrm>
        </p:spPr>
        <p:txBody>
          <a:bodyPr>
            <a:normAutofit/>
          </a:bodyPr>
          <a:lstStyle/>
          <a:p>
            <a:pPr marL="0" indent="0">
              <a:buNone/>
            </a:pPr>
            <a:endParaRPr lang="en-GB" sz="2400" dirty="0"/>
          </a:p>
          <a:p>
            <a:r>
              <a:rPr lang="en-GB" sz="2400" dirty="0"/>
              <a:t>Researched Scholars and Primary Sources on tactics on the Western Front.</a:t>
            </a:r>
          </a:p>
          <a:p>
            <a:endParaRPr lang="en-GB" sz="2400" dirty="0"/>
          </a:p>
          <a:p>
            <a:r>
              <a:rPr lang="en-GB" sz="2400" dirty="0"/>
              <a:t>Unable to discuss technology without incorporating strategy.</a:t>
            </a:r>
          </a:p>
          <a:p>
            <a:endParaRPr lang="en-GB" sz="2400" dirty="0"/>
          </a:p>
          <a:p>
            <a:r>
              <a:rPr lang="en-GB" sz="2400" dirty="0"/>
              <a:t>Decided to make British advancements on the Western Front in 1916 my focus as the Somme, which was crucial in making change, and British sources are more accessible.</a:t>
            </a:r>
          </a:p>
          <a:p>
            <a:endParaRPr lang="en-US" dirty="0"/>
          </a:p>
        </p:txBody>
      </p:sp>
    </p:spTree>
    <p:extLst>
      <p:ext uri="{BB962C8B-B14F-4D97-AF65-F5344CB8AC3E}">
        <p14:creationId xmlns:p14="http://schemas.microsoft.com/office/powerpoint/2010/main" val="906897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892B3B-80EA-044C-3131-B67A653C292D}"/>
              </a:ext>
            </a:extLst>
          </p:cNvPr>
          <p:cNvPicPr>
            <a:picLocks noChangeAspect="1"/>
          </p:cNvPicPr>
          <p:nvPr/>
        </p:nvPicPr>
        <p:blipFill>
          <a:blip r:embed="rId2"/>
          <a:stretch>
            <a:fillRect/>
          </a:stretch>
        </p:blipFill>
        <p:spPr>
          <a:xfrm>
            <a:off x="0" y="0"/>
            <a:ext cx="2230797" cy="3244142"/>
          </a:xfrm>
          <a:prstGeom prst="rect">
            <a:avLst/>
          </a:prstGeom>
        </p:spPr>
      </p:pic>
      <p:sp>
        <p:nvSpPr>
          <p:cNvPr id="2" name="Title 1">
            <a:extLst>
              <a:ext uri="{FF2B5EF4-FFF2-40B4-BE49-F238E27FC236}">
                <a16:creationId xmlns:a16="http://schemas.microsoft.com/office/drawing/2014/main" id="{C39E951C-8D53-796C-A06B-A98CDAD37359}"/>
              </a:ext>
            </a:extLst>
          </p:cNvPr>
          <p:cNvSpPr>
            <a:spLocks noGrp="1"/>
          </p:cNvSpPr>
          <p:nvPr>
            <p:ph type="title"/>
          </p:nvPr>
        </p:nvSpPr>
        <p:spPr>
          <a:xfrm>
            <a:off x="262647" y="121694"/>
            <a:ext cx="10833403" cy="1280890"/>
          </a:xfrm>
        </p:spPr>
        <p:txBody>
          <a:bodyPr/>
          <a:lstStyle/>
          <a:p>
            <a:pPr algn="ctr"/>
            <a:r>
              <a:rPr lang="en-US" u="sng" dirty="0">
                <a:latin typeface="Castellar" panose="020A0402060406010301" pitchFamily="18" charset="0"/>
              </a:rPr>
              <a:t>3 Primary focuses:</a:t>
            </a:r>
            <a:endParaRPr lang="en-GB" u="sng" dirty="0">
              <a:latin typeface="Castellar" panose="020A0402060406010301" pitchFamily="18" charset="0"/>
            </a:endParaRPr>
          </a:p>
        </p:txBody>
      </p:sp>
      <p:sp>
        <p:nvSpPr>
          <p:cNvPr id="3" name="Content Placeholder 2">
            <a:extLst>
              <a:ext uri="{FF2B5EF4-FFF2-40B4-BE49-F238E27FC236}">
                <a16:creationId xmlns:a16="http://schemas.microsoft.com/office/drawing/2014/main" id="{34987F86-C7A7-CDC2-1BC5-EBA5543E53DD}"/>
              </a:ext>
            </a:extLst>
          </p:cNvPr>
          <p:cNvSpPr>
            <a:spLocks noGrp="1"/>
          </p:cNvSpPr>
          <p:nvPr>
            <p:ph idx="1"/>
          </p:nvPr>
        </p:nvSpPr>
        <p:spPr>
          <a:xfrm>
            <a:off x="2324911" y="535372"/>
            <a:ext cx="9867087" cy="3777622"/>
          </a:xfrm>
        </p:spPr>
        <p:txBody>
          <a:bodyPr>
            <a:normAutofit/>
          </a:bodyPr>
          <a:lstStyle/>
          <a:p>
            <a:pPr>
              <a:lnSpc>
                <a:spcPct val="250000"/>
              </a:lnSpc>
            </a:pPr>
            <a:r>
              <a:rPr lang="en-US" sz="2000" b="1" dirty="0"/>
              <a:t>Strategy</a:t>
            </a:r>
            <a:r>
              <a:rPr lang="en-US" sz="2000" dirty="0"/>
              <a:t> – British tactics had to change. The war was bloody and expensive!</a:t>
            </a:r>
          </a:p>
          <a:p>
            <a:endParaRPr lang="en-US" sz="2000" dirty="0"/>
          </a:p>
          <a:p>
            <a:r>
              <a:rPr lang="en-US" sz="2000" b="1" dirty="0"/>
              <a:t>The Tank</a:t>
            </a:r>
            <a:r>
              <a:rPr lang="en-US" sz="2000" dirty="0"/>
              <a:t> – First saw battle in September 1916, perhaps prematurely, its purpose was to transport troops.</a:t>
            </a:r>
          </a:p>
          <a:p>
            <a:endParaRPr lang="en-US" sz="2000" dirty="0"/>
          </a:p>
          <a:p>
            <a:r>
              <a:rPr lang="en-US" sz="2000" b="1" dirty="0"/>
              <a:t>Chemical Weapons </a:t>
            </a:r>
            <a:r>
              <a:rPr lang="en-US" sz="2000" dirty="0"/>
              <a:t>– </a:t>
            </a:r>
            <a:r>
              <a:rPr lang="en-US" sz="2000" i="1" dirty="0"/>
              <a:t>‘</a:t>
            </a:r>
            <a:r>
              <a:rPr lang="en-US" sz="2000" dirty="0"/>
              <a:t>the most Abominable form of warfare</a:t>
            </a:r>
            <a:r>
              <a:rPr lang="en-US" sz="2000" i="1" dirty="0"/>
              <a:t>.’</a:t>
            </a:r>
            <a:r>
              <a:rPr lang="en-US" sz="2000" dirty="0"/>
              <a:t> Multiple forms, served multiple roles, both offensive and defensive.</a:t>
            </a:r>
            <a:endParaRPr lang="en-GB" sz="2000" dirty="0"/>
          </a:p>
        </p:txBody>
      </p:sp>
      <p:pic>
        <p:nvPicPr>
          <p:cNvPr id="1030" name="Picture 6" descr="A side on view of a line of soldiers being led along a duckboard by a medical orderly. Their eyes are bandaged as a result of exposure to gas and each man holds on to the shoulder of the man in front. ">
            <a:extLst>
              <a:ext uri="{FF2B5EF4-FFF2-40B4-BE49-F238E27FC236}">
                <a16:creationId xmlns:a16="http://schemas.microsoft.com/office/drawing/2014/main" id="{1E5590D1-1BAB-DEFB-DEDC-069B976151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6913" y="3998787"/>
            <a:ext cx="4830247" cy="213515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Mark I tank C19 'Clan Leslie' in Chimpanzee Valley with infantry following behind during the Battle of Flers Courcelette, 15 September 1916.">
            <a:extLst>
              <a:ext uri="{FF2B5EF4-FFF2-40B4-BE49-F238E27FC236}">
                <a16:creationId xmlns:a16="http://schemas.microsoft.com/office/drawing/2014/main" id="{09E0A66C-22BB-0992-2053-92B2727711E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3723" y="3965606"/>
            <a:ext cx="3510941" cy="2135157"/>
          </a:xfrm>
          <a:prstGeom prst="rect">
            <a:avLst/>
          </a:prstGeom>
          <a:noFill/>
          <a:ln>
            <a:noFill/>
          </a:ln>
        </p:spPr>
      </p:pic>
      <p:sp>
        <p:nvSpPr>
          <p:cNvPr id="5" name="TextBox 4">
            <a:extLst>
              <a:ext uri="{FF2B5EF4-FFF2-40B4-BE49-F238E27FC236}">
                <a16:creationId xmlns:a16="http://schemas.microsoft.com/office/drawing/2014/main" id="{79C8678C-1069-B9B6-340B-367839992916}"/>
              </a:ext>
            </a:extLst>
          </p:cNvPr>
          <p:cNvSpPr txBox="1"/>
          <p:nvPr/>
        </p:nvSpPr>
        <p:spPr>
          <a:xfrm>
            <a:off x="1560750" y="6237317"/>
            <a:ext cx="11190051" cy="620683"/>
          </a:xfrm>
          <a:prstGeom prst="rect">
            <a:avLst/>
          </a:prstGeom>
          <a:noFill/>
        </p:spPr>
        <p:txBody>
          <a:bodyPr wrap="square" rtlCol="0">
            <a:spAutoFit/>
          </a:bodyPr>
          <a:lstStyle/>
          <a:p>
            <a:pPr>
              <a:spcAft>
                <a:spcPts val="800"/>
              </a:spcAft>
            </a:pPr>
            <a:r>
              <a:rPr lang="en-GB" sz="700" kern="100" dirty="0">
                <a:latin typeface="Calibri" panose="020F0502020204030204" pitchFamily="34" charset="0"/>
                <a:ea typeface="Aptos" panose="020B0004020202020204" pitchFamily="34" charset="0"/>
                <a:cs typeface="Times New Roman" panose="02020603050405020304" pitchFamily="18" charset="0"/>
              </a:rPr>
              <a:t>Fig 1: Walter Stoneman, ‘Douglas Haig, 1</a:t>
            </a:r>
            <a:r>
              <a:rPr lang="en-GB" sz="700" kern="100" baseline="30000" dirty="0">
                <a:latin typeface="Calibri" panose="020F0502020204030204" pitchFamily="34" charset="0"/>
                <a:ea typeface="Aptos" panose="020B0004020202020204" pitchFamily="34" charset="0"/>
                <a:cs typeface="Times New Roman" panose="02020603050405020304" pitchFamily="18" charset="0"/>
              </a:rPr>
              <a:t>st</a:t>
            </a:r>
            <a:r>
              <a:rPr lang="en-GB" sz="700" kern="100" dirty="0">
                <a:latin typeface="Calibri" panose="020F0502020204030204" pitchFamily="34" charset="0"/>
                <a:ea typeface="Aptos" panose="020B0004020202020204" pitchFamily="34" charset="0"/>
                <a:cs typeface="Times New Roman" panose="02020603050405020304" pitchFamily="18" charset="0"/>
              </a:rPr>
              <a:t> Earl Haig’ (16</a:t>
            </a:r>
            <a:r>
              <a:rPr lang="en-GB" sz="700" kern="100" baseline="30000" dirty="0">
                <a:latin typeface="Calibri" panose="020F0502020204030204" pitchFamily="34" charset="0"/>
                <a:ea typeface="Aptos" panose="020B0004020202020204" pitchFamily="34" charset="0"/>
                <a:cs typeface="Times New Roman" panose="02020603050405020304" pitchFamily="18" charset="0"/>
              </a:rPr>
              <a:t>th</a:t>
            </a:r>
            <a:r>
              <a:rPr lang="en-GB" sz="700" kern="100" dirty="0">
                <a:latin typeface="Calibri" panose="020F0502020204030204" pitchFamily="34" charset="0"/>
                <a:ea typeface="Aptos" panose="020B0004020202020204" pitchFamily="34" charset="0"/>
                <a:cs typeface="Times New Roman" panose="02020603050405020304" pitchFamily="18" charset="0"/>
              </a:rPr>
              <a:t> January 1917) &lt;</a:t>
            </a:r>
            <a:r>
              <a:rPr lang="en-GB" sz="700" kern="100" dirty="0">
                <a:solidFill>
                  <a:srgbClr val="0070C0"/>
                </a:solidFill>
                <a:latin typeface="Calibri" panose="020F050202020403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https://www.npg.org.uk/collections/search/portrait/mw52037/Douglas-Haig-1st-Earl-Haig</a:t>
            </a:r>
            <a:r>
              <a:rPr lang="en-GB" sz="700" kern="100" dirty="0">
                <a:latin typeface="Calibri" panose="020F0502020204030204" pitchFamily="34" charset="0"/>
                <a:ea typeface="Aptos" panose="020B0004020202020204" pitchFamily="34" charset="0"/>
                <a:cs typeface="Times New Roman" panose="02020603050405020304" pitchFamily="18" charset="0"/>
              </a:rPr>
              <a:t>&gt; </a:t>
            </a:r>
            <a:r>
              <a:rPr lang="en-GB" sz="700" dirty="0">
                <a:effectLst/>
                <a:latin typeface="Calibri" panose="020F0502020204030204" pitchFamily="34" charset="0"/>
                <a:ea typeface="Aptos" panose="020B0004020202020204" pitchFamily="34" charset="0"/>
              </a:rPr>
              <a:t>[Accessed 15/03/2025].</a:t>
            </a:r>
            <a:endParaRPr lang="en-GB" sz="700" kern="100" dirty="0">
              <a:latin typeface="Calibri" panose="020F0502020204030204" pitchFamily="34" charset="0"/>
              <a:ea typeface="Aptos" panose="020B0004020202020204" pitchFamily="34" charset="0"/>
              <a:cs typeface="Times New Roman" panose="02020603050405020304" pitchFamily="18" charset="0"/>
            </a:endParaRPr>
          </a:p>
          <a:p>
            <a:pPr>
              <a:spcAft>
                <a:spcPts val="800"/>
              </a:spcAft>
            </a:pPr>
            <a:r>
              <a:rPr lang="en-GB" sz="700" kern="100" dirty="0">
                <a:latin typeface="Calibri" panose="020F0502020204030204" pitchFamily="34" charset="0"/>
                <a:ea typeface="Aptos" panose="020B0004020202020204" pitchFamily="34" charset="0"/>
                <a:cs typeface="Times New Roman" panose="02020603050405020304" pitchFamily="18" charset="0"/>
              </a:rPr>
              <a:t>Fig 2: </a:t>
            </a:r>
            <a:r>
              <a:rPr lang="en-GB" sz="700" dirty="0">
                <a:effectLst/>
                <a:latin typeface="Calibri" panose="020F0502020204030204" pitchFamily="34" charset="0"/>
                <a:ea typeface="Aptos" panose="020B0004020202020204" pitchFamily="34" charset="0"/>
              </a:rPr>
              <a:t>Unknown Photographer, ‘Mark I tank C19 “Clan Leslie” in Chimpanzee Valley with infantry following behind during the Battle of </a:t>
            </a:r>
            <a:r>
              <a:rPr lang="en-GB" sz="700" dirty="0" err="1">
                <a:effectLst/>
                <a:latin typeface="Calibri" panose="020F0502020204030204" pitchFamily="34" charset="0"/>
                <a:ea typeface="Aptos" panose="020B0004020202020204" pitchFamily="34" charset="0"/>
              </a:rPr>
              <a:t>Flers</a:t>
            </a:r>
            <a:r>
              <a:rPr lang="en-GB" sz="700" dirty="0">
                <a:effectLst/>
                <a:latin typeface="Calibri" panose="020F0502020204030204" pitchFamily="34" charset="0"/>
                <a:ea typeface="Aptos" panose="020B0004020202020204" pitchFamily="34" charset="0"/>
              </a:rPr>
              <a:t> Courcelette’, (15 September 1916) &lt;</a:t>
            </a:r>
            <a:r>
              <a:rPr lang="en-GB" sz="700" u="sng" dirty="0">
                <a:solidFill>
                  <a:srgbClr val="0070C0"/>
                </a:solidFill>
                <a:effectLst/>
                <a:latin typeface="Calibri" panose="020F050202020403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https://collection.nam.ac.uk/detail.php?acc=1952-01-33-55-88</a:t>
            </a:r>
            <a:r>
              <a:rPr lang="en-GB" sz="700" dirty="0">
                <a:effectLst/>
                <a:latin typeface="Calibri" panose="020F0502020204030204" pitchFamily="34" charset="0"/>
                <a:ea typeface="Aptos" panose="020B0004020202020204" pitchFamily="34" charset="0"/>
              </a:rPr>
              <a:t>&gt; [Accessed 15/03/2025].</a:t>
            </a:r>
            <a:endParaRPr lang="en-GB" sz="700" kern="100" dirty="0">
              <a:latin typeface="Calibri" panose="020F0502020204030204" pitchFamily="34" charset="0"/>
              <a:ea typeface="Aptos" panose="020B0004020202020204" pitchFamily="34" charset="0"/>
              <a:cs typeface="Times New Roman" panose="02020603050405020304" pitchFamily="18" charset="0"/>
            </a:endParaRPr>
          </a:p>
          <a:p>
            <a:pPr>
              <a:spcAft>
                <a:spcPts val="800"/>
              </a:spcAft>
            </a:pPr>
            <a:r>
              <a:rPr lang="en-GB" sz="700" kern="100" dirty="0">
                <a:latin typeface="Calibri" panose="020F0502020204030204" pitchFamily="34" charset="0"/>
                <a:ea typeface="Aptos" panose="020B0004020202020204" pitchFamily="34" charset="0"/>
                <a:cs typeface="Times New Roman" panose="02020603050405020304" pitchFamily="18" charset="0"/>
              </a:rPr>
              <a:t>Fig 3: J</a:t>
            </a:r>
            <a:r>
              <a:rPr lang="en-GB" sz="700" kern="100" dirty="0">
                <a:effectLst/>
                <a:latin typeface="Calibri" panose="020F0502020204030204" pitchFamily="34" charset="0"/>
                <a:ea typeface="Aptos" panose="020B0004020202020204" pitchFamily="34" charset="0"/>
                <a:cs typeface="Times New Roman" panose="02020603050405020304" pitchFamily="18" charset="0"/>
              </a:rPr>
              <a:t>ohn Singer Sargent WWI, </a:t>
            </a:r>
            <a:r>
              <a:rPr lang="en-GB" sz="700" i="1" kern="100" dirty="0">
                <a:effectLst/>
                <a:latin typeface="Calibri" panose="020F0502020204030204" pitchFamily="34" charset="0"/>
                <a:ea typeface="Aptos" panose="020B0004020202020204" pitchFamily="34" charset="0"/>
                <a:cs typeface="Times New Roman" panose="02020603050405020304" pitchFamily="18" charset="0"/>
              </a:rPr>
              <a:t>Gassed</a:t>
            </a:r>
            <a:r>
              <a:rPr lang="en-GB" sz="700" kern="100" dirty="0">
                <a:effectLst/>
                <a:latin typeface="Calibri" panose="020F0502020204030204" pitchFamily="34" charset="0"/>
                <a:ea typeface="Aptos" panose="020B0004020202020204" pitchFamily="34" charset="0"/>
                <a:cs typeface="Times New Roman" panose="02020603050405020304" pitchFamily="18" charset="0"/>
              </a:rPr>
              <a:t> (1919) &lt;</a:t>
            </a:r>
            <a:r>
              <a:rPr lang="en-GB" sz="700" u="sng" kern="100" dirty="0">
                <a:solidFill>
                  <a:srgbClr val="0070C0"/>
                </a:solidFill>
                <a:effectLst/>
                <a:latin typeface="Calibri" panose="020F050202020403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https://www.iwm.org.uk/history/how-gas-became-a-terror-weapon-in-the-first-world-war</a:t>
            </a:r>
            <a:r>
              <a:rPr lang="en-GB" sz="700" kern="100" dirty="0">
                <a:effectLst/>
                <a:latin typeface="Calibri" panose="020F0502020204030204" pitchFamily="34" charset="0"/>
                <a:ea typeface="Aptos" panose="020B0004020202020204" pitchFamily="34" charset="0"/>
                <a:cs typeface="Times New Roman" panose="02020603050405020304" pitchFamily="18" charset="0"/>
              </a:rPr>
              <a:t>&gt; [Accessed 15/03/2025].</a:t>
            </a:r>
          </a:p>
        </p:txBody>
      </p:sp>
      <p:sp>
        <p:nvSpPr>
          <p:cNvPr id="9" name="TextBox 8">
            <a:extLst>
              <a:ext uri="{FF2B5EF4-FFF2-40B4-BE49-F238E27FC236}">
                <a16:creationId xmlns:a16="http://schemas.microsoft.com/office/drawing/2014/main" id="{C307A67E-70B8-94A2-E510-46B25F11856D}"/>
              </a:ext>
            </a:extLst>
          </p:cNvPr>
          <p:cNvSpPr txBox="1"/>
          <p:nvPr/>
        </p:nvSpPr>
        <p:spPr>
          <a:xfrm>
            <a:off x="1616997" y="250684"/>
            <a:ext cx="731229" cy="307777"/>
          </a:xfrm>
          <a:prstGeom prst="rect">
            <a:avLst/>
          </a:prstGeom>
          <a:noFill/>
        </p:spPr>
        <p:txBody>
          <a:bodyPr wrap="square" rtlCol="0">
            <a:spAutoFit/>
          </a:bodyPr>
          <a:lstStyle/>
          <a:p>
            <a:r>
              <a:rPr lang="en-US" sz="1400" dirty="0">
                <a:solidFill>
                  <a:schemeClr val="bg1"/>
                </a:solidFill>
                <a:latin typeface="Calibri" panose="020F0502020204030204" pitchFamily="34" charset="0"/>
                <a:cs typeface="Calibri" panose="020F0502020204030204" pitchFamily="34" charset="0"/>
              </a:rPr>
              <a:t>Fig 1</a:t>
            </a:r>
            <a:endParaRPr lang="en-GB" sz="1400" dirty="0">
              <a:solidFill>
                <a:schemeClr val="bg1"/>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3C80CCF3-4F15-637B-26F6-2E7055B43194}"/>
              </a:ext>
            </a:extLst>
          </p:cNvPr>
          <p:cNvSpPr txBox="1"/>
          <p:nvPr/>
        </p:nvSpPr>
        <p:spPr>
          <a:xfrm>
            <a:off x="2953435" y="3897490"/>
            <a:ext cx="731229" cy="307777"/>
          </a:xfrm>
          <a:prstGeom prst="rect">
            <a:avLst/>
          </a:prstGeom>
          <a:noFill/>
        </p:spPr>
        <p:txBody>
          <a:bodyPr wrap="square" rtlCol="0">
            <a:spAutoFit/>
          </a:bodyPr>
          <a:lstStyle/>
          <a:p>
            <a:r>
              <a:rPr lang="en-US" sz="1400" dirty="0">
                <a:solidFill>
                  <a:schemeClr val="bg1"/>
                </a:solidFill>
                <a:latin typeface="Calibri" panose="020F0502020204030204" pitchFamily="34" charset="0"/>
                <a:cs typeface="Calibri" panose="020F0502020204030204" pitchFamily="34" charset="0"/>
              </a:rPr>
              <a:t>Fig 2</a:t>
            </a:r>
            <a:endParaRPr lang="en-GB" sz="1400" dirty="0">
              <a:solidFill>
                <a:schemeClr val="bg1"/>
              </a:solidFill>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5E2C74DD-D617-961C-C1B7-FB25D4641034}"/>
              </a:ext>
            </a:extLst>
          </p:cNvPr>
          <p:cNvSpPr txBox="1"/>
          <p:nvPr/>
        </p:nvSpPr>
        <p:spPr>
          <a:xfrm>
            <a:off x="11468188" y="3947100"/>
            <a:ext cx="731229" cy="307777"/>
          </a:xfrm>
          <a:prstGeom prst="rect">
            <a:avLst/>
          </a:prstGeom>
          <a:noFill/>
        </p:spPr>
        <p:txBody>
          <a:bodyPr wrap="square" rtlCol="0">
            <a:spAutoFit/>
          </a:bodyPr>
          <a:lstStyle/>
          <a:p>
            <a:r>
              <a:rPr lang="en-US" sz="1400" dirty="0">
                <a:solidFill>
                  <a:schemeClr val="bg1"/>
                </a:solidFill>
                <a:latin typeface="Calibri" panose="020F0502020204030204" pitchFamily="34" charset="0"/>
                <a:cs typeface="Calibri" panose="020F0502020204030204" pitchFamily="34" charset="0"/>
              </a:rPr>
              <a:t>Fig 3</a:t>
            </a:r>
            <a:endParaRPr lang="en-GB" sz="1400" dirty="0">
              <a:solidFill>
                <a:schemeClr val="bg1"/>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D9F96B4-8393-340C-1F16-54F1BBFCB874}"/>
              </a:ext>
            </a:extLst>
          </p:cNvPr>
          <p:cNvSpPr txBox="1"/>
          <p:nvPr/>
        </p:nvSpPr>
        <p:spPr>
          <a:xfrm>
            <a:off x="10244879" y="2996119"/>
            <a:ext cx="377725" cy="230832"/>
          </a:xfrm>
          <a:prstGeom prst="rect">
            <a:avLst/>
          </a:prstGeom>
          <a:noFill/>
        </p:spPr>
        <p:txBody>
          <a:bodyPr wrap="square" rtlCol="0">
            <a:spAutoFit/>
          </a:bodyPr>
          <a:lstStyle/>
          <a:p>
            <a:r>
              <a:rPr lang="en-US" sz="900" dirty="0"/>
              <a:t>1</a:t>
            </a:r>
            <a:endParaRPr lang="en-GB" sz="700" dirty="0"/>
          </a:p>
        </p:txBody>
      </p:sp>
      <p:sp>
        <p:nvSpPr>
          <p:cNvPr id="12" name="TextBox 11">
            <a:extLst>
              <a:ext uri="{FF2B5EF4-FFF2-40B4-BE49-F238E27FC236}">
                <a16:creationId xmlns:a16="http://schemas.microsoft.com/office/drawing/2014/main" id="{EB12E50D-77DF-0C0A-3617-1594F546B28C}"/>
              </a:ext>
            </a:extLst>
          </p:cNvPr>
          <p:cNvSpPr txBox="1"/>
          <p:nvPr/>
        </p:nvSpPr>
        <p:spPr>
          <a:xfrm>
            <a:off x="4845088" y="3700879"/>
            <a:ext cx="6849033" cy="492443"/>
          </a:xfrm>
          <a:prstGeom prst="rect">
            <a:avLst/>
          </a:prstGeom>
          <a:noFill/>
        </p:spPr>
        <p:txBody>
          <a:bodyPr wrap="square" rtlCol="0">
            <a:spAutoFit/>
          </a:bodyPr>
          <a:lstStyle/>
          <a:p>
            <a:r>
              <a:rPr lang="en-GB" sz="800" kern="100" dirty="0">
                <a:effectLst/>
                <a:latin typeface="Calibri" panose="020F0502020204030204" pitchFamily="34" charset="0"/>
                <a:ea typeface="Aptos" panose="020B0004020202020204" pitchFamily="34" charset="0"/>
                <a:cs typeface="Times New Roman" panose="02020603050405020304" pitchFamily="18" charset="0"/>
              </a:rPr>
              <a:t>Adrian Carton De Wiart, </a:t>
            </a:r>
            <a:r>
              <a:rPr lang="en-GB" sz="800" i="1" kern="100" dirty="0">
                <a:effectLst/>
                <a:latin typeface="Calibri" panose="020F0502020204030204" pitchFamily="34" charset="0"/>
                <a:ea typeface="Aptos" panose="020B0004020202020204" pitchFamily="34" charset="0"/>
                <a:cs typeface="Times New Roman" panose="02020603050405020304" pitchFamily="18" charset="0"/>
              </a:rPr>
              <a:t>Happy odyssey: the memoirs of Lieutenant-General Sir Adrian Carton De Wiart</a:t>
            </a:r>
            <a:r>
              <a:rPr lang="en-GB" sz="800" kern="100" dirty="0">
                <a:effectLst/>
                <a:latin typeface="Calibri" panose="020F0502020204030204" pitchFamily="34" charset="0"/>
                <a:ea typeface="Aptos" panose="020B0004020202020204" pitchFamily="34" charset="0"/>
                <a:cs typeface="Times New Roman" panose="02020603050405020304" pitchFamily="18" charset="0"/>
              </a:rPr>
              <a:t>, (Barnsley, South Yorkshire: Pen &amp; Sword Military 2007).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13" name="TextBox 12">
            <a:extLst>
              <a:ext uri="{FF2B5EF4-FFF2-40B4-BE49-F238E27FC236}">
                <a16:creationId xmlns:a16="http://schemas.microsoft.com/office/drawing/2014/main" id="{815F91AB-3558-360D-3081-C9168EB9DB69}"/>
              </a:ext>
            </a:extLst>
          </p:cNvPr>
          <p:cNvSpPr txBox="1"/>
          <p:nvPr/>
        </p:nvSpPr>
        <p:spPr>
          <a:xfrm>
            <a:off x="4787436" y="3700879"/>
            <a:ext cx="262647" cy="169277"/>
          </a:xfrm>
          <a:prstGeom prst="rect">
            <a:avLst/>
          </a:prstGeom>
          <a:noFill/>
        </p:spPr>
        <p:txBody>
          <a:bodyPr wrap="square" rtlCol="0">
            <a:spAutoFit/>
          </a:bodyPr>
          <a:lstStyle/>
          <a:p>
            <a:r>
              <a:rPr lang="en-US" sz="500" dirty="0"/>
              <a:t>1</a:t>
            </a:r>
            <a:endParaRPr lang="en-GB" sz="500" dirty="0"/>
          </a:p>
        </p:txBody>
      </p:sp>
    </p:spTree>
    <p:extLst>
      <p:ext uri="{BB962C8B-B14F-4D97-AF65-F5344CB8AC3E}">
        <p14:creationId xmlns:p14="http://schemas.microsoft.com/office/powerpoint/2010/main" val="4017425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A9BC8-CC4D-0595-E573-B0ABF2DD378A}"/>
              </a:ext>
            </a:extLst>
          </p:cNvPr>
          <p:cNvSpPr>
            <a:spLocks noGrp="1"/>
          </p:cNvSpPr>
          <p:nvPr>
            <p:ph type="title"/>
          </p:nvPr>
        </p:nvSpPr>
        <p:spPr>
          <a:xfrm>
            <a:off x="3013143" y="690623"/>
            <a:ext cx="7443280" cy="640445"/>
          </a:xfrm>
        </p:spPr>
        <p:txBody>
          <a:bodyPr>
            <a:normAutofit fontScale="90000"/>
          </a:bodyPr>
          <a:lstStyle/>
          <a:p>
            <a:r>
              <a:rPr lang="en-US" u="sng" dirty="0">
                <a:latin typeface="Castellar" panose="020A0402060406010301" pitchFamily="18" charset="0"/>
              </a:rPr>
              <a:t>Research Questions</a:t>
            </a:r>
            <a:br>
              <a:rPr lang="en-GB" sz="2400" dirty="0"/>
            </a:br>
            <a:endParaRPr lang="en-GB" sz="2400" u="sng" dirty="0">
              <a:latin typeface="Castellar" panose="020A0402060406010301" pitchFamily="18" charset="0"/>
            </a:endParaRPr>
          </a:p>
        </p:txBody>
      </p:sp>
      <p:sp>
        <p:nvSpPr>
          <p:cNvPr id="3" name="Content Placeholder 2">
            <a:extLst>
              <a:ext uri="{FF2B5EF4-FFF2-40B4-BE49-F238E27FC236}">
                <a16:creationId xmlns:a16="http://schemas.microsoft.com/office/drawing/2014/main" id="{CAF64483-0483-2FF7-F47A-7EE52F918EC3}"/>
              </a:ext>
            </a:extLst>
          </p:cNvPr>
          <p:cNvSpPr>
            <a:spLocks noGrp="1"/>
          </p:cNvSpPr>
          <p:nvPr>
            <p:ph idx="1"/>
          </p:nvPr>
        </p:nvSpPr>
        <p:spPr>
          <a:xfrm>
            <a:off x="2350852" y="370401"/>
            <a:ext cx="5881992" cy="3268494"/>
          </a:xfrm>
        </p:spPr>
        <p:txBody>
          <a:bodyPr>
            <a:normAutofit/>
          </a:bodyPr>
          <a:lstStyle/>
          <a:p>
            <a:pPr>
              <a:lnSpc>
                <a:spcPct val="200000"/>
              </a:lnSpc>
            </a:pPr>
            <a:endParaRPr lang="en-US" sz="2400" dirty="0"/>
          </a:p>
          <a:p>
            <a:endParaRPr lang="en-US" dirty="0"/>
          </a:p>
          <a:p>
            <a:pPr marL="0" indent="0">
              <a:buNone/>
            </a:pPr>
            <a:endParaRPr lang="en-US" dirty="0"/>
          </a:p>
        </p:txBody>
      </p:sp>
      <p:sp>
        <p:nvSpPr>
          <p:cNvPr id="6" name="TextBox 5">
            <a:extLst>
              <a:ext uri="{FF2B5EF4-FFF2-40B4-BE49-F238E27FC236}">
                <a16:creationId xmlns:a16="http://schemas.microsoft.com/office/drawing/2014/main" id="{5BEFD52A-55CE-068F-F964-5623FA72F5BF}"/>
              </a:ext>
            </a:extLst>
          </p:cNvPr>
          <p:cNvSpPr txBox="1"/>
          <p:nvPr/>
        </p:nvSpPr>
        <p:spPr>
          <a:xfrm>
            <a:off x="1627762" y="1651290"/>
            <a:ext cx="10408595" cy="3923510"/>
          </a:xfrm>
          <a:prstGeom prst="rect">
            <a:avLst/>
          </a:prstGeom>
          <a:noFill/>
        </p:spPr>
        <p:txBody>
          <a:bodyPr wrap="square" rtlCol="0">
            <a:spAutoFit/>
          </a:bodyPr>
          <a:lstStyle/>
          <a:p>
            <a:pPr marL="285750" indent="-285750">
              <a:lnSpc>
                <a:spcPct val="300000"/>
              </a:lnSpc>
              <a:buFont typeface="Wingdings" panose="05000000000000000000" pitchFamily="2" charset="2"/>
              <a:buChar char="Ø"/>
            </a:pPr>
            <a:r>
              <a:rPr lang="en-US" dirty="0"/>
              <a:t>Origins of the advancements?</a:t>
            </a:r>
          </a:p>
          <a:p>
            <a:pPr marL="285750" indent="-285750">
              <a:lnSpc>
                <a:spcPct val="300000"/>
              </a:lnSpc>
              <a:buFont typeface="Wingdings" panose="05000000000000000000" pitchFamily="2" charset="2"/>
              <a:buChar char="Ø"/>
            </a:pPr>
            <a:r>
              <a:rPr lang="en-GB" dirty="0"/>
              <a:t>How were these advancements perceived on the front lines and in some cases at home?</a:t>
            </a:r>
          </a:p>
          <a:p>
            <a:pPr marL="285750" indent="-285750">
              <a:lnSpc>
                <a:spcPct val="300000"/>
              </a:lnSpc>
              <a:buFont typeface="Wingdings" panose="05000000000000000000" pitchFamily="2" charset="2"/>
              <a:buChar char="Ø"/>
            </a:pPr>
            <a:r>
              <a:rPr lang="en-GB" dirty="0"/>
              <a:t>What was the impact of these advancements?</a:t>
            </a:r>
          </a:p>
          <a:p>
            <a:pPr marL="285750" indent="-285750">
              <a:lnSpc>
                <a:spcPct val="300000"/>
              </a:lnSpc>
              <a:buFont typeface="Wingdings" panose="05000000000000000000" pitchFamily="2" charset="2"/>
              <a:buChar char="Ø"/>
            </a:pPr>
            <a:r>
              <a:rPr lang="en-GB" dirty="0"/>
              <a:t>Were these advancements successful at the time, and later?</a:t>
            </a:r>
          </a:p>
          <a:p>
            <a:pPr>
              <a:lnSpc>
                <a:spcPct val="250000"/>
              </a:lnSpc>
            </a:pPr>
            <a:endParaRPr lang="en-GB" sz="1600" dirty="0"/>
          </a:p>
        </p:txBody>
      </p:sp>
    </p:spTree>
    <p:extLst>
      <p:ext uri="{BB962C8B-B14F-4D97-AF65-F5344CB8AC3E}">
        <p14:creationId xmlns:p14="http://schemas.microsoft.com/office/powerpoint/2010/main" val="1600501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56094B2B-844E-9194-91EF-67650C9DB351}"/>
              </a:ext>
            </a:extLst>
          </p:cNvPr>
          <p:cNvSpPr txBox="1"/>
          <p:nvPr/>
        </p:nvSpPr>
        <p:spPr>
          <a:xfrm>
            <a:off x="167536" y="1225689"/>
            <a:ext cx="12024464" cy="5632311"/>
          </a:xfrm>
          <a:prstGeom prst="rect">
            <a:avLst/>
          </a:prstGeom>
          <a:noFill/>
          <a:ln>
            <a:solidFill>
              <a:schemeClr val="tx1"/>
            </a:solidFill>
          </a:ln>
        </p:spPr>
        <p:txBody>
          <a:bodyPr wrap="square" rtlCol="0">
            <a:spAutoFit/>
          </a:bodyPr>
          <a:lstStyle/>
          <a:p>
            <a:r>
              <a:rPr lang="en-US" sz="1800" b="1" u="sng" dirty="0">
                <a:latin typeface="Algerian" panose="04020705040A02060702" pitchFamily="82" charset="0"/>
              </a:rPr>
              <a:t>Primary Sources</a:t>
            </a:r>
          </a:p>
          <a:p>
            <a:endParaRPr lang="en-US" sz="1800" b="1" u="sng" dirty="0">
              <a:latin typeface="Algerian" panose="04020705040A02060702" pitchFamily="82" charset="0"/>
            </a:endParaRP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4" name="TextBox 13">
            <a:extLst>
              <a:ext uri="{FF2B5EF4-FFF2-40B4-BE49-F238E27FC236}">
                <a16:creationId xmlns:a16="http://schemas.microsoft.com/office/drawing/2014/main" id="{FFF87F27-AE5B-61F7-F634-4E1DC6614383}"/>
              </a:ext>
            </a:extLst>
          </p:cNvPr>
          <p:cNvSpPr txBox="1"/>
          <p:nvPr/>
        </p:nvSpPr>
        <p:spPr>
          <a:xfrm>
            <a:off x="177679" y="1618308"/>
            <a:ext cx="3760175" cy="2585323"/>
          </a:xfrm>
          <a:prstGeom prst="rect">
            <a:avLst/>
          </a:prstGeom>
          <a:no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b="1" u="sng" dirty="0"/>
              <a:t>Memoirs:</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2" name="Title 1">
            <a:extLst>
              <a:ext uri="{FF2B5EF4-FFF2-40B4-BE49-F238E27FC236}">
                <a16:creationId xmlns:a16="http://schemas.microsoft.com/office/drawing/2014/main" id="{1AC13A1D-8F0F-714D-F77A-A71A032C753C}"/>
              </a:ext>
            </a:extLst>
          </p:cNvPr>
          <p:cNvSpPr>
            <a:spLocks noGrp="1"/>
          </p:cNvSpPr>
          <p:nvPr>
            <p:ph type="title"/>
          </p:nvPr>
        </p:nvSpPr>
        <p:spPr>
          <a:xfrm>
            <a:off x="3756536" y="399555"/>
            <a:ext cx="4375044" cy="1280890"/>
          </a:xfrm>
        </p:spPr>
        <p:txBody>
          <a:bodyPr/>
          <a:lstStyle/>
          <a:p>
            <a:r>
              <a:rPr lang="en-US" u="sng" dirty="0">
                <a:latin typeface="Castellar" panose="020A0402060406010301" pitchFamily="18" charset="0"/>
              </a:rPr>
              <a:t>Methodology</a:t>
            </a:r>
            <a:endParaRPr lang="en-GB" u="sng" dirty="0">
              <a:latin typeface="Castellar" panose="020A0402060406010301" pitchFamily="18" charset="0"/>
            </a:endParaRPr>
          </a:p>
        </p:txBody>
      </p:sp>
      <p:grpSp>
        <p:nvGrpSpPr>
          <p:cNvPr id="6" name="Group 5">
            <a:extLst>
              <a:ext uri="{FF2B5EF4-FFF2-40B4-BE49-F238E27FC236}">
                <a16:creationId xmlns:a16="http://schemas.microsoft.com/office/drawing/2014/main" id="{6C2042F2-F707-D1ED-B014-57AA42D42039}"/>
              </a:ext>
            </a:extLst>
          </p:cNvPr>
          <p:cNvGrpSpPr/>
          <p:nvPr/>
        </p:nvGrpSpPr>
        <p:grpSpPr>
          <a:xfrm>
            <a:off x="177679" y="4370201"/>
            <a:ext cx="5766379" cy="2574878"/>
            <a:chOff x="-166181" y="3996389"/>
            <a:chExt cx="3216338" cy="1618441"/>
          </a:xfrm>
        </p:grpSpPr>
        <p:sp>
          <p:nvSpPr>
            <p:cNvPr id="10" name="Freeform: Shape 9">
              <a:extLst>
                <a:ext uri="{FF2B5EF4-FFF2-40B4-BE49-F238E27FC236}">
                  <a16:creationId xmlns:a16="http://schemas.microsoft.com/office/drawing/2014/main" id="{66AC90CE-CB97-0520-C338-E11E0B8EA8B0}"/>
                </a:ext>
              </a:extLst>
            </p:cNvPr>
            <p:cNvSpPr/>
            <p:nvPr/>
          </p:nvSpPr>
          <p:spPr>
            <a:xfrm>
              <a:off x="1897417" y="4834600"/>
              <a:ext cx="1152740" cy="293520"/>
            </a:xfrm>
            <a:custGeom>
              <a:avLst/>
              <a:gdLst>
                <a:gd name="connsiteX0" fmla="*/ 0 w 2587500"/>
                <a:gd name="connsiteY0" fmla="*/ 0 h 720000"/>
                <a:gd name="connsiteX1" fmla="*/ 2587500 w 2587500"/>
                <a:gd name="connsiteY1" fmla="*/ 0 h 720000"/>
                <a:gd name="connsiteX2" fmla="*/ 2587500 w 2587500"/>
                <a:gd name="connsiteY2" fmla="*/ 720000 h 720000"/>
                <a:gd name="connsiteX3" fmla="*/ 0 w 2587500"/>
                <a:gd name="connsiteY3" fmla="*/ 720000 h 720000"/>
                <a:gd name="connsiteX4" fmla="*/ 0 w 258750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7500" h="720000">
                  <a:moveTo>
                    <a:pt x="0" y="0"/>
                  </a:moveTo>
                  <a:lnTo>
                    <a:pt x="2587500" y="0"/>
                  </a:lnTo>
                  <a:lnTo>
                    <a:pt x="258750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400" kern="1200" dirty="0"/>
                <a:t>Online resources, such as museum websites</a:t>
              </a:r>
            </a:p>
          </p:txBody>
        </p:sp>
        <p:sp>
          <p:nvSpPr>
            <p:cNvPr id="15" name="Rectangle 14">
              <a:extLst>
                <a:ext uri="{FF2B5EF4-FFF2-40B4-BE49-F238E27FC236}">
                  <a16:creationId xmlns:a16="http://schemas.microsoft.com/office/drawing/2014/main" id="{A990FD43-1B3D-6967-672C-B224B12D8A49}"/>
                </a:ext>
              </a:extLst>
            </p:cNvPr>
            <p:cNvSpPr/>
            <p:nvPr/>
          </p:nvSpPr>
          <p:spPr>
            <a:xfrm>
              <a:off x="-62152" y="3996389"/>
              <a:ext cx="1946345" cy="1426988"/>
            </a:xfrm>
            <a:prstGeom prst="rect">
              <a:avLst/>
            </a:prstGeom>
            <a:blipFill rotWithShape="1">
              <a:blip r:embed="rId3"/>
              <a:srcRect/>
              <a:stretch>
                <a:fillRect l="-25000" r="-25000"/>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dirty="0"/>
            </a:p>
          </p:txBody>
        </p:sp>
        <p:sp>
          <p:nvSpPr>
            <p:cNvPr id="16" name="Freeform: Shape 15">
              <a:extLst>
                <a:ext uri="{FF2B5EF4-FFF2-40B4-BE49-F238E27FC236}">
                  <a16:creationId xmlns:a16="http://schemas.microsoft.com/office/drawing/2014/main" id="{89D7E451-DE0C-0017-74CE-7BFD20F79BEE}"/>
                </a:ext>
              </a:extLst>
            </p:cNvPr>
            <p:cNvSpPr/>
            <p:nvPr/>
          </p:nvSpPr>
          <p:spPr>
            <a:xfrm>
              <a:off x="-166181" y="5401051"/>
              <a:ext cx="2115362" cy="213779"/>
            </a:xfrm>
            <a:custGeom>
              <a:avLst/>
              <a:gdLst>
                <a:gd name="connsiteX0" fmla="*/ 0 w 2587500"/>
                <a:gd name="connsiteY0" fmla="*/ 0 h 720000"/>
                <a:gd name="connsiteX1" fmla="*/ 2587500 w 2587500"/>
                <a:gd name="connsiteY1" fmla="*/ 0 h 720000"/>
                <a:gd name="connsiteX2" fmla="*/ 2587500 w 2587500"/>
                <a:gd name="connsiteY2" fmla="*/ 720000 h 720000"/>
                <a:gd name="connsiteX3" fmla="*/ 0 w 2587500"/>
                <a:gd name="connsiteY3" fmla="*/ 720000 h 720000"/>
                <a:gd name="connsiteX4" fmla="*/ 0 w 258750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7500" h="720000">
                  <a:moveTo>
                    <a:pt x="0" y="0"/>
                  </a:moveTo>
                  <a:lnTo>
                    <a:pt x="2587500" y="0"/>
                  </a:lnTo>
                  <a:lnTo>
                    <a:pt x="2587500" y="720000"/>
                  </a:lnTo>
                  <a:lnTo>
                    <a:pt x="0" y="720000"/>
                  </a:lnTo>
                  <a:lnTo>
                    <a:pt x="0" y="0"/>
                  </a:lnTo>
                  <a:close/>
                </a:path>
              </a:pathLst>
            </a:custGeom>
            <a:solidFill>
              <a:srgbClr val="E9EFD6"/>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Visited the Kew National Archives</a:t>
              </a:r>
            </a:p>
          </p:txBody>
        </p:sp>
        <p:sp>
          <p:nvSpPr>
            <p:cNvPr id="17" name="Rectangle 16" descr="Bank">
              <a:extLst>
                <a:ext uri="{FF2B5EF4-FFF2-40B4-BE49-F238E27FC236}">
                  <a16:creationId xmlns:a16="http://schemas.microsoft.com/office/drawing/2014/main" id="{D5892BFB-6D36-EE92-D262-55587606BC54}"/>
                </a:ext>
              </a:extLst>
            </p:cNvPr>
            <p:cNvSpPr/>
            <p:nvPr/>
          </p:nvSpPr>
          <p:spPr>
            <a:xfrm>
              <a:off x="1949181" y="4028880"/>
              <a:ext cx="1050948" cy="875572"/>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dirty="0"/>
            </a:p>
          </p:txBody>
        </p:sp>
      </p:grpSp>
      <p:pic>
        <p:nvPicPr>
          <p:cNvPr id="1032" name="Picture 8">
            <a:extLst>
              <a:ext uri="{FF2B5EF4-FFF2-40B4-BE49-F238E27FC236}">
                <a16:creationId xmlns:a16="http://schemas.microsoft.com/office/drawing/2014/main" id="{2C8EA26F-4DD9-5246-327F-AB99E68FDE6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1057" y="1951651"/>
            <a:ext cx="1592994" cy="21689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46D9FCC-19F8-277D-BB5E-9A036BF9965A}"/>
              </a:ext>
            </a:extLst>
          </p:cNvPr>
          <p:cNvPicPr>
            <a:picLocks noChangeAspect="1"/>
          </p:cNvPicPr>
          <p:nvPr/>
        </p:nvPicPr>
        <p:blipFill>
          <a:blip r:embed="rId7"/>
          <a:stretch>
            <a:fillRect/>
          </a:stretch>
        </p:blipFill>
        <p:spPr>
          <a:xfrm>
            <a:off x="2084690" y="1893739"/>
            <a:ext cx="1592994" cy="2226843"/>
          </a:xfrm>
          <a:prstGeom prst="rect">
            <a:avLst/>
          </a:prstGeom>
        </p:spPr>
      </p:pic>
      <p:grpSp>
        <p:nvGrpSpPr>
          <p:cNvPr id="4" name="Group 3">
            <a:extLst>
              <a:ext uri="{FF2B5EF4-FFF2-40B4-BE49-F238E27FC236}">
                <a16:creationId xmlns:a16="http://schemas.microsoft.com/office/drawing/2014/main" id="{21C6E67F-1742-2C9D-ACF5-CFC9C3CA5661}"/>
              </a:ext>
            </a:extLst>
          </p:cNvPr>
          <p:cNvGrpSpPr/>
          <p:nvPr/>
        </p:nvGrpSpPr>
        <p:grpSpPr>
          <a:xfrm>
            <a:off x="6096000" y="3931008"/>
            <a:ext cx="5928464" cy="2862322"/>
            <a:chOff x="-3091302" y="257871"/>
            <a:chExt cx="4954920" cy="2645028"/>
          </a:xfrm>
        </p:grpSpPr>
        <p:pic>
          <p:nvPicPr>
            <p:cNvPr id="5" name="Picture 4">
              <a:extLst>
                <a:ext uri="{FF2B5EF4-FFF2-40B4-BE49-F238E27FC236}">
                  <a16:creationId xmlns:a16="http://schemas.microsoft.com/office/drawing/2014/main" id="{6B505223-54E0-6AE3-851C-181694DDB405}"/>
                </a:ext>
              </a:extLst>
            </p:cNvPr>
            <p:cNvPicPr>
              <a:picLocks noChangeAspect="1"/>
            </p:cNvPicPr>
            <p:nvPr/>
          </p:nvPicPr>
          <p:blipFill>
            <a:blip r:embed="rId8"/>
            <a:stretch>
              <a:fillRect/>
            </a:stretch>
          </p:blipFill>
          <p:spPr>
            <a:xfrm>
              <a:off x="-2872648" y="731570"/>
              <a:ext cx="1313381" cy="2026821"/>
            </a:xfrm>
            <a:prstGeom prst="rect">
              <a:avLst/>
            </a:prstGeom>
            <a:ln>
              <a:solidFill>
                <a:srgbClr val="FFC000"/>
              </a:solidFill>
            </a:ln>
          </p:spPr>
        </p:pic>
        <p:pic>
          <p:nvPicPr>
            <p:cNvPr id="1028" name="Picture 4">
              <a:extLst>
                <a:ext uri="{FF2B5EF4-FFF2-40B4-BE49-F238E27FC236}">
                  <a16:creationId xmlns:a16="http://schemas.microsoft.com/office/drawing/2014/main" id="{3B3C1F7E-A216-65E7-6700-2DBEC4D73D9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20677" y="587488"/>
              <a:ext cx="1436749" cy="2165877"/>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31B5B0C0-A935-1204-7332-C40ECC5F9382}"/>
                </a:ext>
              </a:extLst>
            </p:cNvPr>
            <p:cNvGrpSpPr/>
            <p:nvPr/>
          </p:nvGrpSpPr>
          <p:grpSpPr>
            <a:xfrm>
              <a:off x="-3091302" y="257871"/>
              <a:ext cx="4954920" cy="2645028"/>
              <a:chOff x="-3213758" y="233477"/>
              <a:chExt cx="4954920" cy="2645028"/>
            </a:xfrm>
          </p:grpSpPr>
          <p:sp>
            <p:nvSpPr>
              <p:cNvPr id="8" name="TextBox 7">
                <a:extLst>
                  <a:ext uri="{FF2B5EF4-FFF2-40B4-BE49-F238E27FC236}">
                    <a16:creationId xmlns:a16="http://schemas.microsoft.com/office/drawing/2014/main" id="{C938F912-F164-4FF4-20A0-F1845499A162}"/>
                  </a:ext>
                </a:extLst>
              </p:cNvPr>
              <p:cNvSpPr txBox="1"/>
              <p:nvPr/>
            </p:nvSpPr>
            <p:spPr>
              <a:xfrm>
                <a:off x="-3213758" y="233477"/>
                <a:ext cx="4954920" cy="2645028"/>
              </a:xfrm>
              <a:prstGeom prst="rect">
                <a:avLst/>
              </a:prstGeom>
              <a:noFill/>
              <a:ln>
                <a:solidFill>
                  <a:srgbClr val="FFC000"/>
                </a:solidFill>
              </a:ln>
            </p:spPr>
            <p:txBody>
              <a:bodyPr wrap="square" rtlCol="0">
                <a:spAutoFit/>
              </a:bodyPr>
              <a:lstStyle/>
              <a:p>
                <a:r>
                  <a:rPr lang="en-US" sz="1800" b="1" u="sng" dirty="0">
                    <a:latin typeface="Algerian" panose="04020705040A02060702" pitchFamily="82" charset="0"/>
                  </a:rPr>
                  <a:t>Secondary Sources</a:t>
                </a:r>
              </a:p>
              <a:p>
                <a:endParaRPr lang="en-US" sz="1800" b="1" u="sng" dirty="0">
                  <a:latin typeface="Algerian" panose="04020705040A02060702" pitchFamily="82" charset="0"/>
                </a:endParaRPr>
              </a:p>
              <a:p>
                <a:endParaRPr lang="en-US" dirty="0"/>
              </a:p>
              <a:p>
                <a:endParaRPr lang="en-US" sz="1800" dirty="0"/>
              </a:p>
              <a:p>
                <a:endParaRPr lang="en-US" dirty="0"/>
              </a:p>
              <a:p>
                <a:endParaRPr lang="en-US" sz="1800" dirty="0"/>
              </a:p>
              <a:p>
                <a:endParaRPr lang="en-US" dirty="0"/>
              </a:p>
              <a:p>
                <a:endParaRPr lang="en-US" sz="1800" dirty="0"/>
              </a:p>
              <a:p>
                <a:endParaRPr lang="en-US" dirty="0"/>
              </a:p>
              <a:p>
                <a:endParaRPr lang="en-US" sz="1800" dirty="0"/>
              </a:p>
            </p:txBody>
          </p:sp>
          <p:pic>
            <p:nvPicPr>
              <p:cNvPr id="11" name="Picture 6">
                <a:extLst>
                  <a:ext uri="{FF2B5EF4-FFF2-40B4-BE49-F238E27FC236}">
                    <a16:creationId xmlns:a16="http://schemas.microsoft.com/office/drawing/2014/main" id="{8E747068-E979-ED5B-A5F7-FC97F0BB47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6381" y="656336"/>
                <a:ext cx="1436749" cy="2128500"/>
              </a:xfrm>
              <a:prstGeom prst="rect">
                <a:avLst/>
              </a:prstGeom>
              <a:noFill/>
              <a:ln>
                <a:solidFill>
                  <a:srgbClr val="FFC000"/>
                </a:solidFill>
              </a:ln>
              <a:extLst>
                <a:ext uri="{909E8E84-426E-40DD-AFC4-6F175D3DCCD1}">
                  <a14:hiddenFill xmlns:a14="http://schemas.microsoft.com/office/drawing/2010/main">
                    <a:solidFill>
                      <a:srgbClr val="FFFFFF"/>
                    </a:solidFill>
                  </a14:hiddenFill>
                </a:ext>
              </a:extLst>
            </p:spPr>
          </p:pic>
        </p:grpSp>
      </p:grpSp>
      <p:sp>
        <p:nvSpPr>
          <p:cNvPr id="13" name="TextBox 12">
            <a:extLst>
              <a:ext uri="{FF2B5EF4-FFF2-40B4-BE49-F238E27FC236}">
                <a16:creationId xmlns:a16="http://schemas.microsoft.com/office/drawing/2014/main" id="{52BBFD8A-AD14-1AF5-656B-B01798B632BF}"/>
              </a:ext>
            </a:extLst>
          </p:cNvPr>
          <p:cNvSpPr txBox="1"/>
          <p:nvPr/>
        </p:nvSpPr>
        <p:spPr>
          <a:xfrm>
            <a:off x="4012170" y="1135713"/>
            <a:ext cx="8213208" cy="2769989"/>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rtlCol="0">
            <a:spAutoFit/>
          </a:bodyPr>
          <a:lstStyle/>
          <a:p>
            <a:r>
              <a:rPr lang="en-US" u="sng" dirty="0">
                <a:latin typeface="Castellar" panose="020A0402060406010301" pitchFamily="18" charset="0"/>
                <a:cs typeface="Calibri" panose="020F0502020204030204" pitchFamily="34" charset="0"/>
              </a:rPr>
              <a:t>Important notes:</a:t>
            </a:r>
          </a:p>
          <a:p>
            <a:r>
              <a:rPr lang="en-US" dirty="0">
                <a:latin typeface="Calibri" panose="020F0502020204030204" pitchFamily="34" charset="0"/>
                <a:cs typeface="Calibri" panose="020F0502020204030204" pitchFamily="34" charset="0"/>
              </a:rPr>
              <a:t> </a:t>
            </a:r>
            <a:endParaRPr lang="en-US"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Archival sources may not always be complete.</a:t>
            </a:r>
          </a:p>
          <a:p>
            <a:pPr marL="285750" indent="-285750">
              <a:buFont typeface="Arial" panose="020B0604020202020204" pitchFamily="34" charset="0"/>
              <a:buChar char="•"/>
            </a:pPr>
            <a:endParaRPr lang="en-US" sz="8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Memoirs may speak only from the perspectives of certain individuals and may not represent common consensus.</a:t>
            </a:r>
          </a:p>
          <a:p>
            <a:pPr marL="285750" indent="-285750">
              <a:buFont typeface="Arial" panose="020B0604020202020204" pitchFamily="34" charset="0"/>
              <a:buChar char="•"/>
            </a:pPr>
            <a:endParaRPr lang="en-US" sz="9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Secondary sources are from individuals that were not present for the events. Their understandings could be misguided or inspired by other scholars and primary sources.</a:t>
            </a:r>
          </a:p>
          <a:p>
            <a:pPr marL="285750" indent="-285750">
              <a:buFont typeface="Arial" panose="020B0604020202020204" pitchFamily="34" charset="0"/>
              <a:buChar char="•"/>
            </a:pPr>
            <a:endParaRPr lang="en-US" sz="9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US" sz="1600" dirty="0">
                <a:latin typeface="Calibri" panose="020F0502020204030204" pitchFamily="34" charset="0"/>
                <a:cs typeface="Calibri" panose="020F0502020204030204" pitchFamily="34" charset="0"/>
              </a:rPr>
              <a:t>Regardless, all sources are valuable when researching perspectives on these topics and understanding positives and negatives.</a:t>
            </a: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82741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06962-B505-1350-9321-8268CD6B471A}"/>
              </a:ext>
            </a:extLst>
          </p:cNvPr>
          <p:cNvSpPr>
            <a:spLocks noGrp="1"/>
          </p:cNvSpPr>
          <p:nvPr>
            <p:ph type="title"/>
          </p:nvPr>
        </p:nvSpPr>
        <p:spPr/>
        <p:txBody>
          <a:bodyPr/>
          <a:lstStyle/>
          <a:p>
            <a:r>
              <a:rPr lang="en-US" u="sng" dirty="0">
                <a:latin typeface="Castellar" panose="020A0402060406010301" pitchFamily="18" charset="0"/>
              </a:rPr>
              <a:t>Theoretical Approaches</a:t>
            </a:r>
            <a:endParaRPr lang="en-GB" u="sng" dirty="0">
              <a:latin typeface="Castellar" panose="020A0402060406010301" pitchFamily="18" charset="0"/>
            </a:endParaRPr>
          </a:p>
        </p:txBody>
      </p:sp>
      <p:sp>
        <p:nvSpPr>
          <p:cNvPr id="3" name="Content Placeholder 2">
            <a:extLst>
              <a:ext uri="{FF2B5EF4-FFF2-40B4-BE49-F238E27FC236}">
                <a16:creationId xmlns:a16="http://schemas.microsoft.com/office/drawing/2014/main" id="{916CEC11-2E53-2F6D-4A5C-77EAF8100208}"/>
              </a:ext>
            </a:extLst>
          </p:cNvPr>
          <p:cNvSpPr>
            <a:spLocks noGrp="1"/>
          </p:cNvSpPr>
          <p:nvPr>
            <p:ph idx="1"/>
          </p:nvPr>
        </p:nvSpPr>
        <p:spPr>
          <a:xfrm>
            <a:off x="2354094" y="1355387"/>
            <a:ext cx="9837905" cy="5084324"/>
          </a:xfrm>
        </p:spPr>
        <p:txBody>
          <a:bodyPr>
            <a:normAutofit/>
          </a:bodyPr>
          <a:lstStyle/>
          <a:p>
            <a:pPr>
              <a:lnSpc>
                <a:spcPct val="120000"/>
              </a:lnSpc>
            </a:pPr>
            <a:r>
              <a:rPr lang="en-US" sz="2400" dirty="0"/>
              <a:t>Political History – Why tactics had to change. British Command’s theories on how these changes should be implemented. </a:t>
            </a:r>
          </a:p>
          <a:p>
            <a:pPr>
              <a:lnSpc>
                <a:spcPct val="120000"/>
              </a:lnSpc>
            </a:pPr>
            <a:endParaRPr lang="en-US" sz="1100" dirty="0"/>
          </a:p>
          <a:p>
            <a:pPr>
              <a:lnSpc>
                <a:spcPct val="150000"/>
              </a:lnSpc>
            </a:pPr>
            <a:r>
              <a:rPr lang="en-GB" sz="2400" dirty="0"/>
              <a:t>Social History – Soldiers’ perspectives on the changes. Did these changes work in practice?</a:t>
            </a:r>
          </a:p>
          <a:p>
            <a:pPr>
              <a:lnSpc>
                <a:spcPct val="150000"/>
              </a:lnSpc>
            </a:pPr>
            <a:endParaRPr lang="en-GB" sz="1100" dirty="0"/>
          </a:p>
          <a:p>
            <a:r>
              <a:rPr lang="en-GB" sz="2400" dirty="0"/>
              <a:t>Cultural History (to an extent) - How were these advancements perceived by the public at home. Propaganda?</a:t>
            </a:r>
          </a:p>
        </p:txBody>
      </p:sp>
    </p:spTree>
    <p:extLst>
      <p:ext uri="{BB962C8B-B14F-4D97-AF65-F5344CB8AC3E}">
        <p14:creationId xmlns:p14="http://schemas.microsoft.com/office/powerpoint/2010/main" val="2936595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FD42B-09CF-8F8D-2BE2-A6D35A82BB06}"/>
              </a:ext>
            </a:extLst>
          </p:cNvPr>
          <p:cNvSpPr>
            <a:spLocks noGrp="1"/>
          </p:cNvSpPr>
          <p:nvPr>
            <p:ph type="title"/>
          </p:nvPr>
        </p:nvSpPr>
        <p:spPr>
          <a:xfrm>
            <a:off x="2772383" y="410141"/>
            <a:ext cx="7733489" cy="1280890"/>
          </a:xfrm>
        </p:spPr>
        <p:txBody>
          <a:bodyPr>
            <a:normAutofit/>
          </a:bodyPr>
          <a:lstStyle/>
          <a:p>
            <a:r>
              <a:rPr lang="en-US" u="sng" dirty="0">
                <a:latin typeface="Castellar" panose="020A0402060406010301" pitchFamily="18" charset="0"/>
              </a:rPr>
              <a:t>Preliminary Conclusions</a:t>
            </a:r>
            <a:endParaRPr lang="en-GB" u="sng" dirty="0">
              <a:latin typeface="Castellar" panose="020A0402060406010301" pitchFamily="18" charset="0"/>
            </a:endParaRPr>
          </a:p>
        </p:txBody>
      </p:sp>
      <p:sp>
        <p:nvSpPr>
          <p:cNvPr id="3" name="Content Placeholder 2">
            <a:extLst>
              <a:ext uri="{FF2B5EF4-FFF2-40B4-BE49-F238E27FC236}">
                <a16:creationId xmlns:a16="http://schemas.microsoft.com/office/drawing/2014/main" id="{09E5695E-3469-5FAB-FB78-7649A6B4C801}"/>
              </a:ext>
            </a:extLst>
          </p:cNvPr>
          <p:cNvSpPr>
            <a:spLocks noGrp="1"/>
          </p:cNvSpPr>
          <p:nvPr>
            <p:ph idx="1"/>
          </p:nvPr>
        </p:nvSpPr>
        <p:spPr>
          <a:xfrm>
            <a:off x="1433209" y="1050586"/>
            <a:ext cx="9773054" cy="4378259"/>
          </a:xfrm>
          <a:ln>
            <a:noFill/>
          </a:ln>
        </p:spPr>
        <p:txBody>
          <a:bodyPr>
            <a:normAutofit/>
          </a:bodyPr>
          <a:lstStyle/>
          <a:p>
            <a:pPr marL="0" indent="0">
              <a:lnSpc>
                <a:spcPct val="110000"/>
              </a:lnSpc>
              <a:buNone/>
            </a:pPr>
            <a:endParaRPr lang="en-US" dirty="0"/>
          </a:p>
          <a:p>
            <a:pPr>
              <a:lnSpc>
                <a:spcPct val="110000"/>
              </a:lnSpc>
            </a:pPr>
            <a:r>
              <a:rPr lang="en-US" sz="2400" dirty="0"/>
              <a:t>All technologies and strategies served their purpose, though not always correct to intentions of High Command.</a:t>
            </a:r>
          </a:p>
          <a:p>
            <a:pPr>
              <a:lnSpc>
                <a:spcPct val="110000"/>
              </a:lnSpc>
            </a:pPr>
            <a:endParaRPr lang="en-US" sz="1100" dirty="0"/>
          </a:p>
          <a:p>
            <a:pPr>
              <a:lnSpc>
                <a:spcPct val="110000"/>
              </a:lnSpc>
            </a:pPr>
            <a:endParaRPr lang="en-US" sz="500" dirty="0"/>
          </a:p>
          <a:p>
            <a:pPr>
              <a:lnSpc>
                <a:spcPct val="110000"/>
              </a:lnSpc>
            </a:pPr>
            <a:r>
              <a:rPr lang="en-US" sz="2400" dirty="0"/>
              <a:t>How these changes and advancements developed warfare from past conflicts, and shaped future conflicts.</a:t>
            </a:r>
          </a:p>
          <a:p>
            <a:pPr>
              <a:lnSpc>
                <a:spcPct val="110000"/>
              </a:lnSpc>
            </a:pPr>
            <a:endParaRPr lang="en-US" sz="1100" dirty="0"/>
          </a:p>
          <a:p>
            <a:pPr>
              <a:lnSpc>
                <a:spcPct val="110000"/>
              </a:lnSpc>
            </a:pPr>
            <a:endParaRPr lang="en-US" sz="400" dirty="0"/>
          </a:p>
          <a:p>
            <a:pPr>
              <a:lnSpc>
                <a:spcPct val="110000"/>
              </a:lnSpc>
            </a:pPr>
            <a:r>
              <a:rPr lang="en-US" sz="2400" dirty="0"/>
              <a:t>Broaden these perspectives in accordance with research analysis.</a:t>
            </a:r>
          </a:p>
        </p:txBody>
      </p:sp>
    </p:spTree>
    <p:extLst>
      <p:ext uri="{BB962C8B-B14F-4D97-AF65-F5344CB8AC3E}">
        <p14:creationId xmlns:p14="http://schemas.microsoft.com/office/powerpoint/2010/main" val="958776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D3EAA-B890-96CD-EB13-56F9BF6305E8}"/>
              </a:ext>
            </a:extLst>
          </p:cNvPr>
          <p:cNvSpPr>
            <a:spLocks noGrp="1"/>
          </p:cNvSpPr>
          <p:nvPr>
            <p:ph type="title"/>
          </p:nvPr>
        </p:nvSpPr>
        <p:spPr>
          <a:xfrm>
            <a:off x="1980082" y="546329"/>
            <a:ext cx="8911687" cy="1280890"/>
          </a:xfrm>
        </p:spPr>
        <p:txBody>
          <a:bodyPr/>
          <a:lstStyle/>
          <a:p>
            <a:pPr algn="ctr"/>
            <a:r>
              <a:rPr lang="en-US" u="sng" dirty="0">
                <a:latin typeface="Castellar" panose="020A0402060406010301" pitchFamily="18" charset="0"/>
              </a:rPr>
              <a:t>BIBLIOGRAPHY</a:t>
            </a:r>
            <a:endParaRPr lang="en-GB" u="sng" dirty="0">
              <a:latin typeface="Castellar" panose="020A0402060406010301" pitchFamily="18" charset="0"/>
            </a:endParaRPr>
          </a:p>
        </p:txBody>
      </p:sp>
      <p:sp>
        <p:nvSpPr>
          <p:cNvPr id="3" name="Content Placeholder 2">
            <a:extLst>
              <a:ext uri="{FF2B5EF4-FFF2-40B4-BE49-F238E27FC236}">
                <a16:creationId xmlns:a16="http://schemas.microsoft.com/office/drawing/2014/main" id="{6DC71015-581D-C3DF-ADA7-035D6D181FD2}"/>
              </a:ext>
            </a:extLst>
          </p:cNvPr>
          <p:cNvSpPr>
            <a:spLocks noGrp="1"/>
          </p:cNvSpPr>
          <p:nvPr>
            <p:ph idx="1"/>
          </p:nvPr>
        </p:nvSpPr>
        <p:spPr>
          <a:xfrm>
            <a:off x="1468877" y="1186774"/>
            <a:ext cx="10723124" cy="3920247"/>
          </a:xfrm>
        </p:spPr>
        <p:txBody>
          <a:bodyPr>
            <a:normAutofit/>
          </a:bodyPr>
          <a:lstStyle/>
          <a:p>
            <a:pPr marL="342900" lvl="0" indent="-342900">
              <a:lnSpc>
                <a:spcPct val="115000"/>
              </a:lnSpc>
              <a:spcAft>
                <a:spcPts val="800"/>
              </a:spcAft>
              <a:buFont typeface="Wingdings 3" panose="05040102010807070707" pitchFamily="18" charset="2"/>
              <a:buChar char=""/>
              <a:tabLst>
                <a:tab pos="457200" algn="l"/>
              </a:tabLst>
            </a:pP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De Wiart, Adrian Carton, </a:t>
            </a:r>
            <a:r>
              <a:rPr lang="en-GB" sz="1200" i="1"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Happy odyssey: the memoirs of Lieutenant-General Sir Adrian Carton De Wiart</a:t>
            </a: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 (Barnsley, South Yorkshire: Pen &amp; Sword Military 2007). </a:t>
            </a:r>
          </a:p>
          <a:p>
            <a:pPr marL="342900" lvl="0" indent="-342900">
              <a:lnSpc>
                <a:spcPct val="115000"/>
              </a:lnSpc>
              <a:spcAft>
                <a:spcPts val="800"/>
              </a:spcAft>
              <a:buFont typeface="Wingdings 3" panose="05040102010807070707" pitchFamily="18" charset="2"/>
              <a:buChar char=""/>
              <a:tabLst>
                <a:tab pos="457200" algn="l"/>
              </a:tabLst>
            </a:pP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Ferguson, Niall, </a:t>
            </a:r>
            <a:r>
              <a:rPr lang="en-GB" sz="1200" i="1"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The Pity of War</a:t>
            </a: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 (London: Penguin, 1998).</a:t>
            </a:r>
          </a:p>
          <a:p>
            <a:pPr marL="342900" lvl="0" indent="-342900">
              <a:lnSpc>
                <a:spcPct val="115000"/>
              </a:lnSpc>
              <a:spcAft>
                <a:spcPts val="800"/>
              </a:spcAft>
              <a:buFont typeface="Wingdings 3" panose="05040102010807070707" pitchFamily="18" charset="2"/>
              <a:buChar char=""/>
              <a:tabLst>
                <a:tab pos="457200" algn="l"/>
              </a:tabLst>
            </a:pP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Imperial War Museum, </a:t>
            </a:r>
            <a:r>
              <a:rPr lang="en-GB" sz="1200" i="1"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Collections</a:t>
            </a: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 (2025) &lt;</a:t>
            </a:r>
            <a:r>
              <a:rPr lang="en-GB" sz="1200" u="sng" kern="100" dirty="0">
                <a:solidFill>
                  <a:srgbClr val="0070C0"/>
                </a:solidFill>
                <a:effectLst/>
                <a:latin typeface="Calibri" panose="020F0502020204030204" pitchFamily="34" charset="0"/>
                <a:ea typeface="Aptos" panose="020B000402020202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https://www.iwm.org.uk/collections/search</a:t>
            </a: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&gt; [Accessed 30/03/2025].</a:t>
            </a:r>
          </a:p>
          <a:p>
            <a:pPr marL="342900" lvl="0" indent="-342900">
              <a:lnSpc>
                <a:spcPct val="115000"/>
              </a:lnSpc>
              <a:spcAft>
                <a:spcPts val="800"/>
              </a:spcAft>
              <a:buFont typeface="Wingdings 3" panose="05040102010807070707" pitchFamily="18" charset="2"/>
              <a:buChar char=""/>
              <a:tabLst>
                <a:tab pos="457200" algn="l"/>
              </a:tabLst>
            </a:pP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Keegan, John </a:t>
            </a:r>
            <a:r>
              <a:rPr lang="en-GB" sz="1200" i="1"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The First World War</a:t>
            </a: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 (New York: Vintage Books, 1998). </a:t>
            </a:r>
          </a:p>
          <a:p>
            <a:pPr marL="342900" lvl="0" indent="-342900">
              <a:lnSpc>
                <a:spcPct val="115000"/>
              </a:lnSpc>
              <a:spcAft>
                <a:spcPts val="800"/>
              </a:spcAft>
              <a:buFont typeface="Wingdings 3" panose="05040102010807070707" pitchFamily="18" charset="2"/>
              <a:buChar char=""/>
              <a:tabLst>
                <a:tab pos="457200" algn="l"/>
              </a:tabLst>
            </a:pP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Philpot, William </a:t>
            </a:r>
            <a:r>
              <a:rPr lang="en-GB" sz="1200" i="1"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Bloody victory: the sacrifice on the Somme and the making of the twentieth century, </a:t>
            </a: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(London: Abacus, 2010). </a:t>
            </a:r>
          </a:p>
          <a:p>
            <a:pPr marL="342900" lvl="0" indent="-342900">
              <a:lnSpc>
                <a:spcPct val="115000"/>
              </a:lnSpc>
              <a:spcAft>
                <a:spcPts val="800"/>
              </a:spcAft>
              <a:buFont typeface="Wingdings 3" panose="05040102010807070707" pitchFamily="18" charset="2"/>
              <a:buChar char=""/>
              <a:tabLst>
                <a:tab pos="457200" algn="l"/>
              </a:tabLst>
            </a:pP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Watson, W.H.L, </a:t>
            </a:r>
            <a:r>
              <a:rPr lang="en-GB" sz="1200" i="1"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With the Tanks</a:t>
            </a: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 </a:t>
            </a:r>
            <a:r>
              <a:rPr lang="en-GB" sz="1200" i="1"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1916 – 1918, Memoirs of a British Tank Commander in the Great War,</a:t>
            </a:r>
            <a:r>
              <a:rPr lang="en-GB" sz="1200" kern="100" dirty="0">
                <a:solidFill>
                  <a:schemeClr val="tx1"/>
                </a:solidFill>
                <a:effectLst/>
                <a:latin typeface="Calibri" panose="020F0502020204030204" pitchFamily="34" charset="0"/>
                <a:ea typeface="Aptos" panose="020B0004020202020204" pitchFamily="34" charset="0"/>
                <a:cs typeface="Calibri" panose="020F0502020204030204" pitchFamily="34" charset="0"/>
              </a:rPr>
              <a:t> (Barnsley: Pen and Sword, 2014).</a:t>
            </a:r>
          </a:p>
          <a:p>
            <a:pPr marL="0" indent="0" algn="ctr">
              <a:buNone/>
            </a:pPr>
            <a:r>
              <a:rPr lang="en-GB" sz="1200" i="1" dirty="0">
                <a:solidFill>
                  <a:schemeClr val="tx1"/>
                </a:solidFill>
                <a:latin typeface="Calibri" panose="020F0502020204030204" pitchFamily="34" charset="0"/>
                <a:cs typeface="Calibri" panose="020F0502020204030204" pitchFamily="34" charset="0"/>
              </a:rPr>
              <a:t>(Please note: This Bibliography is not a full compilation of sources which will be used in the complete dissertation, it only presents sources used in this Presentation).</a:t>
            </a:r>
          </a:p>
          <a:p>
            <a:endParaRPr lang="en-GB"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74CCC00-B243-CA5C-27CD-22C3FF569193}"/>
              </a:ext>
            </a:extLst>
          </p:cNvPr>
          <p:cNvSpPr txBox="1"/>
          <p:nvPr/>
        </p:nvSpPr>
        <p:spPr>
          <a:xfrm>
            <a:off x="1348903" y="4597247"/>
            <a:ext cx="10573966" cy="1900905"/>
          </a:xfrm>
          <a:prstGeom prst="rect">
            <a:avLst/>
          </a:prstGeom>
          <a:noFill/>
        </p:spPr>
        <p:txBody>
          <a:bodyPr wrap="square" rtlCol="0">
            <a:spAutoFit/>
          </a:bodyPr>
          <a:lstStyle/>
          <a:p>
            <a:pPr algn="ctr"/>
            <a:r>
              <a:rPr lang="en-US" sz="2400" u="sng" dirty="0">
                <a:latin typeface="Algerian" panose="04020705040A02060702" pitchFamily="82" charset="0"/>
                <a:cs typeface="Calibri" panose="020F0502020204030204" pitchFamily="34" charset="0"/>
              </a:rPr>
              <a:t>Images Used</a:t>
            </a:r>
          </a:p>
          <a:p>
            <a:pPr marL="342900" indent="-342900" algn="ctr">
              <a:buFont typeface="Wingdings" panose="05000000000000000000" pitchFamily="2" charset="2"/>
              <a:buChar char="Ø"/>
            </a:pPr>
            <a:endParaRPr lang="en-US" sz="1200" u="sng" dirty="0">
              <a:latin typeface="Calibri" panose="020F0502020204030204" pitchFamily="34" charset="0"/>
              <a:cs typeface="Calibri" panose="020F0502020204030204" pitchFamily="34" charset="0"/>
            </a:endParaRPr>
          </a:p>
          <a:p>
            <a:pPr marL="342900" lvl="0" indent="-342900">
              <a:lnSpc>
                <a:spcPct val="115000"/>
              </a:lnSpc>
              <a:spcAft>
                <a:spcPts val="800"/>
              </a:spcAft>
              <a:buFont typeface="Wingdings" panose="05000000000000000000" pitchFamily="2" charset="2"/>
              <a:buChar char=""/>
              <a:tabLst>
                <a:tab pos="457200" algn="l"/>
              </a:tabLst>
            </a:pPr>
            <a:r>
              <a:rPr lang="en-GB" sz="1200" kern="100" dirty="0">
                <a:effectLst/>
                <a:latin typeface="Calibri" panose="020F0502020204030204" pitchFamily="34" charset="0"/>
                <a:ea typeface="Aptos" panose="020B0004020202020204" pitchFamily="34" charset="0"/>
                <a:cs typeface="Calibri" panose="020F0502020204030204" pitchFamily="34" charset="0"/>
              </a:rPr>
              <a:t>Sargent, John Singer, WWI, </a:t>
            </a:r>
            <a:r>
              <a:rPr lang="en-GB" sz="1200" i="1" kern="100" dirty="0">
                <a:effectLst/>
                <a:latin typeface="Calibri" panose="020F0502020204030204" pitchFamily="34" charset="0"/>
                <a:ea typeface="Aptos" panose="020B0004020202020204" pitchFamily="34" charset="0"/>
                <a:cs typeface="Calibri" panose="020F0502020204030204" pitchFamily="34" charset="0"/>
              </a:rPr>
              <a:t>Gassed</a:t>
            </a:r>
            <a:r>
              <a:rPr lang="en-GB" sz="1200" kern="100" dirty="0">
                <a:effectLst/>
                <a:latin typeface="Calibri" panose="020F0502020204030204" pitchFamily="34" charset="0"/>
                <a:ea typeface="Aptos" panose="020B0004020202020204" pitchFamily="34" charset="0"/>
                <a:cs typeface="Calibri" panose="020F0502020204030204" pitchFamily="34" charset="0"/>
              </a:rPr>
              <a:t> (1919) &lt;</a:t>
            </a:r>
            <a:r>
              <a:rPr lang="en-GB" sz="1200" u="sng" kern="100" dirty="0">
                <a:solidFill>
                  <a:srgbClr val="0070C0"/>
                </a:solidFill>
                <a:effectLst/>
                <a:latin typeface="Calibri" panose="020F0502020204030204" pitchFamily="34" charset="0"/>
                <a:ea typeface="Aptos" panose="020B000402020202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https://www.iwm.org.uk/history/how-gas-became-a-terror-weapon-in-the-first-world-war</a:t>
            </a:r>
            <a:r>
              <a:rPr lang="en-GB" sz="1200" kern="100" dirty="0">
                <a:effectLst/>
                <a:latin typeface="Calibri" panose="020F0502020204030204" pitchFamily="34" charset="0"/>
                <a:ea typeface="Aptos" panose="020B0004020202020204" pitchFamily="34" charset="0"/>
                <a:cs typeface="Calibri" panose="020F0502020204030204" pitchFamily="34" charset="0"/>
              </a:rPr>
              <a:t>&gt; [Accessed 15/03/2025].</a:t>
            </a:r>
          </a:p>
          <a:p>
            <a:pPr marL="342900" lvl="0" indent="-342900">
              <a:lnSpc>
                <a:spcPct val="115000"/>
              </a:lnSpc>
              <a:spcAft>
                <a:spcPts val="800"/>
              </a:spcAft>
              <a:buFont typeface="Wingdings" panose="05000000000000000000" pitchFamily="2" charset="2"/>
              <a:buChar char=""/>
              <a:tabLst>
                <a:tab pos="457200" algn="l"/>
              </a:tabLst>
            </a:pPr>
            <a:r>
              <a:rPr lang="en-GB" sz="1200" kern="100" dirty="0">
                <a:effectLst/>
                <a:latin typeface="Calibri" panose="020F0502020204030204" pitchFamily="34" charset="0"/>
                <a:ea typeface="Aptos" panose="020B0004020202020204" pitchFamily="34" charset="0"/>
                <a:cs typeface="Calibri" panose="020F0502020204030204" pitchFamily="34" charset="0"/>
              </a:rPr>
              <a:t> Stoneman, Walter ‘Douglas Haig, 1</a:t>
            </a:r>
            <a:r>
              <a:rPr lang="en-GB" sz="1200" kern="100" baseline="30000" dirty="0">
                <a:effectLst/>
                <a:latin typeface="Calibri" panose="020F0502020204030204" pitchFamily="34" charset="0"/>
                <a:ea typeface="Aptos" panose="020B0004020202020204" pitchFamily="34" charset="0"/>
                <a:cs typeface="Calibri" panose="020F0502020204030204" pitchFamily="34" charset="0"/>
              </a:rPr>
              <a:t>st</a:t>
            </a:r>
            <a:r>
              <a:rPr lang="en-GB" sz="1200" kern="100" dirty="0">
                <a:effectLst/>
                <a:latin typeface="Calibri" panose="020F0502020204030204" pitchFamily="34" charset="0"/>
                <a:ea typeface="Aptos" panose="020B0004020202020204" pitchFamily="34" charset="0"/>
                <a:cs typeface="Calibri" panose="020F0502020204030204" pitchFamily="34" charset="0"/>
              </a:rPr>
              <a:t> Earl Haig’ (16</a:t>
            </a:r>
            <a:r>
              <a:rPr lang="en-GB" sz="1200" kern="100" baseline="30000" dirty="0">
                <a:effectLst/>
                <a:latin typeface="Calibri" panose="020F0502020204030204" pitchFamily="34" charset="0"/>
                <a:ea typeface="Aptos" panose="020B0004020202020204" pitchFamily="34" charset="0"/>
                <a:cs typeface="Calibri" panose="020F0502020204030204" pitchFamily="34" charset="0"/>
              </a:rPr>
              <a:t>th</a:t>
            </a:r>
            <a:r>
              <a:rPr lang="en-GB" sz="1200" kern="100" dirty="0">
                <a:effectLst/>
                <a:latin typeface="Calibri" panose="020F0502020204030204" pitchFamily="34" charset="0"/>
                <a:ea typeface="Aptos" panose="020B0004020202020204" pitchFamily="34" charset="0"/>
                <a:cs typeface="Calibri" panose="020F0502020204030204" pitchFamily="34" charset="0"/>
              </a:rPr>
              <a:t> January 1917) &lt;</a:t>
            </a:r>
            <a:r>
              <a:rPr lang="en-GB" sz="1200" u="sng" kern="100" dirty="0">
                <a:solidFill>
                  <a:srgbClr val="0070C0"/>
                </a:solidFill>
                <a:effectLst/>
                <a:latin typeface="Calibri" panose="020F0502020204030204" pitchFamily="34" charset="0"/>
                <a:ea typeface="Aptos" panose="020B000402020202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https://www.npg.org.uk/collections/search/portrait/mw52037/Douglas-Haig-1st-Earl-Haig</a:t>
            </a:r>
            <a:r>
              <a:rPr lang="en-GB" sz="1200" kern="100" dirty="0">
                <a:effectLst/>
                <a:latin typeface="Calibri" panose="020F0502020204030204" pitchFamily="34" charset="0"/>
                <a:ea typeface="Aptos" panose="020B0004020202020204" pitchFamily="34" charset="0"/>
                <a:cs typeface="Calibri" panose="020F0502020204030204" pitchFamily="34" charset="0"/>
              </a:rPr>
              <a:t>&gt; [Accessed 15/03/2025].</a:t>
            </a:r>
          </a:p>
          <a:p>
            <a:pPr marL="342900" lvl="0" indent="-342900">
              <a:lnSpc>
                <a:spcPct val="115000"/>
              </a:lnSpc>
              <a:spcAft>
                <a:spcPts val="800"/>
              </a:spcAft>
              <a:buFont typeface="Wingdings" panose="05000000000000000000" pitchFamily="2" charset="2"/>
              <a:buChar char=""/>
              <a:tabLst>
                <a:tab pos="457200" algn="l"/>
              </a:tabLst>
            </a:pPr>
            <a:r>
              <a:rPr lang="en-GB" sz="1200" kern="100" dirty="0">
                <a:effectLst/>
                <a:latin typeface="Calibri" panose="020F0502020204030204" pitchFamily="34" charset="0"/>
                <a:ea typeface="Aptos" panose="020B0004020202020204" pitchFamily="34" charset="0"/>
                <a:cs typeface="Calibri" panose="020F0502020204030204" pitchFamily="34" charset="0"/>
              </a:rPr>
              <a:t>Unknown Photographer, ‘Mark I tank C19 “Clan Leslie” in Chimpanzee Valley with infantry following behind during the Battle of </a:t>
            </a:r>
            <a:r>
              <a:rPr lang="en-GB" sz="1200" kern="100" dirty="0" err="1">
                <a:effectLst/>
                <a:latin typeface="Calibri" panose="020F0502020204030204" pitchFamily="34" charset="0"/>
                <a:ea typeface="Aptos" panose="020B0004020202020204" pitchFamily="34" charset="0"/>
                <a:cs typeface="Calibri" panose="020F0502020204030204" pitchFamily="34" charset="0"/>
              </a:rPr>
              <a:t>Flers</a:t>
            </a:r>
            <a:r>
              <a:rPr lang="en-GB" sz="1200" kern="100" dirty="0">
                <a:effectLst/>
                <a:latin typeface="Calibri" panose="020F0502020204030204" pitchFamily="34" charset="0"/>
                <a:ea typeface="Aptos" panose="020B0004020202020204" pitchFamily="34" charset="0"/>
                <a:cs typeface="Calibri" panose="020F0502020204030204" pitchFamily="34" charset="0"/>
              </a:rPr>
              <a:t> Courcelette’, (15 September 1916) &lt;</a:t>
            </a:r>
            <a:r>
              <a:rPr lang="en-GB" sz="1200" u="sng" kern="100" dirty="0">
                <a:solidFill>
                  <a:srgbClr val="0070C0"/>
                </a:solidFill>
                <a:effectLst/>
                <a:latin typeface="Calibri" panose="020F0502020204030204" pitchFamily="34" charset="0"/>
                <a:ea typeface="Aptos" panose="020B000402020202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https://collection.nam.ac.uk/detail.php?acc=1952-01-33-55-88</a:t>
            </a:r>
            <a:r>
              <a:rPr lang="en-GB" sz="1200" kern="100" dirty="0">
                <a:effectLst/>
                <a:latin typeface="Calibri" panose="020F0502020204030204" pitchFamily="34" charset="0"/>
                <a:ea typeface="Aptos" panose="020B0004020202020204" pitchFamily="34" charset="0"/>
                <a:cs typeface="Calibri" panose="020F0502020204030204" pitchFamily="34" charset="0"/>
              </a:rPr>
              <a:t>&gt; [Accessed 15/03/2025].</a:t>
            </a:r>
          </a:p>
        </p:txBody>
      </p:sp>
    </p:spTree>
    <p:extLst>
      <p:ext uri="{BB962C8B-B14F-4D97-AF65-F5344CB8AC3E}">
        <p14:creationId xmlns:p14="http://schemas.microsoft.com/office/powerpoint/2010/main" val="277443734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TM02892315[[fn=Wisp]]</Template>
  <TotalTime>0</TotalTime>
  <Words>1030</Words>
  <Application>Microsoft Office PowerPoint</Application>
  <PresentationFormat>Widescreen</PresentationFormat>
  <Paragraphs>116</Paragraphs>
  <Slides>10</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Algerian</vt:lpstr>
      <vt:lpstr>Aptos</vt:lpstr>
      <vt:lpstr>Arial</vt:lpstr>
      <vt:lpstr>Calibri</vt:lpstr>
      <vt:lpstr>Calibri Light</vt:lpstr>
      <vt:lpstr>Castellar</vt:lpstr>
      <vt:lpstr>Century Gothic</vt:lpstr>
      <vt:lpstr>Goudy Old Style</vt:lpstr>
      <vt:lpstr>Wingdings</vt:lpstr>
      <vt:lpstr>Wingdings 3</vt:lpstr>
      <vt:lpstr>Wisp</vt:lpstr>
      <vt:lpstr>How did Technological and Strategic Advancements Implemented by the British Military During the Conflicts on the Western Front in 1916 Influence the Outcome of the Great War and Shape Modern Warfare?</vt:lpstr>
      <vt:lpstr>Objectives of this Dissertation</vt:lpstr>
      <vt:lpstr>Why is this important?</vt:lpstr>
      <vt:lpstr>Beginning My Research</vt:lpstr>
      <vt:lpstr>3 Primary focuses:</vt:lpstr>
      <vt:lpstr>Research Questions </vt:lpstr>
      <vt:lpstr>Methodology</vt:lpstr>
      <vt:lpstr>Theoretical Approaches</vt:lpstr>
      <vt:lpstr>Preliminary Conclusions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Hales-Owen</dc:creator>
  <cp:lastModifiedBy>Alex Hales-Owen</cp:lastModifiedBy>
  <cp:revision>12</cp:revision>
  <dcterms:created xsi:type="dcterms:W3CDTF">2025-03-10T14:12:03Z</dcterms:created>
  <dcterms:modified xsi:type="dcterms:W3CDTF">2025-04-07T15:49:03Z</dcterms:modified>
</cp:coreProperties>
</file>