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59" r:id="rId6"/>
    <p:sldId id="263" r:id="rId7"/>
    <p:sldId id="266" r:id="rId8"/>
    <p:sldId id="265" r:id="rId9"/>
    <p:sldId id="260" r:id="rId10"/>
    <p:sldId id="261" r:id="rId11"/>
    <p:sldId id="267" r:id="rId12"/>
    <p:sldId id="264"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02FBECDC-E43E-4A19-887A-FD4424F3A1F4}"/>
    <pc:docChg chg="custSel addSld modSld">
      <pc:chgData name="Jessica Keady" userId="d5cf11c5-e56a-49df-a769-678840f2ac78" providerId="ADAL" clId="{02FBECDC-E43E-4A19-887A-FD4424F3A1F4}" dt="2025-11-19T13:22:30.160" v="21" actId="1076"/>
      <pc:docMkLst>
        <pc:docMk/>
      </pc:docMkLst>
      <pc:sldChg chg="addSp delSp modSp new mod">
        <pc:chgData name="Jessica Keady" userId="d5cf11c5-e56a-49df-a769-678840f2ac78" providerId="ADAL" clId="{02FBECDC-E43E-4A19-887A-FD4424F3A1F4}" dt="2025-11-19T13:13:41.606" v="2" actId="478"/>
        <pc:sldMkLst>
          <pc:docMk/>
          <pc:sldMk cId="3523965897" sldId="267"/>
        </pc:sldMkLst>
        <pc:spChg chg="del">
          <ac:chgData name="Jessica Keady" userId="d5cf11c5-e56a-49df-a769-678840f2ac78" providerId="ADAL" clId="{02FBECDC-E43E-4A19-887A-FD4424F3A1F4}" dt="2025-11-19T13:13:41.606" v="2" actId="478"/>
          <ac:spMkLst>
            <pc:docMk/>
            <pc:sldMk cId="3523965897" sldId="267"/>
            <ac:spMk id="2" creationId="{C7066C44-2F81-435B-AF1C-F340657F5E1F}"/>
          </ac:spMkLst>
        </pc:spChg>
        <pc:spChg chg="del">
          <ac:chgData name="Jessica Keady" userId="d5cf11c5-e56a-49df-a769-678840f2ac78" providerId="ADAL" clId="{02FBECDC-E43E-4A19-887A-FD4424F3A1F4}" dt="2025-11-19T13:13:39.084" v="1" actId="22"/>
          <ac:spMkLst>
            <pc:docMk/>
            <pc:sldMk cId="3523965897" sldId="267"/>
            <ac:spMk id="3" creationId="{2CCE6419-F922-482C-AE19-FC44A26B347A}"/>
          </ac:spMkLst>
        </pc:spChg>
        <pc:picChg chg="add mod ord">
          <ac:chgData name="Jessica Keady" userId="d5cf11c5-e56a-49df-a769-678840f2ac78" providerId="ADAL" clId="{02FBECDC-E43E-4A19-887A-FD4424F3A1F4}" dt="2025-11-19T13:13:39.084" v="1" actId="22"/>
          <ac:picMkLst>
            <pc:docMk/>
            <pc:sldMk cId="3523965897" sldId="267"/>
            <ac:picMk id="5" creationId="{5A780E79-9E71-45C9-A05E-C00C69CE0DE2}"/>
          </ac:picMkLst>
        </pc:picChg>
      </pc:sldChg>
      <pc:sldChg chg="delSp modSp new mod">
        <pc:chgData name="Jessica Keady" userId="d5cf11c5-e56a-49df-a769-678840f2ac78" providerId="ADAL" clId="{02FBECDC-E43E-4A19-887A-FD4424F3A1F4}" dt="2025-11-19T13:22:30.160" v="21" actId="1076"/>
        <pc:sldMkLst>
          <pc:docMk/>
          <pc:sldMk cId="3840879116" sldId="268"/>
        </pc:sldMkLst>
        <pc:spChg chg="del">
          <ac:chgData name="Jessica Keady" userId="d5cf11c5-e56a-49df-a769-678840f2ac78" providerId="ADAL" clId="{02FBECDC-E43E-4A19-887A-FD4424F3A1F4}" dt="2025-11-19T13:22:27.580" v="20" actId="478"/>
          <ac:spMkLst>
            <pc:docMk/>
            <pc:sldMk cId="3840879116" sldId="268"/>
            <ac:spMk id="2" creationId="{4F721AEA-1982-46C6-9FFB-E641463FC8F6}"/>
          </ac:spMkLst>
        </pc:spChg>
        <pc:spChg chg="mod">
          <ac:chgData name="Jessica Keady" userId="d5cf11c5-e56a-49df-a769-678840f2ac78" providerId="ADAL" clId="{02FBECDC-E43E-4A19-887A-FD4424F3A1F4}" dt="2025-11-19T13:22:30.160" v="21" actId="1076"/>
          <ac:spMkLst>
            <pc:docMk/>
            <pc:sldMk cId="3840879116" sldId="268"/>
            <ac:spMk id="3" creationId="{0A54CA14-EDE8-4683-A17B-A3DBCB6774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2DC8D-83D7-4118-A530-58BE6170C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50609C-D943-4B98-A705-7EAEE25A51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7406AB-BDA6-46C0-A5AD-CDE4DE6D034A}"/>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5" name="Footer Placeholder 4">
            <a:extLst>
              <a:ext uri="{FF2B5EF4-FFF2-40B4-BE49-F238E27FC236}">
                <a16:creationId xmlns:a16="http://schemas.microsoft.com/office/drawing/2014/main" id="{026D827E-DAF7-4230-AA6B-A657E0C6E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261D15-80C9-4671-921E-5E393E544F84}"/>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1317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D242C-F0A9-48F2-B92A-BE3943AB27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DD9F7F-BC62-4AAF-994D-93A676787D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F8016-3B15-4468-8263-2994393D761E}"/>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5" name="Footer Placeholder 4">
            <a:extLst>
              <a:ext uri="{FF2B5EF4-FFF2-40B4-BE49-F238E27FC236}">
                <a16:creationId xmlns:a16="http://schemas.microsoft.com/office/drawing/2014/main" id="{0E24B288-0611-4E12-AFB9-CBA1AC11D3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EDEB64-4B13-4A63-ABE2-2B90A1B7E8DC}"/>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905512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76756-217B-419C-930B-D4BAD2D436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018DCD-DAD2-45AD-82BB-56E3015081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1CB00C-F9F0-4428-8A39-7D1772F39799}"/>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5" name="Footer Placeholder 4">
            <a:extLst>
              <a:ext uri="{FF2B5EF4-FFF2-40B4-BE49-F238E27FC236}">
                <a16:creationId xmlns:a16="http://schemas.microsoft.com/office/drawing/2014/main" id="{97C36BC4-0912-4DDA-95B0-92DD6FD0FB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23D75-0A41-4001-AA38-23424DA9D173}"/>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15666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469FB-0D96-4247-A1EA-6A9CAC9BD6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B786F0-74F6-4825-8C15-7B6BBA8F1E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DC0B7B-E7D3-4DBF-92BD-4743C80BAD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F3067E-83CF-49D5-8ADB-D1D23DDFD7A8}"/>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6" name="Footer Placeholder 5">
            <a:extLst>
              <a:ext uri="{FF2B5EF4-FFF2-40B4-BE49-F238E27FC236}">
                <a16:creationId xmlns:a16="http://schemas.microsoft.com/office/drawing/2014/main" id="{CB875A2F-D17D-49F9-A157-40D997E873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CED3A-D319-46D5-B762-0E20960600D4}"/>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2366221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60666-449F-4FF3-940B-49851D4DC8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04FB35-32AC-40DD-9DD9-4E4D7A17E2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3E2B61-C38E-4818-AA51-34B781E8C8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AE9573-E92E-413F-B176-9152052780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87833F-1D82-4BBB-A788-83CF1B2DDE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901DF9-4794-407B-8559-1C29EBB4FD3C}"/>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8" name="Footer Placeholder 7">
            <a:extLst>
              <a:ext uri="{FF2B5EF4-FFF2-40B4-BE49-F238E27FC236}">
                <a16:creationId xmlns:a16="http://schemas.microsoft.com/office/drawing/2014/main" id="{B5DCC40C-0909-4738-8DDF-87AE210C27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05AEE2-43C4-4A76-A06A-C23FD91CD3DB}"/>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158376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EB63A-C1E4-4ABA-9E40-B71C290080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3F465C-89DD-4B40-BC8A-B81F730C21DD}"/>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4" name="Footer Placeholder 3">
            <a:extLst>
              <a:ext uri="{FF2B5EF4-FFF2-40B4-BE49-F238E27FC236}">
                <a16:creationId xmlns:a16="http://schemas.microsoft.com/office/drawing/2014/main" id="{7C2E0228-911D-4820-BDCD-DAC9CBEB0E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CB4097-55AC-41E6-A8C9-630A4F9E63F2}"/>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1308938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A46F0B-69B8-42F1-A1F8-67DC521EFEAA}"/>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3" name="Footer Placeholder 2">
            <a:extLst>
              <a:ext uri="{FF2B5EF4-FFF2-40B4-BE49-F238E27FC236}">
                <a16:creationId xmlns:a16="http://schemas.microsoft.com/office/drawing/2014/main" id="{A874875E-D1A6-4459-A258-1945EAFD67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7CC588-0C08-4EF2-8CBF-812AF50D8590}"/>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3904274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8195-E851-41FD-96A9-D0F504A28F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EB2908-91D0-411A-AA2C-1712B140F8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DB4680-E12F-40E4-839E-EEA0110ECD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26BFEF-3ED8-4805-8BBF-ED13D592E7AC}"/>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6" name="Footer Placeholder 5">
            <a:extLst>
              <a:ext uri="{FF2B5EF4-FFF2-40B4-BE49-F238E27FC236}">
                <a16:creationId xmlns:a16="http://schemas.microsoft.com/office/drawing/2014/main" id="{275A56FE-749F-40D4-8788-5A76872DA5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C27D76-9C3F-42D6-BDFF-68C3888C8BC4}"/>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999031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722CA-F560-41CC-A11D-4965486803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B86353-2FE7-4925-BCD6-7569D69E0A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3ABE5C-7FEA-4D04-BF32-853F97275C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70BC9-3B23-41DD-842D-2C07713389A1}"/>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6" name="Footer Placeholder 5">
            <a:extLst>
              <a:ext uri="{FF2B5EF4-FFF2-40B4-BE49-F238E27FC236}">
                <a16:creationId xmlns:a16="http://schemas.microsoft.com/office/drawing/2014/main" id="{C61F3965-A62D-4F7E-8797-70D8E57FCD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BFB01A-4DBD-4711-A38D-3E6DA5CE3007}"/>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298263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3E79A-D624-4E03-8592-ACEFD1FCA0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5A8C01-0E12-462C-ACEB-E3EB3E1EBD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DA7E45-A474-4B39-8B8E-86128D2DBCF6}"/>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5" name="Footer Placeholder 4">
            <a:extLst>
              <a:ext uri="{FF2B5EF4-FFF2-40B4-BE49-F238E27FC236}">
                <a16:creationId xmlns:a16="http://schemas.microsoft.com/office/drawing/2014/main" id="{31E0EF7C-CEB4-4C0E-BA3C-60E44C48F0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C59A5-55AF-4DBA-9445-2D4DEF256561}"/>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2917597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CECD79-F286-4D7A-914A-05086F5A91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1C6E6E-7773-430A-8C15-6C19285279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D3EDA8-2686-4129-86C1-7381673395DA}"/>
              </a:ext>
            </a:extLst>
          </p:cNvPr>
          <p:cNvSpPr>
            <a:spLocks noGrp="1"/>
          </p:cNvSpPr>
          <p:nvPr>
            <p:ph type="dt" sz="half" idx="10"/>
          </p:nvPr>
        </p:nvSpPr>
        <p:spPr/>
        <p:txBody>
          <a:bodyPr/>
          <a:lstStyle/>
          <a:p>
            <a:fld id="{1199BA8B-E1CF-4854-BF1F-D84574C60A39}" type="datetimeFigureOut">
              <a:rPr lang="en-GB" smtClean="0"/>
              <a:t>18/11/2025</a:t>
            </a:fld>
            <a:endParaRPr lang="en-GB"/>
          </a:p>
        </p:txBody>
      </p:sp>
      <p:sp>
        <p:nvSpPr>
          <p:cNvPr id="5" name="Footer Placeholder 4">
            <a:extLst>
              <a:ext uri="{FF2B5EF4-FFF2-40B4-BE49-F238E27FC236}">
                <a16:creationId xmlns:a16="http://schemas.microsoft.com/office/drawing/2014/main" id="{D5162BEE-C13A-4E13-99A4-25B6FDD62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70837-4924-4DB1-B046-753B90F1E772}"/>
              </a:ext>
            </a:extLst>
          </p:cNvPr>
          <p:cNvSpPr>
            <a:spLocks noGrp="1"/>
          </p:cNvSpPr>
          <p:nvPr>
            <p:ph type="sldNum" sz="quarter" idx="12"/>
          </p:nvPr>
        </p:nvSpPr>
        <p:spPr/>
        <p:txBody>
          <a:bodyPr/>
          <a:lstStyle/>
          <a:p>
            <a:fld id="{37023147-A762-4B62-A76A-2F1E03F4D7E7}" type="slidenum">
              <a:rPr lang="en-GB" smtClean="0"/>
              <a:t>‹#›</a:t>
            </a:fld>
            <a:endParaRPr lang="en-GB"/>
          </a:p>
        </p:txBody>
      </p:sp>
    </p:spTree>
    <p:extLst>
      <p:ext uri="{BB962C8B-B14F-4D97-AF65-F5344CB8AC3E}">
        <p14:creationId xmlns:p14="http://schemas.microsoft.com/office/powerpoint/2010/main" val="2282448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DE7F81-CD90-4F29-B86F-98EE2E0811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FEEA0F-3777-44DC-8592-02476A27A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C2C086-E862-4A01-A4D6-36D760CB2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99BA8B-E1CF-4854-BF1F-D84574C60A39}" type="datetimeFigureOut">
              <a:rPr lang="en-GB" smtClean="0"/>
              <a:t>18/11/2025</a:t>
            </a:fld>
            <a:endParaRPr lang="en-GB"/>
          </a:p>
        </p:txBody>
      </p:sp>
      <p:sp>
        <p:nvSpPr>
          <p:cNvPr id="5" name="Footer Placeholder 4">
            <a:extLst>
              <a:ext uri="{FF2B5EF4-FFF2-40B4-BE49-F238E27FC236}">
                <a16:creationId xmlns:a16="http://schemas.microsoft.com/office/drawing/2014/main" id="{B7CB2E6A-56E3-458E-AF2C-280867EF9E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D14706-F900-40C3-89C2-94F74B84CE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023147-A762-4B62-A76A-2F1E03F4D7E7}" type="slidenum">
              <a:rPr lang="en-GB" smtClean="0"/>
              <a:t>‹#›</a:t>
            </a:fld>
            <a:endParaRPr lang="en-GB"/>
          </a:p>
        </p:txBody>
      </p:sp>
    </p:spTree>
    <p:extLst>
      <p:ext uri="{BB962C8B-B14F-4D97-AF65-F5344CB8AC3E}">
        <p14:creationId xmlns:p14="http://schemas.microsoft.com/office/powerpoint/2010/main" val="1748986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britannica.com/biography/Isaiah"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dss.collections.imj.org.il/isaiah"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cademic.oup.com/edited-volume/34393/chapter/29165447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cademic.oup.com/book/4678"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academic.oup.com/edited-volume/38588/chapter/334630806"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academic.oup.com/edited-volume/38588/chapter/33463295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5CE5B-CF4E-44AD-8F05-A5662D36D9E8}"/>
              </a:ext>
            </a:extLst>
          </p:cNvPr>
          <p:cNvSpPr>
            <a:spLocks noGrp="1"/>
          </p:cNvSpPr>
          <p:nvPr>
            <p:ph type="ctrTitle"/>
          </p:nvPr>
        </p:nvSpPr>
        <p:spPr>
          <a:xfrm>
            <a:off x="5232400" y="1367673"/>
            <a:ext cx="6124576" cy="2665509"/>
          </a:xfrm>
        </p:spPr>
        <p:txBody>
          <a:bodyPr>
            <a:normAutofit/>
          </a:bodyPr>
          <a:lstStyle/>
          <a:p>
            <a:pPr algn="r"/>
            <a:r>
              <a:rPr lang="en-GB" sz="7200" dirty="0">
                <a:solidFill>
                  <a:schemeClr val="bg1"/>
                </a:solidFill>
              </a:rPr>
              <a:t>The Prophet Isaiah</a:t>
            </a:r>
          </a:p>
        </p:txBody>
      </p:sp>
      <p:sp>
        <p:nvSpPr>
          <p:cNvPr id="3" name="Subtitle 2">
            <a:extLst>
              <a:ext uri="{FF2B5EF4-FFF2-40B4-BE49-F238E27FC236}">
                <a16:creationId xmlns:a16="http://schemas.microsoft.com/office/drawing/2014/main" id="{A0790440-E875-4055-8D22-C23AE9781D5F}"/>
              </a:ext>
            </a:extLst>
          </p:cNvPr>
          <p:cNvSpPr>
            <a:spLocks noGrp="1"/>
          </p:cNvSpPr>
          <p:nvPr>
            <p:ph type="subTitle" idx="1"/>
          </p:nvPr>
        </p:nvSpPr>
        <p:spPr>
          <a:xfrm>
            <a:off x="5228702" y="4414180"/>
            <a:ext cx="6128274" cy="884538"/>
          </a:xfrm>
        </p:spPr>
        <p:txBody>
          <a:bodyPr>
            <a:normAutofit/>
          </a:bodyPr>
          <a:lstStyle/>
          <a:p>
            <a:pPr algn="r"/>
            <a:r>
              <a:rPr lang="en-GB" dirty="0">
                <a:solidFill>
                  <a:schemeClr val="bg1"/>
                </a:solidFill>
              </a:rPr>
              <a:t>“Suffering Servant” as a Case Study</a:t>
            </a:r>
          </a:p>
        </p:txBody>
      </p:sp>
      <p:pic>
        <p:nvPicPr>
          <p:cNvPr id="4" name="Picture 3">
            <a:extLst>
              <a:ext uri="{FF2B5EF4-FFF2-40B4-BE49-F238E27FC236}">
                <a16:creationId xmlns:a16="http://schemas.microsoft.com/office/drawing/2014/main" id="{6753DD08-7A30-4F5F-9D23-6E8316534AC2}"/>
              </a:ext>
            </a:extLst>
          </p:cNvPr>
          <p:cNvPicPr>
            <a:picLocks noChangeAspect="1"/>
          </p:cNvPicPr>
          <p:nvPr/>
        </p:nvPicPr>
        <p:blipFill>
          <a:blip r:embed="rId2"/>
          <a:srcRect t="3729"/>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48" name="Group 47">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49" name="Freeform: Shape 48">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93457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EA18B-5711-45DA-B38A-1DA7BBDA4822}"/>
              </a:ext>
            </a:extLst>
          </p:cNvPr>
          <p:cNvSpPr>
            <a:spLocks noGrp="1"/>
          </p:cNvSpPr>
          <p:nvPr>
            <p:ph type="title"/>
          </p:nvPr>
        </p:nvSpPr>
        <p:spPr/>
        <p:txBody>
          <a:bodyPr/>
          <a:lstStyle/>
          <a:p>
            <a:r>
              <a:rPr lang="en-GB" dirty="0"/>
              <a:t>Book of Isaiah</a:t>
            </a:r>
          </a:p>
        </p:txBody>
      </p:sp>
      <p:sp>
        <p:nvSpPr>
          <p:cNvPr id="3" name="Content Placeholder 2">
            <a:extLst>
              <a:ext uri="{FF2B5EF4-FFF2-40B4-BE49-F238E27FC236}">
                <a16:creationId xmlns:a16="http://schemas.microsoft.com/office/drawing/2014/main" id="{CE8940D3-BA32-4661-844C-5A8AAF70C09A}"/>
              </a:ext>
            </a:extLst>
          </p:cNvPr>
          <p:cNvSpPr>
            <a:spLocks noGrp="1"/>
          </p:cNvSpPr>
          <p:nvPr>
            <p:ph idx="1"/>
          </p:nvPr>
        </p:nvSpPr>
        <p:spPr/>
        <p:txBody>
          <a:bodyPr/>
          <a:lstStyle/>
          <a:p>
            <a:pPr marL="0" indent="0">
              <a:buNone/>
            </a:pPr>
            <a:r>
              <a:rPr lang="en-GB" b="0" i="0" dirty="0">
                <a:solidFill>
                  <a:srgbClr val="1A1A1A"/>
                </a:solidFill>
                <a:effectLst/>
                <a:latin typeface="Georgia" panose="02040502050405020303" pitchFamily="18" charset="0"/>
              </a:rPr>
              <a:t>The Book of Isaiah, comprising 66 chapters, is one of the most profound theological and literarily expressive works in the Bible. </a:t>
            </a:r>
          </a:p>
          <a:p>
            <a:pPr marL="0" indent="0">
              <a:buNone/>
            </a:pPr>
            <a:endParaRPr lang="en-GB" dirty="0">
              <a:solidFill>
                <a:srgbClr val="1A1A1A"/>
              </a:solidFill>
              <a:latin typeface="Georgia" panose="02040502050405020303" pitchFamily="18" charset="0"/>
            </a:endParaRPr>
          </a:p>
          <a:p>
            <a:pPr marL="0" indent="0">
              <a:buNone/>
            </a:pPr>
            <a:r>
              <a:rPr lang="en-GB" b="0" i="0" dirty="0">
                <a:solidFill>
                  <a:srgbClr val="1A1A1A"/>
                </a:solidFill>
                <a:effectLst/>
                <a:latin typeface="Georgia" panose="02040502050405020303" pitchFamily="18" charset="0"/>
              </a:rPr>
              <a:t>It was compiled over a period of about two centuries (the latter half of the 8th to the latter half of the 6th century </a:t>
            </a:r>
            <a:r>
              <a:rPr lang="en-GB" b="0" i="0" cap="all" dirty="0" err="1">
                <a:solidFill>
                  <a:srgbClr val="1A1A1A"/>
                </a:solidFill>
                <a:effectLst/>
                <a:latin typeface="Georgia" panose="02040502050405020303" pitchFamily="18" charset="0"/>
              </a:rPr>
              <a:t>bce</a:t>
            </a:r>
            <a:r>
              <a:rPr lang="en-GB" b="0" i="0" dirty="0">
                <a:solidFill>
                  <a:srgbClr val="1A1A1A"/>
                </a:solidFill>
                <a:effectLst/>
                <a:latin typeface="Georgia" panose="02040502050405020303" pitchFamily="18" charset="0"/>
              </a:rPr>
              <a:t>), the Book of Isaiah is generally divided by scholars into two (sometimes three) major sections, which are called First Isaiah (chapters 1–39), </a:t>
            </a:r>
            <a:r>
              <a:rPr lang="en-GB" b="0" i="0" dirty="0" err="1">
                <a:solidFill>
                  <a:srgbClr val="1A1A1A"/>
                </a:solidFill>
                <a:effectLst/>
                <a:latin typeface="Georgia" panose="02040502050405020303" pitchFamily="18" charset="0"/>
              </a:rPr>
              <a:t>Deutero</a:t>
            </a:r>
            <a:r>
              <a:rPr lang="en-GB" b="0" i="0" dirty="0">
                <a:solidFill>
                  <a:srgbClr val="1A1A1A"/>
                </a:solidFill>
                <a:effectLst/>
                <a:latin typeface="Georgia" panose="02040502050405020303" pitchFamily="18" charset="0"/>
              </a:rPr>
              <a:t>-Isaiah (chapters 40–55 or 40–66), and—if the second section is subdivided—</a:t>
            </a:r>
            <a:r>
              <a:rPr lang="en-GB" b="0" i="0" dirty="0" err="1">
                <a:solidFill>
                  <a:srgbClr val="1A1A1A"/>
                </a:solidFill>
                <a:effectLst/>
                <a:latin typeface="Georgia" panose="02040502050405020303" pitchFamily="18" charset="0"/>
              </a:rPr>
              <a:t>Trito</a:t>
            </a:r>
            <a:r>
              <a:rPr lang="en-GB" b="0" i="0" dirty="0">
                <a:solidFill>
                  <a:srgbClr val="1A1A1A"/>
                </a:solidFill>
                <a:effectLst/>
                <a:latin typeface="Georgia" panose="02040502050405020303" pitchFamily="18" charset="0"/>
              </a:rPr>
              <a:t>-</a:t>
            </a:r>
            <a:r>
              <a:rPr lang="en-GB" b="0" i="0" dirty="0">
                <a:solidFill>
                  <a:srgbClr val="14599D"/>
                </a:solidFill>
                <a:effectLst/>
                <a:latin typeface="Georgia" panose="02040502050405020303" pitchFamily="18" charset="0"/>
                <a:hlinkClick r:id="rId2"/>
              </a:rPr>
              <a:t>Isaiah</a:t>
            </a:r>
            <a:r>
              <a:rPr lang="en-GB" b="0" i="0" dirty="0">
                <a:solidFill>
                  <a:srgbClr val="1A1A1A"/>
                </a:solidFill>
                <a:effectLst/>
                <a:latin typeface="Georgia" panose="02040502050405020303" pitchFamily="18" charset="0"/>
              </a:rPr>
              <a:t> (chapters 56–66).</a:t>
            </a:r>
            <a:endParaRPr lang="en-GB" dirty="0"/>
          </a:p>
        </p:txBody>
      </p:sp>
    </p:spTree>
    <p:extLst>
      <p:ext uri="{BB962C8B-B14F-4D97-AF65-F5344CB8AC3E}">
        <p14:creationId xmlns:p14="http://schemas.microsoft.com/office/powerpoint/2010/main" val="400296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56E5-32E3-4AD5-8A5A-B9A4736FAB58}"/>
              </a:ext>
            </a:extLst>
          </p:cNvPr>
          <p:cNvSpPr>
            <a:spLocks noGrp="1"/>
          </p:cNvSpPr>
          <p:nvPr>
            <p:ph type="title"/>
          </p:nvPr>
        </p:nvSpPr>
        <p:spPr/>
        <p:txBody>
          <a:bodyPr/>
          <a:lstStyle/>
          <a:p>
            <a:r>
              <a:rPr lang="en-GB" dirty="0"/>
              <a:t>The Book of Isaiah</a:t>
            </a:r>
          </a:p>
        </p:txBody>
      </p:sp>
      <p:sp>
        <p:nvSpPr>
          <p:cNvPr id="3" name="Content Placeholder 2">
            <a:extLst>
              <a:ext uri="{FF2B5EF4-FFF2-40B4-BE49-F238E27FC236}">
                <a16:creationId xmlns:a16="http://schemas.microsoft.com/office/drawing/2014/main" id="{6D7C41FE-8E95-43D7-8D65-5E63474E3208}"/>
              </a:ext>
            </a:extLst>
          </p:cNvPr>
          <p:cNvSpPr>
            <a:spLocks noGrp="1"/>
          </p:cNvSpPr>
          <p:nvPr>
            <p:ph idx="1"/>
          </p:nvPr>
        </p:nvSpPr>
        <p:spPr>
          <a:xfrm>
            <a:off x="838199" y="1825624"/>
            <a:ext cx="10813211" cy="5575839"/>
          </a:xfrm>
        </p:spPr>
        <p:txBody>
          <a:bodyPr>
            <a:normAutofit/>
          </a:bodyPr>
          <a:lstStyle/>
          <a:p>
            <a:r>
              <a:rPr lang="en-GB" b="0" i="0" dirty="0">
                <a:solidFill>
                  <a:srgbClr val="2A2A2A"/>
                </a:solidFill>
                <a:effectLst/>
                <a:latin typeface="Merriweather" panose="00000500000000000000" pitchFamily="2" charset="0"/>
              </a:rPr>
              <a:t>Has been organized into a meaningful whole for the ancient reader. </a:t>
            </a:r>
          </a:p>
          <a:p>
            <a:r>
              <a:rPr lang="en-GB" b="0" i="0" dirty="0">
                <a:solidFill>
                  <a:srgbClr val="2A2A2A"/>
                </a:solidFill>
                <a:effectLst/>
                <a:latin typeface="Merriweather" panose="00000500000000000000" pitchFamily="2" charset="0"/>
              </a:rPr>
              <a:t>In part, this has been accomplished by means of a narrative structure that runs through the first half of the book (Isa 1–39). This structure recounts the past days of the prophet and culminates with the account of Hezekiah. </a:t>
            </a:r>
          </a:p>
          <a:p>
            <a:r>
              <a:rPr lang="en-GB" b="0" i="0" dirty="0">
                <a:solidFill>
                  <a:srgbClr val="2A2A2A"/>
                </a:solidFill>
                <a:effectLst/>
                <a:latin typeface="Merriweather" panose="00000500000000000000" pitchFamily="2" charset="0"/>
              </a:rPr>
              <a:t>On the principle that the past portends the future, this account of the past has been made the key to understanding that future as foreseen in the second half of the book (Isa 40–66).</a:t>
            </a:r>
            <a:endParaRPr lang="en-GB" dirty="0"/>
          </a:p>
        </p:txBody>
      </p:sp>
    </p:spTree>
    <p:extLst>
      <p:ext uri="{BB962C8B-B14F-4D97-AF65-F5344CB8AC3E}">
        <p14:creationId xmlns:p14="http://schemas.microsoft.com/office/powerpoint/2010/main" val="3086963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0C7253-D9E3-490A-9F4E-3D9802F4966F}"/>
              </a:ext>
            </a:extLst>
          </p:cNvPr>
          <p:cNvSpPr>
            <a:spLocks noGrp="1"/>
          </p:cNvSpPr>
          <p:nvPr>
            <p:ph idx="1"/>
          </p:nvPr>
        </p:nvSpPr>
        <p:spPr/>
        <p:txBody>
          <a:bodyPr/>
          <a:lstStyle/>
          <a:p>
            <a:r>
              <a:rPr lang="en-GB" b="0" i="0" dirty="0">
                <a:solidFill>
                  <a:srgbClr val="2A2A2A"/>
                </a:solidFill>
                <a:effectLst/>
                <a:latin typeface="Merriweather" panose="00000500000000000000" pitchFamily="2" charset="0"/>
              </a:rPr>
              <a:t> In the first half of the book, the reader is made to inhabit the days of the prophet himself, listening in “real time,” as it were, to Isaiah speak. </a:t>
            </a:r>
          </a:p>
          <a:p>
            <a:pPr marL="0" indent="0">
              <a:buNone/>
            </a:pPr>
            <a:endParaRPr lang="en-GB" b="0" i="0" dirty="0">
              <a:solidFill>
                <a:srgbClr val="2A2A2A"/>
              </a:solidFill>
              <a:effectLst/>
              <a:latin typeface="Merriweather" panose="00000500000000000000" pitchFamily="2" charset="0"/>
            </a:endParaRPr>
          </a:p>
          <a:p>
            <a:r>
              <a:rPr lang="en-GB" b="0" i="0" dirty="0">
                <a:solidFill>
                  <a:srgbClr val="2A2A2A"/>
                </a:solidFill>
                <a:effectLst/>
                <a:latin typeface="Merriweather" panose="00000500000000000000" pitchFamily="2" charset="0"/>
              </a:rPr>
              <a:t>By contrast, in the second half of the book, the reader is transported to a later period after the prophet had passed from the scene, into the wake of the Babylonian destruction that he had foreseen.</a:t>
            </a:r>
            <a:endParaRPr lang="en-GB" dirty="0"/>
          </a:p>
        </p:txBody>
      </p:sp>
    </p:spTree>
    <p:extLst>
      <p:ext uri="{BB962C8B-B14F-4D97-AF65-F5344CB8AC3E}">
        <p14:creationId xmlns:p14="http://schemas.microsoft.com/office/powerpoint/2010/main" val="2274849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704067-3420-4F93-A122-4B6BF9F26DAE}"/>
              </a:ext>
            </a:extLst>
          </p:cNvPr>
          <p:cNvSpPr>
            <a:spLocks noGrp="1"/>
          </p:cNvSpPr>
          <p:nvPr>
            <p:ph idx="1"/>
          </p:nvPr>
        </p:nvSpPr>
        <p:spPr>
          <a:xfrm>
            <a:off x="734683" y="1883133"/>
            <a:ext cx="10515600" cy="4782209"/>
          </a:xfrm>
        </p:spPr>
        <p:txBody>
          <a:bodyPr>
            <a:normAutofit fontScale="92500" lnSpcReduction="10000"/>
          </a:bodyPr>
          <a:lstStyle/>
          <a:p>
            <a:r>
              <a:rPr lang="en-GB" b="0" i="0" dirty="0">
                <a:solidFill>
                  <a:srgbClr val="1A1A1A"/>
                </a:solidFill>
                <a:effectLst/>
                <a:latin typeface="Georgia" panose="02040502050405020303" pitchFamily="18" charset="0"/>
              </a:rPr>
              <a:t>First Isaiah contains the words and prophecies of Isaiah, a most important 8th-century </a:t>
            </a:r>
            <a:r>
              <a:rPr lang="en-GB" b="0" i="0" cap="all" dirty="0" err="1">
                <a:solidFill>
                  <a:srgbClr val="1A1A1A"/>
                </a:solidFill>
                <a:effectLst/>
                <a:latin typeface="Georgia" panose="02040502050405020303" pitchFamily="18" charset="0"/>
              </a:rPr>
              <a:t>bce</a:t>
            </a:r>
            <a:r>
              <a:rPr lang="en-GB" b="0" i="0" dirty="0">
                <a:solidFill>
                  <a:srgbClr val="1A1A1A"/>
                </a:solidFill>
                <a:effectLst/>
                <a:latin typeface="Georgia" panose="02040502050405020303" pitchFamily="18" charset="0"/>
              </a:rPr>
              <a:t> prophet of Judah, written either by himself or his contemporary followers in Jerusalem (from c. 740 to 700 </a:t>
            </a:r>
            <a:r>
              <a:rPr lang="en-GB" b="0" i="0" cap="all" dirty="0" err="1">
                <a:solidFill>
                  <a:srgbClr val="1A1A1A"/>
                </a:solidFill>
                <a:effectLst/>
                <a:latin typeface="Georgia" panose="02040502050405020303" pitchFamily="18" charset="0"/>
              </a:rPr>
              <a:t>bce</a:t>
            </a:r>
            <a:r>
              <a:rPr lang="en-GB" b="0" i="0" dirty="0">
                <a:solidFill>
                  <a:srgbClr val="1A1A1A"/>
                </a:solidFill>
                <a:effectLst/>
                <a:latin typeface="Georgia" panose="02040502050405020303" pitchFamily="18" charset="0"/>
              </a:rPr>
              <a:t>), along with some later additions, such as chapters 24–27 and 33–39. </a:t>
            </a:r>
          </a:p>
          <a:p>
            <a:r>
              <a:rPr lang="en-GB" b="0" i="0" dirty="0">
                <a:solidFill>
                  <a:srgbClr val="1A1A1A"/>
                </a:solidFill>
                <a:effectLst/>
                <a:latin typeface="Georgia" panose="02040502050405020303" pitchFamily="18" charset="0"/>
              </a:rPr>
              <a:t> The second major section of Isaiah, which may be designated Second Isaiah even though it has been divided because of chronology into </a:t>
            </a:r>
            <a:r>
              <a:rPr lang="en-GB" b="0" i="0" dirty="0" err="1">
                <a:solidFill>
                  <a:srgbClr val="1A1A1A"/>
                </a:solidFill>
                <a:effectLst/>
                <a:latin typeface="Georgia" panose="02040502050405020303" pitchFamily="18" charset="0"/>
              </a:rPr>
              <a:t>Deutero</a:t>
            </a:r>
            <a:r>
              <a:rPr lang="en-GB" b="0" i="0" dirty="0">
                <a:solidFill>
                  <a:srgbClr val="1A1A1A"/>
                </a:solidFill>
                <a:effectLst/>
                <a:latin typeface="Georgia" panose="02040502050405020303" pitchFamily="18" charset="0"/>
              </a:rPr>
              <a:t>-Isaiah and </a:t>
            </a:r>
            <a:r>
              <a:rPr lang="en-GB" b="0" i="0" dirty="0" err="1">
                <a:solidFill>
                  <a:srgbClr val="1A1A1A"/>
                </a:solidFill>
                <a:effectLst/>
                <a:latin typeface="Georgia" panose="02040502050405020303" pitchFamily="18" charset="0"/>
              </a:rPr>
              <a:t>Trito</a:t>
            </a:r>
            <a:r>
              <a:rPr lang="en-GB" b="0" i="0" dirty="0">
                <a:solidFill>
                  <a:srgbClr val="1A1A1A"/>
                </a:solidFill>
                <a:effectLst/>
                <a:latin typeface="Georgia" panose="02040502050405020303" pitchFamily="18" charset="0"/>
              </a:rPr>
              <a:t>-Isaiah, was written by members of the “school” of Isaiah in Babylon: </a:t>
            </a:r>
          </a:p>
          <a:p>
            <a:pPr>
              <a:buFontTx/>
              <a:buChar char="-"/>
            </a:pPr>
            <a:r>
              <a:rPr lang="en-GB" b="0" i="0" dirty="0">
                <a:solidFill>
                  <a:srgbClr val="1A1A1A"/>
                </a:solidFill>
                <a:effectLst/>
                <a:latin typeface="Georgia" panose="02040502050405020303" pitchFamily="18" charset="0"/>
              </a:rPr>
              <a:t>Chapters 40–55 were written prior to and after the conquest of Babylon in 539 by the Persian king Cyrus II the Great, and;</a:t>
            </a:r>
          </a:p>
          <a:p>
            <a:pPr>
              <a:buFontTx/>
              <a:buChar char="-"/>
            </a:pPr>
            <a:r>
              <a:rPr lang="en-GB" dirty="0">
                <a:solidFill>
                  <a:srgbClr val="1A1A1A"/>
                </a:solidFill>
                <a:latin typeface="Georgia" panose="02040502050405020303" pitchFamily="18" charset="0"/>
              </a:rPr>
              <a:t>C</a:t>
            </a:r>
            <a:r>
              <a:rPr lang="en-GB" b="0" i="0" dirty="0">
                <a:solidFill>
                  <a:srgbClr val="1A1A1A"/>
                </a:solidFill>
                <a:effectLst/>
                <a:latin typeface="Georgia" panose="02040502050405020303" pitchFamily="18" charset="0"/>
              </a:rPr>
              <a:t>hapters 56–66 were composed after the return from the Babylonian Exile in 538 BCE.</a:t>
            </a:r>
            <a:endParaRPr lang="en-GB" dirty="0"/>
          </a:p>
        </p:txBody>
      </p:sp>
    </p:spTree>
    <p:extLst>
      <p:ext uri="{BB962C8B-B14F-4D97-AF65-F5344CB8AC3E}">
        <p14:creationId xmlns:p14="http://schemas.microsoft.com/office/powerpoint/2010/main" val="3484605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5A62BB-4101-4532-90C5-DAD177E8FD6A}"/>
              </a:ext>
            </a:extLst>
          </p:cNvPr>
          <p:cNvSpPr>
            <a:spLocks noGrp="1"/>
          </p:cNvSpPr>
          <p:nvPr>
            <p:ph idx="1"/>
          </p:nvPr>
        </p:nvSpPr>
        <p:spPr>
          <a:xfrm>
            <a:off x="309114" y="1520825"/>
            <a:ext cx="10515600" cy="4351338"/>
          </a:xfrm>
        </p:spPr>
        <p:txBody>
          <a:bodyPr/>
          <a:lstStyle/>
          <a:p>
            <a:r>
              <a:rPr lang="en-GB" b="0" i="0" dirty="0">
                <a:solidFill>
                  <a:srgbClr val="1A1A1A"/>
                </a:solidFill>
                <a:effectLst/>
                <a:latin typeface="Georgia" panose="02040502050405020303" pitchFamily="18" charset="0"/>
              </a:rPr>
              <a:t>The canonical Book of Isaiah, after editorial redaction, probably assumed its present form during the 4th century </a:t>
            </a:r>
            <a:r>
              <a:rPr lang="en-GB" b="0" i="0" cap="all" dirty="0" err="1">
                <a:solidFill>
                  <a:srgbClr val="1A1A1A"/>
                </a:solidFill>
                <a:effectLst/>
                <a:latin typeface="Georgia" panose="02040502050405020303" pitchFamily="18" charset="0"/>
              </a:rPr>
              <a:t>bce</a:t>
            </a:r>
            <a:r>
              <a:rPr lang="en-GB" b="0" i="0" dirty="0">
                <a:solidFill>
                  <a:srgbClr val="1A1A1A"/>
                </a:solidFill>
                <a:effectLst/>
                <a:latin typeface="Georgia" panose="02040502050405020303" pitchFamily="18" charset="0"/>
              </a:rPr>
              <a:t>. </a:t>
            </a:r>
          </a:p>
          <a:p>
            <a:r>
              <a:rPr lang="en-GB" dirty="0">
                <a:solidFill>
                  <a:srgbClr val="1A1A1A"/>
                </a:solidFill>
                <a:latin typeface="Georgia" panose="02040502050405020303" pitchFamily="18" charset="0"/>
              </a:rPr>
              <a:t>Due to </a:t>
            </a:r>
            <a:r>
              <a:rPr lang="en-GB" b="0" i="0" dirty="0">
                <a:solidFill>
                  <a:srgbClr val="1A1A1A"/>
                </a:solidFill>
                <a:effectLst/>
                <a:latin typeface="Georgia" panose="02040502050405020303" pitchFamily="18" charset="0"/>
              </a:rPr>
              <a:t>its messianic themes, Isaiah became extremely significant among the early Christians who wrote the New Testament;</a:t>
            </a:r>
          </a:p>
          <a:p>
            <a:r>
              <a:rPr lang="en-GB" dirty="0">
                <a:solidFill>
                  <a:srgbClr val="1A1A1A"/>
                </a:solidFill>
                <a:latin typeface="Georgia" panose="02040502050405020303" pitchFamily="18" charset="0"/>
              </a:rPr>
              <a:t>Isaiah also significant amongst the Essenes at </a:t>
            </a:r>
            <a:r>
              <a:rPr lang="en-GB" b="0" i="0" dirty="0">
                <a:solidFill>
                  <a:srgbClr val="1A1A1A"/>
                </a:solidFill>
                <a:effectLst/>
                <a:latin typeface="Georgia" panose="02040502050405020303" pitchFamily="18" charset="0"/>
              </a:rPr>
              <a:t>Qumran who awaited the imminent messianic age, a time that would inaugurate the period of the Last Judgement and the Kingdom of God.</a:t>
            </a:r>
            <a:endParaRPr lang="en-GB" dirty="0"/>
          </a:p>
        </p:txBody>
      </p:sp>
    </p:spTree>
    <p:extLst>
      <p:ext uri="{BB962C8B-B14F-4D97-AF65-F5344CB8AC3E}">
        <p14:creationId xmlns:p14="http://schemas.microsoft.com/office/powerpoint/2010/main" val="4221969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A582A-931B-458A-B5D1-4C8515229374}"/>
              </a:ext>
            </a:extLst>
          </p:cNvPr>
          <p:cNvSpPr>
            <a:spLocks noGrp="1"/>
          </p:cNvSpPr>
          <p:nvPr>
            <p:ph type="title"/>
          </p:nvPr>
        </p:nvSpPr>
        <p:spPr>
          <a:xfrm>
            <a:off x="761995" y="307447"/>
            <a:ext cx="10693884" cy="1109932"/>
          </a:xfrm>
        </p:spPr>
        <p:txBody>
          <a:bodyPr>
            <a:normAutofit fontScale="90000"/>
          </a:bodyPr>
          <a:lstStyle/>
          <a:p>
            <a:r>
              <a:rPr lang="en-GB" sz="4000" dirty="0"/>
              <a:t>Great Isaiah Scroll from the Dead Sea Scrolls (21 copies!) </a:t>
            </a:r>
          </a:p>
        </p:txBody>
      </p:sp>
      <p:pic>
        <p:nvPicPr>
          <p:cNvPr id="5" name="Content Placeholder 4">
            <a:extLst>
              <a:ext uri="{FF2B5EF4-FFF2-40B4-BE49-F238E27FC236}">
                <a16:creationId xmlns:a16="http://schemas.microsoft.com/office/drawing/2014/main" id="{6C4C0550-09F5-4913-9824-0546DE0C77F5}"/>
              </a:ext>
            </a:extLst>
          </p:cNvPr>
          <p:cNvPicPr>
            <a:picLocks noChangeAspect="1"/>
          </p:cNvPicPr>
          <p:nvPr/>
        </p:nvPicPr>
        <p:blipFill>
          <a:blip r:embed="rId2"/>
          <a:stretch>
            <a:fillRect/>
          </a:stretch>
        </p:blipFill>
        <p:spPr>
          <a:xfrm>
            <a:off x="736122" y="2714578"/>
            <a:ext cx="5804955" cy="3062113"/>
          </a:xfrm>
          <a:prstGeom prst="rect">
            <a:avLst/>
          </a:prstGeom>
        </p:spPr>
      </p:pic>
      <p:sp>
        <p:nvSpPr>
          <p:cNvPr id="9" name="Content Placeholder 8">
            <a:extLst>
              <a:ext uri="{FF2B5EF4-FFF2-40B4-BE49-F238E27FC236}">
                <a16:creationId xmlns:a16="http://schemas.microsoft.com/office/drawing/2014/main" id="{BBC6CE69-D1EC-2010-903F-4D2F1805CC46}"/>
              </a:ext>
            </a:extLst>
          </p:cNvPr>
          <p:cNvSpPr>
            <a:spLocks noGrp="1"/>
          </p:cNvSpPr>
          <p:nvPr>
            <p:ph idx="1"/>
          </p:nvPr>
        </p:nvSpPr>
        <p:spPr>
          <a:xfrm>
            <a:off x="7190509" y="2357888"/>
            <a:ext cx="4265370" cy="3902635"/>
          </a:xfrm>
        </p:spPr>
        <p:txBody>
          <a:bodyPr anchor="ctr">
            <a:normAutofit/>
          </a:bodyPr>
          <a:lstStyle/>
          <a:p>
            <a:r>
              <a:rPr lang="en-GB" sz="1400" dirty="0">
                <a:hlinkClick r:id="rId3"/>
              </a:rPr>
              <a:t>dss.collections.imj.org.il/</a:t>
            </a:r>
            <a:r>
              <a:rPr lang="en-GB" sz="1400" dirty="0" err="1">
                <a:hlinkClick r:id="rId3"/>
              </a:rPr>
              <a:t>isaiah</a:t>
            </a:r>
            <a:endParaRPr lang="en-US" sz="2000" dirty="0"/>
          </a:p>
        </p:txBody>
      </p:sp>
    </p:spTree>
    <p:extLst>
      <p:ext uri="{BB962C8B-B14F-4D97-AF65-F5344CB8AC3E}">
        <p14:creationId xmlns:p14="http://schemas.microsoft.com/office/powerpoint/2010/main" val="340616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5D6F5-A34A-426C-81B6-009C1B4671D7}"/>
              </a:ext>
            </a:extLst>
          </p:cNvPr>
          <p:cNvSpPr>
            <a:spLocks noGrp="1"/>
          </p:cNvSpPr>
          <p:nvPr>
            <p:ph type="title"/>
          </p:nvPr>
        </p:nvSpPr>
        <p:spPr/>
        <p:txBody>
          <a:bodyPr/>
          <a:lstStyle/>
          <a:p>
            <a:r>
              <a:rPr lang="en-GB" dirty="0"/>
              <a:t>Reception History of Isaiah</a:t>
            </a:r>
          </a:p>
        </p:txBody>
      </p:sp>
      <p:sp>
        <p:nvSpPr>
          <p:cNvPr id="3" name="Content Placeholder 2">
            <a:extLst>
              <a:ext uri="{FF2B5EF4-FFF2-40B4-BE49-F238E27FC236}">
                <a16:creationId xmlns:a16="http://schemas.microsoft.com/office/drawing/2014/main" id="{4D35F86A-EF44-4AC1-9736-C71358F69349}"/>
              </a:ext>
            </a:extLst>
          </p:cNvPr>
          <p:cNvSpPr>
            <a:spLocks noGrp="1"/>
          </p:cNvSpPr>
          <p:nvPr>
            <p:ph idx="1"/>
          </p:nvPr>
        </p:nvSpPr>
        <p:spPr/>
        <p:txBody>
          <a:bodyPr/>
          <a:lstStyle/>
          <a:p>
            <a:pPr marL="0" indent="0">
              <a:buNone/>
            </a:pPr>
            <a:r>
              <a:rPr lang="en-GB" dirty="0">
                <a:hlinkClick r:id="rId2"/>
              </a:rPr>
              <a:t>Isaiah | The Oxford Handbook of the Reception History of the Bible | Oxford Academic</a:t>
            </a:r>
            <a:endParaRPr lang="en-GB" dirty="0"/>
          </a:p>
        </p:txBody>
      </p:sp>
    </p:spTree>
    <p:extLst>
      <p:ext uri="{BB962C8B-B14F-4D97-AF65-F5344CB8AC3E}">
        <p14:creationId xmlns:p14="http://schemas.microsoft.com/office/powerpoint/2010/main" val="1988926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book cover of a stained glass window&#10;&#10;Description automatically generated">
            <a:extLst>
              <a:ext uri="{FF2B5EF4-FFF2-40B4-BE49-F238E27FC236}">
                <a16:creationId xmlns:a16="http://schemas.microsoft.com/office/drawing/2014/main" id="{C7ADD855-A8DB-493E-847A-8C933DFE0927}"/>
              </a:ext>
            </a:extLst>
          </p:cNvPr>
          <p:cNvPicPr>
            <a:picLocks noChangeAspect="1"/>
          </p:cNvPicPr>
          <p:nvPr/>
        </p:nvPicPr>
        <p:blipFill>
          <a:blip r:embed="rId2"/>
          <a:srcRect r="1" b="428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3ABA003C-937F-E961-7702-CD45379B5DB2}"/>
              </a:ext>
            </a:extLst>
          </p:cNvPr>
          <p:cNvSpPr>
            <a:spLocks noGrp="1"/>
          </p:cNvSpPr>
          <p:nvPr>
            <p:ph idx="1"/>
          </p:nvPr>
        </p:nvSpPr>
        <p:spPr>
          <a:xfrm>
            <a:off x="5297762" y="2706624"/>
            <a:ext cx="6251110" cy="3483864"/>
          </a:xfrm>
        </p:spPr>
        <p:txBody>
          <a:bodyPr>
            <a:normAutofit/>
          </a:bodyPr>
          <a:lstStyle/>
          <a:p>
            <a:pPr marL="0" indent="0">
              <a:buNone/>
            </a:pPr>
            <a:r>
              <a:rPr lang="en-GB" sz="1600" dirty="0">
                <a:hlinkClick r:id="rId3"/>
              </a:rPr>
              <a:t>Disability and Isaiah's Suffering Servant | Oxford Academic</a:t>
            </a:r>
            <a:endParaRPr lang="en-US" sz="2200" dirty="0"/>
          </a:p>
        </p:txBody>
      </p:sp>
    </p:spTree>
    <p:extLst>
      <p:ext uri="{BB962C8B-B14F-4D97-AF65-F5344CB8AC3E}">
        <p14:creationId xmlns:p14="http://schemas.microsoft.com/office/powerpoint/2010/main" val="1193414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7" name="Group 2056">
            <a:extLst>
              <a:ext uri="{FF2B5EF4-FFF2-40B4-BE49-F238E27FC236}">
                <a16:creationId xmlns:a16="http://schemas.microsoft.com/office/drawing/2014/main" id="{36AB285A-81F9-42F0-A9FD-0058EB46EF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2058" name="Group 2057">
              <a:extLst>
                <a:ext uri="{FF2B5EF4-FFF2-40B4-BE49-F238E27FC236}">
                  <a16:creationId xmlns:a16="http://schemas.microsoft.com/office/drawing/2014/main" id="{A08FF3E0-ABFD-4639-B6D5-59DC3C50432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066" name="Freeform: Shape 2065">
                <a:extLst>
                  <a:ext uri="{FF2B5EF4-FFF2-40B4-BE49-F238E27FC236}">
                    <a16:creationId xmlns:a16="http://schemas.microsoft.com/office/drawing/2014/main" id="{05F28668-2B20-456B-B40F-9496D0A01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7" name="Freeform: Shape 2066">
                <a:extLst>
                  <a:ext uri="{FF2B5EF4-FFF2-40B4-BE49-F238E27FC236}">
                    <a16:creationId xmlns:a16="http://schemas.microsoft.com/office/drawing/2014/main" id="{345261A6-F525-4DE2-99D5-BD04602D3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059" name="Group 2058">
              <a:extLst>
                <a:ext uri="{FF2B5EF4-FFF2-40B4-BE49-F238E27FC236}">
                  <a16:creationId xmlns:a16="http://schemas.microsoft.com/office/drawing/2014/main" id="{5726B9BC-5A36-4E2B-ACA8-E750DAF63C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060" name="Group 2059">
                <a:extLst>
                  <a:ext uri="{FF2B5EF4-FFF2-40B4-BE49-F238E27FC236}">
                    <a16:creationId xmlns:a16="http://schemas.microsoft.com/office/drawing/2014/main" id="{D3D8668E-61B9-48EF-9EBA-555647BA6D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064" name="Freeform: Shape 2063">
                  <a:extLst>
                    <a:ext uri="{FF2B5EF4-FFF2-40B4-BE49-F238E27FC236}">
                      <a16:creationId xmlns:a16="http://schemas.microsoft.com/office/drawing/2014/main" id="{3B5CB98A-8493-4791-B351-0BC590BB9A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5" name="Freeform: Shape 2064">
                  <a:extLst>
                    <a:ext uri="{FF2B5EF4-FFF2-40B4-BE49-F238E27FC236}">
                      <a16:creationId xmlns:a16="http://schemas.microsoft.com/office/drawing/2014/main" id="{4CA2FB47-60A5-434E-9BA4-1FF65518A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68" name="Group 2060">
                <a:extLst>
                  <a:ext uri="{FF2B5EF4-FFF2-40B4-BE49-F238E27FC236}">
                    <a16:creationId xmlns:a16="http://schemas.microsoft.com/office/drawing/2014/main" id="{406D9D90-1212-40FF-BAB0-8A661FC855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2069" name="Freeform: Shape 2061">
                  <a:extLst>
                    <a:ext uri="{FF2B5EF4-FFF2-40B4-BE49-F238E27FC236}">
                      <a16:creationId xmlns:a16="http://schemas.microsoft.com/office/drawing/2014/main" id="{903898C6-CE98-4636-8CE5-5172BD2B9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Freeform: Shape 2062">
                  <a:extLst>
                    <a:ext uri="{FF2B5EF4-FFF2-40B4-BE49-F238E27FC236}">
                      <a16:creationId xmlns:a16="http://schemas.microsoft.com/office/drawing/2014/main" id="{F5326F39-37DB-4935-9AD9-746655D5D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grpSp>
      <p:pic>
        <p:nvPicPr>
          <p:cNvPr id="2050" name="Picture 2" descr="Book cover for The Oxford Handbook of Isaiah">
            <a:extLst>
              <a:ext uri="{FF2B5EF4-FFF2-40B4-BE49-F238E27FC236}">
                <a16:creationId xmlns:a16="http://schemas.microsoft.com/office/drawing/2014/main" id="{B5A93F56-C840-4056-B421-7596C6AE49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8234" y="1047136"/>
            <a:ext cx="3180615" cy="459698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DE0121-B889-4166-8377-0520D38C2F22}"/>
              </a:ext>
            </a:extLst>
          </p:cNvPr>
          <p:cNvSpPr>
            <a:spLocks noGrp="1"/>
          </p:cNvSpPr>
          <p:nvPr>
            <p:ph idx="1"/>
          </p:nvPr>
        </p:nvSpPr>
        <p:spPr>
          <a:xfrm>
            <a:off x="4581525" y="1011571"/>
            <a:ext cx="6140449" cy="2454300"/>
          </a:xfrm>
        </p:spPr>
        <p:txBody>
          <a:bodyPr>
            <a:normAutofit/>
          </a:bodyPr>
          <a:lstStyle/>
          <a:p>
            <a:pPr marL="0" indent="0">
              <a:buNone/>
            </a:pPr>
            <a:r>
              <a:rPr lang="en-GB" sz="2400" dirty="0">
                <a:solidFill>
                  <a:schemeClr val="bg1">
                    <a:alpha val="80000"/>
                  </a:schemeClr>
                </a:solidFill>
                <a:hlinkClick r:id="rId4"/>
              </a:rPr>
              <a:t>The Servant(s) in Isaiah | The Oxford Handbook of Isaiah | Oxford Academic</a:t>
            </a:r>
            <a:endParaRPr lang="en-GB" sz="2400" dirty="0">
              <a:solidFill>
                <a:schemeClr val="bg1">
                  <a:alpha val="80000"/>
                </a:schemeClr>
              </a:solidFill>
            </a:endParaRPr>
          </a:p>
          <a:p>
            <a:pPr marL="0" indent="0">
              <a:buNone/>
            </a:pPr>
            <a:endParaRPr lang="en-GB" sz="2400" dirty="0">
              <a:solidFill>
                <a:schemeClr val="bg1">
                  <a:alpha val="80000"/>
                </a:schemeClr>
              </a:solidFill>
            </a:endParaRPr>
          </a:p>
        </p:txBody>
      </p:sp>
    </p:spTree>
    <p:extLst>
      <p:ext uri="{BB962C8B-B14F-4D97-AF65-F5344CB8AC3E}">
        <p14:creationId xmlns:p14="http://schemas.microsoft.com/office/powerpoint/2010/main" val="2446955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A780E79-9E71-45C9-A05E-C00C69CE0DE2}"/>
              </a:ext>
            </a:extLst>
          </p:cNvPr>
          <p:cNvPicPr>
            <a:picLocks noGrp="1" noChangeAspect="1"/>
          </p:cNvPicPr>
          <p:nvPr>
            <p:ph idx="1"/>
          </p:nvPr>
        </p:nvPicPr>
        <p:blipFill>
          <a:blip r:embed="rId2"/>
          <a:stretch>
            <a:fillRect/>
          </a:stretch>
        </p:blipFill>
        <p:spPr>
          <a:xfrm>
            <a:off x="2832496" y="1825625"/>
            <a:ext cx="6527007" cy="4351338"/>
          </a:xfrm>
        </p:spPr>
      </p:pic>
    </p:spTree>
    <p:extLst>
      <p:ext uri="{BB962C8B-B14F-4D97-AF65-F5344CB8AC3E}">
        <p14:creationId xmlns:p14="http://schemas.microsoft.com/office/powerpoint/2010/main" val="3523965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4F3B-F3A3-45EF-BE8F-8E5A2ABF9EF2}"/>
              </a:ext>
            </a:extLst>
          </p:cNvPr>
          <p:cNvSpPr>
            <a:spLocks noGrp="1"/>
          </p:cNvSpPr>
          <p:nvPr>
            <p:ph type="title"/>
          </p:nvPr>
        </p:nvSpPr>
        <p:spPr>
          <a:xfrm>
            <a:off x="366623" y="704430"/>
            <a:ext cx="10515600" cy="1325563"/>
          </a:xfrm>
        </p:spPr>
        <p:txBody>
          <a:bodyPr>
            <a:normAutofit fontScale="90000"/>
          </a:bodyPr>
          <a:lstStyle/>
          <a:p>
            <a:r>
              <a:rPr lang="en-GB" b="1" i="0" dirty="0">
                <a:solidFill>
                  <a:srgbClr val="2A2A2A"/>
                </a:solidFill>
                <a:effectLst/>
                <a:latin typeface="Merriweather" panose="00000500000000000000" pitchFamily="2" charset="0"/>
              </a:rPr>
              <a:t>Feminist/Womanist Readings of Isaiah by Sharon </a:t>
            </a:r>
            <a:r>
              <a:rPr lang="en-GB" b="1" i="0" dirty="0" err="1">
                <a:solidFill>
                  <a:srgbClr val="2A2A2A"/>
                </a:solidFill>
                <a:effectLst/>
                <a:latin typeface="Merriweather" panose="00000500000000000000" pitchFamily="2" charset="0"/>
              </a:rPr>
              <a:t>Moughtin-Mumby</a:t>
            </a:r>
            <a:r>
              <a:rPr lang="en-GB" b="1" i="0" dirty="0">
                <a:solidFill>
                  <a:srgbClr val="2A2A2A"/>
                </a:solidFill>
                <a:effectLst/>
                <a:latin typeface="Merriweather" panose="00000500000000000000" pitchFamily="2" charset="0"/>
              </a:rPr>
              <a:t> (</a:t>
            </a:r>
            <a:r>
              <a:rPr lang="en-GB" dirty="0">
                <a:hlinkClick r:id="rId2"/>
              </a:rPr>
              <a:t>Feminist/Womanist Readings of Isaiah | The Oxford Handbook of Isaiah | Oxford Academic</a:t>
            </a:r>
            <a:r>
              <a:rPr lang="en-GB" b="1" i="0" dirty="0">
                <a:solidFill>
                  <a:srgbClr val="2A2A2A"/>
                </a:solidFill>
                <a:effectLst/>
                <a:latin typeface="Merriweather" panose="00000500000000000000" pitchFamily="2" charset="0"/>
              </a:rPr>
              <a:t>)</a:t>
            </a:r>
            <a:endParaRPr lang="en-GB" dirty="0"/>
          </a:p>
        </p:txBody>
      </p:sp>
      <p:sp>
        <p:nvSpPr>
          <p:cNvPr id="3" name="Content Placeholder 2">
            <a:extLst>
              <a:ext uri="{FF2B5EF4-FFF2-40B4-BE49-F238E27FC236}">
                <a16:creationId xmlns:a16="http://schemas.microsoft.com/office/drawing/2014/main" id="{97B7366F-9DED-4C9B-903B-9FD1E2887076}"/>
              </a:ext>
            </a:extLst>
          </p:cNvPr>
          <p:cNvSpPr>
            <a:spLocks noGrp="1"/>
          </p:cNvSpPr>
          <p:nvPr>
            <p:ph idx="1"/>
          </p:nvPr>
        </p:nvSpPr>
        <p:spPr>
          <a:xfrm>
            <a:off x="366623" y="2412221"/>
            <a:ext cx="10515600" cy="4351338"/>
          </a:xfrm>
        </p:spPr>
        <p:txBody>
          <a:bodyPr>
            <a:normAutofit fontScale="85000" lnSpcReduction="20000"/>
          </a:bodyPr>
          <a:lstStyle/>
          <a:p>
            <a:pPr marL="0" indent="0" algn="r" fontAlgn="base">
              <a:buNone/>
            </a:pPr>
            <a:endParaRPr lang="en-GB" b="0" i="0" dirty="0">
              <a:solidFill>
                <a:srgbClr val="2A2A2A"/>
              </a:solidFill>
              <a:effectLst/>
              <a:latin typeface="Merriweather" panose="00000500000000000000" pitchFamily="2" charset="0"/>
            </a:endParaRPr>
          </a:p>
          <a:p>
            <a:pPr algn="l" fontAlgn="base"/>
            <a:r>
              <a:rPr lang="en-GB" b="0" i="0" dirty="0">
                <a:solidFill>
                  <a:srgbClr val="2A2A2A"/>
                </a:solidFill>
                <a:effectLst/>
                <a:latin typeface="Merriweather" panose="00000500000000000000" pitchFamily="2" charset="0"/>
              </a:rPr>
              <a:t>Isaiah’s female personification of cities</a:t>
            </a:r>
          </a:p>
          <a:p>
            <a:pPr marL="0" indent="0" algn="r" fontAlgn="base">
              <a:buNone/>
            </a:pPr>
            <a:endParaRPr lang="en-GB" b="0" i="0" dirty="0">
              <a:solidFill>
                <a:srgbClr val="2A2A2A"/>
              </a:solidFill>
              <a:effectLst/>
              <a:latin typeface="Merriweather" panose="00000500000000000000" pitchFamily="2" charset="0"/>
            </a:endParaRPr>
          </a:p>
          <a:p>
            <a:pPr algn="l" fontAlgn="base"/>
            <a:r>
              <a:rPr lang="en-GB" b="0" i="0" dirty="0">
                <a:solidFill>
                  <a:srgbClr val="2A2A2A"/>
                </a:solidFill>
                <a:effectLst/>
                <a:latin typeface="Merriweather" panose="00000500000000000000" pitchFamily="2" charset="0"/>
              </a:rPr>
              <a:t>Isaiah’s use of women as a synecdoche for the (guilty) nation</a:t>
            </a:r>
          </a:p>
          <a:p>
            <a:pPr marL="0" indent="0" algn="l" fontAlgn="base">
              <a:buNone/>
            </a:pPr>
            <a:endParaRPr lang="en-GB" b="0" i="0" dirty="0">
              <a:solidFill>
                <a:srgbClr val="2A2A2A"/>
              </a:solidFill>
              <a:effectLst/>
              <a:latin typeface="Merriweather" panose="00000500000000000000" pitchFamily="2" charset="0"/>
            </a:endParaRPr>
          </a:p>
          <a:p>
            <a:pPr algn="l" fontAlgn="base"/>
            <a:r>
              <a:rPr lang="en-GB" b="0" i="0" dirty="0">
                <a:solidFill>
                  <a:srgbClr val="2A2A2A"/>
                </a:solidFill>
                <a:effectLst/>
                <a:latin typeface="Merriweather" panose="00000500000000000000" pitchFamily="2" charset="0"/>
              </a:rPr>
              <a:t>Isaiah’s </a:t>
            </a:r>
            <a:r>
              <a:rPr lang="en-GB" b="0" i="0" dirty="0" err="1">
                <a:solidFill>
                  <a:srgbClr val="2A2A2A"/>
                </a:solidFill>
                <a:effectLst/>
                <a:latin typeface="Merriweather" panose="00000500000000000000" pitchFamily="2" charset="0"/>
              </a:rPr>
              <a:t>nonsymbolic</a:t>
            </a:r>
            <a:r>
              <a:rPr lang="en-GB" b="0" i="0" dirty="0">
                <a:solidFill>
                  <a:srgbClr val="2A2A2A"/>
                </a:solidFill>
                <a:effectLst/>
                <a:latin typeface="Merriweather" panose="00000500000000000000" pitchFamily="2" charset="0"/>
              </a:rPr>
              <a:t> depictions of women</a:t>
            </a:r>
          </a:p>
          <a:p>
            <a:pPr marL="0" indent="0" algn="r" fontAlgn="base">
              <a:buNone/>
            </a:pPr>
            <a:endParaRPr lang="en-GB" b="0" i="0" dirty="0">
              <a:solidFill>
                <a:srgbClr val="2A2A2A"/>
              </a:solidFill>
              <a:effectLst/>
              <a:latin typeface="Merriweather" panose="00000500000000000000" pitchFamily="2" charset="0"/>
            </a:endParaRPr>
          </a:p>
          <a:p>
            <a:pPr algn="l" fontAlgn="base"/>
            <a:r>
              <a:rPr lang="en-GB" b="0" i="0" dirty="0">
                <a:solidFill>
                  <a:srgbClr val="2A2A2A"/>
                </a:solidFill>
                <a:effectLst/>
                <a:latin typeface="Merriweather" panose="00000500000000000000" pitchFamily="2" charset="0"/>
              </a:rPr>
              <a:t>Female voices and authorship in Isaiah</a:t>
            </a:r>
          </a:p>
          <a:p>
            <a:pPr algn="l" fontAlgn="base"/>
            <a:r>
              <a:rPr lang="en-GB" b="0" i="0" dirty="0">
                <a:solidFill>
                  <a:srgbClr val="2A2A2A"/>
                </a:solidFill>
                <a:effectLst/>
                <a:latin typeface="Merriweather" panose="00000500000000000000" pitchFamily="2" charset="0"/>
              </a:rPr>
              <a:t>Isaiah’s use of female language to describe Go</a:t>
            </a:r>
            <a:r>
              <a:rPr lang="en-GB" dirty="0">
                <a:solidFill>
                  <a:srgbClr val="2A2A2A"/>
                </a:solidFill>
                <a:latin typeface="Source Sans Pro" panose="020B0503030403020204" pitchFamily="34" charset="0"/>
              </a:rPr>
              <a:t>d</a:t>
            </a:r>
          </a:p>
          <a:p>
            <a:pPr algn="l" fontAlgn="base"/>
            <a:endParaRPr lang="en-GB" b="0" i="0" dirty="0">
              <a:solidFill>
                <a:srgbClr val="2A2A2A"/>
              </a:solidFill>
              <a:effectLst/>
              <a:latin typeface="Merriweather" panose="00000500000000000000" pitchFamily="2" charset="0"/>
            </a:endParaRPr>
          </a:p>
          <a:p>
            <a:pPr algn="l" fontAlgn="base"/>
            <a:r>
              <a:rPr lang="en-GB" b="0" i="0" dirty="0">
                <a:solidFill>
                  <a:srgbClr val="2A2A2A"/>
                </a:solidFill>
                <a:effectLst/>
                <a:latin typeface="Merriweather" panose="00000500000000000000" pitchFamily="2" charset="0"/>
              </a:rPr>
              <a:t>Distinct womanist contributions</a:t>
            </a:r>
          </a:p>
          <a:p>
            <a:endParaRPr lang="en-GB" dirty="0"/>
          </a:p>
        </p:txBody>
      </p:sp>
    </p:spTree>
    <p:extLst>
      <p:ext uri="{BB962C8B-B14F-4D97-AF65-F5344CB8AC3E}">
        <p14:creationId xmlns:p14="http://schemas.microsoft.com/office/powerpoint/2010/main" val="2556692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54CA14-EDE8-4683-A17B-A3DBCB67741F}"/>
              </a:ext>
            </a:extLst>
          </p:cNvPr>
          <p:cNvSpPr>
            <a:spLocks noGrp="1"/>
          </p:cNvSpPr>
          <p:nvPr>
            <p:ph idx="1"/>
          </p:nvPr>
        </p:nvSpPr>
        <p:spPr>
          <a:xfrm>
            <a:off x="149525" y="1170017"/>
            <a:ext cx="11135264" cy="4954737"/>
          </a:xfrm>
        </p:spPr>
        <p:txBody>
          <a:bodyPr>
            <a:normAutofit fontScale="85000" lnSpcReduction="20000"/>
          </a:bodyPr>
          <a:lstStyle/>
          <a:p>
            <a:pPr marL="0" indent="0" algn="l">
              <a:buNone/>
            </a:pPr>
            <a:r>
              <a:rPr lang="en-GB" b="1" i="0" dirty="0">
                <a:solidFill>
                  <a:srgbClr val="1D2125"/>
                </a:solidFill>
                <a:effectLst/>
                <a:latin typeface="-apple-system"/>
              </a:rPr>
              <a:t>Assessment Three (Prophetic Focus)</a:t>
            </a:r>
            <a:endParaRPr lang="en-GB" b="0" i="0" dirty="0">
              <a:solidFill>
                <a:srgbClr val="1D2125"/>
              </a:solidFill>
              <a:effectLst/>
              <a:latin typeface="-apple-system"/>
            </a:endParaRPr>
          </a:p>
          <a:p>
            <a:pPr marL="0" indent="0" algn="l">
              <a:buNone/>
            </a:pPr>
            <a:r>
              <a:rPr lang="en-GB" b="0" i="0" dirty="0">
                <a:solidFill>
                  <a:srgbClr val="1D2125"/>
                </a:solidFill>
                <a:effectLst/>
                <a:latin typeface="-apple-system"/>
              </a:rPr>
              <a:t>3000 words Essay</a:t>
            </a:r>
          </a:p>
          <a:p>
            <a:pPr marL="0" indent="0" algn="l">
              <a:buNone/>
            </a:pPr>
            <a:r>
              <a:rPr lang="en-GB" b="0" i="0" dirty="0">
                <a:solidFill>
                  <a:srgbClr val="1D2125"/>
                </a:solidFill>
                <a:effectLst/>
                <a:latin typeface="-apple-system"/>
              </a:rPr>
              <a:t>Please choose </a:t>
            </a:r>
            <a:r>
              <a:rPr lang="en-GB" b="1" i="0" dirty="0">
                <a:solidFill>
                  <a:srgbClr val="1D2125"/>
                </a:solidFill>
                <a:effectLst/>
                <a:latin typeface="-apple-system"/>
              </a:rPr>
              <a:t>ONE</a:t>
            </a:r>
            <a:r>
              <a:rPr lang="en-GB" b="0" i="0" dirty="0">
                <a:solidFill>
                  <a:srgbClr val="1D2125"/>
                </a:solidFill>
                <a:effectLst/>
                <a:latin typeface="-apple-system"/>
              </a:rPr>
              <a:t> of the following:</a:t>
            </a:r>
          </a:p>
          <a:p>
            <a:pPr marL="0" indent="0" algn="l">
              <a:buNone/>
            </a:pPr>
            <a:r>
              <a:rPr lang="en-GB" b="1" i="0" dirty="0">
                <a:solidFill>
                  <a:srgbClr val="1D2125"/>
                </a:solidFill>
                <a:effectLst/>
                <a:latin typeface="-apple-system"/>
              </a:rPr>
              <a:t>1)     </a:t>
            </a:r>
            <a:r>
              <a:rPr lang="en-GB" b="0" i="0" dirty="0">
                <a:solidFill>
                  <a:srgbClr val="1D2125"/>
                </a:solidFill>
                <a:effectLst/>
                <a:latin typeface="-apple-system"/>
              </a:rPr>
              <a:t>Examine critically the role of the Suffering Servant within the book of Isaiah and New Testament tradition (with reference to a </a:t>
            </a:r>
            <a:r>
              <a:rPr lang="en-GB" b="0" i="1" dirty="0">
                <a:solidFill>
                  <a:srgbClr val="1D2125"/>
                </a:solidFill>
                <a:effectLst/>
                <a:latin typeface="-apple-system"/>
              </a:rPr>
              <a:t>selection</a:t>
            </a:r>
            <a:r>
              <a:rPr lang="en-GB" b="0" i="0" dirty="0">
                <a:solidFill>
                  <a:srgbClr val="1D2125"/>
                </a:solidFill>
                <a:effectLst/>
                <a:latin typeface="-apple-system"/>
              </a:rPr>
              <a:t> of NT texts).</a:t>
            </a:r>
          </a:p>
          <a:p>
            <a:pPr marL="0" indent="0" algn="l">
              <a:buNone/>
            </a:pPr>
            <a:r>
              <a:rPr lang="en-GB" b="1" i="0" dirty="0">
                <a:solidFill>
                  <a:srgbClr val="1D2125"/>
                </a:solidFill>
                <a:effectLst/>
                <a:latin typeface="-apple-system"/>
              </a:rPr>
              <a:t>2)     </a:t>
            </a:r>
            <a:r>
              <a:rPr lang="en-GB" b="0" i="0" dirty="0">
                <a:solidFill>
                  <a:srgbClr val="1D2125"/>
                </a:solidFill>
                <a:effectLst/>
                <a:latin typeface="-apple-system"/>
              </a:rPr>
              <a:t>Demonstrate how Isaiah Chapters 1 and 6 represent key chapters essential to our understanding and interpretation of the entire book.</a:t>
            </a:r>
          </a:p>
          <a:p>
            <a:pPr marL="0" indent="0" algn="l">
              <a:buNone/>
            </a:pPr>
            <a:r>
              <a:rPr lang="en-GB" b="1" i="0" dirty="0">
                <a:solidFill>
                  <a:srgbClr val="1D2125"/>
                </a:solidFill>
                <a:effectLst/>
                <a:latin typeface="-apple-system"/>
              </a:rPr>
              <a:t>3)     </a:t>
            </a:r>
            <a:r>
              <a:rPr lang="en-GB" b="0" i="0" dirty="0">
                <a:solidFill>
                  <a:srgbClr val="1D2125"/>
                </a:solidFill>
                <a:effectLst/>
                <a:latin typeface="-apple-system"/>
              </a:rPr>
              <a:t>With detailed attention to a selection of prophetic texts, outline some of the main themes that are regarded as important in the material.</a:t>
            </a:r>
          </a:p>
          <a:p>
            <a:pPr algn="l"/>
            <a:endParaRPr lang="en-GB" b="0" i="0" dirty="0">
              <a:solidFill>
                <a:srgbClr val="1D2125"/>
              </a:solidFill>
              <a:effectLst/>
              <a:latin typeface="-apple-system"/>
            </a:endParaRPr>
          </a:p>
          <a:p>
            <a:pPr algn="l"/>
            <a:r>
              <a:rPr lang="en-GB" b="1" i="0" dirty="0">
                <a:solidFill>
                  <a:srgbClr val="1D2125"/>
                </a:solidFill>
                <a:effectLst/>
                <a:latin typeface="-apple-system"/>
              </a:rPr>
              <a:t>Due: 7th January (11:59pm UK time)</a:t>
            </a:r>
            <a:endParaRPr lang="en-GB" b="0" i="0" dirty="0">
              <a:solidFill>
                <a:srgbClr val="1D2125"/>
              </a:solidFill>
              <a:effectLst/>
              <a:latin typeface="-apple-system"/>
            </a:endParaRPr>
          </a:p>
          <a:p>
            <a:pPr marL="0" indent="0" algn="l">
              <a:buNone/>
            </a:pPr>
            <a:r>
              <a:rPr lang="en-GB" b="0" i="0" dirty="0">
                <a:solidFill>
                  <a:srgbClr val="1D2125"/>
                </a:solidFill>
                <a:effectLst/>
                <a:latin typeface="-apple-system"/>
              </a:rPr>
              <a:t>I am open to a student coming up with their own question for Assessment Three but this </a:t>
            </a:r>
            <a:r>
              <a:rPr lang="en-GB" b="1" i="1" dirty="0">
                <a:solidFill>
                  <a:srgbClr val="1D2125"/>
                </a:solidFill>
                <a:effectLst/>
                <a:latin typeface="-apple-system"/>
              </a:rPr>
              <a:t>MUST</a:t>
            </a:r>
            <a:r>
              <a:rPr lang="en-GB" b="0" i="0" dirty="0">
                <a:solidFill>
                  <a:srgbClr val="1D2125"/>
                </a:solidFill>
                <a:effectLst/>
                <a:latin typeface="-apple-system"/>
              </a:rPr>
              <a:t> be discussed and decided upon with me before any research/writing takes place.</a:t>
            </a:r>
          </a:p>
          <a:p>
            <a:endParaRPr lang="en-GB" dirty="0"/>
          </a:p>
        </p:txBody>
      </p:sp>
    </p:spTree>
    <p:extLst>
      <p:ext uri="{BB962C8B-B14F-4D97-AF65-F5344CB8AC3E}">
        <p14:creationId xmlns:p14="http://schemas.microsoft.com/office/powerpoint/2010/main" val="3840879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760</Words>
  <Application>Microsoft Office PowerPoint</Application>
  <PresentationFormat>Widescreen</PresentationFormat>
  <Paragraphs>47</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-apple-system</vt:lpstr>
      <vt:lpstr>Arial</vt:lpstr>
      <vt:lpstr>Calibri</vt:lpstr>
      <vt:lpstr>Calibri Light</vt:lpstr>
      <vt:lpstr>Georgia</vt:lpstr>
      <vt:lpstr>Merriweather</vt:lpstr>
      <vt:lpstr>Source Sans Pro</vt:lpstr>
      <vt:lpstr>Office Theme</vt:lpstr>
      <vt:lpstr>The Prophet Isaiah</vt:lpstr>
      <vt:lpstr>Book of Isaiah</vt:lpstr>
      <vt:lpstr>The Book of Isaiah</vt:lpstr>
      <vt:lpstr>PowerPoint Presentation</vt:lpstr>
      <vt:lpstr>PowerPoint Presentation</vt:lpstr>
      <vt:lpstr>PowerPoint Presentation</vt:lpstr>
      <vt:lpstr>Great Isaiah Scroll from the Dead Sea Scrolls (21 copies!) </vt:lpstr>
      <vt:lpstr>Reception History of Isaiah</vt:lpstr>
      <vt:lpstr>PowerPoint Presentation</vt:lpstr>
      <vt:lpstr>PowerPoint Presentation</vt:lpstr>
      <vt:lpstr>PowerPoint Presentation</vt:lpstr>
      <vt:lpstr>Feminist/Womanist Readings of Isaiah by Sharon Moughtin-Mumby (Feminist/Womanist Readings of Isaiah | The Oxford Handbook of Isaiah | Oxford Academic)</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Prophet Isaiah</dc:title>
  <dc:creator>Jessica Keady</dc:creator>
  <cp:lastModifiedBy>Jessica Keady</cp:lastModifiedBy>
  <cp:revision>1</cp:revision>
  <dcterms:created xsi:type="dcterms:W3CDTF">2025-11-18T15:22:18Z</dcterms:created>
  <dcterms:modified xsi:type="dcterms:W3CDTF">2025-11-19T13:22:35Z</dcterms:modified>
</cp:coreProperties>
</file>