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8" r:id="rId2"/>
    <p:sldId id="259" r:id="rId3"/>
    <p:sldId id="260" r:id="rId4"/>
    <p:sldId id="261" r:id="rId5"/>
    <p:sldId id="262" r:id="rId6"/>
    <p:sldId id="263" r:id="rId7"/>
    <p:sldId id="264" r:id="rId8"/>
    <p:sldId id="265" r:id="rId9"/>
    <p:sldId id="266" r:id="rId10"/>
    <p:sldId id="267" r:id="rId11"/>
    <p:sldId id="268" r:id="rId12"/>
    <p:sldId id="269" r:id="rId13"/>
    <p:sldId id="273" r:id="rId14"/>
    <p:sldId id="272" r:id="rId15"/>
    <p:sldId id="274" r:id="rId16"/>
    <p:sldId id="275" r:id="rId17"/>
    <p:sldId id="27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6A56397-5FDB-4DFA-9AFE-5581696E0400}"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B51CFC-B89C-4F61-87C4-81B82C31EB02}" type="slidenum">
              <a:rPr lang="en-GB" smtClean="0"/>
              <a:t>‹#›</a:t>
            </a:fld>
            <a:endParaRPr lang="en-GB"/>
          </a:p>
        </p:txBody>
      </p:sp>
    </p:spTree>
    <p:extLst>
      <p:ext uri="{BB962C8B-B14F-4D97-AF65-F5344CB8AC3E}">
        <p14:creationId xmlns:p14="http://schemas.microsoft.com/office/powerpoint/2010/main" val="641687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A56397-5FDB-4DFA-9AFE-5581696E0400}"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B51CFC-B89C-4F61-87C4-81B82C31EB02}" type="slidenum">
              <a:rPr lang="en-GB" smtClean="0"/>
              <a:t>‹#›</a:t>
            </a:fld>
            <a:endParaRPr lang="en-GB"/>
          </a:p>
        </p:txBody>
      </p:sp>
    </p:spTree>
    <p:extLst>
      <p:ext uri="{BB962C8B-B14F-4D97-AF65-F5344CB8AC3E}">
        <p14:creationId xmlns:p14="http://schemas.microsoft.com/office/powerpoint/2010/main" val="1947891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A56397-5FDB-4DFA-9AFE-5581696E0400}"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B51CFC-B89C-4F61-87C4-81B82C31EB02}" type="slidenum">
              <a:rPr lang="en-GB" smtClean="0"/>
              <a:t>‹#›</a:t>
            </a:fld>
            <a:endParaRPr lang="en-GB"/>
          </a:p>
        </p:txBody>
      </p:sp>
    </p:spTree>
    <p:extLst>
      <p:ext uri="{BB962C8B-B14F-4D97-AF65-F5344CB8AC3E}">
        <p14:creationId xmlns:p14="http://schemas.microsoft.com/office/powerpoint/2010/main" val="541316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6A56397-5FDB-4DFA-9AFE-5581696E0400}"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B51CFC-B89C-4F61-87C4-81B82C31EB02}" type="slidenum">
              <a:rPr lang="en-GB" smtClean="0"/>
              <a:t>‹#›</a:t>
            </a:fld>
            <a:endParaRPr lang="en-GB"/>
          </a:p>
        </p:txBody>
      </p:sp>
    </p:spTree>
    <p:extLst>
      <p:ext uri="{BB962C8B-B14F-4D97-AF65-F5344CB8AC3E}">
        <p14:creationId xmlns:p14="http://schemas.microsoft.com/office/powerpoint/2010/main" val="1616044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6A56397-5FDB-4DFA-9AFE-5581696E0400}" type="datetimeFigureOut">
              <a:rPr lang="en-GB" smtClean="0"/>
              <a:t>30/11/2025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B51CFC-B89C-4F61-87C4-81B82C31EB02}" type="slidenum">
              <a:rPr lang="en-GB" smtClean="0"/>
              <a:t>‹#›</a:t>
            </a:fld>
            <a:endParaRPr lang="en-GB"/>
          </a:p>
        </p:txBody>
      </p:sp>
    </p:spTree>
    <p:extLst>
      <p:ext uri="{BB962C8B-B14F-4D97-AF65-F5344CB8AC3E}">
        <p14:creationId xmlns:p14="http://schemas.microsoft.com/office/powerpoint/2010/main" val="55828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6A56397-5FDB-4DFA-9AFE-5581696E0400}" type="datetimeFigureOut">
              <a:rPr lang="en-GB" smtClean="0"/>
              <a:t>30/11/2025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B51CFC-B89C-4F61-87C4-81B82C31EB02}" type="slidenum">
              <a:rPr lang="en-GB" smtClean="0"/>
              <a:t>‹#›</a:t>
            </a:fld>
            <a:endParaRPr lang="en-GB"/>
          </a:p>
        </p:txBody>
      </p:sp>
    </p:spTree>
    <p:extLst>
      <p:ext uri="{BB962C8B-B14F-4D97-AF65-F5344CB8AC3E}">
        <p14:creationId xmlns:p14="http://schemas.microsoft.com/office/powerpoint/2010/main" val="1416625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A56397-5FDB-4DFA-9AFE-5581696E0400}" type="datetimeFigureOut">
              <a:rPr lang="en-GB" smtClean="0"/>
              <a:t>30/11/2025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B51CFC-B89C-4F61-87C4-81B82C31EB02}" type="slidenum">
              <a:rPr lang="en-GB" smtClean="0"/>
              <a:t>‹#›</a:t>
            </a:fld>
            <a:endParaRPr lang="en-GB"/>
          </a:p>
        </p:txBody>
      </p:sp>
    </p:spTree>
    <p:extLst>
      <p:ext uri="{BB962C8B-B14F-4D97-AF65-F5344CB8AC3E}">
        <p14:creationId xmlns:p14="http://schemas.microsoft.com/office/powerpoint/2010/main" val="2520790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A56397-5FDB-4DFA-9AFE-5581696E0400}"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B51CFC-B89C-4F61-87C4-81B82C31EB02}" type="slidenum">
              <a:rPr lang="en-GB" smtClean="0"/>
              <a:t>‹#›</a:t>
            </a:fld>
            <a:endParaRPr lang="en-GB"/>
          </a:p>
        </p:txBody>
      </p:sp>
    </p:spTree>
    <p:extLst>
      <p:ext uri="{BB962C8B-B14F-4D97-AF65-F5344CB8AC3E}">
        <p14:creationId xmlns:p14="http://schemas.microsoft.com/office/powerpoint/2010/main" val="2376352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B51CFC-B89C-4F61-87C4-81B82C31EB02}" type="slidenum">
              <a:rPr lang="en-GB" smtClean="0"/>
              <a:t>‹#›</a:t>
            </a:fld>
            <a:endParaRPr lang="en-GB"/>
          </a:p>
        </p:txBody>
      </p:sp>
      <p:sp>
        <p:nvSpPr>
          <p:cNvPr id="5" name="Date Placeholder 4"/>
          <p:cNvSpPr>
            <a:spLocks noGrp="1"/>
          </p:cNvSpPr>
          <p:nvPr>
            <p:ph type="dt" sz="half" idx="10"/>
          </p:nvPr>
        </p:nvSpPr>
        <p:spPr/>
        <p:txBody>
          <a:bodyPr/>
          <a:lstStyle/>
          <a:p>
            <a:fld id="{16A56397-5FDB-4DFA-9AFE-5581696E0400}" type="datetimeFigureOut">
              <a:rPr lang="en-GB" smtClean="0"/>
              <a:t>30/11/2025</a:t>
            </a:fld>
            <a:endParaRPr lang="en-GB"/>
          </a:p>
        </p:txBody>
      </p:sp>
    </p:spTree>
    <p:extLst>
      <p:ext uri="{BB962C8B-B14F-4D97-AF65-F5344CB8AC3E}">
        <p14:creationId xmlns:p14="http://schemas.microsoft.com/office/powerpoint/2010/main" val="2581199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A56397-5FDB-4DFA-9AFE-5581696E0400}"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B51CFC-B89C-4F61-87C4-81B82C31EB02}" type="slidenum">
              <a:rPr lang="en-GB" smtClean="0"/>
              <a:t>‹#›</a:t>
            </a:fld>
            <a:endParaRPr lang="en-GB"/>
          </a:p>
        </p:txBody>
      </p:sp>
    </p:spTree>
    <p:extLst>
      <p:ext uri="{BB962C8B-B14F-4D97-AF65-F5344CB8AC3E}">
        <p14:creationId xmlns:p14="http://schemas.microsoft.com/office/powerpoint/2010/main" val="10939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A56397-5FDB-4DFA-9AFE-5581696E0400}"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B51CFC-B89C-4F61-87C4-81B82C31EB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786612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A56397-5FDB-4DFA-9AFE-5581696E0400}"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B51CFC-B89C-4F61-87C4-81B82C31EB02}" type="slidenum">
              <a:rPr lang="en-GB" smtClean="0"/>
              <a:t>‹#›</a:t>
            </a:fld>
            <a:endParaRPr lang="en-GB"/>
          </a:p>
        </p:txBody>
      </p:sp>
    </p:spTree>
    <p:extLst>
      <p:ext uri="{BB962C8B-B14F-4D97-AF65-F5344CB8AC3E}">
        <p14:creationId xmlns:p14="http://schemas.microsoft.com/office/powerpoint/2010/main" val="38396161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A56397-5FDB-4DFA-9AFE-5581696E0400}"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B51CFC-B89C-4F61-87C4-81B82C31EB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795631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A56397-5FDB-4DFA-9AFE-5581696E0400}"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B51CFC-B89C-4F61-87C4-81B82C31EB02}" type="slidenum">
              <a:rPr lang="en-GB" smtClean="0"/>
              <a:t>‹#›</a:t>
            </a:fld>
            <a:endParaRPr lang="en-GB"/>
          </a:p>
        </p:txBody>
      </p:sp>
    </p:spTree>
    <p:extLst>
      <p:ext uri="{BB962C8B-B14F-4D97-AF65-F5344CB8AC3E}">
        <p14:creationId xmlns:p14="http://schemas.microsoft.com/office/powerpoint/2010/main" val="12706615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A56397-5FDB-4DFA-9AFE-5581696E0400}"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B51CFC-B89C-4F61-87C4-81B82C31EB02}" type="slidenum">
              <a:rPr lang="en-GB" smtClean="0"/>
              <a:t>‹#›</a:t>
            </a:fld>
            <a:endParaRPr lang="en-GB"/>
          </a:p>
        </p:txBody>
      </p:sp>
    </p:spTree>
    <p:extLst>
      <p:ext uri="{BB962C8B-B14F-4D97-AF65-F5344CB8AC3E}">
        <p14:creationId xmlns:p14="http://schemas.microsoft.com/office/powerpoint/2010/main" val="10823133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A56397-5FDB-4DFA-9AFE-5581696E0400}"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B51CFC-B89C-4F61-87C4-81B82C31EB02}" type="slidenum">
              <a:rPr lang="en-GB" smtClean="0"/>
              <a:t>‹#›</a:t>
            </a:fld>
            <a:endParaRPr lang="en-GB"/>
          </a:p>
        </p:txBody>
      </p:sp>
    </p:spTree>
    <p:extLst>
      <p:ext uri="{BB962C8B-B14F-4D97-AF65-F5344CB8AC3E}">
        <p14:creationId xmlns:p14="http://schemas.microsoft.com/office/powerpoint/2010/main" val="3274646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6A56397-5FDB-4DFA-9AFE-5581696E0400}" type="datetimeFigureOut">
              <a:rPr lang="en-GB" smtClean="0"/>
              <a:t>30/11/2025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FB51CFC-B89C-4F61-87C4-81B82C31EB02}" type="slidenum">
              <a:rPr lang="en-GB" smtClean="0"/>
              <a:t>‹#›</a:t>
            </a:fld>
            <a:endParaRPr lang="en-GB"/>
          </a:p>
        </p:txBody>
      </p:sp>
    </p:spTree>
    <p:extLst>
      <p:ext uri="{BB962C8B-B14F-4D97-AF65-F5344CB8AC3E}">
        <p14:creationId xmlns:p14="http://schemas.microsoft.com/office/powerpoint/2010/main" val="2667517006"/>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FDD91-E449-5291-43BF-260737C79E4B}"/>
              </a:ext>
            </a:extLst>
          </p:cNvPr>
          <p:cNvSpPr>
            <a:spLocks noGrp="1"/>
          </p:cNvSpPr>
          <p:nvPr>
            <p:ph type="title"/>
          </p:nvPr>
        </p:nvSpPr>
        <p:spPr>
          <a:xfrm>
            <a:off x="677334" y="609600"/>
            <a:ext cx="10393940" cy="5777132"/>
          </a:xfrm>
        </p:spPr>
        <p:txBody>
          <a:bodyPr>
            <a:normAutofit fontScale="90000"/>
          </a:bodyPr>
          <a:lstStyle/>
          <a:p>
            <a:r>
              <a:rPr lang="en-GB" sz="4000" b="1" dirty="0">
                <a:solidFill>
                  <a:srgbClr val="10272D"/>
                </a:solidFill>
                <a:effectLst/>
                <a:latin typeface="Arial" panose="020B0604020202020204" pitchFamily="34" charset="0"/>
                <a:ea typeface="Helvetica Neue"/>
                <a:cs typeface="Arial" panose="020B0604020202020204" pitchFamily="34" charset="0"/>
              </a:rPr>
              <a:t>Future People Management Strategy for </a:t>
            </a:r>
            <a:r>
              <a:rPr lang="en-GB" sz="4000" b="1" dirty="0" err="1">
                <a:solidFill>
                  <a:srgbClr val="10272D"/>
                </a:solidFill>
                <a:effectLst/>
                <a:latin typeface="Arial" panose="020B0604020202020204" pitchFamily="34" charset="0"/>
                <a:ea typeface="Helvetica Neue"/>
                <a:cs typeface="Arial" panose="020B0604020202020204" pitchFamily="34" charset="0"/>
              </a:rPr>
              <a:t>BrightWave</a:t>
            </a:r>
            <a:r>
              <a:rPr lang="en-GB" sz="4000" b="1" dirty="0">
                <a:solidFill>
                  <a:srgbClr val="10272D"/>
                </a:solidFill>
                <a:effectLst/>
                <a:latin typeface="Arial" panose="020B0604020202020204" pitchFamily="34" charset="0"/>
                <a:ea typeface="Helvetica Neue"/>
                <a:cs typeface="Arial" panose="020B0604020202020204" pitchFamily="34" charset="0"/>
              </a:rPr>
              <a:t> Services Ltd</a:t>
            </a:r>
            <a:br>
              <a:rPr lang="en-GB" sz="4000" dirty="0">
                <a:solidFill>
                  <a:srgbClr val="10272D"/>
                </a:solidFill>
                <a:effectLst/>
                <a:latin typeface="Arial" panose="020B0604020202020204" pitchFamily="34" charset="0"/>
                <a:ea typeface="Helvetica Neue"/>
                <a:cs typeface="Arial" panose="020B0604020202020204" pitchFamily="34" charset="0"/>
              </a:rPr>
            </a:br>
            <a:br>
              <a:rPr lang="en-GB" sz="4000" dirty="0">
                <a:solidFill>
                  <a:srgbClr val="10272D"/>
                </a:solidFill>
                <a:effectLst/>
                <a:latin typeface="Arial" panose="020B0604020202020204" pitchFamily="34" charset="0"/>
                <a:ea typeface="Helvetica Neue"/>
                <a:cs typeface="Arial" panose="020B0604020202020204" pitchFamily="34" charset="0"/>
              </a:rPr>
            </a:br>
            <a:r>
              <a:rPr lang="en-GB" sz="4000" dirty="0">
                <a:solidFill>
                  <a:srgbClr val="10272D"/>
                </a:solidFill>
                <a:effectLst/>
                <a:latin typeface="Arial" panose="020B0604020202020204" pitchFamily="34" charset="0"/>
                <a:ea typeface="Helvetica Neue"/>
                <a:cs typeface="Arial" panose="020B0604020202020204" pitchFamily="34" charset="0"/>
              </a:rPr>
              <a:t>                    </a:t>
            </a:r>
            <a:br>
              <a:rPr lang="en-GB" sz="4000" dirty="0">
                <a:solidFill>
                  <a:srgbClr val="10272D"/>
                </a:solidFill>
                <a:effectLst/>
                <a:latin typeface="Arial" panose="020B0604020202020204" pitchFamily="34" charset="0"/>
                <a:ea typeface="Helvetica Neue"/>
                <a:cs typeface="Arial" panose="020B0604020202020204" pitchFamily="34" charset="0"/>
              </a:rPr>
            </a:br>
            <a:r>
              <a:rPr lang="en-GB" sz="4000" dirty="0">
                <a:solidFill>
                  <a:srgbClr val="10272D"/>
                </a:solidFill>
                <a:effectLst/>
                <a:latin typeface="Arial" panose="020B0604020202020204" pitchFamily="34" charset="0"/>
                <a:ea typeface="Helvetica Neue"/>
                <a:cs typeface="Arial" panose="020B0604020202020204" pitchFamily="34" charset="0"/>
              </a:rPr>
              <a:t>                    Module Name: People Management</a:t>
            </a:r>
            <a:br>
              <a:rPr lang="en-GB" sz="4000" dirty="0">
                <a:solidFill>
                  <a:srgbClr val="10272D"/>
                </a:solidFill>
                <a:effectLst/>
                <a:latin typeface="Arial" panose="020B0604020202020204" pitchFamily="34" charset="0"/>
                <a:ea typeface="Helvetica Neue"/>
                <a:cs typeface="Arial" panose="020B0604020202020204" pitchFamily="34" charset="0"/>
              </a:rPr>
            </a:br>
            <a:br>
              <a:rPr lang="en-GB" sz="4000" dirty="0">
                <a:solidFill>
                  <a:srgbClr val="10272D"/>
                </a:solidFill>
                <a:effectLst/>
                <a:latin typeface="Arial" panose="020B0604020202020204" pitchFamily="34" charset="0"/>
                <a:ea typeface="Helvetica Neue"/>
                <a:cs typeface="Arial" panose="020B0604020202020204" pitchFamily="34" charset="0"/>
              </a:rPr>
            </a:br>
            <a:r>
              <a:rPr lang="en-GB" sz="4000" dirty="0">
                <a:solidFill>
                  <a:srgbClr val="10272D"/>
                </a:solidFill>
                <a:effectLst/>
                <a:latin typeface="Arial" panose="020B0604020202020204" pitchFamily="34" charset="0"/>
                <a:ea typeface="Helvetica Neue"/>
                <a:cs typeface="Arial" panose="020B0604020202020204" pitchFamily="34" charset="0"/>
              </a:rPr>
              <a:t>                                                   </a:t>
            </a:r>
            <a:br>
              <a:rPr lang="en-GB" sz="4000" dirty="0">
                <a:solidFill>
                  <a:srgbClr val="10272D"/>
                </a:solidFill>
                <a:effectLst/>
                <a:latin typeface="Arial" panose="020B0604020202020204" pitchFamily="34" charset="0"/>
                <a:ea typeface="Helvetica Neue"/>
                <a:cs typeface="Arial" panose="020B0604020202020204" pitchFamily="34" charset="0"/>
              </a:rPr>
            </a:br>
            <a:r>
              <a:rPr lang="en-GB" sz="4000" dirty="0">
                <a:solidFill>
                  <a:srgbClr val="10272D"/>
                </a:solidFill>
                <a:effectLst/>
                <a:latin typeface="Arial" panose="020B0604020202020204" pitchFamily="34" charset="0"/>
                <a:ea typeface="Helvetica Neue"/>
                <a:cs typeface="Arial" panose="020B0604020202020204" pitchFamily="34" charset="0"/>
              </a:rPr>
              <a:t>                                    Student </a:t>
            </a:r>
            <a:r>
              <a:rPr lang="en-GB" sz="4000" dirty="0" err="1">
                <a:solidFill>
                  <a:srgbClr val="10272D"/>
                </a:solidFill>
                <a:effectLst/>
                <a:latin typeface="Arial" panose="020B0604020202020204" pitchFamily="34" charset="0"/>
                <a:ea typeface="Helvetica Neue"/>
                <a:cs typeface="Arial" panose="020B0604020202020204" pitchFamily="34" charset="0"/>
              </a:rPr>
              <a:t>Name:Eva</a:t>
            </a:r>
            <a:r>
              <a:rPr lang="en-GB" sz="4000" dirty="0">
                <a:solidFill>
                  <a:srgbClr val="10272D"/>
                </a:solidFill>
                <a:effectLst/>
                <a:latin typeface="Arial" panose="020B0604020202020204" pitchFamily="34" charset="0"/>
                <a:ea typeface="Helvetica Neue"/>
                <a:cs typeface="Arial" panose="020B0604020202020204" pitchFamily="34" charset="0"/>
              </a:rPr>
              <a:t> Rosca</a:t>
            </a:r>
            <a:br>
              <a:rPr lang="en-GB" sz="4000" dirty="0">
                <a:solidFill>
                  <a:srgbClr val="10272D"/>
                </a:solidFill>
                <a:effectLst/>
                <a:latin typeface="Arial" panose="020B0604020202020204" pitchFamily="34" charset="0"/>
                <a:ea typeface="Helvetica Neue"/>
                <a:cs typeface="Arial" panose="020B0604020202020204" pitchFamily="34" charset="0"/>
              </a:rPr>
            </a:br>
            <a:r>
              <a:rPr lang="en-GB" sz="4000" dirty="0">
                <a:solidFill>
                  <a:srgbClr val="10272D"/>
                </a:solidFill>
                <a:effectLst/>
                <a:latin typeface="Arial" panose="020B0604020202020204" pitchFamily="34" charset="0"/>
                <a:ea typeface="Helvetica Neue"/>
                <a:cs typeface="Arial" panose="020B0604020202020204" pitchFamily="34" charset="0"/>
              </a:rPr>
              <a:t>                                    Student Id:2411522</a:t>
            </a:r>
            <a:br>
              <a:rPr lang="en-GB" sz="3200" dirty="0">
                <a:solidFill>
                  <a:srgbClr val="10272D"/>
                </a:solidFill>
                <a:effectLst/>
                <a:latin typeface="Helvetica Neue"/>
                <a:ea typeface="Helvetica Neue"/>
                <a:cs typeface="Helvetica Neue"/>
              </a:rPr>
            </a:br>
            <a:br>
              <a:rPr lang="en-GB" sz="3200" dirty="0">
                <a:solidFill>
                  <a:srgbClr val="10272D"/>
                </a:solidFill>
                <a:effectLst/>
                <a:latin typeface="Helvetica Neue"/>
                <a:ea typeface="Helvetica Neue"/>
                <a:cs typeface="Helvetica Neue"/>
              </a:rPr>
            </a:br>
            <a:r>
              <a:rPr lang="en-GB" sz="3200" dirty="0">
                <a:solidFill>
                  <a:srgbClr val="10272D"/>
                </a:solidFill>
                <a:effectLst/>
                <a:latin typeface="Helvetica Neue"/>
                <a:ea typeface="Helvetica Neue"/>
                <a:cs typeface="Helvetica Neue"/>
              </a:rPr>
              <a:t> </a:t>
            </a:r>
            <a:endParaRPr lang="en-GB" sz="3200" dirty="0"/>
          </a:p>
        </p:txBody>
      </p:sp>
    </p:spTree>
    <p:extLst>
      <p:ext uri="{BB962C8B-B14F-4D97-AF65-F5344CB8AC3E}">
        <p14:creationId xmlns:p14="http://schemas.microsoft.com/office/powerpoint/2010/main" val="3501921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1951D-041E-7D78-A3D3-132BE5AA1F34}"/>
              </a:ext>
            </a:extLst>
          </p:cNvPr>
          <p:cNvSpPr>
            <a:spLocks noGrp="1"/>
          </p:cNvSpPr>
          <p:nvPr>
            <p:ph type="title"/>
          </p:nvPr>
        </p:nvSpPr>
        <p:spPr>
          <a:xfrm>
            <a:off x="677334" y="609600"/>
            <a:ext cx="10492414" cy="5594252"/>
          </a:xfrm>
        </p:spPr>
        <p:txBody>
          <a:bodyPr>
            <a:normAutofit fontScale="90000"/>
          </a:bodyPr>
          <a:lstStyle/>
          <a:p>
            <a:r>
              <a:rPr lang="en-US" sz="4000" b="1" dirty="0">
                <a:solidFill>
                  <a:schemeClr val="tx1"/>
                </a:solidFill>
                <a:latin typeface="Arial" panose="020B0604020202020204" pitchFamily="34" charset="0"/>
                <a:cs typeface="Arial" panose="020B0604020202020204" pitchFamily="34" charset="0"/>
              </a:rPr>
              <a:t>Executive Summary</a:t>
            </a:r>
            <a:br>
              <a:rPr lang="en-US" dirty="0">
                <a:solidFill>
                  <a:schemeClr val="tx1"/>
                </a:solidFill>
                <a:latin typeface="Arial" panose="020B0604020202020204" pitchFamily="34" charset="0"/>
                <a:cs typeface="Arial" panose="020B0604020202020204" pitchFamily="34" charset="0"/>
              </a:rPr>
            </a:br>
            <a:br>
              <a:rPr lang="en-US" dirty="0">
                <a:solidFill>
                  <a:schemeClr val="tx1"/>
                </a:solidFill>
                <a:latin typeface="Arial" panose="020B0604020202020204" pitchFamily="34" charset="0"/>
                <a:cs typeface="Arial" panose="020B0604020202020204" pitchFamily="34" charset="0"/>
              </a:rPr>
            </a:br>
            <a:br>
              <a:rPr lang="en-US" dirty="0">
                <a:solidFill>
                  <a:schemeClr val="tx1"/>
                </a:solidFill>
                <a:latin typeface="Arial" panose="020B0604020202020204" pitchFamily="34" charset="0"/>
                <a:cs typeface="Arial" panose="020B0604020202020204" pitchFamily="34" charset="0"/>
              </a:rPr>
            </a:br>
            <a:r>
              <a:rPr lang="en-US" sz="3100" dirty="0" err="1">
                <a:solidFill>
                  <a:schemeClr val="tx1"/>
                </a:solidFill>
                <a:latin typeface="Arial" panose="020B0604020202020204" pitchFamily="34" charset="0"/>
                <a:cs typeface="Arial" panose="020B0604020202020204" pitchFamily="34" charset="0"/>
              </a:rPr>
              <a:t>BrightWave</a:t>
            </a:r>
            <a:r>
              <a:rPr lang="en-US" sz="3100" dirty="0">
                <a:solidFill>
                  <a:schemeClr val="tx1"/>
                </a:solidFill>
                <a:latin typeface="Arial" panose="020B0604020202020204" pitchFamily="34" charset="0"/>
                <a:cs typeface="Arial" panose="020B0604020202020204" pitchFamily="34" charset="0"/>
              </a:rPr>
              <a:t> is experiencing high turnover and low engagement, showing that employees don’t feel supported or valued. By developing stronger leaders, improving communication, and creating clearer growth opportunities, the </a:t>
            </a:r>
            <a:r>
              <a:rPr lang="en-US" sz="3100" dirty="0" err="1">
                <a:solidFill>
                  <a:schemeClr val="tx1"/>
                </a:solidFill>
                <a:latin typeface="Arial" panose="020B0604020202020204" pitchFamily="34" charset="0"/>
                <a:cs typeface="Arial" panose="020B0604020202020204" pitchFamily="34" charset="0"/>
              </a:rPr>
              <a:t>organisation</a:t>
            </a:r>
            <a:r>
              <a:rPr lang="en-US" sz="3100" dirty="0">
                <a:solidFill>
                  <a:schemeClr val="tx1"/>
                </a:solidFill>
                <a:latin typeface="Arial" panose="020B0604020202020204" pitchFamily="34" charset="0"/>
                <a:cs typeface="Arial" panose="020B0604020202020204" pitchFamily="34" charset="0"/>
              </a:rPr>
              <a:t> can shift to a more people-</a:t>
            </a:r>
            <a:r>
              <a:rPr lang="en-US" sz="3100" dirty="0" err="1">
                <a:solidFill>
                  <a:schemeClr val="tx1"/>
                </a:solidFill>
                <a:latin typeface="Arial" panose="020B0604020202020204" pitchFamily="34" charset="0"/>
                <a:cs typeface="Arial" panose="020B0604020202020204" pitchFamily="34" charset="0"/>
              </a:rPr>
              <a:t>centred</a:t>
            </a:r>
            <a:r>
              <a:rPr lang="en-US" sz="3100" dirty="0">
                <a:solidFill>
                  <a:schemeClr val="tx1"/>
                </a:solidFill>
                <a:latin typeface="Arial" panose="020B0604020202020204" pitchFamily="34" charset="0"/>
                <a:cs typeface="Arial" panose="020B0604020202020204" pitchFamily="34" charset="0"/>
              </a:rPr>
              <a:t> culture. This transformation will help staff feel motivated to stay and perform, ultimately improving service quality for clients.</a:t>
            </a:r>
            <a:br>
              <a:rPr lang="en-US" dirty="0">
                <a:solidFill>
                  <a:schemeClr val="tx1"/>
                </a:solidFill>
              </a:rPr>
            </a:br>
            <a:br>
              <a:rPr lang="en-US" dirty="0">
                <a:solidFill>
                  <a:schemeClr val="tx1"/>
                </a:solidFill>
              </a:rPr>
            </a:br>
            <a:br>
              <a:rPr lang="en-US" dirty="0">
                <a:solidFill>
                  <a:schemeClr val="tx1"/>
                </a:solidFill>
              </a:rPr>
            </a:br>
            <a:endParaRPr lang="en-GB" dirty="0">
              <a:solidFill>
                <a:schemeClr val="tx1"/>
              </a:solidFill>
            </a:endParaRPr>
          </a:p>
        </p:txBody>
      </p:sp>
    </p:spTree>
    <p:extLst>
      <p:ext uri="{BB962C8B-B14F-4D97-AF65-F5344CB8AC3E}">
        <p14:creationId xmlns:p14="http://schemas.microsoft.com/office/powerpoint/2010/main" val="1322120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FCD7C-D1B0-1BC6-D500-E3AD9EACD31F}"/>
              </a:ext>
            </a:extLst>
          </p:cNvPr>
          <p:cNvSpPr>
            <a:spLocks noGrp="1"/>
          </p:cNvSpPr>
          <p:nvPr>
            <p:ph type="title"/>
          </p:nvPr>
        </p:nvSpPr>
        <p:spPr>
          <a:xfrm>
            <a:off x="661182" y="2739683"/>
            <a:ext cx="11169747" cy="6175716"/>
          </a:xfrm>
        </p:spPr>
        <p:txBody>
          <a:bodyPr>
            <a:normAutofit/>
          </a:bodyPr>
          <a:lstStyle/>
          <a:p>
            <a:br>
              <a:rPr lang="en-US" dirty="0">
                <a:solidFill>
                  <a:schemeClr val="tx1"/>
                </a:solidFill>
              </a:rPr>
            </a:br>
            <a:br>
              <a:rPr lang="en-US" dirty="0">
                <a:solidFill>
                  <a:schemeClr val="tx1"/>
                </a:solidFill>
              </a:rPr>
            </a:br>
            <a:br>
              <a:rPr lang="en-US" dirty="0">
                <a:solidFill>
                  <a:schemeClr val="tx1"/>
                </a:solidFill>
              </a:rPr>
            </a:br>
            <a:br>
              <a:rPr lang="en-US" dirty="0">
                <a:solidFill>
                  <a:schemeClr val="tx1"/>
                </a:solidFill>
              </a:rPr>
            </a:br>
            <a:endParaRPr lang="en-GB" dirty="0">
              <a:solidFill>
                <a:schemeClr val="tx1"/>
              </a:solidFill>
            </a:endParaRPr>
          </a:p>
        </p:txBody>
      </p:sp>
      <p:sp>
        <p:nvSpPr>
          <p:cNvPr id="5" name="Rectangle 3">
            <a:extLst>
              <a:ext uri="{FF2B5EF4-FFF2-40B4-BE49-F238E27FC236}">
                <a16:creationId xmlns:a16="http://schemas.microsoft.com/office/drawing/2014/main" id="{3015E340-3EE4-96B2-8B86-862B8D305998}"/>
              </a:ext>
            </a:extLst>
          </p:cNvPr>
          <p:cNvSpPr>
            <a:spLocks noChangeArrowheads="1"/>
          </p:cNvSpPr>
          <p:nvPr/>
        </p:nvSpPr>
        <p:spPr bwMode="auto">
          <a:xfrm>
            <a:off x="361071" y="474342"/>
            <a:ext cx="9148689"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lang="en-US" altLang="en-US" sz="3600" b="1" dirty="0">
                <a:latin typeface="Arial" panose="020B0604020202020204" pitchFamily="34" charset="0"/>
              </a:rPr>
              <a:t>Table of Contents</a:t>
            </a:r>
          </a:p>
          <a:p>
            <a:pPr marL="0" marR="0" lvl="0" indent="0" algn="l" defTabSz="914400" rtl="0" eaLnBrk="0" fontAlgn="base" latinLnBrk="0" hangingPunct="0">
              <a:lnSpc>
                <a:spcPct val="100000"/>
              </a:lnSpc>
              <a:spcBef>
                <a:spcPct val="0"/>
              </a:spcBef>
              <a:spcAft>
                <a:spcPct val="0"/>
              </a:spcAft>
              <a:buClrTx/>
              <a:buSzTx/>
              <a:tabLst/>
            </a:pPr>
            <a:endParaRPr lang="en-US" altLang="en-US" sz="3600"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Arial" panose="020B0604020202020204" pitchFamily="34" charset="0"/>
              </a:rPr>
              <a:t>Current Challenges in People Management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err="1">
                <a:ln>
                  <a:noFill/>
                </a:ln>
                <a:solidFill>
                  <a:schemeClr val="tx1"/>
                </a:solidFill>
                <a:effectLst/>
                <a:latin typeface="Arial" panose="020B0604020202020204" pitchFamily="34" charset="0"/>
              </a:rPr>
              <a:t>Organisational</a:t>
            </a:r>
            <a:r>
              <a:rPr kumimoji="0" lang="en-US" altLang="en-US" sz="2400" i="0" u="none" strike="noStrike" cap="none" normalizeH="0" baseline="0" dirty="0">
                <a:ln>
                  <a:noFill/>
                </a:ln>
                <a:solidFill>
                  <a:schemeClr val="tx1"/>
                </a:solidFill>
                <a:effectLst/>
                <a:latin typeface="Arial" panose="020B0604020202020204" pitchFamily="34" charset="0"/>
              </a:rPr>
              <a:t> Culture &amp; Its Impact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Arial" panose="020B0604020202020204" pitchFamily="34" charset="0"/>
              </a:rPr>
              <a:t>Conceptual Framework: Maslow’s Hierarchy of Needs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Arial" panose="020B0604020202020204" pitchFamily="34" charset="0"/>
              </a:rPr>
              <a:t>Heisenberg’s Motivation Principle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Arial" panose="020B0604020202020204" pitchFamily="34" charset="0"/>
              </a:rPr>
              <a:t>Strategic Recommendations – Management Development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Arial" panose="020B0604020202020204" pitchFamily="34" charset="0"/>
              </a:rPr>
              <a:t>Enhancing Employee Engagement &amp; Retention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Arial" panose="020B0604020202020204" pitchFamily="34" charset="0"/>
              </a:rPr>
              <a:t>Building a People-</a:t>
            </a:r>
            <a:r>
              <a:rPr kumimoji="0" lang="en-US" altLang="en-US" sz="2400" i="0" u="none" strike="noStrike" cap="none" normalizeH="0" baseline="0" dirty="0" err="1">
                <a:ln>
                  <a:noFill/>
                </a:ln>
                <a:solidFill>
                  <a:schemeClr val="tx1"/>
                </a:solidFill>
                <a:effectLst/>
                <a:latin typeface="Arial" panose="020B0604020202020204" pitchFamily="34" charset="0"/>
              </a:rPr>
              <a:t>Centred</a:t>
            </a:r>
            <a:r>
              <a:rPr kumimoji="0" lang="en-US" altLang="en-US" sz="2400" i="0" u="none" strike="noStrike" cap="none" normalizeH="0" baseline="0" dirty="0">
                <a:ln>
                  <a:noFill/>
                </a:ln>
                <a:solidFill>
                  <a:schemeClr val="tx1"/>
                </a:solidFill>
                <a:effectLst/>
                <a:latin typeface="Arial" panose="020B0604020202020204" pitchFamily="34" charset="0"/>
              </a:rPr>
              <a:t> Culture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Arial" panose="020B0604020202020204" pitchFamily="34" charset="0"/>
              </a:rPr>
              <a:t>Change Management Approach (Kotter’s Model)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Arial" panose="020B0604020202020204" pitchFamily="34" charset="0"/>
              </a:rPr>
              <a:t>Implementation Timeline &amp; Key Initiatives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Arial" panose="020B0604020202020204" pitchFamily="34" charset="0"/>
              </a:rPr>
              <a:t>Expected Outcomes &amp; Benefits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Arial" panose="020B0604020202020204" pitchFamily="34" charset="0"/>
              </a:rPr>
              <a:t>Conclusion &amp; Next Steps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Arial" panose="020B0604020202020204" pitchFamily="34" charset="0"/>
              </a:rPr>
              <a:t>References</a:t>
            </a:r>
          </a:p>
        </p:txBody>
      </p:sp>
    </p:spTree>
    <p:extLst>
      <p:ext uri="{BB962C8B-B14F-4D97-AF65-F5344CB8AC3E}">
        <p14:creationId xmlns:p14="http://schemas.microsoft.com/office/powerpoint/2010/main" val="3692841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20093-23DF-2EFE-648E-9FE7C6CF2A90}"/>
              </a:ext>
            </a:extLst>
          </p:cNvPr>
          <p:cNvSpPr>
            <a:spLocks noGrp="1"/>
          </p:cNvSpPr>
          <p:nvPr>
            <p:ph type="title"/>
          </p:nvPr>
        </p:nvSpPr>
        <p:spPr>
          <a:xfrm>
            <a:off x="466318" y="716280"/>
            <a:ext cx="10590888" cy="5425440"/>
          </a:xfrm>
        </p:spPr>
        <p:txBody>
          <a:bodyPr>
            <a:normAutofit/>
          </a:bodyPr>
          <a:lstStyle/>
          <a:p>
            <a:r>
              <a:rPr lang="en-US" b="1" dirty="0">
                <a:solidFill>
                  <a:schemeClr val="tx1"/>
                </a:solidFill>
                <a:latin typeface="Arial" panose="020B0604020202020204" pitchFamily="34" charset="0"/>
                <a:cs typeface="Arial" panose="020B0604020202020204" pitchFamily="34" charset="0"/>
              </a:rPr>
              <a:t>Introduction</a:t>
            </a:r>
            <a:br>
              <a:rPr lang="en-US" sz="2800" b="1" dirty="0">
                <a:solidFill>
                  <a:schemeClr val="tx1"/>
                </a:solidFill>
                <a:latin typeface="Arial" panose="020B0604020202020204" pitchFamily="34" charset="0"/>
                <a:cs typeface="Arial" panose="020B0604020202020204" pitchFamily="34" charset="0"/>
              </a:rPr>
            </a:br>
            <a:br>
              <a:rPr lang="en-US" sz="2800" b="1" dirty="0">
                <a:solidFill>
                  <a:schemeClr val="tx1"/>
                </a:solidFill>
                <a:latin typeface="Arial" panose="020B0604020202020204" pitchFamily="34" charset="0"/>
                <a:cs typeface="Arial" panose="020B0604020202020204" pitchFamily="34" charset="0"/>
              </a:rPr>
            </a:br>
            <a:br>
              <a:rPr lang="en-US" sz="2800" b="1" dirty="0">
                <a:solidFill>
                  <a:schemeClr val="tx1"/>
                </a:solidFill>
                <a:latin typeface="Arial" panose="020B0604020202020204" pitchFamily="34" charset="0"/>
                <a:cs typeface="Arial" panose="020B0604020202020204" pitchFamily="34" charset="0"/>
              </a:rPr>
            </a:br>
            <a:r>
              <a:rPr lang="en-US" sz="2700" dirty="0">
                <a:solidFill>
                  <a:schemeClr val="tx1"/>
                </a:solidFill>
                <a:latin typeface="Arial" panose="020B0604020202020204" pitchFamily="34" charset="0"/>
                <a:cs typeface="Arial" panose="020B0604020202020204" pitchFamily="34" charset="0"/>
              </a:rPr>
              <a:t>Welcome everyone. Today, I will present a strategic HR framework designed to improve leadership, employee engagement, and organizational culture at </a:t>
            </a:r>
            <a:r>
              <a:rPr lang="en-US" sz="2700" dirty="0" err="1">
                <a:solidFill>
                  <a:schemeClr val="tx1"/>
                </a:solidFill>
                <a:latin typeface="Arial" panose="020B0604020202020204" pitchFamily="34" charset="0"/>
                <a:cs typeface="Arial" panose="020B0604020202020204" pitchFamily="34" charset="0"/>
              </a:rPr>
              <a:t>BrightWave</a:t>
            </a:r>
            <a:r>
              <a:rPr lang="en-US" sz="2700" dirty="0">
                <a:solidFill>
                  <a:schemeClr val="tx1"/>
                </a:solidFill>
                <a:latin typeface="Arial" panose="020B0604020202020204" pitchFamily="34" charset="0"/>
                <a:cs typeface="Arial" panose="020B0604020202020204" pitchFamily="34" charset="0"/>
              </a:rPr>
              <a:t> Services Ltd. Our goal is to align people management practices with client expectations and sustainability over the next three years.</a:t>
            </a:r>
            <a:br>
              <a:rPr lang="en-US" sz="2800" dirty="0"/>
            </a:br>
            <a:endParaRPr lang="en-GB" sz="2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722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19931-35BD-45D5-F69B-3709C4795EEA}"/>
              </a:ext>
            </a:extLst>
          </p:cNvPr>
          <p:cNvSpPr>
            <a:spLocks noGrp="1"/>
          </p:cNvSpPr>
          <p:nvPr>
            <p:ph type="title"/>
          </p:nvPr>
        </p:nvSpPr>
        <p:spPr>
          <a:xfrm>
            <a:off x="677334" y="609599"/>
            <a:ext cx="10661226" cy="5805269"/>
          </a:xfrm>
        </p:spPr>
        <p:txBody>
          <a:bodyPr>
            <a:normAutofit fontScale="90000"/>
          </a:bodyPr>
          <a:lstStyle/>
          <a:p>
            <a:r>
              <a:rPr lang="en-US" sz="4000" b="1" dirty="0">
                <a:solidFill>
                  <a:schemeClr val="tx1"/>
                </a:solidFill>
                <a:latin typeface="Arial" panose="020B0604020202020204" pitchFamily="34" charset="0"/>
                <a:cs typeface="Arial" panose="020B0604020202020204" pitchFamily="34" charset="0"/>
              </a:rPr>
              <a:t>Current Challenges in People Management</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High staff turnover (28%)</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Performance management gaps</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Managerial skills lacking in coaching &amp; feedback</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Low employee engagement &amp; limited career pathways</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Rigid organizational culture resistant to change</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External pressures for social value and fair practices</a:t>
            </a:r>
            <a:br>
              <a:rPr lang="en-US" dirty="0">
                <a:solidFill>
                  <a:schemeClr val="tx1"/>
                </a:solidFill>
                <a:latin typeface="Arial" panose="020B0604020202020204" pitchFamily="34" charset="0"/>
                <a:cs typeface="Arial" panose="020B0604020202020204" pitchFamily="34" charset="0"/>
              </a:rPr>
            </a:br>
            <a:br>
              <a:rPr lang="en-US" dirty="0">
                <a:solidFill>
                  <a:schemeClr val="tx1"/>
                </a:solidFill>
                <a:latin typeface="Arial" panose="020B0604020202020204" pitchFamily="34" charset="0"/>
                <a:cs typeface="Arial" panose="020B0604020202020204" pitchFamily="34" charset="0"/>
              </a:rPr>
            </a:br>
            <a:r>
              <a:rPr lang="en-US" b="1" dirty="0">
                <a:solidFill>
                  <a:schemeClr val="tx1"/>
                </a:solidFill>
                <a:latin typeface="Arial" panose="020B0604020202020204" pitchFamily="34" charset="0"/>
                <a:cs typeface="Arial" panose="020B0604020202020204" pitchFamily="34" charset="0"/>
              </a:rPr>
              <a:t>References:</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Armstrong, M. (2020) </a:t>
            </a:r>
            <a:r>
              <a:rPr lang="en-US" i="1" dirty="0">
                <a:solidFill>
                  <a:schemeClr val="tx1"/>
                </a:solidFill>
                <a:latin typeface="Arial" panose="020B0604020202020204" pitchFamily="34" charset="0"/>
                <a:cs typeface="Arial" panose="020B0604020202020204" pitchFamily="34" charset="0"/>
              </a:rPr>
              <a:t>Armstrong's Handbook of Human Resource Management Practice</a:t>
            </a:r>
            <a:r>
              <a:rPr lang="en-US" dirty="0">
                <a:solidFill>
                  <a:schemeClr val="tx1"/>
                </a:solidFill>
                <a:latin typeface="Arial" panose="020B0604020202020204" pitchFamily="34" charset="0"/>
                <a:cs typeface="Arial" panose="020B0604020202020204" pitchFamily="34" charset="0"/>
              </a:rPr>
              <a:t>. Kogan Page.</a:t>
            </a:r>
            <a:br>
              <a:rPr lang="en-US" dirty="0"/>
            </a:br>
            <a:endParaRPr lang="en-GB" dirty="0"/>
          </a:p>
        </p:txBody>
      </p:sp>
    </p:spTree>
    <p:extLst>
      <p:ext uri="{BB962C8B-B14F-4D97-AF65-F5344CB8AC3E}">
        <p14:creationId xmlns:p14="http://schemas.microsoft.com/office/powerpoint/2010/main" val="614874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93315-EF42-821D-AB6D-E14E99EFEB5B}"/>
              </a:ext>
            </a:extLst>
          </p:cNvPr>
          <p:cNvSpPr>
            <a:spLocks noGrp="1"/>
          </p:cNvSpPr>
          <p:nvPr>
            <p:ph type="title"/>
          </p:nvPr>
        </p:nvSpPr>
        <p:spPr>
          <a:xfrm>
            <a:off x="677334" y="609600"/>
            <a:ext cx="10731564" cy="5720862"/>
          </a:xfrm>
        </p:spPr>
        <p:txBody>
          <a:bodyPr>
            <a:normAutofit/>
          </a:bodyPr>
          <a:lstStyle/>
          <a:p>
            <a:r>
              <a:rPr lang="en-US" sz="3100" b="1" dirty="0">
                <a:latin typeface="Arial" panose="020B0604020202020204" pitchFamily="34" charset="0"/>
                <a:cs typeface="Arial" panose="020B0604020202020204" pitchFamily="34" charset="0"/>
              </a:rPr>
              <a:t> </a:t>
            </a:r>
            <a:r>
              <a:rPr lang="en-US" b="1" dirty="0" err="1">
                <a:solidFill>
                  <a:schemeClr val="tx1"/>
                </a:solidFill>
                <a:latin typeface="Arial" panose="020B0604020202020204" pitchFamily="34" charset="0"/>
                <a:cs typeface="Arial" panose="020B0604020202020204" pitchFamily="34" charset="0"/>
              </a:rPr>
              <a:t>Organisational</a:t>
            </a:r>
            <a:r>
              <a:rPr lang="en-US" b="1" dirty="0">
                <a:solidFill>
                  <a:schemeClr val="tx1"/>
                </a:solidFill>
                <a:latin typeface="Arial" panose="020B0604020202020204" pitchFamily="34" charset="0"/>
                <a:cs typeface="Arial" panose="020B0604020202020204" pitchFamily="34" charset="0"/>
              </a:rPr>
              <a:t> Culture &amp; Its Impact</a:t>
            </a:r>
            <a:br>
              <a:rPr lang="en-US" b="1" dirty="0">
                <a:solidFill>
                  <a:schemeClr val="tx1"/>
                </a:solidFill>
                <a:latin typeface="Arial" panose="020B0604020202020204" pitchFamily="34" charset="0"/>
                <a:cs typeface="Arial" panose="020B0604020202020204" pitchFamily="34" charset="0"/>
              </a:rPr>
            </a:br>
            <a:br>
              <a:rPr lang="en-US" sz="3100" dirty="0">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Results-oriented but task-driven culture</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Resistance to change and innovation</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Weak cross-team collaboration</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Employees feel unappreciated, resulting in low motivation</a:t>
            </a:r>
            <a:br>
              <a:rPr lang="en-US" sz="3200" dirty="0">
                <a:solidFill>
                  <a:schemeClr val="tx1"/>
                </a:solidFill>
                <a:latin typeface="Arial" panose="020B0604020202020204" pitchFamily="34" charset="0"/>
                <a:cs typeface="Arial" panose="020B0604020202020204" pitchFamily="34" charset="0"/>
              </a:rPr>
            </a:br>
            <a:br>
              <a:rPr lang="en-US" sz="3200" dirty="0">
                <a:solidFill>
                  <a:schemeClr val="tx1"/>
                </a:solidFill>
                <a:latin typeface="Arial" panose="020B0604020202020204" pitchFamily="34" charset="0"/>
                <a:cs typeface="Arial" panose="020B0604020202020204" pitchFamily="34" charset="0"/>
              </a:rPr>
            </a:br>
            <a:r>
              <a:rPr lang="en-US" sz="3200" b="1" dirty="0">
                <a:solidFill>
                  <a:schemeClr val="tx1"/>
                </a:solidFill>
                <a:latin typeface="Arial" panose="020B0604020202020204" pitchFamily="34" charset="0"/>
                <a:cs typeface="Arial" panose="020B0604020202020204" pitchFamily="34" charset="0"/>
              </a:rPr>
              <a:t>References:</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Mullins, L. J. and McLean, J. E. (2019) </a:t>
            </a:r>
            <a:r>
              <a:rPr lang="en-US" sz="3200" i="1" dirty="0" err="1">
                <a:solidFill>
                  <a:schemeClr val="tx1"/>
                </a:solidFill>
                <a:latin typeface="Arial" panose="020B0604020202020204" pitchFamily="34" charset="0"/>
                <a:cs typeface="Arial" panose="020B0604020202020204" pitchFamily="34" charset="0"/>
              </a:rPr>
              <a:t>Organisational</a:t>
            </a:r>
            <a:r>
              <a:rPr lang="en-US" sz="3200" i="1" dirty="0">
                <a:solidFill>
                  <a:schemeClr val="tx1"/>
                </a:solidFill>
                <a:latin typeface="Arial" panose="020B0604020202020204" pitchFamily="34" charset="0"/>
                <a:cs typeface="Arial" panose="020B0604020202020204" pitchFamily="34" charset="0"/>
              </a:rPr>
              <a:t> </a:t>
            </a:r>
            <a:r>
              <a:rPr lang="en-US" sz="3200" i="1" dirty="0" err="1">
                <a:solidFill>
                  <a:schemeClr val="tx1"/>
                </a:solidFill>
                <a:latin typeface="Arial" panose="020B0604020202020204" pitchFamily="34" charset="0"/>
                <a:cs typeface="Arial" panose="020B0604020202020204" pitchFamily="34" charset="0"/>
              </a:rPr>
              <a:t>behaviour</a:t>
            </a:r>
            <a:r>
              <a:rPr lang="en-US" sz="3200" i="1" dirty="0">
                <a:solidFill>
                  <a:schemeClr val="tx1"/>
                </a:solidFill>
                <a:latin typeface="Arial" panose="020B0604020202020204" pitchFamily="34" charset="0"/>
                <a:cs typeface="Arial" panose="020B0604020202020204" pitchFamily="34" charset="0"/>
              </a:rPr>
              <a:t> in the workplace</a:t>
            </a:r>
            <a:r>
              <a:rPr lang="en-US" sz="3200" dirty="0">
                <a:solidFill>
                  <a:schemeClr val="tx1"/>
                </a:solidFill>
                <a:latin typeface="Arial" panose="020B0604020202020204" pitchFamily="34" charset="0"/>
                <a:cs typeface="Arial" panose="020B0604020202020204" pitchFamily="34" charset="0"/>
              </a:rPr>
              <a:t>. Pearson.</a:t>
            </a:r>
            <a:br>
              <a:rPr lang="en-US" dirty="0"/>
            </a:b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6420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0822E-5386-9B2A-91F6-725BC4AF597A}"/>
              </a:ext>
            </a:extLst>
          </p:cNvPr>
          <p:cNvSpPr>
            <a:spLocks noGrp="1"/>
          </p:cNvSpPr>
          <p:nvPr>
            <p:ph type="title"/>
          </p:nvPr>
        </p:nvSpPr>
        <p:spPr>
          <a:xfrm>
            <a:off x="677334" y="609599"/>
            <a:ext cx="10942580" cy="5566117"/>
          </a:xfrm>
        </p:spPr>
        <p:txBody>
          <a:bodyPr>
            <a:normAutofit fontScale="90000"/>
          </a:bodyPr>
          <a:lstStyle/>
          <a:p>
            <a:r>
              <a:rPr lang="en-GB" sz="4000" b="1" dirty="0">
                <a:solidFill>
                  <a:schemeClr val="tx1"/>
                </a:solidFill>
                <a:latin typeface="Arial" panose="020B0604020202020204" pitchFamily="34" charset="0"/>
                <a:cs typeface="Arial" panose="020B0604020202020204" pitchFamily="34" charset="0"/>
              </a:rPr>
              <a:t>Conceptual Framework – Maslow’s Hierarchy of Needs</a:t>
            </a:r>
            <a:br>
              <a:rPr lang="en-GB" dirty="0"/>
            </a:br>
            <a:r>
              <a:rPr lang="en-GB" dirty="0">
                <a:solidFill>
                  <a:schemeClr val="tx1"/>
                </a:solidFill>
                <a:latin typeface="Arial" panose="020B0604020202020204" pitchFamily="34" charset="0"/>
                <a:cs typeface="Arial" panose="020B0604020202020204" pitchFamily="34" charset="0"/>
              </a:rPr>
              <a:t>Basic needs: fair wages, job security</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Psychological needs: recognition, belonging</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Self-</a:t>
            </a:r>
            <a:r>
              <a:rPr lang="en-GB" dirty="0" err="1">
                <a:solidFill>
                  <a:schemeClr val="tx1"/>
                </a:solidFill>
                <a:latin typeface="Arial" panose="020B0604020202020204" pitchFamily="34" charset="0"/>
                <a:cs typeface="Arial" panose="020B0604020202020204" pitchFamily="34" charset="0"/>
              </a:rPr>
              <a:t>fulfillment</a:t>
            </a:r>
            <a:r>
              <a:rPr lang="en-GB" dirty="0">
                <a:solidFill>
                  <a:schemeClr val="tx1"/>
                </a:solidFill>
                <a:latin typeface="Arial" panose="020B0604020202020204" pitchFamily="34" charset="0"/>
                <a:cs typeface="Arial" panose="020B0604020202020204" pitchFamily="34" charset="0"/>
              </a:rPr>
              <a:t>: career development, purpose</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Implication: Addressing these needs improves motivation &amp; engagement</a:t>
            </a:r>
            <a:br>
              <a:rPr lang="en-GB" dirty="0">
                <a:solidFill>
                  <a:schemeClr val="tx1"/>
                </a:solidFill>
                <a:latin typeface="Arial" panose="020B0604020202020204" pitchFamily="34" charset="0"/>
                <a:cs typeface="Arial" panose="020B0604020202020204" pitchFamily="34" charset="0"/>
              </a:rPr>
            </a:br>
            <a:br>
              <a:rPr lang="en-GB" dirty="0">
                <a:solidFill>
                  <a:schemeClr val="tx1"/>
                </a:solidFill>
                <a:latin typeface="Arial" panose="020B0604020202020204" pitchFamily="34" charset="0"/>
                <a:cs typeface="Arial" panose="020B0604020202020204" pitchFamily="34" charset="0"/>
              </a:rPr>
            </a:br>
            <a:r>
              <a:rPr lang="en-GB" b="1" dirty="0">
                <a:solidFill>
                  <a:schemeClr val="tx1"/>
                </a:solidFill>
                <a:latin typeface="Arial" panose="020B0604020202020204" pitchFamily="34" charset="0"/>
                <a:cs typeface="Arial" panose="020B0604020202020204" pitchFamily="34" charset="0"/>
              </a:rPr>
              <a:t>References:</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Armstrong, M. (2020) </a:t>
            </a:r>
            <a:r>
              <a:rPr lang="en-GB" i="1" dirty="0">
                <a:solidFill>
                  <a:schemeClr val="tx1"/>
                </a:solidFill>
                <a:latin typeface="Arial" panose="020B0604020202020204" pitchFamily="34" charset="0"/>
                <a:cs typeface="Arial" panose="020B0604020202020204" pitchFamily="34" charset="0"/>
              </a:rPr>
              <a:t>Armstrong's Handbook of Human Resource Management Practice</a:t>
            </a:r>
            <a:r>
              <a:rPr lang="en-GB" dirty="0">
                <a:solidFill>
                  <a:schemeClr val="tx1"/>
                </a:solidFill>
                <a:latin typeface="Arial" panose="020B0604020202020204" pitchFamily="34" charset="0"/>
                <a:cs typeface="Arial" panose="020B0604020202020204" pitchFamily="34" charset="0"/>
              </a:rPr>
              <a:t>. Kogan Page.</a:t>
            </a:r>
            <a:br>
              <a:rPr lang="en-GB" dirty="0"/>
            </a:br>
            <a:endParaRPr lang="en-GB" sz="3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1679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8B462-C980-9639-54C9-2F082DDBA273}"/>
              </a:ext>
            </a:extLst>
          </p:cNvPr>
          <p:cNvSpPr>
            <a:spLocks noGrp="1"/>
          </p:cNvSpPr>
          <p:nvPr>
            <p:ph type="title"/>
          </p:nvPr>
        </p:nvSpPr>
        <p:spPr>
          <a:xfrm>
            <a:off x="677333" y="609600"/>
            <a:ext cx="10970715" cy="5692726"/>
          </a:xfrm>
        </p:spPr>
        <p:txBody>
          <a:bodyPr>
            <a:normAutofit fontScale="90000"/>
          </a:bodyPr>
          <a:lstStyle/>
          <a:p>
            <a:r>
              <a:rPr lang="en-US" sz="4000" b="1" dirty="0">
                <a:solidFill>
                  <a:schemeClr val="tx1"/>
                </a:solidFill>
                <a:latin typeface="Arial" panose="020B0604020202020204" pitchFamily="34" charset="0"/>
                <a:cs typeface="Arial" panose="020B0604020202020204" pitchFamily="34" charset="0"/>
              </a:rPr>
              <a:t>Heisenberg’s Motivation Principle</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Observing and managing employees influences their performance</a:t>
            </a:r>
            <a:br>
              <a:rPr lang="en-US" dirty="0">
                <a:solidFill>
                  <a:schemeClr val="tx1"/>
                </a:solidFill>
                <a:latin typeface="Arial" panose="020B0604020202020204" pitchFamily="34" charset="0"/>
                <a:cs typeface="Arial" panose="020B0604020202020204" pitchFamily="34" charset="0"/>
              </a:rPr>
            </a:br>
            <a:r>
              <a:rPr lang="en-US" dirty="0" err="1">
                <a:solidFill>
                  <a:schemeClr val="tx1"/>
                </a:solidFill>
                <a:latin typeface="Arial" panose="020B0604020202020204" pitchFamily="34" charset="0"/>
                <a:cs typeface="Arial" panose="020B0604020202020204" pitchFamily="34" charset="0"/>
              </a:rPr>
              <a:t>Recognising</a:t>
            </a:r>
            <a:r>
              <a:rPr lang="en-US" dirty="0">
                <a:solidFill>
                  <a:schemeClr val="tx1"/>
                </a:solidFill>
                <a:latin typeface="Arial" panose="020B0604020202020204" pitchFamily="34" charset="0"/>
                <a:cs typeface="Arial" panose="020B0604020202020204" pitchFamily="34" charset="0"/>
              </a:rPr>
              <a:t> the influence of managerial approaches and perspectives</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Implication: Managers’ attitudes shape workplace culture</a:t>
            </a:r>
            <a:br>
              <a:rPr lang="en-US" dirty="0">
                <a:solidFill>
                  <a:schemeClr val="tx1"/>
                </a:solidFill>
                <a:latin typeface="Arial" panose="020B0604020202020204" pitchFamily="34" charset="0"/>
                <a:cs typeface="Arial" panose="020B0604020202020204" pitchFamily="34" charset="0"/>
              </a:rPr>
            </a:br>
            <a:br>
              <a:rPr lang="en-US" dirty="0">
                <a:solidFill>
                  <a:schemeClr val="tx1"/>
                </a:solidFill>
                <a:latin typeface="Arial" panose="020B0604020202020204" pitchFamily="34" charset="0"/>
                <a:cs typeface="Arial" panose="020B0604020202020204" pitchFamily="34" charset="0"/>
              </a:rPr>
            </a:br>
            <a:r>
              <a:rPr lang="en-US" b="1" dirty="0">
                <a:solidFill>
                  <a:schemeClr val="tx1"/>
                </a:solidFill>
                <a:latin typeface="Arial" panose="020B0604020202020204" pitchFamily="34" charset="0"/>
                <a:cs typeface="Arial" panose="020B0604020202020204" pitchFamily="34" charset="0"/>
              </a:rPr>
              <a:t>References:</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Rees, W. D. (2015) </a:t>
            </a:r>
            <a:r>
              <a:rPr lang="en-US" i="1" dirty="0">
                <a:solidFill>
                  <a:schemeClr val="tx1"/>
                </a:solidFill>
                <a:latin typeface="Arial" panose="020B0604020202020204" pitchFamily="34" charset="0"/>
                <a:cs typeface="Arial" panose="020B0604020202020204" pitchFamily="34" charset="0"/>
              </a:rPr>
              <a:t>Skills of management and leadership: managing people in </a:t>
            </a:r>
            <a:r>
              <a:rPr lang="en-US" i="1" dirty="0" err="1">
                <a:solidFill>
                  <a:schemeClr val="tx1"/>
                </a:solidFill>
                <a:latin typeface="Arial" panose="020B0604020202020204" pitchFamily="34" charset="0"/>
                <a:cs typeface="Arial" panose="020B0604020202020204" pitchFamily="34" charset="0"/>
              </a:rPr>
              <a:t>organisations</a:t>
            </a:r>
            <a:r>
              <a:rPr lang="en-US" dirty="0">
                <a:solidFill>
                  <a:schemeClr val="tx1"/>
                </a:solidFill>
                <a:latin typeface="Arial" panose="020B0604020202020204" pitchFamily="34" charset="0"/>
                <a:cs typeface="Arial" panose="020B0604020202020204" pitchFamily="34" charset="0"/>
              </a:rPr>
              <a:t>. Macmillan.</a:t>
            </a:r>
            <a:br>
              <a:rPr lang="en-US" dirty="0"/>
            </a:br>
            <a:br>
              <a:rPr lang="en-US" dirty="0"/>
            </a:br>
            <a:endParaRPr lang="en-GB" dirty="0"/>
          </a:p>
        </p:txBody>
      </p:sp>
    </p:spTree>
    <p:extLst>
      <p:ext uri="{BB962C8B-B14F-4D97-AF65-F5344CB8AC3E}">
        <p14:creationId xmlns:p14="http://schemas.microsoft.com/office/powerpoint/2010/main" val="2169828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8FBED-6F32-DB9F-84F4-9F8967F1380E}"/>
              </a:ext>
            </a:extLst>
          </p:cNvPr>
          <p:cNvSpPr>
            <a:spLocks noGrp="1"/>
          </p:cNvSpPr>
          <p:nvPr>
            <p:ph type="title"/>
          </p:nvPr>
        </p:nvSpPr>
        <p:spPr>
          <a:xfrm>
            <a:off x="677333" y="609599"/>
            <a:ext cx="10703429" cy="5636455"/>
          </a:xfrm>
        </p:spPr>
        <p:txBody>
          <a:bodyPr>
            <a:normAutofit fontScale="90000"/>
          </a:bodyPr>
          <a:lstStyle/>
          <a:p>
            <a:r>
              <a:rPr lang="en-GB" sz="4000" b="1" dirty="0">
                <a:solidFill>
                  <a:schemeClr val="tx1"/>
                </a:solidFill>
                <a:latin typeface="Arial" panose="020B0604020202020204" pitchFamily="34" charset="0"/>
                <a:cs typeface="Arial" panose="020B0604020202020204" pitchFamily="34" charset="0"/>
              </a:rPr>
              <a:t>Strategic Recommendations – Management Development</a:t>
            </a:r>
            <a:br>
              <a:rPr lang="en-GB" sz="3200"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Implement formal leadership &amp; coaching training</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Introduce performance management frameworks (e.g., SMART goals)</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Train managers on constructive feedback &amp; difficult conversations</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Foster a coaching culture</a:t>
            </a:r>
            <a:br>
              <a:rPr lang="en-GB" sz="3200" dirty="0">
                <a:solidFill>
                  <a:schemeClr val="tx1"/>
                </a:solidFill>
                <a:latin typeface="Arial" panose="020B0604020202020204" pitchFamily="34" charset="0"/>
                <a:cs typeface="Arial" panose="020B0604020202020204" pitchFamily="34" charset="0"/>
              </a:rPr>
            </a:br>
            <a:br>
              <a:rPr lang="en-GB" sz="3200" dirty="0">
                <a:solidFill>
                  <a:schemeClr val="tx1"/>
                </a:solidFill>
                <a:latin typeface="Arial" panose="020B0604020202020204" pitchFamily="34" charset="0"/>
                <a:cs typeface="Arial" panose="020B0604020202020204" pitchFamily="34" charset="0"/>
              </a:rPr>
            </a:br>
            <a:r>
              <a:rPr lang="en-GB" b="1" dirty="0">
                <a:solidFill>
                  <a:schemeClr val="tx1"/>
                </a:solidFill>
                <a:latin typeface="Arial" panose="020B0604020202020204" pitchFamily="34" charset="0"/>
                <a:cs typeface="Arial" panose="020B0604020202020204" pitchFamily="34" charset="0"/>
              </a:rPr>
              <a:t>References:</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Hutchinson, S. (2013) </a:t>
            </a:r>
            <a:r>
              <a:rPr lang="en-GB" i="1" dirty="0">
                <a:solidFill>
                  <a:schemeClr val="tx1"/>
                </a:solidFill>
                <a:latin typeface="Arial" panose="020B0604020202020204" pitchFamily="34" charset="0"/>
                <a:cs typeface="Arial" panose="020B0604020202020204" pitchFamily="34" charset="0"/>
              </a:rPr>
              <a:t>Performance management</a:t>
            </a:r>
            <a:r>
              <a:rPr lang="en-GB" dirty="0">
                <a:solidFill>
                  <a:schemeClr val="tx1"/>
                </a:solidFill>
                <a:latin typeface="Arial" panose="020B0604020202020204" pitchFamily="34" charset="0"/>
                <a:cs typeface="Arial" panose="020B0604020202020204" pitchFamily="34" charset="0"/>
              </a:rPr>
              <a:t>. CIPD.</a:t>
            </a:r>
            <a:br>
              <a:rPr lang="en-GB" dirty="0">
                <a:solidFill>
                  <a:schemeClr val="tx1"/>
                </a:solidFill>
                <a:latin typeface="Arial" panose="020B0604020202020204" pitchFamily="34" charset="0"/>
                <a:cs typeface="Arial" panose="020B0604020202020204" pitchFamily="34" charset="0"/>
              </a:rPr>
            </a:b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0217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EC08C-9EB0-C3DE-6741-5814B9C23958}"/>
              </a:ext>
            </a:extLst>
          </p:cNvPr>
          <p:cNvSpPr>
            <a:spLocks noGrp="1"/>
          </p:cNvSpPr>
          <p:nvPr>
            <p:ph type="title"/>
          </p:nvPr>
        </p:nvSpPr>
        <p:spPr>
          <a:xfrm>
            <a:off x="677334" y="609600"/>
            <a:ext cx="10745632" cy="5791200"/>
          </a:xfrm>
        </p:spPr>
        <p:txBody>
          <a:bodyPr>
            <a:normAutofit fontScale="90000"/>
          </a:bodyPr>
          <a:lstStyle/>
          <a:p>
            <a:r>
              <a:rPr lang="en-US" sz="4000" b="1" dirty="0">
                <a:solidFill>
                  <a:schemeClr val="tx1"/>
                </a:solidFill>
                <a:latin typeface="Arial" panose="020B0604020202020204" pitchFamily="34" charset="0"/>
                <a:cs typeface="Arial" panose="020B0604020202020204" pitchFamily="34" charset="0"/>
              </a:rPr>
              <a:t>Enhancing Employee Engagement &amp; Retention</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Develop clear career pathways and internal mobility</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Introduce recognition programs aligned with company values</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Improve communication channels between staff and managers</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Offer wellbeing initiatives and flexible working options</a:t>
            </a:r>
            <a:br>
              <a:rPr lang="en-US" dirty="0">
                <a:solidFill>
                  <a:schemeClr val="tx1"/>
                </a:solidFill>
                <a:latin typeface="Arial" panose="020B0604020202020204" pitchFamily="34" charset="0"/>
                <a:cs typeface="Arial" panose="020B0604020202020204" pitchFamily="34" charset="0"/>
              </a:rPr>
            </a:br>
            <a:br>
              <a:rPr lang="en-US" dirty="0">
                <a:solidFill>
                  <a:schemeClr val="tx1"/>
                </a:solidFill>
                <a:latin typeface="Arial" panose="020B0604020202020204" pitchFamily="34" charset="0"/>
                <a:cs typeface="Arial" panose="020B0604020202020204" pitchFamily="34" charset="0"/>
              </a:rPr>
            </a:br>
            <a:r>
              <a:rPr lang="en-US" b="1" dirty="0">
                <a:solidFill>
                  <a:schemeClr val="tx1"/>
                </a:solidFill>
                <a:latin typeface="Arial" panose="020B0604020202020204" pitchFamily="34" charset="0"/>
                <a:cs typeface="Arial" panose="020B0604020202020204" pitchFamily="34" charset="0"/>
              </a:rPr>
              <a:t>References:</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Taylor, S. (2022) </a:t>
            </a:r>
            <a:r>
              <a:rPr lang="en-US" i="1" dirty="0">
                <a:solidFill>
                  <a:schemeClr val="tx1"/>
                </a:solidFill>
                <a:latin typeface="Arial" panose="020B0604020202020204" pitchFamily="34" charset="0"/>
                <a:cs typeface="Arial" panose="020B0604020202020204" pitchFamily="34" charset="0"/>
              </a:rPr>
              <a:t>Human resource management: people and </a:t>
            </a:r>
            <a:r>
              <a:rPr lang="en-US" i="1" dirty="0" err="1">
                <a:solidFill>
                  <a:schemeClr val="tx1"/>
                </a:solidFill>
                <a:latin typeface="Arial" panose="020B0604020202020204" pitchFamily="34" charset="0"/>
                <a:cs typeface="Arial" panose="020B0604020202020204" pitchFamily="34" charset="0"/>
              </a:rPr>
              <a:t>organisations</a:t>
            </a:r>
            <a:r>
              <a:rPr lang="en-US" dirty="0">
                <a:solidFill>
                  <a:schemeClr val="tx1"/>
                </a:solidFill>
                <a:latin typeface="Arial" panose="020B0604020202020204" pitchFamily="34" charset="0"/>
                <a:cs typeface="Arial" panose="020B0604020202020204" pitchFamily="34" charset="0"/>
              </a:rPr>
              <a:t>. Kogan Page.</a:t>
            </a:r>
            <a:br>
              <a:rPr lang="en-US" dirty="0"/>
            </a:br>
            <a:endParaRPr lang="en-GB" dirty="0"/>
          </a:p>
        </p:txBody>
      </p:sp>
    </p:spTree>
    <p:extLst>
      <p:ext uri="{BB962C8B-B14F-4D97-AF65-F5344CB8AC3E}">
        <p14:creationId xmlns:p14="http://schemas.microsoft.com/office/powerpoint/2010/main" val="720050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978DF-A1E0-D62B-B7AC-069625A324E5}"/>
              </a:ext>
            </a:extLst>
          </p:cNvPr>
          <p:cNvSpPr>
            <a:spLocks noGrp="1"/>
          </p:cNvSpPr>
          <p:nvPr>
            <p:ph type="title"/>
          </p:nvPr>
        </p:nvSpPr>
        <p:spPr>
          <a:xfrm>
            <a:off x="677334" y="609599"/>
            <a:ext cx="10590888" cy="5467643"/>
          </a:xfrm>
        </p:spPr>
        <p:txBody>
          <a:bodyPr>
            <a:normAutofit fontScale="90000"/>
          </a:bodyPr>
          <a:lstStyle/>
          <a:p>
            <a:r>
              <a:rPr lang="en-GB" sz="4000" b="1" dirty="0">
                <a:solidFill>
                  <a:schemeClr val="tx1"/>
                </a:solidFill>
                <a:latin typeface="Arial" panose="020B0604020202020204" pitchFamily="34" charset="0"/>
                <a:cs typeface="Arial" panose="020B0604020202020204" pitchFamily="34" charset="0"/>
              </a:rPr>
              <a:t>Building a People-Centred Culture</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Promote open, transparent communication</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Encourage cross-team collaboration</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Recognise and reward innovative ideas</a:t>
            </a:r>
            <a:br>
              <a:rPr lang="en-GB"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Integrate social responsibility and fairness into the company’s fundamental principles</a:t>
            </a:r>
            <a:br>
              <a:rPr lang="en-GB" dirty="0">
                <a:solidFill>
                  <a:schemeClr val="tx1"/>
                </a:solidFill>
                <a:latin typeface="Arial" panose="020B0604020202020204" pitchFamily="34" charset="0"/>
                <a:cs typeface="Arial" panose="020B0604020202020204" pitchFamily="34" charset="0"/>
              </a:rPr>
            </a:br>
            <a:br>
              <a:rPr lang="en-GB" dirty="0">
                <a:solidFill>
                  <a:schemeClr val="tx1"/>
                </a:solidFill>
                <a:latin typeface="Arial" panose="020B0604020202020204" pitchFamily="34" charset="0"/>
                <a:cs typeface="Arial" panose="020B0604020202020204" pitchFamily="34" charset="0"/>
              </a:rPr>
            </a:br>
            <a:r>
              <a:rPr lang="en-GB" b="1" dirty="0">
                <a:solidFill>
                  <a:schemeClr val="tx1"/>
                </a:solidFill>
                <a:latin typeface="Arial" panose="020B0604020202020204" pitchFamily="34" charset="0"/>
                <a:cs typeface="Arial" panose="020B0604020202020204" pitchFamily="34" charset="0"/>
              </a:rPr>
              <a:t>References:</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Donnelly, R., Wilkinson, A. and </a:t>
            </a:r>
            <a:r>
              <a:rPr lang="en-GB" dirty="0" err="1">
                <a:solidFill>
                  <a:schemeClr val="tx1"/>
                </a:solidFill>
                <a:latin typeface="Arial" panose="020B0604020202020204" pitchFamily="34" charset="0"/>
                <a:cs typeface="Arial" panose="020B0604020202020204" pitchFamily="34" charset="0"/>
              </a:rPr>
              <a:t>Kynighou</a:t>
            </a:r>
            <a:r>
              <a:rPr lang="en-GB" dirty="0">
                <a:solidFill>
                  <a:schemeClr val="tx1"/>
                </a:solidFill>
                <a:latin typeface="Arial" panose="020B0604020202020204" pitchFamily="34" charset="0"/>
                <a:cs typeface="Arial" panose="020B0604020202020204" pitchFamily="34" charset="0"/>
              </a:rPr>
              <a:t>, A. (2025) </a:t>
            </a:r>
            <a:r>
              <a:rPr lang="en-GB" i="1" dirty="0">
                <a:solidFill>
                  <a:schemeClr val="tx1"/>
                </a:solidFill>
                <a:latin typeface="Arial" panose="020B0604020202020204" pitchFamily="34" charset="0"/>
                <a:cs typeface="Arial" panose="020B0604020202020204" pitchFamily="34" charset="0"/>
              </a:rPr>
              <a:t>Human resource management at work</a:t>
            </a:r>
            <a:r>
              <a:rPr lang="en-GB" dirty="0">
                <a:solidFill>
                  <a:schemeClr val="tx1"/>
                </a:solidFill>
                <a:latin typeface="Arial" panose="020B0604020202020204" pitchFamily="34" charset="0"/>
                <a:cs typeface="Arial" panose="020B0604020202020204" pitchFamily="34" charset="0"/>
              </a:rPr>
              <a:t>. Kogan Page.</a:t>
            </a:r>
            <a:br>
              <a:rPr lang="en-GB" dirty="0"/>
            </a:br>
            <a:endParaRPr lang="en-GB" dirty="0"/>
          </a:p>
        </p:txBody>
      </p:sp>
    </p:spTree>
    <p:extLst>
      <p:ext uri="{BB962C8B-B14F-4D97-AF65-F5344CB8AC3E}">
        <p14:creationId xmlns:p14="http://schemas.microsoft.com/office/powerpoint/2010/main" val="3988047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D20F5-00BA-310E-D6D8-5A00C84BAA77}"/>
              </a:ext>
            </a:extLst>
          </p:cNvPr>
          <p:cNvSpPr>
            <a:spLocks noGrp="1"/>
          </p:cNvSpPr>
          <p:nvPr>
            <p:ph type="title"/>
          </p:nvPr>
        </p:nvSpPr>
        <p:spPr>
          <a:xfrm>
            <a:off x="677334" y="609599"/>
            <a:ext cx="10914444" cy="5748997"/>
          </a:xfrm>
        </p:spPr>
        <p:txBody>
          <a:bodyPr/>
          <a:lstStyle/>
          <a:p>
            <a:r>
              <a:rPr lang="en-US" b="1" dirty="0">
                <a:solidFill>
                  <a:schemeClr val="tx1"/>
                </a:solidFill>
                <a:latin typeface="Arial" panose="020B0604020202020204" pitchFamily="34" charset="0"/>
                <a:cs typeface="Arial" panose="020B0604020202020204" pitchFamily="34" charset="0"/>
              </a:rPr>
              <a:t>Change Management Approach</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Use Kotter’s 8-step model for cultural change</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Engage staff early in change initiatives</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Communicate benefits clearly</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Monitor progress via engagement surveys and feedback</a:t>
            </a:r>
            <a:br>
              <a:rPr lang="en-US" sz="3200" dirty="0">
                <a:solidFill>
                  <a:schemeClr val="tx1"/>
                </a:solidFill>
                <a:latin typeface="Arial" panose="020B0604020202020204" pitchFamily="34" charset="0"/>
                <a:cs typeface="Arial" panose="020B0604020202020204" pitchFamily="34" charset="0"/>
              </a:rPr>
            </a:br>
            <a:br>
              <a:rPr lang="en-US" sz="3200" dirty="0">
                <a:solidFill>
                  <a:schemeClr val="tx1"/>
                </a:solidFill>
                <a:latin typeface="Arial" panose="020B0604020202020204" pitchFamily="34" charset="0"/>
                <a:cs typeface="Arial" panose="020B0604020202020204" pitchFamily="34" charset="0"/>
              </a:rPr>
            </a:br>
            <a:r>
              <a:rPr lang="en-US" sz="3200" b="1" dirty="0">
                <a:solidFill>
                  <a:schemeClr val="tx1"/>
                </a:solidFill>
                <a:latin typeface="Arial" panose="020B0604020202020204" pitchFamily="34" charset="0"/>
                <a:cs typeface="Arial" panose="020B0604020202020204" pitchFamily="34" charset="0"/>
              </a:rPr>
              <a:t>References:</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Marchington, M. and Wilkinson, A. (2025) </a:t>
            </a:r>
            <a:r>
              <a:rPr lang="en-US" sz="3200" i="1" dirty="0">
                <a:solidFill>
                  <a:schemeClr val="tx1"/>
                </a:solidFill>
                <a:latin typeface="Arial" panose="020B0604020202020204" pitchFamily="34" charset="0"/>
                <a:cs typeface="Arial" panose="020B0604020202020204" pitchFamily="34" charset="0"/>
              </a:rPr>
              <a:t>Human resource management at work</a:t>
            </a:r>
            <a:r>
              <a:rPr lang="en-US" sz="3200" dirty="0">
                <a:solidFill>
                  <a:schemeClr val="tx1"/>
                </a:solidFill>
                <a:latin typeface="Arial" panose="020B0604020202020204" pitchFamily="34" charset="0"/>
                <a:cs typeface="Arial" panose="020B0604020202020204" pitchFamily="34" charset="0"/>
              </a:rPr>
              <a:t>. Kogan Page.</a:t>
            </a:r>
            <a:br>
              <a:rPr lang="en-US" dirty="0"/>
            </a:br>
            <a:endParaRPr lang="en-GB" dirty="0"/>
          </a:p>
        </p:txBody>
      </p:sp>
    </p:spTree>
    <p:extLst>
      <p:ext uri="{BB962C8B-B14F-4D97-AF65-F5344CB8AC3E}">
        <p14:creationId xmlns:p14="http://schemas.microsoft.com/office/powerpoint/2010/main" val="808424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C68F7F61-9EA0-BC12-09B9-1B7CA16AFD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723" y="520506"/>
            <a:ext cx="10733649" cy="5950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2217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92E12-FEF4-3704-676B-C1B828C40988}"/>
              </a:ext>
            </a:extLst>
          </p:cNvPr>
          <p:cNvSpPr>
            <a:spLocks noGrp="1"/>
          </p:cNvSpPr>
          <p:nvPr>
            <p:ph type="title"/>
          </p:nvPr>
        </p:nvSpPr>
        <p:spPr>
          <a:xfrm>
            <a:off x="677333" y="609599"/>
            <a:ext cx="10872241" cy="5847471"/>
          </a:xfrm>
        </p:spPr>
        <p:txBody>
          <a:bodyPr>
            <a:normAutofit fontScale="90000"/>
          </a:bodyPr>
          <a:lstStyle/>
          <a:p>
            <a:r>
              <a:rPr lang="en-US" sz="4000" b="1" dirty="0">
                <a:solidFill>
                  <a:schemeClr val="tx1"/>
                </a:solidFill>
                <a:latin typeface="Arial" panose="020B0604020202020204" pitchFamily="34" charset="0"/>
                <a:cs typeface="Arial" panose="020B0604020202020204" pitchFamily="34" charset="0"/>
              </a:rPr>
              <a:t>Implementation Timeline &amp; Key Initiatives</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Year 1: Leadership training, performance frameworks, communication channels</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Year 2: Career development pathways, recognition programs, and wellbeing initiatives</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Year 3: Culture reinforcement, external social value reporting, continuous improvement</a:t>
            </a:r>
            <a:br>
              <a:rPr lang="en-US" dirty="0">
                <a:solidFill>
                  <a:schemeClr val="tx1"/>
                </a:solidFill>
                <a:latin typeface="Arial" panose="020B0604020202020204" pitchFamily="34" charset="0"/>
                <a:cs typeface="Arial" panose="020B0604020202020204" pitchFamily="34" charset="0"/>
              </a:rPr>
            </a:br>
            <a:br>
              <a:rPr lang="en-US" dirty="0">
                <a:solidFill>
                  <a:schemeClr val="tx1"/>
                </a:solidFill>
                <a:latin typeface="Arial" panose="020B0604020202020204" pitchFamily="34" charset="0"/>
                <a:cs typeface="Arial" panose="020B0604020202020204" pitchFamily="34" charset="0"/>
              </a:rPr>
            </a:br>
            <a:r>
              <a:rPr lang="en-US" b="1" dirty="0">
                <a:solidFill>
                  <a:schemeClr val="tx1"/>
                </a:solidFill>
                <a:latin typeface="Arial" panose="020B0604020202020204" pitchFamily="34" charset="0"/>
                <a:cs typeface="Arial" panose="020B0604020202020204" pitchFamily="34" charset="0"/>
              </a:rPr>
              <a:t>References:</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Armstrong, M. (2020) </a:t>
            </a:r>
            <a:r>
              <a:rPr lang="en-US" i="1" dirty="0">
                <a:solidFill>
                  <a:schemeClr val="tx1"/>
                </a:solidFill>
                <a:latin typeface="Arial" panose="020B0604020202020204" pitchFamily="34" charset="0"/>
                <a:cs typeface="Arial" panose="020B0604020202020204" pitchFamily="34" charset="0"/>
              </a:rPr>
              <a:t>Armstrong's Handbook of Human Resource Management Practice</a:t>
            </a:r>
            <a:r>
              <a:rPr lang="en-US" dirty="0">
                <a:solidFill>
                  <a:schemeClr val="tx1"/>
                </a:solidFill>
                <a:latin typeface="Arial" panose="020B0604020202020204" pitchFamily="34" charset="0"/>
                <a:cs typeface="Arial" panose="020B0604020202020204" pitchFamily="34" charset="0"/>
              </a:rPr>
              <a:t>. Kogan Page.</a:t>
            </a:r>
            <a:br>
              <a:rPr lang="en-US" dirty="0"/>
            </a:br>
            <a:endParaRPr lang="en-GB" dirty="0"/>
          </a:p>
        </p:txBody>
      </p:sp>
    </p:spTree>
    <p:extLst>
      <p:ext uri="{BB962C8B-B14F-4D97-AF65-F5344CB8AC3E}">
        <p14:creationId xmlns:p14="http://schemas.microsoft.com/office/powerpoint/2010/main" val="16180061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5F343-40FF-8442-D735-31341C76DB83}"/>
              </a:ext>
            </a:extLst>
          </p:cNvPr>
          <p:cNvSpPr>
            <a:spLocks noGrp="1"/>
          </p:cNvSpPr>
          <p:nvPr>
            <p:ph type="title"/>
          </p:nvPr>
        </p:nvSpPr>
        <p:spPr>
          <a:xfrm>
            <a:off x="677334" y="609599"/>
            <a:ext cx="10731564" cy="5833403"/>
          </a:xfrm>
        </p:spPr>
        <p:txBody>
          <a:bodyPr>
            <a:normAutofit fontScale="90000"/>
          </a:bodyPr>
          <a:lstStyle/>
          <a:p>
            <a:r>
              <a:rPr lang="en-US" sz="4000" b="1" dirty="0">
                <a:solidFill>
                  <a:schemeClr val="tx1"/>
                </a:solidFill>
                <a:latin typeface="Arial" panose="020B0604020202020204" pitchFamily="34" charset="0"/>
                <a:cs typeface="Arial" panose="020B0604020202020204" pitchFamily="34" charset="0"/>
              </a:rPr>
              <a:t>Expected Outcomes &amp; Benefits</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Reduced staff turnover &amp; higher engagement</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Improved service consistency &amp; client satisfaction</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Enhanced </a:t>
            </a:r>
            <a:r>
              <a:rPr lang="en-US" dirty="0" err="1">
                <a:solidFill>
                  <a:schemeClr val="tx1"/>
                </a:solidFill>
                <a:latin typeface="Arial" panose="020B0604020202020204" pitchFamily="34" charset="0"/>
                <a:cs typeface="Arial" panose="020B0604020202020204" pitchFamily="34" charset="0"/>
              </a:rPr>
              <a:t>organisational</a:t>
            </a:r>
            <a:r>
              <a:rPr lang="en-US" dirty="0">
                <a:solidFill>
                  <a:schemeClr val="tx1"/>
                </a:solidFill>
                <a:latin typeface="Arial" panose="020B0604020202020204" pitchFamily="34" charset="0"/>
                <a:cs typeface="Arial" panose="020B0604020202020204" pitchFamily="34" charset="0"/>
              </a:rPr>
              <a:t> reputation &amp; compliance with external standards</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Sustainable, innovative workplace culture</a:t>
            </a:r>
            <a:br>
              <a:rPr lang="en-US" dirty="0">
                <a:solidFill>
                  <a:schemeClr val="tx1"/>
                </a:solidFill>
                <a:latin typeface="Arial" panose="020B0604020202020204" pitchFamily="34" charset="0"/>
                <a:cs typeface="Arial" panose="020B0604020202020204" pitchFamily="34" charset="0"/>
              </a:rPr>
            </a:br>
            <a:br>
              <a:rPr lang="en-US" dirty="0">
                <a:solidFill>
                  <a:schemeClr val="tx1"/>
                </a:solidFill>
                <a:latin typeface="Arial" panose="020B0604020202020204" pitchFamily="34" charset="0"/>
                <a:cs typeface="Arial" panose="020B0604020202020204" pitchFamily="34" charset="0"/>
              </a:rPr>
            </a:br>
            <a:r>
              <a:rPr lang="en-US" b="1" dirty="0">
                <a:solidFill>
                  <a:schemeClr val="tx1"/>
                </a:solidFill>
                <a:latin typeface="Arial" panose="020B0604020202020204" pitchFamily="34" charset="0"/>
                <a:cs typeface="Arial" panose="020B0604020202020204" pitchFamily="34" charset="0"/>
              </a:rPr>
              <a:t>References:</a:t>
            </a: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Mullins, L. J. and McLean, J. E. (2019) </a:t>
            </a:r>
            <a:r>
              <a:rPr lang="en-US" i="1" dirty="0" err="1">
                <a:solidFill>
                  <a:schemeClr val="tx1"/>
                </a:solidFill>
                <a:latin typeface="Arial" panose="020B0604020202020204" pitchFamily="34" charset="0"/>
                <a:cs typeface="Arial" panose="020B0604020202020204" pitchFamily="34" charset="0"/>
              </a:rPr>
              <a:t>Organisational</a:t>
            </a:r>
            <a:r>
              <a:rPr lang="en-US" i="1" dirty="0">
                <a:solidFill>
                  <a:schemeClr val="tx1"/>
                </a:solidFill>
                <a:latin typeface="Arial" panose="020B0604020202020204" pitchFamily="34" charset="0"/>
                <a:cs typeface="Arial" panose="020B0604020202020204" pitchFamily="34" charset="0"/>
              </a:rPr>
              <a:t> </a:t>
            </a:r>
            <a:r>
              <a:rPr lang="en-US" i="1" dirty="0" err="1">
                <a:solidFill>
                  <a:schemeClr val="tx1"/>
                </a:solidFill>
                <a:latin typeface="Arial" panose="020B0604020202020204" pitchFamily="34" charset="0"/>
                <a:cs typeface="Arial" panose="020B0604020202020204" pitchFamily="34" charset="0"/>
              </a:rPr>
              <a:t>behaviour</a:t>
            </a:r>
            <a:r>
              <a:rPr lang="en-US" i="1" dirty="0">
                <a:solidFill>
                  <a:schemeClr val="tx1"/>
                </a:solidFill>
                <a:latin typeface="Arial" panose="020B0604020202020204" pitchFamily="34" charset="0"/>
                <a:cs typeface="Arial" panose="020B0604020202020204" pitchFamily="34" charset="0"/>
              </a:rPr>
              <a:t> in the workplace</a:t>
            </a:r>
            <a:r>
              <a:rPr lang="en-US" dirty="0">
                <a:solidFill>
                  <a:schemeClr val="tx1"/>
                </a:solidFill>
                <a:latin typeface="Arial" panose="020B0604020202020204" pitchFamily="34" charset="0"/>
                <a:cs typeface="Arial" panose="020B0604020202020204" pitchFamily="34" charset="0"/>
              </a:rPr>
              <a:t>. Pearson.</a:t>
            </a:r>
            <a:br>
              <a:rPr lang="en-US" dirty="0"/>
            </a:br>
            <a:endParaRPr lang="en-GB" dirty="0"/>
          </a:p>
        </p:txBody>
      </p:sp>
    </p:spTree>
    <p:extLst>
      <p:ext uri="{BB962C8B-B14F-4D97-AF65-F5344CB8AC3E}">
        <p14:creationId xmlns:p14="http://schemas.microsoft.com/office/powerpoint/2010/main" val="5846894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DEE00-B3D5-2E5C-9752-AFA7672B1345}"/>
              </a:ext>
            </a:extLst>
          </p:cNvPr>
          <p:cNvSpPr>
            <a:spLocks noGrp="1"/>
          </p:cNvSpPr>
          <p:nvPr>
            <p:ph type="title"/>
          </p:nvPr>
        </p:nvSpPr>
        <p:spPr>
          <a:xfrm>
            <a:off x="677333" y="609599"/>
            <a:ext cx="10534617" cy="5763065"/>
          </a:xfrm>
        </p:spPr>
        <p:txBody>
          <a:bodyPr/>
          <a:lstStyle/>
          <a:p>
            <a:r>
              <a:rPr lang="en-US" b="1" dirty="0">
                <a:solidFill>
                  <a:schemeClr val="tx1"/>
                </a:solidFill>
                <a:latin typeface="Arial" panose="020B0604020202020204" pitchFamily="34" charset="0"/>
                <a:cs typeface="Arial" panose="020B0604020202020204" pitchFamily="34" charset="0"/>
              </a:rPr>
              <a:t>Conclusion &amp; Next Steps</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Commit to a culture change journey</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Prioritize management development &amp; employee engagement</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Regularly review progress through feedback</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Foster continuous learning and adaptation</a:t>
            </a:r>
            <a:br>
              <a:rPr lang="en-US" dirty="0"/>
            </a:br>
            <a:endParaRPr lang="en-GB" dirty="0"/>
          </a:p>
        </p:txBody>
      </p:sp>
    </p:spTree>
    <p:extLst>
      <p:ext uri="{BB962C8B-B14F-4D97-AF65-F5344CB8AC3E}">
        <p14:creationId xmlns:p14="http://schemas.microsoft.com/office/powerpoint/2010/main" val="3279711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5EC6B-BCDC-17DD-17F2-C142A6D5FF6D}"/>
              </a:ext>
            </a:extLst>
          </p:cNvPr>
          <p:cNvSpPr>
            <a:spLocks noGrp="1"/>
          </p:cNvSpPr>
          <p:nvPr>
            <p:ph type="title"/>
          </p:nvPr>
        </p:nvSpPr>
        <p:spPr>
          <a:xfrm>
            <a:off x="677334" y="609599"/>
            <a:ext cx="10731564" cy="5847471"/>
          </a:xfrm>
        </p:spPr>
        <p:txBody>
          <a:bodyPr>
            <a:normAutofit/>
          </a:bodyPr>
          <a:lstStyle/>
          <a:p>
            <a:r>
              <a:rPr lang="en-US" sz="2400" dirty="0">
                <a:solidFill>
                  <a:schemeClr val="tx1"/>
                </a:solidFill>
                <a:latin typeface="Arial" panose="020B0604020202020204" pitchFamily="34" charset="0"/>
                <a:cs typeface="Arial" panose="020B0604020202020204" pitchFamily="34" charset="0"/>
              </a:rPr>
              <a:t>Reference List:</a:t>
            </a:r>
            <a:br>
              <a:rPr lang="en-US" sz="2400" dirty="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Armstrong, M. (2020) </a:t>
            </a:r>
            <a:r>
              <a:rPr lang="en-GB" sz="2400" i="1" dirty="0">
                <a:solidFill>
                  <a:schemeClr val="tx1"/>
                </a:solidFill>
                <a:latin typeface="Arial" panose="020B0604020202020204" pitchFamily="34" charset="0"/>
                <a:cs typeface="Arial" panose="020B0604020202020204" pitchFamily="34" charset="0"/>
              </a:rPr>
              <a:t>Armstrong's Handbook of Human Resource Management Practice</a:t>
            </a:r>
            <a:r>
              <a:rPr lang="en-GB" sz="2400" dirty="0">
                <a:solidFill>
                  <a:schemeClr val="tx1"/>
                </a:solidFill>
                <a:latin typeface="Arial" panose="020B0604020202020204" pitchFamily="34" charset="0"/>
                <a:cs typeface="Arial" panose="020B0604020202020204" pitchFamily="34" charset="0"/>
              </a:rPr>
              <a:t>. 15th ed. London: Kogan Page.</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Mullins, L. J. and McLean, J. E. (2019) </a:t>
            </a:r>
            <a:r>
              <a:rPr lang="en-GB" sz="2400" i="1" dirty="0">
                <a:solidFill>
                  <a:schemeClr val="tx1"/>
                </a:solidFill>
                <a:latin typeface="Arial" panose="020B0604020202020204" pitchFamily="34" charset="0"/>
                <a:cs typeface="Arial" panose="020B0604020202020204" pitchFamily="34" charset="0"/>
              </a:rPr>
              <a:t>Organisational behaviour in the workplace</a:t>
            </a:r>
            <a:r>
              <a:rPr lang="en-GB" sz="2400" dirty="0">
                <a:solidFill>
                  <a:schemeClr val="tx1"/>
                </a:solidFill>
                <a:latin typeface="Arial" panose="020B0604020202020204" pitchFamily="34" charset="0"/>
                <a:cs typeface="Arial" panose="020B0604020202020204" pitchFamily="34" charset="0"/>
              </a:rPr>
              <a:t>. 12th ed. Harlow: Pearson.</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Rees, W. D. (2015) </a:t>
            </a:r>
            <a:r>
              <a:rPr lang="en-GB" sz="2400" i="1" dirty="0">
                <a:solidFill>
                  <a:schemeClr val="tx1"/>
                </a:solidFill>
                <a:latin typeface="Arial" panose="020B0604020202020204" pitchFamily="34" charset="0"/>
                <a:cs typeface="Arial" panose="020B0604020202020204" pitchFamily="34" charset="0"/>
              </a:rPr>
              <a:t>Skills of management and leadership: managing people in organisations</a:t>
            </a:r>
            <a:r>
              <a:rPr lang="en-GB" sz="2400" dirty="0">
                <a:solidFill>
                  <a:schemeClr val="tx1"/>
                </a:solidFill>
                <a:latin typeface="Arial" panose="020B0604020202020204" pitchFamily="34" charset="0"/>
                <a:cs typeface="Arial" panose="020B0604020202020204" pitchFamily="34" charset="0"/>
              </a:rPr>
              <a:t>. London: Macmillan.</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Hutchinson, S. (2013) </a:t>
            </a:r>
            <a:r>
              <a:rPr lang="en-GB" sz="2400" i="1" dirty="0">
                <a:solidFill>
                  <a:schemeClr val="tx1"/>
                </a:solidFill>
                <a:latin typeface="Arial" panose="020B0604020202020204" pitchFamily="34" charset="0"/>
                <a:cs typeface="Arial" panose="020B0604020202020204" pitchFamily="34" charset="0"/>
              </a:rPr>
              <a:t>Performance management</a:t>
            </a:r>
            <a:r>
              <a:rPr lang="en-GB" sz="2400" dirty="0">
                <a:solidFill>
                  <a:schemeClr val="tx1"/>
                </a:solidFill>
                <a:latin typeface="Arial" panose="020B0604020202020204" pitchFamily="34" charset="0"/>
                <a:cs typeface="Arial" panose="020B0604020202020204" pitchFamily="34" charset="0"/>
              </a:rPr>
              <a:t>. London: CIPD.</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Taylor, S. (2022) </a:t>
            </a:r>
            <a:r>
              <a:rPr lang="en-GB" sz="2400" i="1" dirty="0">
                <a:solidFill>
                  <a:schemeClr val="tx1"/>
                </a:solidFill>
                <a:latin typeface="Arial" panose="020B0604020202020204" pitchFamily="34" charset="0"/>
                <a:cs typeface="Arial" panose="020B0604020202020204" pitchFamily="34" charset="0"/>
              </a:rPr>
              <a:t>Human resource management: people and organisations</a:t>
            </a:r>
            <a:r>
              <a:rPr lang="en-GB" sz="2400" dirty="0">
                <a:solidFill>
                  <a:schemeClr val="tx1"/>
                </a:solidFill>
                <a:latin typeface="Arial" panose="020B0604020202020204" pitchFamily="34" charset="0"/>
                <a:cs typeface="Arial" panose="020B0604020202020204" pitchFamily="34" charset="0"/>
              </a:rPr>
              <a:t>. London: Kogan Page.</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Donnelly, R., Wilkinson, A. and </a:t>
            </a:r>
            <a:r>
              <a:rPr lang="en-GB" sz="2400" dirty="0" err="1">
                <a:solidFill>
                  <a:schemeClr val="tx1"/>
                </a:solidFill>
                <a:latin typeface="Arial" panose="020B0604020202020204" pitchFamily="34" charset="0"/>
                <a:cs typeface="Arial" panose="020B0604020202020204" pitchFamily="34" charset="0"/>
              </a:rPr>
              <a:t>Kynighou</a:t>
            </a:r>
            <a:r>
              <a:rPr lang="en-GB" sz="2400" dirty="0">
                <a:solidFill>
                  <a:schemeClr val="tx1"/>
                </a:solidFill>
                <a:latin typeface="Arial" panose="020B0604020202020204" pitchFamily="34" charset="0"/>
                <a:cs typeface="Arial" panose="020B0604020202020204" pitchFamily="34" charset="0"/>
              </a:rPr>
              <a:t>, A. (2025) </a:t>
            </a:r>
            <a:r>
              <a:rPr lang="en-GB" sz="2400" i="1" dirty="0">
                <a:solidFill>
                  <a:schemeClr val="tx1"/>
                </a:solidFill>
                <a:latin typeface="Arial" panose="020B0604020202020204" pitchFamily="34" charset="0"/>
                <a:cs typeface="Arial" panose="020B0604020202020204" pitchFamily="34" charset="0"/>
              </a:rPr>
              <a:t>Human resource management at work</a:t>
            </a:r>
            <a:r>
              <a:rPr lang="en-GB" sz="2400" dirty="0">
                <a:solidFill>
                  <a:schemeClr val="tx1"/>
                </a:solidFill>
                <a:latin typeface="Arial" panose="020B0604020202020204" pitchFamily="34" charset="0"/>
                <a:cs typeface="Arial" panose="020B0604020202020204" pitchFamily="34" charset="0"/>
              </a:rPr>
              <a:t>. London: Kogan Page.</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Marchington, M. and Wilkinson, A. (2025) </a:t>
            </a:r>
            <a:r>
              <a:rPr lang="en-GB" sz="2400" i="1" dirty="0">
                <a:solidFill>
                  <a:schemeClr val="tx1"/>
                </a:solidFill>
                <a:latin typeface="Arial" panose="020B0604020202020204" pitchFamily="34" charset="0"/>
                <a:cs typeface="Arial" panose="020B0604020202020204" pitchFamily="34" charset="0"/>
              </a:rPr>
              <a:t>Human resource management at work</a:t>
            </a:r>
            <a:r>
              <a:rPr lang="en-GB" sz="2400" dirty="0">
                <a:solidFill>
                  <a:schemeClr val="tx1"/>
                </a:solidFill>
                <a:latin typeface="Arial" panose="020B0604020202020204" pitchFamily="34" charset="0"/>
                <a:cs typeface="Arial" panose="020B0604020202020204" pitchFamily="34" charset="0"/>
              </a:rPr>
              <a:t>. London: Kogan Page.</a:t>
            </a:r>
            <a:br>
              <a:rPr lang="en-GB" sz="2400" dirty="0">
                <a:solidFill>
                  <a:schemeClr val="tx1"/>
                </a:solidFill>
                <a:latin typeface="Arial" panose="020B0604020202020204" pitchFamily="34" charset="0"/>
                <a:cs typeface="Arial" panose="020B0604020202020204" pitchFamily="34" charset="0"/>
              </a:rPr>
            </a:br>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8202958"/>
      </p:ext>
    </p:extLst>
  </p:cSld>
  <p:clrMapOvr>
    <a:masterClrMapping/>
  </p:clrMapOvr>
</p:sld>
</file>

<file path=ppt/theme/theme1.xml><?xml version="1.0" encoding="utf-8"?>
<a:theme xmlns:a="http://schemas.openxmlformats.org/drawingml/2006/main" name="Facet">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179</TotalTime>
  <Words>1046</Words>
  <Application>Microsoft Office PowerPoint</Application>
  <PresentationFormat>Widescreen</PresentationFormat>
  <Paragraphs>31</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Helvetica Neue</vt:lpstr>
      <vt:lpstr>Trebuchet MS</vt:lpstr>
      <vt:lpstr>Wingdings 3</vt:lpstr>
      <vt:lpstr>Facet</vt:lpstr>
      <vt:lpstr>Future People Management Strategy for BrightWave Services Ltd                                           Module Name: People Management                                                                                          Student Name:Eva Rosca                                     Student Id:2411522   </vt:lpstr>
      <vt:lpstr>Executive Summary   BrightWave is experiencing high turnover and low engagement, showing that employees don’t feel supported or valued. By developing stronger leaders, improving communication, and creating clearer growth opportunities, the organisation can shift to a more people-centred culture. This transformation will help staff feel motivated to stay and perform, ultimately improving service quality for clients.   </vt:lpstr>
      <vt:lpstr>    </vt:lpstr>
      <vt:lpstr>Introduction   Welcome everyone. Today, I will present a strategic HR framework designed to improve leadership, employee engagement, and organizational culture at BrightWave Services Ltd. Our goal is to align people management practices with client expectations and sustainability over the next three years. </vt:lpstr>
      <vt:lpstr>Current Challenges in People Management High staff turnover (28%) Performance management gaps Managerial skills lacking in coaching &amp; feedback Low employee engagement &amp; limited career pathways Rigid organizational culture resistant to change External pressures for social value and fair practices  References: Armstrong, M. (2020) Armstrong's Handbook of Human Resource Management Practice. Kogan Page. </vt:lpstr>
      <vt:lpstr> Organisational Culture &amp; Its Impact  Results-oriented but task-driven culture Resistance to change and innovation Weak cross-team collaboration Employees feel unappreciated, resulting in low motivation  References: Mullins, L. J. and McLean, J. E. (2019) Organisational behaviour in the workplace. Pearson. </vt:lpstr>
      <vt:lpstr>Conceptual Framework – Maslow’s Hierarchy of Needs Basic needs: fair wages, job security Psychological needs: recognition, belonging Self-fulfillment: career development, purpose Implication: Addressing these needs improves motivation &amp; engagement  References: Armstrong, M. (2020) Armstrong's Handbook of Human Resource Management Practice. Kogan Page. </vt:lpstr>
      <vt:lpstr>Heisenberg’s Motivation Principle Observing and managing employees influences their performance Recognising the influence of managerial approaches and perspectives Implication: Managers’ attitudes shape workplace culture  References: Rees, W. D. (2015) Skills of management and leadership: managing people in organisations. Macmillan.  </vt:lpstr>
      <vt:lpstr>Strategic Recommendations – Management Development Implement formal leadership &amp; coaching training Introduce performance management frameworks (e.g., SMART goals) Train managers on constructive feedback &amp; difficult conversations Foster a coaching culture  References: Hutchinson, S. (2013) Performance management. CIPD. </vt:lpstr>
      <vt:lpstr>Enhancing Employee Engagement &amp; Retention Develop clear career pathways and internal mobility Introduce recognition programs aligned with company values Improve communication channels between staff and managers Offer wellbeing initiatives and flexible working options  References: Taylor, S. (2022) Human resource management: people and organisations. Kogan Page. </vt:lpstr>
      <vt:lpstr>Building a People-Centred Culture Promote open, transparent communication Encourage cross-team collaboration Recognise and reward innovative ideas Integrate social responsibility and fairness into the company’s fundamental principles  References: Donnelly, R., Wilkinson, A. and Kynighou, A. (2025) Human resource management at work. Kogan Page. </vt:lpstr>
      <vt:lpstr>Change Management Approach Use Kotter’s 8-step model for cultural change Engage staff early in change initiatives Communicate benefits clearly Monitor progress via engagement surveys and feedback  References: Marchington, M. and Wilkinson, A. (2025) Human resource management at work. Kogan Page. </vt:lpstr>
      <vt:lpstr>PowerPoint Presentation</vt:lpstr>
      <vt:lpstr>Implementation Timeline &amp; Key Initiatives Year 1: Leadership training, performance frameworks, communication channels Year 2: Career development pathways, recognition programs, and wellbeing initiatives Year 3: Culture reinforcement, external social value reporting, continuous improvement  References: Armstrong, M. (2020) Armstrong's Handbook of Human Resource Management Practice. Kogan Page. </vt:lpstr>
      <vt:lpstr>Expected Outcomes &amp; Benefits Reduced staff turnover &amp; higher engagement Improved service consistency &amp; client satisfaction Enhanced organisational reputation &amp; compliance with external standards Sustainable, innovative workplace culture  References: Mullins, L. J. and McLean, J. E. (2019) Organisational behaviour in the workplace. Pearson. </vt:lpstr>
      <vt:lpstr>Conclusion &amp; Next Steps Commit to a culture change journey Prioritize management development &amp; employee engagement Regularly review progress through feedback Foster continuous learning and adaptation </vt:lpstr>
      <vt:lpstr>Reference List: Armstrong, M. (2020) Armstrong's Handbook of Human Resource Management Practice. 15th ed. London: Kogan Page. Mullins, L. J. and McLean, J. E. (2019) Organisational behaviour in the workplace. 12th ed. Harlow: Pearson. Rees, W. D. (2015) Skills of management and leadership: managing people in organisations. London: Macmillan. Hutchinson, S. (2013) Performance management. London: CIPD. Taylor, S. (2022) Human resource management: people and organisations. London: Kogan Page. Donnelly, R., Wilkinson, A. and Kynighou, A. (2025) Human resource management at work. London: Kogan Page. Marchington, M. and Wilkinson, A. (2025) Human resource management at work. London: Kogan Page.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Eva Rosca (2411522)</dc:creator>
  <cp:lastModifiedBy>Eva Rosca (2411522)</cp:lastModifiedBy>
  <cp:revision>7</cp:revision>
  <dcterms:created xsi:type="dcterms:W3CDTF">2025-11-30T21:15:15Z</dcterms:created>
  <dcterms:modified xsi:type="dcterms:W3CDTF">2025-12-01T00:15:06Z</dcterms:modified>
</cp:coreProperties>
</file>