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8" r:id="rId2"/>
    <p:sldId id="258" r:id="rId3"/>
    <p:sldId id="259" r:id="rId4"/>
    <p:sldId id="260" r:id="rId5"/>
    <p:sldId id="269" r:id="rId6"/>
    <p:sldId id="27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07F51-935C-4EC2-A569-51D251EDC123}"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94D3A0-D118-4BF7-B481-1DE2C8941470}" type="slidenum">
              <a:rPr lang="en-GB" smtClean="0"/>
              <a:t>‹#›</a:t>
            </a:fld>
            <a:endParaRPr lang="en-GB"/>
          </a:p>
        </p:txBody>
      </p:sp>
    </p:spTree>
    <p:extLst>
      <p:ext uri="{BB962C8B-B14F-4D97-AF65-F5344CB8AC3E}">
        <p14:creationId xmlns:p14="http://schemas.microsoft.com/office/powerpoint/2010/main" val="1533245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B6196-081F-2618-E393-9F42890D2D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43A366-CD96-425A-73CC-2D6FFA65AD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DAAABD6-2214-C2FA-C02D-60C621BDBE4D}"/>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5" name="Footer Placeholder 4">
            <a:extLst>
              <a:ext uri="{FF2B5EF4-FFF2-40B4-BE49-F238E27FC236}">
                <a16:creationId xmlns:a16="http://schemas.microsoft.com/office/drawing/2014/main" id="{605D060B-253B-3F67-5634-9586808A3A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FC3C95-BA85-DA79-086B-D6135F2DDDD2}"/>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18130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BFBCE-1D11-D881-8719-B5EE67F9EF6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70100C-1115-F278-6C44-9B78F5018E4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729D8F-3F72-FB43-FAE7-F9665B8766B4}"/>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5" name="Footer Placeholder 4">
            <a:extLst>
              <a:ext uri="{FF2B5EF4-FFF2-40B4-BE49-F238E27FC236}">
                <a16:creationId xmlns:a16="http://schemas.microsoft.com/office/drawing/2014/main" id="{210488C5-0D51-AF16-A408-D476D250E2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1945DC-F316-12C9-085D-F21295C65AB1}"/>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3321198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2F157-1201-7959-B56E-2DB9CD54483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EE40011-A4B7-D598-1AD4-DD98CCA8BF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22B11D-D7E9-6E73-7EA2-D84BFD51609C}"/>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5" name="Footer Placeholder 4">
            <a:extLst>
              <a:ext uri="{FF2B5EF4-FFF2-40B4-BE49-F238E27FC236}">
                <a16:creationId xmlns:a16="http://schemas.microsoft.com/office/drawing/2014/main" id="{17945537-581A-C173-D56E-B4E1980DDC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640FEA-C85E-E281-1A97-98252046902D}"/>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3800401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FEFB9-C922-302E-EA28-3644FC35B0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C86EDD-2282-9651-F940-91D82911D2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6255F88-70FE-C63E-E76F-31B728BFA1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E92D0E8-3207-F865-D761-9A90F6CE0862}"/>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6" name="Footer Placeholder 5">
            <a:extLst>
              <a:ext uri="{FF2B5EF4-FFF2-40B4-BE49-F238E27FC236}">
                <a16:creationId xmlns:a16="http://schemas.microsoft.com/office/drawing/2014/main" id="{B7461E21-7776-A0AA-FB72-96A4EC1C42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9F752-DA20-AD85-6563-2F2ADFC142A0}"/>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3658997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B0A7-40A1-FC11-1CAD-4A856C40A30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5D01A32-60DD-09F8-BC03-F21A70A7B5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C2A1F5-A8F7-52CA-4941-A4FD425F49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984B068-17BA-0831-CFE8-F5761A8B34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901BBC-4687-8C42-5241-F63556D1CB6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CE408EF-3BC9-1731-0B12-7358E0C31217}"/>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8" name="Footer Placeholder 7">
            <a:extLst>
              <a:ext uri="{FF2B5EF4-FFF2-40B4-BE49-F238E27FC236}">
                <a16:creationId xmlns:a16="http://schemas.microsoft.com/office/drawing/2014/main" id="{8C00A346-492A-8758-7591-4791F98ABB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CE176B-D5C4-51C2-0C6F-DB7C4B49A7D3}"/>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2041255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DD63-54B1-9EFE-7461-E5032ADF029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2941F4C-CEBE-AA57-910F-C15FF50EC988}"/>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4" name="Footer Placeholder 3">
            <a:extLst>
              <a:ext uri="{FF2B5EF4-FFF2-40B4-BE49-F238E27FC236}">
                <a16:creationId xmlns:a16="http://schemas.microsoft.com/office/drawing/2014/main" id="{15891236-8CA4-91D3-8931-4F28149AB2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7280BF-1808-7484-F6D1-20AC660C469D}"/>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1526456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38ABFB-1D1E-B83F-48DB-3D24F42EA6D7}"/>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3" name="Footer Placeholder 2">
            <a:extLst>
              <a:ext uri="{FF2B5EF4-FFF2-40B4-BE49-F238E27FC236}">
                <a16:creationId xmlns:a16="http://schemas.microsoft.com/office/drawing/2014/main" id="{FE48E505-8977-D73D-01A6-50A6B5095F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757E48-95F9-B106-9A40-D3EBD00B8CD3}"/>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2166480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13CDF-FD7A-0A88-0779-751B768A64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B2B63C2-2C87-179A-51F6-62544DECB6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4AE6DCC-D5C0-AC31-4E8E-B2E7CAE2EA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C6A84F-4936-A3EA-F951-B9B82D5C440B}"/>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6" name="Footer Placeholder 5">
            <a:extLst>
              <a:ext uri="{FF2B5EF4-FFF2-40B4-BE49-F238E27FC236}">
                <a16:creationId xmlns:a16="http://schemas.microsoft.com/office/drawing/2014/main" id="{7BCA709C-2C36-B18A-F3EB-EBA058644C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2FF712-4517-C543-6E3A-8FA516C920A5}"/>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930070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1C0C-7623-A8AE-4B60-0AC2B9EE37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F070358-AAA9-16CE-66E5-B90F11D6BF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24BCB2-6787-D2BF-B24E-60A110627A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1F16E8-F8E2-B3A7-938F-3FC7FA22E522}"/>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6" name="Footer Placeholder 5">
            <a:extLst>
              <a:ext uri="{FF2B5EF4-FFF2-40B4-BE49-F238E27FC236}">
                <a16:creationId xmlns:a16="http://schemas.microsoft.com/office/drawing/2014/main" id="{27E04F7F-BDA9-66F1-D750-7C35C7811D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D60221-B00C-54AA-D692-EA0C66204424}"/>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120863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A5E42-43A2-93A2-5608-39F0E1603F1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3A58BAD-2DE0-F114-6F3E-9D6F99F63E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3B8115-69A4-B21A-8BEB-863EF52860CE}"/>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5" name="Footer Placeholder 4">
            <a:extLst>
              <a:ext uri="{FF2B5EF4-FFF2-40B4-BE49-F238E27FC236}">
                <a16:creationId xmlns:a16="http://schemas.microsoft.com/office/drawing/2014/main" id="{D53EAC2B-F753-8112-DC2B-26F760595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4A447C-BF6C-2C27-2B4D-4860BB302AE5}"/>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2949892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0A0A7D-258E-9CB1-55AC-F53E734CCFE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FD822B3-A329-1644-7D9F-91759A9607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AB85EA-F1D0-D95C-9EBA-8E9D232BB391}"/>
              </a:ext>
            </a:extLst>
          </p:cNvPr>
          <p:cNvSpPr>
            <a:spLocks noGrp="1"/>
          </p:cNvSpPr>
          <p:nvPr>
            <p:ph type="dt" sz="half" idx="10"/>
          </p:nvPr>
        </p:nvSpPr>
        <p:spPr/>
        <p:txBody>
          <a:bodyPr/>
          <a:lstStyle/>
          <a:p>
            <a:fld id="{DBCD7E31-F5FC-46FD-A5D9-2033A0B89FA1}" type="datetimeFigureOut">
              <a:rPr lang="en-GB" smtClean="0"/>
              <a:t>04/07/2024</a:t>
            </a:fld>
            <a:endParaRPr lang="en-GB"/>
          </a:p>
        </p:txBody>
      </p:sp>
      <p:sp>
        <p:nvSpPr>
          <p:cNvPr id="5" name="Footer Placeholder 4">
            <a:extLst>
              <a:ext uri="{FF2B5EF4-FFF2-40B4-BE49-F238E27FC236}">
                <a16:creationId xmlns:a16="http://schemas.microsoft.com/office/drawing/2014/main" id="{8EA6A6C9-87F0-953F-49D4-8D75D84D8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AAFAD-2995-026B-EFCE-4B0A6062C88A}"/>
              </a:ext>
            </a:extLst>
          </p:cNvPr>
          <p:cNvSpPr>
            <a:spLocks noGrp="1"/>
          </p:cNvSpPr>
          <p:nvPr>
            <p:ph type="sldNum" sz="quarter" idx="12"/>
          </p:nvPr>
        </p:nvSpPr>
        <p:spPr/>
        <p:txBody>
          <a:bodyPr/>
          <a:lstStyle/>
          <a:p>
            <a:fld id="{CB5A3C7E-45AF-4E38-BFE3-42507D7B8537}" type="slidenum">
              <a:rPr lang="en-GB" smtClean="0"/>
              <a:t>‹#›</a:t>
            </a:fld>
            <a:endParaRPr lang="en-GB"/>
          </a:p>
        </p:txBody>
      </p:sp>
    </p:spTree>
    <p:extLst>
      <p:ext uri="{BB962C8B-B14F-4D97-AF65-F5344CB8AC3E}">
        <p14:creationId xmlns:p14="http://schemas.microsoft.com/office/powerpoint/2010/main" val="3881776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4E86A1-EA69-FA14-713D-9B6F0DC2FA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4CCEA29-61A1-9567-17B3-D0FABEBFBE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B8E254-D57E-337A-9932-07F45321F0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CD7E31-F5FC-46FD-A5D9-2033A0B89FA1}" type="datetimeFigureOut">
              <a:rPr lang="en-GB" smtClean="0"/>
              <a:t>04/07/2024</a:t>
            </a:fld>
            <a:endParaRPr lang="en-GB"/>
          </a:p>
        </p:txBody>
      </p:sp>
      <p:sp>
        <p:nvSpPr>
          <p:cNvPr id="5" name="Footer Placeholder 4">
            <a:extLst>
              <a:ext uri="{FF2B5EF4-FFF2-40B4-BE49-F238E27FC236}">
                <a16:creationId xmlns:a16="http://schemas.microsoft.com/office/drawing/2014/main" id="{3E18A642-36CB-B681-3A1B-36EFFBC319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E2E688-44AF-2960-41E4-4302D5D73E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5A3C7E-45AF-4E38-BFE3-42507D7B8537}" type="slidenum">
              <a:rPr lang="en-GB" smtClean="0"/>
              <a:t>‹#›</a:t>
            </a:fld>
            <a:endParaRPr lang="en-GB"/>
          </a:p>
        </p:txBody>
      </p:sp>
    </p:spTree>
    <p:extLst>
      <p:ext uri="{BB962C8B-B14F-4D97-AF65-F5344CB8AC3E}">
        <p14:creationId xmlns:p14="http://schemas.microsoft.com/office/powerpoint/2010/main" val="2779859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D1111-5A86-74FA-2663-1F54A0D26522}"/>
              </a:ext>
            </a:extLst>
          </p:cNvPr>
          <p:cNvSpPr>
            <a:spLocks noGrp="1"/>
          </p:cNvSpPr>
          <p:nvPr>
            <p:ph type="title"/>
          </p:nvPr>
        </p:nvSpPr>
        <p:spPr/>
        <p:txBody>
          <a:bodyPr>
            <a:normAutofit/>
          </a:bodyPr>
          <a:lstStyle/>
          <a:p>
            <a:r>
              <a:rPr lang="en-GB" sz="4000" dirty="0"/>
              <a:t>INTRODUCTION TO HEALTH AND SOCIAL CARE</a:t>
            </a:r>
          </a:p>
        </p:txBody>
      </p:sp>
      <p:sp>
        <p:nvSpPr>
          <p:cNvPr id="3" name="Content Placeholder 2">
            <a:extLst>
              <a:ext uri="{FF2B5EF4-FFF2-40B4-BE49-F238E27FC236}">
                <a16:creationId xmlns:a16="http://schemas.microsoft.com/office/drawing/2014/main" id="{28B92C77-1EC7-C540-83DB-B15BE0B1F4AC}"/>
              </a:ext>
            </a:extLst>
          </p:cNvPr>
          <p:cNvSpPr>
            <a:spLocks noGrp="1"/>
          </p:cNvSpPr>
          <p:nvPr>
            <p:ph idx="1"/>
          </p:nvPr>
        </p:nvSpPr>
        <p:spPr>
          <a:xfrm>
            <a:off x="838200" y="2566219"/>
            <a:ext cx="10515600" cy="3610744"/>
          </a:xfrm>
        </p:spPr>
        <p:txBody>
          <a:bodyPr/>
          <a:lstStyle/>
          <a:p>
            <a:pPr marL="0" indent="0">
              <a:buNone/>
            </a:pPr>
            <a:r>
              <a:rPr lang="en-GB" sz="2800" dirty="0"/>
              <a:t>Name : Lucky  Osagiede </a:t>
            </a:r>
            <a:r>
              <a:rPr lang="en-GB" sz="2800" dirty="0" err="1"/>
              <a:t>Osagiede</a:t>
            </a:r>
            <a:br>
              <a:rPr lang="en-GB" sz="2800" dirty="0"/>
            </a:br>
            <a:r>
              <a:rPr lang="en-GB" sz="2800" dirty="0"/>
              <a:t>ID: 2312706</a:t>
            </a:r>
            <a:br>
              <a:rPr lang="en-GB" sz="2800" dirty="0"/>
            </a:br>
            <a:r>
              <a:rPr lang="en-GB" sz="2800" dirty="0"/>
              <a:t>Module  Code: LCHS4003- LON</a:t>
            </a:r>
            <a:br>
              <a:rPr lang="en-GB" sz="2800" dirty="0"/>
            </a:br>
            <a:r>
              <a:rPr lang="en-GB" sz="2800" dirty="0"/>
              <a:t>Module: Health and Social Care </a:t>
            </a:r>
            <a:br>
              <a:rPr lang="en-GB" sz="2800" dirty="0"/>
            </a:br>
            <a:r>
              <a:rPr lang="en-GB" sz="2800" dirty="0"/>
              <a:t>Lecturer: JOLLY NWANKWO</a:t>
            </a:r>
            <a:br>
              <a:rPr lang="en-GB" sz="2800" dirty="0"/>
            </a:br>
            <a:r>
              <a:rPr lang="en-GB" sz="2800" dirty="0"/>
              <a:t>Topic :GP  Services In National Health Services In UK.</a:t>
            </a:r>
            <a:br>
              <a:rPr lang="en-GB" sz="2800" dirty="0"/>
            </a:br>
            <a:r>
              <a:rPr lang="en-GB" sz="2800" dirty="0"/>
              <a:t>Submission Date:</a:t>
            </a:r>
            <a:br>
              <a:rPr lang="en-GB" sz="2800" dirty="0"/>
            </a:br>
            <a:endParaRPr lang="en-GB" dirty="0"/>
          </a:p>
        </p:txBody>
      </p:sp>
    </p:spTree>
    <p:extLst>
      <p:ext uri="{BB962C8B-B14F-4D97-AF65-F5344CB8AC3E}">
        <p14:creationId xmlns:p14="http://schemas.microsoft.com/office/powerpoint/2010/main" val="1430117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09393-EFE3-B2C0-09E6-A9FA7762CBBC}"/>
              </a:ext>
            </a:extLst>
          </p:cNvPr>
          <p:cNvSpPr>
            <a:spLocks noGrp="1"/>
          </p:cNvSpPr>
          <p:nvPr>
            <p:ph type="title"/>
          </p:nvPr>
        </p:nvSpPr>
        <p:spPr/>
        <p:txBody>
          <a:bodyPr/>
          <a:lstStyle/>
          <a:p>
            <a:r>
              <a:rPr lang="en-GB" dirty="0"/>
              <a:t>Overview </a:t>
            </a:r>
          </a:p>
        </p:txBody>
      </p:sp>
      <p:sp>
        <p:nvSpPr>
          <p:cNvPr id="3" name="Content Placeholder 2">
            <a:extLst>
              <a:ext uri="{FF2B5EF4-FFF2-40B4-BE49-F238E27FC236}">
                <a16:creationId xmlns:a16="http://schemas.microsoft.com/office/drawing/2014/main" id="{02B14D5D-4F54-560E-3B69-DEE00B64501D}"/>
              </a:ext>
            </a:extLst>
          </p:cNvPr>
          <p:cNvSpPr>
            <a:spLocks noGrp="1"/>
          </p:cNvSpPr>
          <p:nvPr>
            <p:ph idx="1"/>
          </p:nvPr>
        </p:nvSpPr>
        <p:spPr/>
        <p:txBody>
          <a:bodyPr>
            <a:normAutofit lnSpcReduction="10000"/>
          </a:bodyPr>
          <a:lstStyle/>
          <a:p>
            <a:pPr marL="342900" indent="-342900">
              <a:buFont typeface="Wingdings" panose="05000000000000000000" pitchFamily="2" charset="2"/>
              <a:buChar char="§"/>
            </a:pPr>
            <a:r>
              <a:rPr lang="en-GB" sz="4400" dirty="0"/>
              <a:t>Who is the GP in the Healthcare Services?</a:t>
            </a:r>
          </a:p>
          <a:p>
            <a:pPr marL="342900" indent="-342900">
              <a:buFont typeface="Wingdings" panose="05000000000000000000" pitchFamily="2" charset="2"/>
              <a:buChar char="§"/>
            </a:pPr>
            <a:r>
              <a:rPr lang="en-GB" sz="4400" dirty="0"/>
              <a:t>How was GP before the NHS?</a:t>
            </a:r>
          </a:p>
          <a:p>
            <a:pPr marL="342900" indent="-342900">
              <a:lnSpc>
                <a:spcPct val="170000"/>
              </a:lnSpc>
              <a:buFont typeface="Wingdings" panose="05000000000000000000" pitchFamily="2" charset="2"/>
              <a:buChar char="§"/>
            </a:pPr>
            <a:r>
              <a:rPr lang="en-GB" sz="4400" dirty="0"/>
              <a:t>How was the Gp after NHS formed and now?</a:t>
            </a:r>
          </a:p>
          <a:p>
            <a:endParaRPr lang="en-GB" dirty="0"/>
          </a:p>
        </p:txBody>
      </p:sp>
    </p:spTree>
    <p:extLst>
      <p:ext uri="{BB962C8B-B14F-4D97-AF65-F5344CB8AC3E}">
        <p14:creationId xmlns:p14="http://schemas.microsoft.com/office/powerpoint/2010/main" val="4207081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40DC44-DB92-2E0B-82B4-1B5919119F50}"/>
              </a:ext>
            </a:extLst>
          </p:cNvPr>
          <p:cNvSpPr>
            <a:spLocks noGrp="1"/>
          </p:cNvSpPr>
          <p:nvPr>
            <p:ph type="title"/>
          </p:nvPr>
        </p:nvSpPr>
        <p:spPr>
          <a:xfrm>
            <a:off x="5894962" y="479493"/>
            <a:ext cx="5458838" cy="1325563"/>
          </a:xfrm>
        </p:spPr>
        <p:txBody>
          <a:bodyPr>
            <a:normAutofit/>
          </a:bodyPr>
          <a:lstStyle/>
          <a:p>
            <a:r>
              <a:rPr lang="en-GB"/>
              <a:t>General Practitioners </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Baseball at Night | By Morris Kantor (1896 - 1974) American … | Flickr">
            <a:extLst>
              <a:ext uri="{FF2B5EF4-FFF2-40B4-BE49-F238E27FC236}">
                <a16:creationId xmlns:a16="http://schemas.microsoft.com/office/drawing/2014/main" id="{BAB1F5A5-E519-1D10-3716-C269A5B447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664F7AB-6624-57E5-1723-9B061CB14649}"/>
              </a:ext>
            </a:extLst>
          </p:cNvPr>
          <p:cNvSpPr>
            <a:spLocks noGrp="1"/>
          </p:cNvSpPr>
          <p:nvPr>
            <p:ph idx="1"/>
          </p:nvPr>
        </p:nvSpPr>
        <p:spPr>
          <a:xfrm>
            <a:off x="5894962" y="1984443"/>
            <a:ext cx="5458838" cy="4192520"/>
          </a:xfrm>
        </p:spPr>
        <p:txBody>
          <a:bodyPr>
            <a:normAutofit/>
          </a:bodyPr>
          <a:lstStyle/>
          <a:p>
            <a:pPr marL="342900" indent="-342900">
              <a:buFont typeface="Wingdings" panose="05000000000000000000" pitchFamily="2" charset="2"/>
              <a:buChar char="§"/>
            </a:pPr>
            <a:r>
              <a:rPr lang="en-GB" sz="1500"/>
              <a:t>GP : The GP means general practitioner (GP)otherwise known as family doctor or first care physician, is a medical professional who provides comprehensive and primary healthcare  services to patients . The  General practitioners play important  role in managing patients' health by diagnosing  and treating common illnesses preventive measures and coordinating referrals  to specialists when needed . They are the first the patients contact for medical advice and responsible for the concerns of patients – cantered care .</a:t>
            </a:r>
          </a:p>
          <a:p>
            <a:pPr marL="342900" indent="-342900">
              <a:buFont typeface="Wingdings" panose="05000000000000000000" pitchFamily="2" charset="2"/>
              <a:buChar char="§"/>
            </a:pPr>
            <a:r>
              <a:rPr lang="en-GB" sz="1500"/>
              <a:t>To become  a General Practitioner, you must have undergone  series of courses and training before giving the Licence to operate.</a:t>
            </a:r>
          </a:p>
          <a:p>
            <a:r>
              <a:rPr lang="en-GB" sz="1500"/>
              <a:t>The  General Practitioner in the Healthcare services  in the United Kingdom before the war was something terrible for the masses .It was unaffordable to many people because it was depending  on individuals' capacity   in  terms of money . When anyone is to seek the GP advice  or treatment for illness</a:t>
            </a:r>
          </a:p>
          <a:p>
            <a:pPr marL="342900" indent="-342900">
              <a:buFont typeface="Wingdings" panose="05000000000000000000" pitchFamily="2" charset="2"/>
              <a:buChar char="§"/>
            </a:pPr>
            <a:endParaRPr lang="en-GB" sz="1500"/>
          </a:p>
          <a:p>
            <a:endParaRPr lang="en-GB" sz="1500"/>
          </a:p>
          <a:p>
            <a:pPr marL="342900" indent="-342900">
              <a:buFont typeface="Wingdings" panose="05000000000000000000" pitchFamily="2" charset="2"/>
              <a:buChar char="§"/>
            </a:pPr>
            <a:endParaRPr lang="en-GB" sz="1500"/>
          </a:p>
          <a:p>
            <a:endParaRPr lang="en-GB" sz="1500"/>
          </a:p>
        </p:txBody>
      </p:sp>
    </p:spTree>
    <p:extLst>
      <p:ext uri="{BB962C8B-B14F-4D97-AF65-F5344CB8AC3E}">
        <p14:creationId xmlns:p14="http://schemas.microsoft.com/office/powerpoint/2010/main" val="2440932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C29476-B578-C747-D211-D16CB9C56FAB}"/>
              </a:ext>
            </a:extLst>
          </p:cNvPr>
          <p:cNvPicPr>
            <a:picLocks noChangeAspect="1"/>
          </p:cNvPicPr>
          <p:nvPr/>
        </p:nvPicPr>
        <p:blipFill>
          <a:blip r:embed="rId2"/>
          <a:stretch>
            <a:fillRect/>
          </a:stretch>
        </p:blipFill>
        <p:spPr>
          <a:xfrm>
            <a:off x="7069394" y="1130709"/>
            <a:ext cx="5031849" cy="4873503"/>
          </a:xfrm>
          <a:prstGeom prst="rect">
            <a:avLst/>
          </a:prstGeom>
        </p:spPr>
      </p:pic>
      <p:sp>
        <p:nvSpPr>
          <p:cNvPr id="5" name="TextBox 4">
            <a:extLst>
              <a:ext uri="{FF2B5EF4-FFF2-40B4-BE49-F238E27FC236}">
                <a16:creationId xmlns:a16="http://schemas.microsoft.com/office/drawing/2014/main" id="{BAA1220F-5C88-08F7-F2AF-E9BDBEF1659F}"/>
              </a:ext>
            </a:extLst>
          </p:cNvPr>
          <p:cNvSpPr txBox="1"/>
          <p:nvPr/>
        </p:nvSpPr>
        <p:spPr>
          <a:xfrm>
            <a:off x="189081" y="2651470"/>
            <a:ext cx="6064236" cy="2893100"/>
          </a:xfrm>
          <a:prstGeom prst="rect">
            <a:avLst/>
          </a:prstGeom>
          <a:noFill/>
        </p:spPr>
        <p:txBody>
          <a:bodyPr wrap="square">
            <a:spAutoFit/>
          </a:bodyPr>
          <a:lstStyle/>
          <a:p>
            <a:r>
              <a:rPr lang="en-US" sz="1600" kern="1200" dirty="0">
                <a:solidFill>
                  <a:schemeClr val="tx1"/>
                </a:solidFill>
                <a:latin typeface="+mj-lt"/>
                <a:ea typeface="+mj-ea"/>
                <a:cs typeface="+mj-cs"/>
              </a:rPr>
              <a:t>Free treatment was sometimes available from  charitable voluntary hospitals and some local authorities operated hospitals  before 1900 . An unequal system of healthcare existed for patients before  the NHS was formed </a:t>
            </a:r>
            <a:r>
              <a:rPr lang="en-US" sz="1200" kern="1200" dirty="0">
                <a:solidFill>
                  <a:schemeClr val="tx1"/>
                </a:solidFill>
                <a:latin typeface="+mj-lt"/>
                <a:ea typeface="+mj-ea"/>
                <a:cs typeface="+mj-cs"/>
              </a:rPr>
              <a:t>. </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 </a:t>
            </a:r>
            <a:r>
              <a:rPr lang="en-US" sz="1600" kern="1200" dirty="0">
                <a:solidFill>
                  <a:schemeClr val="tx1"/>
                </a:solidFill>
                <a:latin typeface="+mj-lt"/>
                <a:ea typeface="+mj-ea"/>
                <a:cs typeface="+mj-cs"/>
              </a:rPr>
              <a:t>In 1945  to 1951 (</a:t>
            </a:r>
            <a:r>
              <a:rPr lang="en-US" sz="1600" kern="1200" dirty="0" err="1">
                <a:solidFill>
                  <a:schemeClr val="tx1"/>
                </a:solidFill>
                <a:latin typeface="+mj-lt"/>
                <a:ea typeface="+mj-ea"/>
                <a:cs typeface="+mj-cs"/>
              </a:rPr>
              <a:t>Labour</a:t>
            </a:r>
            <a:r>
              <a:rPr lang="en-US" sz="1600" kern="1200" dirty="0">
                <a:solidFill>
                  <a:schemeClr val="tx1"/>
                </a:solidFill>
                <a:latin typeface="+mj-lt"/>
                <a:ea typeface="+mj-ea"/>
                <a:cs typeface="+mj-cs"/>
              </a:rPr>
              <a:t> party reforms -  The welfare state) . 1945 </a:t>
            </a:r>
            <a:r>
              <a:rPr lang="en-US" sz="1600" kern="1200" dirty="0" err="1">
                <a:solidFill>
                  <a:schemeClr val="tx1"/>
                </a:solidFill>
                <a:latin typeface="+mj-lt"/>
                <a:ea typeface="+mj-ea"/>
                <a:cs typeface="+mj-cs"/>
              </a:rPr>
              <a:t>Labour</a:t>
            </a:r>
            <a:r>
              <a:rPr lang="en-US" sz="1600" kern="1200" dirty="0">
                <a:solidFill>
                  <a:schemeClr val="tx1"/>
                </a:solidFill>
                <a:latin typeface="+mj-lt"/>
                <a:ea typeface="+mj-ea"/>
                <a:cs typeface="+mj-cs"/>
              </a:rPr>
              <a:t> won the election and Clement Atlee became the Prime Minister .</a:t>
            </a:r>
          </a:p>
          <a:p>
            <a:r>
              <a:rPr lang="en-US" sz="1600" kern="1200" dirty="0">
                <a:solidFill>
                  <a:schemeClr val="tx1"/>
                </a:solidFill>
                <a:latin typeface="+mj-lt"/>
                <a:ea typeface="+mj-ea"/>
                <a:cs typeface="+mj-cs"/>
              </a:rPr>
              <a:t>Aneurin Bevan became the Minister of Health and had a dream to make healthcare accessible to everyone and not only those who could afford it .</a:t>
            </a:r>
          </a:p>
          <a:p>
            <a:br>
              <a:rPr lang="en-US" sz="1200" kern="1200" dirty="0">
                <a:solidFill>
                  <a:schemeClr val="tx1"/>
                </a:solidFill>
                <a:latin typeface="+mj-lt"/>
                <a:ea typeface="+mj-ea"/>
                <a:cs typeface="+mj-cs"/>
              </a:rPr>
            </a:br>
            <a:br>
              <a:rPr lang="en-US" sz="1200" kern="1200" dirty="0">
                <a:solidFill>
                  <a:schemeClr val="tx1"/>
                </a:solidFill>
                <a:latin typeface="+mj-lt"/>
                <a:ea typeface="+mj-ea"/>
                <a:cs typeface="+mj-cs"/>
              </a:rPr>
            </a:br>
            <a:endParaRPr lang="en-GB" sz="1200" dirty="0"/>
          </a:p>
        </p:txBody>
      </p:sp>
    </p:spTree>
    <p:extLst>
      <p:ext uri="{BB962C8B-B14F-4D97-AF65-F5344CB8AC3E}">
        <p14:creationId xmlns:p14="http://schemas.microsoft.com/office/powerpoint/2010/main" val="1582169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C10EF4A3-994F-A28B-5FF0-88AF73063275}"/>
              </a:ext>
            </a:extLst>
          </p:cNvPr>
          <p:cNvSpPr txBox="1"/>
          <p:nvPr/>
        </p:nvSpPr>
        <p:spPr>
          <a:xfrm>
            <a:off x="356616" y="980388"/>
            <a:ext cx="4498848" cy="5744877"/>
          </a:xfrm>
          <a:prstGeom prst="rect">
            <a:avLst/>
          </a:prstGeom>
        </p:spPr>
        <p:txBody>
          <a:bodyPr vert="horz" lIns="91440" tIns="45720" rIns="91440" bIns="45720" rtlCol="0" anchor="t">
            <a:noAutofit/>
          </a:bodyPr>
          <a:lstStyle/>
          <a:p>
            <a:pPr>
              <a:lnSpc>
                <a:spcPct val="90000"/>
              </a:lnSpc>
              <a:spcAft>
                <a:spcPts val="600"/>
              </a:spcAft>
            </a:pPr>
            <a:r>
              <a:rPr lang="en-US" sz="2000" dirty="0"/>
              <a:t>THE NEW UK</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On 5</a:t>
            </a:r>
            <a:r>
              <a:rPr lang="en-US" sz="1400" baseline="30000" dirty="0"/>
              <a:t>th</a:t>
            </a:r>
            <a:r>
              <a:rPr lang="en-US" sz="1400" dirty="0"/>
              <a:t> of July 1948 the National Health Service was  launched . With the Health Minister observations about the Health aspect of people some organizations formed started informing the masses about health ,most of theme covered by lectures were  personal hygiene, maternity, food preparation , effect of alcohol ,housing ,physical education ,tuberculosis and other  contagious diseases. Before NHS there was a lot disaster of death rate , sicknesses , and accidents . Since the NHS was formed things started changing for the people , the minister put smiles in many people faces  there became changes, improvements, updates ,and modernized the processes . </a:t>
            </a:r>
          </a:p>
          <a:p>
            <a:pPr indent="-228600">
              <a:lnSpc>
                <a:spcPct val="90000"/>
              </a:lnSpc>
              <a:spcAft>
                <a:spcPts val="600"/>
              </a:spcAft>
              <a:buFont typeface="Arial" panose="020B0604020202020204" pitchFamily="34" charset="0"/>
              <a:buChar char="•"/>
            </a:pPr>
            <a:r>
              <a:rPr lang="en-US" sz="1400" dirty="0"/>
              <a:t>All Healthcare services  were provided free of charge ,Hospitals were provided with amenities , instruments , beds , ventilated houses , good environment  and treatment became free of charge .</a:t>
            </a:r>
          </a:p>
          <a:p>
            <a:pPr indent="-228600">
              <a:lnSpc>
                <a:spcPct val="90000"/>
              </a:lnSpc>
              <a:spcAft>
                <a:spcPts val="600"/>
              </a:spcAft>
              <a:buFont typeface="Arial" panose="020B0604020202020204" pitchFamily="34" charset="0"/>
              <a:buChar char="•"/>
            </a:pPr>
            <a:r>
              <a:rPr lang="en-US" sz="1400" dirty="0"/>
              <a:t>In 1952 , when the Health Minister saw the amount to be paid for spectacles and dental treatment the government backtrack on its principle of a service by introducing charges for spectacles and dental treatment. The money for those two cases was so costly </a:t>
            </a:r>
          </a:p>
        </p:txBody>
      </p:sp>
      <p:pic>
        <p:nvPicPr>
          <p:cNvPr id="1026" name="Picture 2" descr="General Practice | GP Limerick City | Roxboro Medical">
            <a:extLst>
              <a:ext uri="{FF2B5EF4-FFF2-40B4-BE49-F238E27FC236}">
                <a16:creationId xmlns:a16="http://schemas.microsoft.com/office/drawing/2014/main" id="{2D402B40-2653-0148-72B1-61DF9697ED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20" r="28076" b="-1"/>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616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o perform any TASK">
            <a:extLst>
              <a:ext uri="{FF2B5EF4-FFF2-40B4-BE49-F238E27FC236}">
                <a16:creationId xmlns:a16="http://schemas.microsoft.com/office/drawing/2014/main" id="{131A6FDD-A5BF-BF64-8787-36A9390821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58"/>
          <a:stretch/>
        </p:blipFill>
        <p:spPr bwMode="auto">
          <a:xfrm>
            <a:off x="1" y="10"/>
            <a:ext cx="7528563"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0" name="Rectangle 205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EAFCE3F-B285-BE72-D488-5A5FDE6534E5}"/>
              </a:ext>
            </a:extLst>
          </p:cNvPr>
          <p:cNvSpPr txBox="1"/>
          <p:nvPr/>
        </p:nvSpPr>
        <p:spPr>
          <a:xfrm>
            <a:off x="7531610" y="1081548"/>
            <a:ext cx="3822189" cy="5095415"/>
          </a:xfrm>
          <a:prstGeom prst="rect">
            <a:avLst/>
          </a:prstGeom>
        </p:spPr>
        <p:txBody>
          <a:bodyPr vert="horz" lIns="91440" tIns="45720" rIns="91440" bIns="45720" rtlCol="0">
            <a:normAutofit/>
          </a:bodyPr>
          <a:lstStyle/>
          <a:p>
            <a:pPr>
              <a:lnSpc>
                <a:spcPct val="90000"/>
              </a:lnSpc>
              <a:spcAft>
                <a:spcPts val="600"/>
              </a:spcAft>
            </a:pPr>
            <a:r>
              <a:rPr lang="en-US" sz="2400" dirty="0"/>
              <a:t>USE OF TECNOLOGIES </a:t>
            </a:r>
          </a:p>
          <a:p>
            <a:pPr>
              <a:lnSpc>
                <a:spcPct val="90000"/>
              </a:lnSpc>
              <a:spcAft>
                <a:spcPts val="600"/>
              </a:spcAft>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Today the GP in NHS has improved in many ways , for example we used to que up to see the GP but today we can walk in and login  our data and goes direct to inform the GP telling you are around , even people book appointment from home as well ,taking  blood pressure from home through the link from the G P and submit through  to the GP as well, scanning machines  for all sort of diseases ,surgical machines , these are all on the side of NHS which the GP in the Healthcare services</a:t>
            </a:r>
            <a:br>
              <a:rPr lang="en-US" sz="1700" dirty="0"/>
            </a:br>
            <a:endParaRPr lang="en-US" sz="1700" dirty="0"/>
          </a:p>
        </p:txBody>
      </p:sp>
    </p:spTree>
    <p:extLst>
      <p:ext uri="{BB962C8B-B14F-4D97-AF65-F5344CB8AC3E}">
        <p14:creationId xmlns:p14="http://schemas.microsoft.com/office/powerpoint/2010/main" val="1418103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E3E797-3C86-A66B-0924-D5B4364EB20D}"/>
              </a:ext>
            </a:extLst>
          </p:cNvPr>
          <p:cNvSpPr txBox="1"/>
          <p:nvPr/>
        </p:nvSpPr>
        <p:spPr>
          <a:xfrm>
            <a:off x="314632" y="787032"/>
            <a:ext cx="8790039" cy="6740307"/>
          </a:xfrm>
          <a:prstGeom prst="rect">
            <a:avLst/>
          </a:prstGeom>
          <a:noFill/>
        </p:spPr>
        <p:txBody>
          <a:bodyPr wrap="square">
            <a:spAutoFit/>
          </a:bodyPr>
          <a:lstStyle/>
          <a:p>
            <a:r>
              <a:rPr lang="en-GB" b="0" i="0" dirty="0">
                <a:solidFill>
                  <a:srgbClr val="222222"/>
                </a:solidFill>
                <a:effectLst/>
                <a:highlight>
                  <a:srgbClr val="FFFFFF"/>
                </a:highlight>
                <a:latin typeface="Arial" panose="020B0604020202020204" pitchFamily="34" charset="0"/>
              </a:rPr>
              <a:t>REFERENCEES</a:t>
            </a:r>
          </a:p>
          <a:p>
            <a:endParaRPr lang="en-GB" dirty="0">
              <a:solidFill>
                <a:srgbClr val="222222"/>
              </a:solidFill>
              <a:highlight>
                <a:srgbClr val="FFFFFF"/>
              </a:highlight>
              <a:latin typeface="Arial" panose="020B0604020202020204" pitchFamily="34" charset="0"/>
            </a:endParaRPr>
          </a:p>
          <a:p>
            <a:endParaRPr lang="en-GB" b="0" i="0" dirty="0">
              <a:solidFill>
                <a:srgbClr val="222222"/>
              </a:solidFill>
              <a:effectLst/>
              <a:highlight>
                <a:srgbClr val="FFFFFF"/>
              </a:highlight>
              <a:latin typeface="Arial" panose="020B0604020202020204" pitchFamily="34" charset="0"/>
            </a:endParaRPr>
          </a:p>
          <a:p>
            <a:endParaRPr lang="en-GB" b="0" i="0" dirty="0">
              <a:solidFill>
                <a:srgbClr val="222222"/>
              </a:solidFill>
              <a:effectLst/>
              <a:highlight>
                <a:srgbClr val="FFFFFF"/>
              </a:highlight>
              <a:latin typeface="Arial" panose="020B0604020202020204" pitchFamily="34" charset="0"/>
            </a:endParaRPr>
          </a:p>
          <a:p>
            <a:r>
              <a:rPr lang="en-GB" b="0" i="0" dirty="0">
                <a:solidFill>
                  <a:srgbClr val="222222"/>
                </a:solidFill>
                <a:effectLst/>
                <a:highlight>
                  <a:srgbClr val="FFFFFF"/>
                </a:highlight>
                <a:latin typeface="Arial" panose="020B0604020202020204" pitchFamily="34" charset="0"/>
              </a:rPr>
              <a:t>, G., 2011. The Risk of the Nanny State: Lifestyle Advice in Public Health Campa</a:t>
            </a:r>
            <a:endParaRPr lang="en-GB" dirty="0">
              <a:solidFill>
                <a:srgbClr val="222222"/>
              </a:solidFill>
              <a:highlight>
                <a:srgbClr val="FFFFFF"/>
              </a:highlight>
              <a:latin typeface="Arial" panose="020B0604020202020204" pitchFamily="34" charset="0"/>
            </a:endParaRPr>
          </a:p>
          <a:p>
            <a:r>
              <a:rPr lang="en-GB" dirty="0" err="1">
                <a:solidFill>
                  <a:srgbClr val="222222"/>
                </a:solidFill>
                <a:highlight>
                  <a:srgbClr val="FFFFFF"/>
                </a:highlight>
                <a:latin typeface="Arial" panose="020B0604020202020204" pitchFamily="34" charset="0"/>
              </a:rPr>
              <a:t>Tockner</a:t>
            </a:r>
            <a:r>
              <a:rPr lang="en-GB" b="0" i="0" dirty="0" err="1">
                <a:solidFill>
                  <a:srgbClr val="222222"/>
                </a:solidFill>
                <a:effectLst/>
                <a:highlight>
                  <a:srgbClr val="FFFFFF"/>
                </a:highlight>
                <a:latin typeface="Arial" panose="020B0604020202020204" pitchFamily="34" charset="0"/>
              </a:rPr>
              <a:t>igns</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AAA: </a:t>
            </a:r>
            <a:r>
              <a:rPr lang="en-GB" b="0" i="1" dirty="0" err="1">
                <a:solidFill>
                  <a:srgbClr val="222222"/>
                </a:solidFill>
                <a:effectLst/>
                <a:highlight>
                  <a:srgbClr val="FFFFFF"/>
                </a:highlight>
                <a:latin typeface="Arial" panose="020B0604020202020204" pitchFamily="34" charset="0"/>
              </a:rPr>
              <a:t>Arbeiten</a:t>
            </a:r>
            <a:r>
              <a:rPr lang="en-GB" b="0" i="1" dirty="0">
                <a:solidFill>
                  <a:srgbClr val="222222"/>
                </a:solidFill>
                <a:effectLst/>
                <a:highlight>
                  <a:srgbClr val="FFFFFF"/>
                </a:highlight>
                <a:latin typeface="Arial" panose="020B0604020202020204" pitchFamily="34" charset="0"/>
              </a:rPr>
              <a:t> </a:t>
            </a:r>
            <a:r>
              <a:rPr lang="en-GB" b="0" i="1" dirty="0" err="1">
                <a:solidFill>
                  <a:srgbClr val="222222"/>
                </a:solidFill>
                <a:effectLst/>
                <a:highlight>
                  <a:srgbClr val="FFFFFF"/>
                </a:highlight>
                <a:latin typeface="Arial" panose="020B0604020202020204" pitchFamily="34" charset="0"/>
              </a:rPr>
              <a:t>aus</a:t>
            </a:r>
            <a:r>
              <a:rPr lang="en-GB" b="0" i="1" dirty="0">
                <a:solidFill>
                  <a:srgbClr val="222222"/>
                </a:solidFill>
                <a:effectLst/>
                <a:highlight>
                  <a:srgbClr val="FFFFFF"/>
                </a:highlight>
                <a:latin typeface="Arial" panose="020B0604020202020204" pitchFamily="34" charset="0"/>
              </a:rPr>
              <a:t> </a:t>
            </a:r>
            <a:r>
              <a:rPr lang="en-GB" b="0" i="1" dirty="0" err="1">
                <a:solidFill>
                  <a:srgbClr val="222222"/>
                </a:solidFill>
                <a:effectLst/>
                <a:highlight>
                  <a:srgbClr val="FFFFFF"/>
                </a:highlight>
                <a:latin typeface="Arial" panose="020B0604020202020204" pitchFamily="34" charset="0"/>
              </a:rPr>
              <a:t>Anglistik</a:t>
            </a:r>
            <a:r>
              <a:rPr lang="en-GB" b="0" i="1" dirty="0">
                <a:solidFill>
                  <a:srgbClr val="222222"/>
                </a:solidFill>
                <a:effectLst/>
                <a:highlight>
                  <a:srgbClr val="FFFFFF"/>
                </a:highlight>
                <a:latin typeface="Arial" panose="020B0604020202020204" pitchFamily="34" charset="0"/>
              </a:rPr>
              <a:t> und </a:t>
            </a:r>
            <a:r>
              <a:rPr lang="en-GB" b="0" i="1" dirty="0" err="1">
                <a:solidFill>
                  <a:srgbClr val="222222"/>
                </a:solidFill>
                <a:effectLst/>
                <a:highlight>
                  <a:srgbClr val="FFFFFF"/>
                </a:highlight>
                <a:latin typeface="Arial" panose="020B0604020202020204" pitchFamily="34" charset="0"/>
              </a:rPr>
              <a:t>Amerikanistik</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36</a:t>
            </a:r>
            <a:r>
              <a:rPr lang="en-GB" b="0" i="0" dirty="0">
                <a:solidFill>
                  <a:srgbClr val="222222"/>
                </a:solidFill>
                <a:effectLst/>
                <a:highlight>
                  <a:srgbClr val="FFFFFF"/>
                </a:highlight>
                <a:latin typeface="Arial" panose="020B0604020202020204" pitchFamily="34" charset="0"/>
              </a:rPr>
              <a:t>(1), pp.3-16.</a:t>
            </a:r>
          </a:p>
          <a:p>
            <a:endParaRPr lang="en-GB" dirty="0">
              <a:solidFill>
                <a:srgbClr val="222222"/>
              </a:solidFill>
              <a:highlight>
                <a:srgbClr val="FFFFFF"/>
              </a:highlight>
              <a:latin typeface="Arial" panose="020B0604020202020204" pitchFamily="34" charset="0"/>
            </a:endParaRPr>
          </a:p>
          <a:p>
            <a:r>
              <a:rPr lang="en-GB" b="0" i="0" dirty="0">
                <a:solidFill>
                  <a:srgbClr val="222222"/>
                </a:solidFill>
                <a:effectLst/>
                <a:highlight>
                  <a:srgbClr val="FFFFFF"/>
                </a:highlight>
                <a:latin typeface="Arial" panose="020B0604020202020204" pitchFamily="34" charset="0"/>
              </a:rPr>
              <a:t>Rayner, M., 2022. The Care Quality Commission: A Regulatory Evolution. </a:t>
            </a:r>
            <a:r>
              <a:rPr lang="en-GB" b="0" i="1" dirty="0">
                <a:solidFill>
                  <a:srgbClr val="222222"/>
                </a:solidFill>
                <a:effectLst/>
                <a:highlight>
                  <a:srgbClr val="FFFFFF"/>
                </a:highlight>
                <a:latin typeface="Arial" panose="020B0604020202020204" pitchFamily="34" charset="0"/>
              </a:rPr>
              <a:t>Judicial Review</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27</a:t>
            </a:r>
            <a:r>
              <a:rPr lang="en-GB" b="0" i="0" dirty="0">
                <a:solidFill>
                  <a:srgbClr val="222222"/>
                </a:solidFill>
                <a:effectLst/>
                <a:highlight>
                  <a:srgbClr val="FFFFFF"/>
                </a:highlight>
                <a:latin typeface="Arial" panose="020B0604020202020204" pitchFamily="34" charset="0"/>
              </a:rPr>
              <a:t>(2), pp.126-131.</a:t>
            </a:r>
          </a:p>
          <a:p>
            <a:endParaRPr lang="en-GB" dirty="0">
              <a:solidFill>
                <a:srgbClr val="222222"/>
              </a:solidFill>
              <a:highlight>
                <a:srgbClr val="FFFFFF"/>
              </a:highlight>
              <a:latin typeface="Arial" panose="020B0604020202020204" pitchFamily="34" charset="0"/>
            </a:endParaRPr>
          </a:p>
          <a:p>
            <a:r>
              <a:rPr lang="en-GB" b="0" i="0" dirty="0">
                <a:solidFill>
                  <a:srgbClr val="222222"/>
                </a:solidFill>
                <a:effectLst/>
                <a:highlight>
                  <a:srgbClr val="FFFFFF"/>
                </a:highlight>
                <a:latin typeface="Arial" panose="020B0604020202020204" pitchFamily="34" charset="0"/>
              </a:rPr>
              <a:t>Madan, A., Manek, N. and Gregory, S., 2017. General practice: the heart of the NHS. </a:t>
            </a:r>
            <a:r>
              <a:rPr lang="en-GB" b="0" i="1" dirty="0">
                <a:solidFill>
                  <a:srgbClr val="222222"/>
                </a:solidFill>
                <a:effectLst/>
                <a:highlight>
                  <a:srgbClr val="FFFFFF"/>
                </a:highlight>
                <a:latin typeface="Arial" panose="020B0604020202020204" pitchFamily="34" charset="0"/>
              </a:rPr>
              <a:t>British Journal of General Practice</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67</a:t>
            </a:r>
            <a:r>
              <a:rPr lang="en-GB" b="0" i="0" dirty="0">
                <a:solidFill>
                  <a:srgbClr val="222222"/>
                </a:solidFill>
                <a:effectLst/>
                <a:highlight>
                  <a:srgbClr val="FFFFFF"/>
                </a:highlight>
                <a:latin typeface="Arial" panose="020B0604020202020204" pitchFamily="34" charset="0"/>
              </a:rPr>
              <a:t>(657), pp.150-151.</a:t>
            </a:r>
          </a:p>
          <a:p>
            <a:endParaRPr lang="en-GB" dirty="0">
              <a:solidFill>
                <a:srgbClr val="222222"/>
              </a:solidFill>
              <a:highlight>
                <a:srgbClr val="FFFFFF"/>
              </a:highlight>
              <a:latin typeface="Arial" panose="020B0604020202020204" pitchFamily="34" charset="0"/>
            </a:endParaRPr>
          </a:p>
          <a:p>
            <a:r>
              <a:rPr lang="en-GB" b="0" i="0" dirty="0">
                <a:solidFill>
                  <a:srgbClr val="222222"/>
                </a:solidFill>
                <a:effectLst/>
                <a:highlight>
                  <a:srgbClr val="FFFFFF"/>
                </a:highlight>
                <a:latin typeface="Arial" panose="020B0604020202020204" pitchFamily="34" charset="0"/>
              </a:rPr>
              <a:t>Thurgood, G., 2008. </a:t>
            </a:r>
            <a:r>
              <a:rPr lang="en-GB" b="0" i="1" dirty="0">
                <a:solidFill>
                  <a:srgbClr val="222222"/>
                </a:solidFill>
                <a:effectLst/>
                <a:highlight>
                  <a:srgbClr val="FFFFFF"/>
                </a:highlight>
                <a:latin typeface="Arial" panose="020B0604020202020204" pitchFamily="34" charset="0"/>
              </a:rPr>
              <a:t>A history of nursing in Halifax and Huddersfield 1870-1960</a:t>
            </a:r>
            <a:r>
              <a:rPr lang="en-GB" b="0" i="0" dirty="0">
                <a:solidFill>
                  <a:srgbClr val="222222"/>
                </a:solidFill>
                <a:effectLst/>
                <a:highlight>
                  <a:srgbClr val="FFFFFF"/>
                </a:highlight>
                <a:latin typeface="Arial" panose="020B0604020202020204" pitchFamily="34" charset="0"/>
              </a:rPr>
              <a:t> (Doctoral dissertation, University of Huddersfield).</a:t>
            </a: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solidFill>
                <a:srgbClr val="222222"/>
              </a:solidFill>
              <a:highlight>
                <a:srgbClr val="FFFFFF"/>
              </a:highlight>
              <a:latin typeface="Arial" panose="020B0604020202020204" pitchFamily="34" charset="0"/>
            </a:endParaRPr>
          </a:p>
          <a:p>
            <a:endParaRPr lang="en-GB" dirty="0"/>
          </a:p>
        </p:txBody>
      </p:sp>
    </p:spTree>
    <p:extLst>
      <p:ext uri="{BB962C8B-B14F-4D97-AF65-F5344CB8AC3E}">
        <p14:creationId xmlns:p14="http://schemas.microsoft.com/office/powerpoint/2010/main" val="15985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609</TotalTime>
  <Words>737</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Calibri</vt:lpstr>
      <vt:lpstr>Wingdings</vt:lpstr>
      <vt:lpstr>Office Theme</vt:lpstr>
      <vt:lpstr>INTRODUCTION TO HEALTH AND SOCIAL CARE</vt:lpstr>
      <vt:lpstr>Overview </vt:lpstr>
      <vt:lpstr>General Practitioners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Lucky Osagiede Osagiede (2312706)</dc:creator>
  <cp:lastModifiedBy>Lucky Osagiede Osagiede (2312706)</cp:lastModifiedBy>
  <cp:revision>20</cp:revision>
  <dcterms:created xsi:type="dcterms:W3CDTF">2024-07-01T02:27:18Z</dcterms:created>
  <dcterms:modified xsi:type="dcterms:W3CDTF">2024-07-04T11:09:23Z</dcterms:modified>
</cp:coreProperties>
</file>