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64" r:id="rId4"/>
    <p:sldId id="268" r:id="rId5"/>
    <p:sldId id="265" r:id="rId6"/>
    <p:sldId id="266" r:id="rId7"/>
    <p:sldId id="267" r:id="rId8"/>
    <p:sldId id="259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08"/>
    <p:restoredTop sz="95118"/>
  </p:normalViewPr>
  <p:slideViewPr>
    <p:cSldViewPr snapToGrid="0">
      <p:cViewPr varScale="1">
        <p:scale>
          <a:sx n="95" d="100"/>
          <a:sy n="95" d="100"/>
        </p:scale>
        <p:origin x="680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A718D3-54D2-B443-A11C-96162F7A076D}" type="datetimeFigureOut">
              <a:rPr lang="en-US" smtClean="0"/>
              <a:t>12/5/23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36E6B3-3A4E-FB46-A454-48930E31C2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25211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8A9B2B-B9DC-47EC-BA60-CBECE256DC89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5607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8A9B2B-B9DC-47EC-BA60-CBECE256DC89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48380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8A9B2B-B9DC-47EC-BA60-CBECE256DC89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04250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8A9B2B-B9DC-47EC-BA60-CBECE256DC89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65693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8A9B2B-B9DC-47EC-BA60-CBECE256DC89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48979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8A9B2B-B9DC-47EC-BA60-CBECE256DC89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24786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8A9B2B-B9DC-47EC-BA60-CBECE256DC89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3522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9D14EB-BAF4-E439-984D-F28BBE5B4A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45979B-5702-F9EE-77E7-8E496240DD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E77819-224A-4A85-8F04-6EE8FCC4EE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8142B-0A41-0F4B-AF2B-B6B67E520CBF}" type="datetimeFigureOut">
              <a:rPr lang="en-US" smtClean="0"/>
              <a:t>12/5/23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BDBE9F-8F9F-F6CE-6F1F-5C60CA144B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01698C-06FC-D5F4-3DA7-1ED98FB9FC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862D1A-5E5C-8D42-9501-20D619234D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1616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4196F1-C431-5A73-5445-36340D9925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C6E0E6-4770-A20A-09A3-0CC16B4C1A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D21E03-0C69-7526-1574-447632A534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8142B-0A41-0F4B-AF2B-B6B67E520CBF}" type="datetimeFigureOut">
              <a:rPr lang="en-US" smtClean="0"/>
              <a:t>12/5/23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0320C8-6A5F-AA30-204E-AFF3C262BC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3105F2-A3D8-37CE-8B62-C6134E74C0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862D1A-5E5C-8D42-9501-20D619234D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67775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68E8C9-736D-7138-FE10-34CE4AC7C9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16FDC1-967F-C173-5318-767825AD43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199CC0-F676-71DF-7099-06E340CED9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8142B-0A41-0F4B-AF2B-B6B67E520CBF}" type="datetimeFigureOut">
              <a:rPr lang="en-US" smtClean="0"/>
              <a:t>12/5/23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1895FD-6C97-3C5C-E2C5-4EF23EF4AD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7A4848-7593-1A02-C62D-B956D2FF32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862D1A-5E5C-8D42-9501-20D619234D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41414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F36A3-B90F-ECE0-4853-B536BE0A4C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A7748C-574B-FFD0-6149-5FF4CB67535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A3BF68-8389-D8C3-CA59-93A65FF7C9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65A78B-705D-CD54-5EDF-01B36CDB9E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8142B-0A41-0F4B-AF2B-B6B67E520CBF}" type="datetimeFigureOut">
              <a:rPr lang="en-US" smtClean="0"/>
              <a:t>12/5/23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330AC5-87AD-4D5E-F35B-86D2625194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E61DE2-E8A5-9595-4DCE-642D3F9124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862D1A-5E5C-8D42-9501-20D619234D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99566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C688A-A7D3-1A01-403D-5858AE59CE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89189E-E4ED-75DC-E2C8-C2989F05C6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242809-A590-8A7E-92F3-B654B882FA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2C499E-2AB0-45B2-AEC0-1A82B2463BD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149A2F4-9F26-FFC8-A2CE-17A3F374E1D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B952EDE-1194-2C18-0B63-E5426A0470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8142B-0A41-0F4B-AF2B-B6B67E520CBF}" type="datetimeFigureOut">
              <a:rPr lang="en-US" smtClean="0"/>
              <a:t>12/5/23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95D2DEF-D94F-027B-929A-84A1171034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DB7A51-98CC-27DD-78F1-ED4024EBA2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862D1A-5E5C-8D42-9501-20D619234D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74793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4C1FFC-BD91-B64A-CB87-E749DA812F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8BAE8AE-AC7F-6E4A-15FD-44B3EEF550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8142B-0A41-0F4B-AF2B-B6B67E520CBF}" type="datetimeFigureOut">
              <a:rPr lang="en-US" smtClean="0"/>
              <a:t>12/5/23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9CE60F-3173-0A9E-35C4-8EE9FEBE9D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C176EC-6DCC-CC2E-4978-8D208EEC00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862D1A-5E5C-8D42-9501-20D619234D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18243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C775B1-AC69-ECAA-CA05-58BD3832C1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8142B-0A41-0F4B-AF2B-B6B67E520CBF}" type="datetimeFigureOut">
              <a:rPr lang="en-US" smtClean="0"/>
              <a:t>12/5/23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F284858-520E-0AA7-4236-F7A2780930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B4594C-6800-53F3-B2D7-741CC9F2DC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862D1A-5E5C-8D42-9501-20D619234D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73784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47B05A-8156-6891-6EB8-F33742382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4CBABF-DFA0-C3E5-24AF-0481F4D2C7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F638B0-F665-576F-46B5-955F5BE9A5E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C19F32-58D8-7EDC-9B71-4B961241D4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8142B-0A41-0F4B-AF2B-B6B67E520CBF}" type="datetimeFigureOut">
              <a:rPr lang="en-US" smtClean="0"/>
              <a:t>12/5/23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AA2FBC-DC09-8728-C5A7-D037B191AD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BD7A65-F22D-C958-EE9A-989A596E57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862D1A-5E5C-8D42-9501-20D619234D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10261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925633-DA35-2503-4B22-F95A8CC36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8BACCDA-0A98-7FA4-3C02-C6006503123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3717E5-DDCB-B95C-775D-5A235A62EB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7BBD42-E105-0AC2-2D6F-DADD151D67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8142B-0A41-0F4B-AF2B-B6B67E520CBF}" type="datetimeFigureOut">
              <a:rPr lang="en-US" smtClean="0"/>
              <a:t>12/5/23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62E292-C15A-7F04-65F4-7C1B291F07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88F018-EA65-A3E2-F6DE-7EC1CE5804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862D1A-5E5C-8D42-9501-20D619234D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0994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3874D-2986-6332-B0FD-D4D4BA2C14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BC7A380-1AC9-DEA8-6695-212D40E6C31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E1D8FB-50BB-AD6E-7D8C-46398682C7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8142B-0A41-0F4B-AF2B-B6B67E520CBF}" type="datetimeFigureOut">
              <a:rPr lang="en-US" smtClean="0"/>
              <a:t>12/5/23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8D673C-9587-68D4-8BD3-D1C1ACC9C1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C94EB3-90C2-6E01-AE20-0116316FF4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862D1A-5E5C-8D42-9501-20D619234D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55090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0DB05CA-1643-383E-637E-39BA75B81AB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3C02EEA-1FB1-A9FE-59E5-E6514373A0E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A37452-3CA8-E1CD-2B61-3966410A04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8142B-0A41-0F4B-AF2B-B6B67E520CBF}" type="datetimeFigureOut">
              <a:rPr lang="en-US" smtClean="0"/>
              <a:t>12/5/23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C642E3-F8F3-7DE6-1739-F8CE145EBA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8CAC43-13F9-6511-50E6-F3CA885964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862D1A-5E5C-8D42-9501-20D619234D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40239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A70F465-D7C3-5177-8B90-60918025A0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554830-A711-11F9-0FB2-D2E4635AEB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187B82-4D53-6A38-3968-3B2A9BD29D3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38142B-0A41-0F4B-AF2B-B6B67E520CBF}" type="datetimeFigureOut">
              <a:rPr lang="en-US" smtClean="0"/>
              <a:t>12/5/23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725A8F-FF2F-8184-2EF3-4E4074DD2A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636227-1BCD-1A0B-6075-F52D821C44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862D1A-5E5C-8D42-9501-20D619234D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78872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gi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0"/>
            <a:ext cx="7148945" cy="6857999"/>
          </a:xfrm>
        </p:spPr>
        <p:txBody>
          <a:bodyPr>
            <a:normAutofit/>
          </a:bodyPr>
          <a:lstStyle/>
          <a:p>
            <a:pPr algn="ctr"/>
            <a:r>
              <a:rPr lang="en-US" sz="48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Impactful Leaders in Egyptian Military History: Nasser and Sadat</a:t>
            </a:r>
            <a:br>
              <a:rPr lang="en-US" sz="48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48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48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36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Name: </a:t>
            </a:r>
            <a:br>
              <a:rPr lang="en-US" sz="36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36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Banner ID: </a:t>
            </a:r>
            <a:br>
              <a:rPr lang="en-US" sz="48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4800" b="1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5766" y="415637"/>
            <a:ext cx="4956234" cy="2739044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7062123" y="0"/>
            <a:ext cx="173643" cy="6857999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8248578" y="2900765"/>
            <a:ext cx="2930610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05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https://images.app.goo.gl/CNHGeaJdwW7y9Yf4A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5019" y="3154681"/>
            <a:ext cx="4857728" cy="3121428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7235766" y="3154681"/>
            <a:ext cx="2270750" cy="646331"/>
          </a:xfrm>
          <a:prstGeom prst="rect">
            <a:avLst/>
          </a:prstGeom>
          <a:solidFill>
            <a:schemeClr val="tx1"/>
          </a:solidFill>
        </p:spPr>
        <p:txBody>
          <a:bodyPr wrap="none">
            <a:spAutoFit/>
          </a:bodyPr>
          <a:lstStyle/>
          <a:p>
            <a:r>
              <a:rPr lang="en-US" b="1" u="sng" dirty="0">
                <a:solidFill>
                  <a:schemeClr val="bg1">
                    <a:lumMod val="85000"/>
                  </a:schemeClr>
                </a:solidFill>
                <a:latin typeface="Google Sans"/>
              </a:rPr>
              <a:t>ANWAR EL-SADAT</a:t>
            </a:r>
          </a:p>
          <a:p>
            <a:pPr algn="ctr"/>
            <a:r>
              <a:rPr lang="en-US" b="1" dirty="0">
                <a:solidFill>
                  <a:schemeClr val="bg1">
                    <a:lumMod val="85000"/>
                  </a:schemeClr>
                </a:solidFill>
              </a:rPr>
              <a:t>1970 - 1981</a:t>
            </a:r>
            <a:endParaRPr lang="en-US" b="1" u="sng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7408705" y="5990329"/>
            <a:ext cx="2853666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05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https://images.app.goo.gl/JBQAbHZkL34Tqz6b8</a:t>
            </a:r>
          </a:p>
        </p:txBody>
      </p:sp>
    </p:spTree>
    <p:extLst>
      <p:ext uri="{BB962C8B-B14F-4D97-AF65-F5344CB8AC3E}">
        <p14:creationId xmlns:p14="http://schemas.microsoft.com/office/powerpoint/2010/main" val="6102277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37360" y="334747"/>
            <a:ext cx="3350675" cy="662781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54998" y="1149926"/>
            <a:ext cx="8915400" cy="476129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Exploring the Military Legacy of Egyptian Presidents Nasser and Sadat</a:t>
            </a:r>
          </a:p>
          <a:p>
            <a:pPr marL="0" indent="0" algn="ctr">
              <a:buNone/>
            </a:pPr>
            <a:endParaRPr lang="en-US" sz="1600" b="1" dirty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Overview of Structure: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Historical Context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Impact on Military History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Influence on Later Military Thinking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Art of War Transformation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>
                <a:solidFill>
                  <a:schemeClr val="accent4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28220197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3031" y="651162"/>
            <a:ext cx="4213370" cy="637311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Historical Context</a:t>
            </a:r>
            <a:endParaRPr lang="en-US" sz="3200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4546" y="1352982"/>
            <a:ext cx="5758127" cy="813091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Map of Egypt during Nasser's and Sadat's presidencies</a:t>
            </a:r>
          </a:p>
        </p:txBody>
      </p:sp>
      <p:pic>
        <p:nvPicPr>
          <p:cNvPr id="1026" name="Picture 2" descr="Rise of Nasser | Historical Atlas of Eastern Mediterranean (13 June 1956) |  Omniatla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8946" y="0"/>
            <a:ext cx="5033053" cy="3467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8017927" y="3236383"/>
            <a:ext cx="2406428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9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https://images.app.goo.gl/bw3nwogirVaCt1Xk7</a:t>
            </a:r>
          </a:p>
        </p:txBody>
      </p:sp>
      <p:sp>
        <p:nvSpPr>
          <p:cNvPr id="9" name="Rectangle 8"/>
          <p:cNvSpPr/>
          <p:nvPr/>
        </p:nvSpPr>
        <p:spPr>
          <a:xfrm>
            <a:off x="564546" y="2230582"/>
            <a:ext cx="5758127" cy="300082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lnSpc>
                <a:spcPct val="150000"/>
              </a:lnSpc>
              <a:buFont typeface="+mj-lt"/>
              <a:buAutoNum type="arabicPeriod"/>
            </a:pPr>
            <a:r>
              <a:rPr lang="en-US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Nasser's Era (1954-1970):</a:t>
            </a:r>
            <a:endParaRPr lang="en-US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Nationalization of the Suez Canal</a:t>
            </a:r>
          </a:p>
          <a:p>
            <a:pPr marL="742950" lvl="1" indent="-285750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Promotion of Arab Nationalism</a:t>
            </a:r>
          </a:p>
          <a:p>
            <a:pPr>
              <a:lnSpc>
                <a:spcPct val="150000"/>
              </a:lnSpc>
              <a:buFont typeface="+mj-lt"/>
              <a:buAutoNum type="arabicPeriod"/>
            </a:pPr>
            <a:r>
              <a:rPr lang="en-US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Sadat's Era (1970-1981):</a:t>
            </a:r>
            <a:endParaRPr lang="en-US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Leadership during the Yom Kippur War</a:t>
            </a:r>
          </a:p>
          <a:p>
            <a:pPr marL="742950" lvl="1" indent="-285750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Shift in Foreign Policy with the signing of the Camp David Accords</a:t>
            </a:r>
            <a:endParaRPr lang="en-US" b="0" i="0" dirty="0"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8" name="Picture 4" descr="Egyptian Attacks and Israelin Counter Attack, 6 Oct - 16 Oct, 1973. (Department of History, USMA/Wikimedia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452"/>
          <a:stretch/>
        </p:blipFill>
        <p:spPr bwMode="auto">
          <a:xfrm>
            <a:off x="7399394" y="3467215"/>
            <a:ext cx="4552156" cy="3266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/>
          <p:cNvSpPr/>
          <p:nvPr/>
        </p:nvSpPr>
        <p:spPr>
          <a:xfrm>
            <a:off x="7592291" y="6533254"/>
            <a:ext cx="6096000" cy="20005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7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Egyptian Attacks and </a:t>
            </a:r>
            <a:r>
              <a:rPr lang="en-US" sz="700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Israelin</a:t>
            </a:r>
            <a:r>
              <a:rPr lang="en-US" sz="7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Counter Attack, 6 Oct - 16 Oct, 1973. (Department of History, USMA/Wikimedia</a:t>
            </a:r>
          </a:p>
        </p:txBody>
      </p:sp>
    </p:spTree>
    <p:extLst>
      <p:ext uri="{BB962C8B-B14F-4D97-AF65-F5344CB8AC3E}">
        <p14:creationId xmlns:p14="http://schemas.microsoft.com/office/powerpoint/2010/main" val="13085927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96291" y="640369"/>
            <a:ext cx="5794414" cy="775199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Impact on Military History</a:t>
            </a:r>
            <a:endParaRPr lang="en-US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276225" y="1731819"/>
            <a:ext cx="6234545" cy="4433454"/>
          </a:xfrm>
          <a:prstGeom prst="rect">
            <a:avLst/>
          </a:prstGeom>
          <a:gradFill>
            <a:gsLst>
              <a:gs pos="100000">
                <a:schemeClr val="accent3">
                  <a:lumMod val="40000"/>
                  <a:lumOff val="60000"/>
                </a:schemeClr>
              </a:gs>
              <a:gs pos="43400">
                <a:schemeClr val="bg1"/>
              </a:gs>
              <a:gs pos="0">
                <a:schemeClr val="accent3">
                  <a:lumMod val="40000"/>
                  <a:lumOff val="60000"/>
                </a:schemeClr>
              </a:gs>
            </a:gsLst>
            <a:lin ang="5400000" scaled="1"/>
          </a:gradFill>
          <a:ln>
            <a:solidFill>
              <a:schemeClr val="accent2">
                <a:lumMod val="50000"/>
              </a:schemeClr>
            </a:solidFill>
          </a:ln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en-US" sz="32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Nasser: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Formation of the United Arab Republic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Military Modernization</a:t>
            </a:r>
          </a:p>
          <a:p>
            <a:pPr>
              <a:lnSpc>
                <a:spcPct val="150000"/>
              </a:lnSpc>
            </a:pPr>
            <a:r>
              <a:rPr lang="en-US" sz="32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Sadat: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Yom Kippur War Strategy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Crossing the Suez Canal</a:t>
            </a:r>
          </a:p>
        </p:txBody>
      </p:sp>
      <p:pic>
        <p:nvPicPr>
          <p:cNvPr id="2050" name="Picture 2" descr="Gamal Abdel Nasse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6323" y="750275"/>
            <a:ext cx="3947150" cy="2463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8667607" y="2891084"/>
            <a:ext cx="2438488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9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https://images.app.goo.gl/gH9638Y1hijWbvPB7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06323" y="3713018"/>
            <a:ext cx="3947150" cy="2452255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8667607" y="5934441"/>
            <a:ext cx="2432076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9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https://images.app.goo.gl/fY4nttA3gqwEyD9X9</a:t>
            </a:r>
          </a:p>
        </p:txBody>
      </p:sp>
    </p:spTree>
    <p:extLst>
      <p:ext uri="{BB962C8B-B14F-4D97-AF65-F5344CB8AC3E}">
        <p14:creationId xmlns:p14="http://schemas.microsoft.com/office/powerpoint/2010/main" val="1404812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7213" y="1302981"/>
            <a:ext cx="8728364" cy="969162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Influence on Later Military Thinking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18158" y="2757054"/>
            <a:ext cx="3201988" cy="2521527"/>
          </a:xfrm>
          <a:ln w="28575">
            <a:solidFill>
              <a:schemeClr val="accent2">
                <a:lumMod val="75000"/>
              </a:schemeClr>
            </a:solidFill>
            <a:prstDash val="dashDot"/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Nasser's Legacy: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Non-Aligned Movement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Promotion of Pan-Arabism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7133503" y="2757055"/>
            <a:ext cx="3201988" cy="2521526"/>
          </a:xfrm>
          <a:prstGeom prst="rect">
            <a:avLst/>
          </a:prstGeom>
          <a:ln w="28575">
            <a:solidFill>
              <a:schemeClr val="accent2">
                <a:lumMod val="75000"/>
              </a:schemeClr>
            </a:solidFill>
            <a:prstDash val="dashDot"/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400" b="1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Sadat's Legacy: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Pursuit of Peace with Israel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Shifting Alliances in the Middle East</a:t>
            </a:r>
          </a:p>
        </p:txBody>
      </p:sp>
    </p:spTree>
    <p:extLst>
      <p:ext uri="{BB962C8B-B14F-4D97-AF65-F5344CB8AC3E}">
        <p14:creationId xmlns:p14="http://schemas.microsoft.com/office/powerpoint/2010/main" val="35963040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3830" y="499419"/>
            <a:ext cx="5571116" cy="636653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Art of War Transformation</a:t>
            </a:r>
            <a:endParaRPr lang="en-US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66719" y="1274618"/>
            <a:ext cx="4038959" cy="338267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Sadat's Military Doctrine: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Shift towards Limited Warfare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Adoption of Asymmetric Tactics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1603412" y="1274618"/>
            <a:ext cx="4074427" cy="338267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Font typeface="Wingdings 3" charset="2"/>
              <a:buNone/>
            </a:pPr>
            <a:r>
              <a:rPr lang="en-US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Nasser's Military Doctrine: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Emphasis on Guerrilla Warfare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Formation of a People's Army</a:t>
            </a:r>
          </a:p>
        </p:txBody>
      </p:sp>
      <p:pic>
        <p:nvPicPr>
          <p:cNvPr id="3074" name="Picture 2" descr="Nasser 1952 hi-res stock photography and images - Alamy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499" b="48085"/>
          <a:stretch/>
        </p:blipFill>
        <p:spPr bwMode="auto">
          <a:xfrm>
            <a:off x="1786088" y="4795838"/>
            <a:ext cx="3709074" cy="175736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/>
          <p:nvPr/>
        </p:nvSpPr>
        <p:spPr>
          <a:xfrm>
            <a:off x="2237837" y="6560943"/>
            <a:ext cx="2805576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1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https://images.app.goo.gl/15zJJsACiJbTt7V29</a:t>
            </a:r>
          </a:p>
        </p:txBody>
      </p:sp>
      <p:pic>
        <p:nvPicPr>
          <p:cNvPr id="3076" name="Picture 4" descr="Sadat's contested legacy - October War: 50 Years - October War: 50 Years -  Ahram Onlin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8836" y="4795838"/>
            <a:ext cx="3588327" cy="168050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7413065" y="6553202"/>
            <a:ext cx="2746265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https://images.app.goo.gl/KZav1bapJMQNu8PT9</a:t>
            </a:r>
          </a:p>
        </p:txBody>
      </p:sp>
    </p:spTree>
    <p:extLst>
      <p:ext uri="{BB962C8B-B14F-4D97-AF65-F5344CB8AC3E}">
        <p14:creationId xmlns:p14="http://schemas.microsoft.com/office/powerpoint/2010/main" val="159252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25434" y="901201"/>
            <a:ext cx="4763839" cy="816763"/>
          </a:xfrm>
        </p:spPr>
        <p:txBody>
          <a:bodyPr>
            <a:normAutofit/>
          </a:bodyPr>
          <a:lstStyle/>
          <a:p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Recap of Key Points: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Historical Context: Nasser and Sadat's leadership eras (1954-1981)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Impact on Military History: Nationalization of the Suez Canal, Yom Kippur War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Influence on Later Military Thinking: Nasser's Arab Nationalism, Sadat's Foreign Policy Shift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Art of War Transformation: Nasser's Guerrilla Warfare, Sadat's Limited Warfare</a:t>
            </a:r>
          </a:p>
          <a:p>
            <a:pPr marL="0" indent="0">
              <a:buNone/>
            </a:pPr>
            <a:r>
              <a:rPr lang="en-US" sz="20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Final Thoughts:</a:t>
            </a:r>
          </a:p>
          <a:p>
            <a:pPr marL="0" indent="0">
              <a:buNone/>
            </a:pP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"Nasser and Sadat's profound impact on shaping Egypt's military landscape and influencing global military thought."</a:t>
            </a:r>
          </a:p>
          <a:p>
            <a:endParaRPr lang="en-US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83199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0853" y="818074"/>
            <a:ext cx="4278930" cy="886035"/>
          </a:xfrm>
        </p:spPr>
        <p:txBody>
          <a:bodyPr>
            <a:normAutofit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1704109"/>
            <a:ext cx="8882352" cy="4710546"/>
          </a:xfrm>
        </p:spPr>
        <p:txBody>
          <a:bodyPr>
            <a:normAutofit fontScale="92500" lnSpcReduction="10000"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Grimmett, R. (1984) ‘Conventional Arms Transfers to the Third World, 1984-1991’, DISAM Journal, 15.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Williamson, M. K. (1995) Statement before the Senate Committee on Foreign Relations, Subcommittee on the Near East and South Asian Affairs, 103rd Cong., 3rd sess. Washington, D.C: USGPO.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Anwar Sadat, "In Search of Identity’ (1977) in Search of Identity. Sadat; New York: Harper &amp; Row.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Carl Von, C. (1989) On War. New Jersey: Princeton University Press.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El-</a:t>
            </a:r>
            <a:r>
              <a:rPr lang="en-US" sz="20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Samman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A. (ed.) (2012) Egypt: From One Revolution to Another. Gilgamesh Publishing.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Hughes, M. (2000) ‘The October 1973 Arab‐Israeli war: Crisis management and coercive bargaining’, The RUSI journal. </a:t>
            </a:r>
            <a:r>
              <a:rPr lang="en-US" sz="20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Informa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UK Limited, 145(2), pp. 86–92. </a:t>
            </a:r>
            <a:r>
              <a:rPr lang="en-US" sz="20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10.1080/03071840008446516.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sz="20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Gawrych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G. W. (no date) ‘The 1973 Arab-Israeli War: The Albatross of Decisive Victory’, Leavenworth Papers, (21).</a:t>
            </a:r>
          </a:p>
        </p:txBody>
      </p:sp>
    </p:spTree>
    <p:extLst>
      <p:ext uri="{BB962C8B-B14F-4D97-AF65-F5344CB8AC3E}">
        <p14:creationId xmlns:p14="http://schemas.microsoft.com/office/powerpoint/2010/main" val="28908116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568</Words>
  <Application>Microsoft Macintosh PowerPoint</Application>
  <PresentationFormat>Widescreen</PresentationFormat>
  <Paragraphs>74</Paragraphs>
  <Slides>8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7" baseType="lpstr">
      <vt:lpstr>Arial</vt:lpstr>
      <vt:lpstr>Calibri</vt:lpstr>
      <vt:lpstr>Calibri Light</vt:lpstr>
      <vt:lpstr>Courier New</vt:lpstr>
      <vt:lpstr>Google Sans</vt:lpstr>
      <vt:lpstr>Times New Roman</vt:lpstr>
      <vt:lpstr>Wingdings</vt:lpstr>
      <vt:lpstr>Wingdings 3</vt:lpstr>
      <vt:lpstr>Office Theme</vt:lpstr>
      <vt:lpstr>Impactful Leaders in Egyptian Military History: Nasser and Sadat   Name:  Banner ID:  </vt:lpstr>
      <vt:lpstr>Introduction </vt:lpstr>
      <vt:lpstr>Historical Context</vt:lpstr>
      <vt:lpstr>Impact on Military History</vt:lpstr>
      <vt:lpstr> Influence on Later Military Thinking</vt:lpstr>
      <vt:lpstr>Art of War Transformation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Impactful Leaders in Egyptian Military History: Nasser and Sadat   Name:  Banner ID:  </dc:title>
  <dc:creator>Abbasa abbasa</dc:creator>
  <cp:lastModifiedBy>Abbasa abbasa</cp:lastModifiedBy>
  <cp:revision>1</cp:revision>
  <dcterms:created xsi:type="dcterms:W3CDTF">2023-12-05T17:36:30Z</dcterms:created>
  <dcterms:modified xsi:type="dcterms:W3CDTF">2023-12-05T17:38:35Z</dcterms:modified>
</cp:coreProperties>
</file>