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351" r:id="rId38"/>
    <p:sldId id="287" r:id="rId39"/>
    <p:sldId id="370" r:id="rId40"/>
    <p:sldId id="377" r:id="rId41"/>
    <p:sldId id="392" r:id="rId42"/>
    <p:sldId id="369" r:id="rId43"/>
    <p:sldId id="414" r:id="rId44"/>
    <p:sldId id="415" r:id="rId45"/>
    <p:sldId id="393" r:id="rId46"/>
    <p:sldId id="373" r:id="rId47"/>
    <p:sldId id="406" r:id="rId48"/>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79" autoAdjust="0"/>
    <p:restoredTop sz="78279" autoAdjust="0"/>
  </p:normalViewPr>
  <p:slideViewPr>
    <p:cSldViewPr snapToGrid="0">
      <p:cViewPr varScale="1">
        <p:scale>
          <a:sx n="98" d="100"/>
          <a:sy n="98" d="100"/>
        </p:scale>
        <p:origin x="1296" y="192"/>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16/01/2026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a:t>
            </a:fld>
            <a:endParaRPr lang="en-GB"/>
          </a:p>
        </p:txBody>
      </p:sp>
    </p:spTree>
    <p:extLst>
      <p:ext uri="{BB962C8B-B14F-4D97-AF65-F5344CB8AC3E}">
        <p14:creationId xmlns:p14="http://schemas.microsoft.com/office/powerpoint/2010/main" val="111343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4137063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31</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32</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16/01/2026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16/01/2026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16/01/2026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16/01/2026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16/01/2026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16/01/2026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16/01/2026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16/01/2026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16/01/2026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16/01/2026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16/01/2026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16/01/2026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a:t>
            </a:r>
          </a:p>
          <a:p>
            <a:r>
              <a:rPr lang="en-GB" sz="2200" dirty="0"/>
              <a:t>If on-line,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38200" y="365125"/>
            <a:ext cx="10515600" cy="1325563"/>
          </a:xfrm>
        </p:spPr>
        <p:txBody>
          <a:bodyPr>
            <a:normAutofit/>
          </a:bodyPr>
          <a:lstStyle/>
          <a:p>
            <a:r>
              <a:rPr lang="en-US" sz="5400"/>
              <a:t>Aims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38200" y="1929384"/>
            <a:ext cx="10515600" cy="4251960"/>
          </a:xfrm>
        </p:spPr>
        <p:txBody>
          <a:bodyPr>
            <a:normAutofit/>
          </a:bodyPr>
          <a:lstStyle/>
          <a:p>
            <a:r>
              <a:rPr lang="en-US" sz="2200" dirty="0"/>
              <a:t>Increase understanding of undertaking and writing up Task 2, the observation of practice</a:t>
            </a:r>
          </a:p>
          <a:p>
            <a:r>
              <a:rPr lang="en-US" sz="2200" dirty="0"/>
              <a:t>Consider the meaning of collaborative working, co-production and partnership working</a:t>
            </a:r>
          </a:p>
          <a:p>
            <a:r>
              <a:rPr lang="en-US" sz="2200" dirty="0"/>
              <a:t>Develop understanding of dimensions of working in Wales and how to evidence this within the portfolio</a:t>
            </a:r>
            <a:endParaRPr lang="en-GB" sz="2200" dirty="0"/>
          </a:p>
          <a:p>
            <a:r>
              <a:rPr lang="en-US" sz="2200" dirty="0"/>
              <a:t>Developing knowledge of critical practice and how this links to values, ethics and communication methods including anti-discriminatory and anti-oppressive practice. </a:t>
            </a:r>
          </a:p>
          <a:p>
            <a:r>
              <a:rPr lang="en-US" sz="2200" dirty="0"/>
              <a:t>Build knowledge of how to evidence the Social Care Wales (SCW) learning outcome for this task. </a:t>
            </a:r>
          </a:p>
          <a:p>
            <a:pPr marL="457200" lvl="1" indent="0">
              <a:buNone/>
            </a:pPr>
            <a:r>
              <a:rPr lang="en-US" sz="2200" dirty="0"/>
              <a:t>1) </a:t>
            </a:r>
            <a:r>
              <a:rPr lang="en-GB" sz="2200" kern="0" dirty="0">
                <a:latin typeface="Aptos" panose="020B0004020202020204" pitchFamily="34" charset="0"/>
                <a:cs typeface="Times New Roman" panose="02020603050405020304" pitchFamily="18" charset="0"/>
              </a:rPr>
              <a:t>a</a:t>
            </a:r>
            <a:r>
              <a:rPr lang="en-GB" sz="2200"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200" kern="100" dirty="0">
                <a:latin typeface="Aptos" panose="020B0004020202020204" pitchFamily="34" charset="0"/>
                <a:ea typeface="Calibri" panose="020F0502020204030204" pitchFamily="34" charset="0"/>
                <a:cs typeface="Times New Roman" panose="02020603050405020304" pitchFamily="18" charset="0"/>
              </a:rPr>
              <a:t> </a:t>
            </a:r>
          </a:p>
          <a:p>
            <a:pPr marL="457200" lvl="1" indent="0">
              <a:buNone/>
            </a:pPr>
            <a:r>
              <a:rPr lang="en-GB" sz="2200" kern="100" dirty="0">
                <a:latin typeface="Aptos" panose="020B0004020202020204" pitchFamily="34" charset="0"/>
                <a:ea typeface="Calibri" panose="020F0502020204030204" pitchFamily="34" charset="0"/>
                <a:cs typeface="Times New Roman" panose="02020603050405020304" pitchFamily="18" charset="0"/>
              </a:rPr>
              <a:t>2) </a:t>
            </a:r>
            <a:r>
              <a:rPr lang="en-GB" sz="2200" dirty="0">
                <a:latin typeface="Aptos" panose="020B0004020202020204" pitchFamily="34" charset="0"/>
              </a:rPr>
              <a:t>working collaboratively with people in need of care and support, their carers</a:t>
            </a:r>
            <a:r>
              <a:rPr lang="en-GB" sz="2200" i="1" dirty="0">
                <a:latin typeface="Aptos" panose="020B0004020202020204" pitchFamily="34" charset="0"/>
              </a:rPr>
              <a:t> </a:t>
            </a:r>
            <a:r>
              <a:rPr lang="en-GB" sz="2200" dirty="0">
                <a:latin typeface="Aptos" panose="020B0004020202020204" pitchFamily="34" charset="0"/>
              </a:rPr>
              <a:t>and other professionals.</a:t>
            </a:r>
            <a:endParaRPr lang="en-US" sz="22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a:t>
            </a:r>
            <a:r>
              <a:rPr lang="en-GB" sz="1900" b="1" dirty="0">
                <a:latin typeface="Arial" charset="0"/>
              </a:rPr>
              <a:t>must</a:t>
            </a:r>
            <a:r>
              <a:rPr lang="en-GB" sz="1900" dirty="0">
                <a:latin typeface="Arial" charset="0"/>
              </a:rPr>
              <a:t> seek the individual's permission before hand and at the time of the observation and</a:t>
            </a:r>
            <a:r>
              <a:rPr lang="en-GB" sz="1900" b="1" dirty="0">
                <a:latin typeface="Arial" charset="0"/>
              </a:rPr>
              <a:t> include </a:t>
            </a:r>
            <a:r>
              <a:rPr lang="en-GB" sz="1900" dirty="0">
                <a:latin typeface="Arial" charset="0"/>
              </a:rPr>
              <a:t>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 the easy read version is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en-US" sz="5400" b="1"/>
              <a:t>Permission/Consent to be Observed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71316"/>
            <a:ext cx="6713552" cy="4119172"/>
          </a:xfrm>
        </p:spPr>
        <p:txBody>
          <a:bodyPr anchor="t">
            <a:normAutofit/>
          </a:bodyPr>
          <a:lstStyle/>
          <a:p>
            <a:r>
              <a:rPr lang="en-GB" altLang="en-US" sz="2200" b="1" dirty="0">
                <a:latin typeface="Arial" panose="020B0604020202020204" pitchFamily="34" charset="0"/>
                <a:cs typeface="Arial" panose="020B0604020202020204" pitchFamily="34" charset="0"/>
              </a:rPr>
              <a:t>Permission</a:t>
            </a:r>
            <a:r>
              <a:rPr lang="en-GB" altLang="en-US" sz="2200" dirty="0">
                <a:latin typeface="Arial" panose="020B0604020202020204" pitchFamily="34" charset="0"/>
                <a:cs typeface="Arial" panose="020B0604020202020204" pitchFamily="34" charset="0"/>
              </a:rPr>
              <a:t> of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The impact of the observation on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discussed/considered in the “context” section of Task 2.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sz="2200" dirty="0"/>
          </a:p>
        </p:txBody>
      </p:sp>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2634968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9F588-8534-2FB7-414C-FBE50C42B639}"/>
              </a:ext>
            </a:extLst>
          </p:cNvPr>
          <p:cNvSpPr>
            <a:spLocks noGrp="1"/>
          </p:cNvSpPr>
          <p:nvPr>
            <p:ph type="title"/>
          </p:nvPr>
        </p:nvSpPr>
        <p:spPr>
          <a:xfrm>
            <a:off x="838200" y="365125"/>
            <a:ext cx="10515600" cy="1325563"/>
          </a:xfrm>
        </p:spPr>
        <p:txBody>
          <a:bodyPr>
            <a:normAutofit/>
          </a:bodyPr>
          <a:lstStyle/>
          <a:p>
            <a:r>
              <a:rPr lang="en-US" sz="5400" b="1"/>
              <a:t>Permission/Consent to be Observed</a:t>
            </a:r>
            <a:endParaRPr lang="en-US" sz="5400"/>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DB192BB7-FFEB-B92D-282A-1851A7DC0EE9}"/>
              </a:ext>
            </a:extLst>
          </p:cNvPr>
          <p:cNvSpPr>
            <a:spLocks noGrp="1"/>
          </p:cNvSpPr>
          <p:nvPr>
            <p:ph idx="1"/>
          </p:nvPr>
        </p:nvSpPr>
        <p:spPr>
          <a:xfrm>
            <a:off x="838200" y="1929384"/>
            <a:ext cx="10515600" cy="4251960"/>
          </a:xfrm>
        </p:spPr>
        <p:txBody>
          <a:bodyPr>
            <a:normAutofit/>
          </a:bodyPr>
          <a:lstStyle/>
          <a:p>
            <a:r>
              <a:rPr lang="en-GB" sz="2400" dirty="0">
                <a:latin typeface="Calibri" panose="020F0502020204030204" pitchFamily="34" charset="0"/>
              </a:rPr>
              <a:t>The individual should give consent (although it may be relevant to ask carers too). If the individual is unable to give consent due to issue of capacity, then learners should consider if this is the right piece of work to be observed. </a:t>
            </a:r>
          </a:p>
          <a:p>
            <a:r>
              <a:rPr lang="en-GB" sz="2400" dirty="0">
                <a:latin typeface="Calibri" panose="020F0502020204030204" pitchFamily="34" charset="0"/>
              </a:rPr>
              <a:t>However, where it is decided it is relevant to undertake the observation with an individual who lacks capacity you will need to be very clear about trying to ensure you involve the individual and keep them central to the observation. </a:t>
            </a:r>
          </a:p>
          <a:p>
            <a:r>
              <a:rPr lang="en-GB" altLang="en-US" sz="2400" dirty="0">
                <a:latin typeface="Calibri" panose="020F0502020204030204" pitchFamily="34" charset="0"/>
                <a:cs typeface="Arial" panose="020B0604020202020204" pitchFamily="34" charset="0"/>
              </a:rPr>
              <a:t>A child where it is age appropriate should be asked for consent, where the child is too young to give consent the parent or caregiver can give consent.  </a:t>
            </a:r>
            <a:endParaRPr lang="en-GB" sz="2400" dirty="0">
              <a:latin typeface="Calibri" panose="020F0502020204030204" pitchFamily="34" charset="0"/>
            </a:endParaRPr>
          </a:p>
          <a:p>
            <a:r>
              <a:rPr lang="en-GB" sz="2400" dirty="0">
                <a:latin typeface="Calibri" panose="020F0502020204030204" pitchFamily="34" charset="0"/>
              </a:rPr>
              <a:t>You need to clarify how you reached the conclusion as to who should give permission/consent. </a:t>
            </a:r>
          </a:p>
          <a:p>
            <a:endParaRPr lang="en-US" sz="2200" dirty="0"/>
          </a:p>
        </p:txBody>
      </p:sp>
      <p:sp>
        <p:nvSpPr>
          <p:cNvPr id="5" name="Footer Placeholder 4">
            <a:extLst>
              <a:ext uri="{FF2B5EF4-FFF2-40B4-BE49-F238E27FC236}">
                <a16:creationId xmlns:a16="http://schemas.microsoft.com/office/drawing/2014/main" id="{096339D9-A411-7954-5E89-3D65477DAE3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6" name="Slide Number Placeholder 5">
            <a:extLst>
              <a:ext uri="{FF2B5EF4-FFF2-40B4-BE49-F238E27FC236}">
                <a16:creationId xmlns:a16="http://schemas.microsoft.com/office/drawing/2014/main" id="{75052BCC-3075-A2AE-7368-346AB49D171E}"/>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6</a:t>
            </a:fld>
            <a:endParaRPr lang="en-GB"/>
          </a:p>
        </p:txBody>
      </p:sp>
    </p:spTree>
    <p:extLst>
      <p:ext uri="{BB962C8B-B14F-4D97-AF65-F5344CB8AC3E}">
        <p14:creationId xmlns:p14="http://schemas.microsoft.com/office/powerpoint/2010/main" val="87832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8200" y="136525"/>
            <a:ext cx="10515600" cy="1325563"/>
          </a:xfrm>
        </p:spPr>
        <p:txBody>
          <a:bodyPr>
            <a:normAutofit/>
          </a:bodyPr>
          <a:lstStyle/>
          <a:p>
            <a:r>
              <a:rPr lang="en-US" sz="3600" b="1" dirty="0">
                <a:latin typeface="Arial" panose="020B0604020202020204" pitchFamily="34" charset="0"/>
                <a:cs typeface="Arial" panose="020B0604020202020204" pitchFamily="34" charset="0"/>
              </a:rPr>
              <a:t>SCW Learning Outcomes </a:t>
            </a:r>
            <a:br>
              <a:rPr lang="en-US" sz="3600" b="1" dirty="0">
                <a:latin typeface="Arial" panose="020B0604020202020204" pitchFamily="34" charset="0"/>
                <a:cs typeface="Arial" panose="020B0604020202020204" pitchFamily="34" charset="0"/>
              </a:rPr>
            </a:br>
            <a:r>
              <a:rPr lang="en-GB" sz="3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sz="3600"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in task 2.                           These are then broken down further into “assessment criteria” which give more detail of how you can do this (see appendix 4 of the handbook).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32347" y="-96139"/>
            <a:ext cx="8236988"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86200" y="1264024"/>
            <a:ext cx="8105547" cy="5092326"/>
          </a:xfrm>
        </p:spPr>
        <p:txBody>
          <a:bodyPr anchor="t">
            <a:normAutofit/>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10230864"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1" y="20692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20666" y="1141159"/>
            <a:ext cx="6172199"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347447" y="136525"/>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2033848"/>
            <a:ext cx="6050294" cy="5342214"/>
          </a:xfrm>
        </p:spPr>
        <p:txBody>
          <a:bodyPr anchor="ctr">
            <a:normAutofit/>
          </a:bodyPr>
          <a:lstStyle/>
          <a:p>
            <a:r>
              <a:rPr lang="en-GB" sz="2400" dirty="0"/>
              <a:t>Using one of the models of participation consider a case you have been involved in where you feel you worked well in collaboration with individuals/families/carers </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b="1" dirty="0"/>
              <a:t>Social Services and Well-being (Wales) Act, 2014 </a:t>
            </a:r>
            <a:br>
              <a:rPr lang="en-GB" sz="3500" b="1" dirty="0"/>
            </a:br>
            <a:r>
              <a:rPr lang="en-GB" sz="3500" b="1"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dirty="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b="1" dirty="0"/>
              <a:t>Group Discussion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dirty="0"/>
              <a:t>Exercise  3</a:t>
            </a:r>
            <a:endParaRPr lang="en-GB" sz="2600" dirty="0"/>
          </a:p>
          <a:p>
            <a:r>
              <a:rPr lang="en-GB" sz="2600" dirty="0"/>
              <a:t>Why should language needs be an integral part of the assessment process and service provision in Wales?</a:t>
            </a:r>
          </a:p>
          <a:p>
            <a:r>
              <a:rPr lang="en-GB" sz="2600" dirty="0"/>
              <a:t>What language needs do you need to consider in your work setting when working with individuals/families/carers? </a:t>
            </a:r>
          </a:p>
          <a:p>
            <a:r>
              <a:rPr lang="en-GB" sz="2600" dirty="0"/>
              <a:t>What can you do to ensure you are working to the principals of the Active Offer? </a:t>
            </a:r>
          </a:p>
          <a:p>
            <a:r>
              <a:rPr lang="en-GB" sz="2600" dirty="0"/>
              <a:t>What legislation/policy/procedure might you need to consider in relation to effective communication and language needs in your workplace?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marL="0" indent="0" eaLnBrk="1" hangingPunct="1">
              <a:buNone/>
            </a:pPr>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8" name="Rectangle 49167">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468086" y="-152994"/>
            <a:ext cx="6797405" cy="1651404"/>
          </a:xfrm>
        </p:spPr>
        <p:txBody>
          <a:bodyPr vert="horz" lIns="91440" tIns="45720" rIns="91440" bIns="45720" rtlCol="0" anchor="ctr">
            <a:normAutofit/>
          </a:bodyPr>
          <a:lstStyle/>
          <a:p>
            <a:pPr>
              <a:defRPr/>
            </a:pPr>
            <a:br>
              <a:rPr lang="en-US" sz="3700" dirty="0"/>
            </a:br>
            <a:r>
              <a:rPr lang="en-US" sz="3700" b="1" dirty="0"/>
              <a:t>Dimensions of Working in Wales</a:t>
            </a:r>
            <a:br>
              <a:rPr lang="en-US" sz="3700" dirty="0"/>
            </a:br>
            <a:endParaRPr lang="en-US" sz="37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544286" y="1110343"/>
            <a:ext cx="7189292" cy="5246007"/>
          </a:xfrm>
        </p:spPr>
        <p:txBody>
          <a:bodyPr vert="horz" lIns="91440" tIns="45720" rIns="91440" bIns="45720" rtlCol="0">
            <a:normAutofit fontScale="92500" lnSpcReduction="10000"/>
          </a:bodyPr>
          <a:lstStyle/>
          <a:p>
            <a:pPr marL="0" indent="0">
              <a:buNone/>
            </a:pPr>
            <a:r>
              <a:rPr lang="en-US" sz="2000" dirty="0"/>
              <a:t>You may want to consider:</a:t>
            </a:r>
          </a:p>
          <a:p>
            <a:r>
              <a:rPr lang="en-US" altLang="en-US" sz="2000" dirty="0"/>
              <a:t>Industrial decline</a:t>
            </a:r>
          </a:p>
          <a:p>
            <a:r>
              <a:rPr lang="en-US" altLang="en-US" sz="2000" dirty="0"/>
              <a:t>Poverty</a:t>
            </a:r>
          </a:p>
          <a:p>
            <a:r>
              <a:rPr lang="en-US" altLang="en-US" sz="2000" dirty="0"/>
              <a:t>Unemployment</a:t>
            </a:r>
          </a:p>
          <a:p>
            <a:r>
              <a:rPr lang="en-US" altLang="en-US" sz="2000" dirty="0"/>
              <a:t>Poor housing</a:t>
            </a:r>
          </a:p>
          <a:p>
            <a:r>
              <a:rPr lang="en-US" altLang="en-US" sz="2000" dirty="0"/>
              <a:t>Geographical location </a:t>
            </a:r>
          </a:p>
          <a:p>
            <a:r>
              <a:rPr lang="en-US" altLang="en-US" sz="2000" dirty="0"/>
              <a:t>Culture and Religion </a:t>
            </a:r>
          </a:p>
          <a:p>
            <a:r>
              <a:rPr lang="en-US" altLang="en-US" sz="2000" dirty="0"/>
              <a:t>Area of deprivation</a:t>
            </a:r>
          </a:p>
          <a:p>
            <a:r>
              <a:rPr lang="en-US" altLang="en-US" sz="2000" dirty="0"/>
              <a:t>The role of women/men in the family and the workforce</a:t>
            </a:r>
          </a:p>
          <a:p>
            <a:r>
              <a:rPr lang="en-US" altLang="en-US" sz="2000" dirty="0"/>
              <a:t>Issues of gender and sexual orientation</a:t>
            </a:r>
          </a:p>
          <a:p>
            <a:r>
              <a:rPr lang="en-US" altLang="en-US" sz="2000" dirty="0"/>
              <a:t>Minority groups</a:t>
            </a:r>
          </a:p>
          <a:p>
            <a:r>
              <a:rPr lang="en-US" altLang="en-US" sz="2000" dirty="0"/>
              <a:t>Ethnicity/race </a:t>
            </a:r>
          </a:p>
          <a:p>
            <a:r>
              <a:rPr lang="en-US" altLang="en-US" sz="2000" dirty="0"/>
              <a:t>Political framework/institutions/legislation</a:t>
            </a:r>
          </a:p>
          <a:p>
            <a:r>
              <a:rPr lang="en-US" altLang="en-US" sz="2000" dirty="0"/>
              <a:t>Infrastructure.</a:t>
            </a:r>
          </a:p>
          <a:p>
            <a:endParaRPr lang="en-US" altLang="en-US" sz="1000" dirty="0"/>
          </a:p>
        </p:txBody>
      </p:sp>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3"/>
          <a:stretch>
            <a:fillRect/>
          </a:stretch>
        </p:blipFill>
        <p:spPr>
          <a:xfrm>
            <a:off x="8079481" y="1006639"/>
            <a:ext cx="3168155" cy="3168155"/>
          </a:xfrm>
          <a:prstGeom prst="rect">
            <a:avLst/>
          </a:prstGeom>
        </p:spPr>
      </p:pic>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4"/>
          <a:stretch>
            <a:fillRect/>
          </a:stretch>
        </p:blipFill>
        <p:spPr>
          <a:xfrm>
            <a:off x="8839200" y="4479018"/>
            <a:ext cx="1877332" cy="1877332"/>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100" kern="1200">
                <a:solidFill>
                  <a:schemeClr val="tx1">
                    <a:tint val="75000"/>
                  </a:schemeClr>
                </a:solidFill>
                <a:latin typeface="+mn-lt"/>
                <a:ea typeface="+mn-ea"/>
                <a:cs typeface="+mn-cs"/>
              </a:rPr>
              <a:t>PORTH AGORED - Consolidation of Social Work Practice Programme</a:t>
            </a:r>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C6EFA59C-E452-4B11-A9F1-894FE8F02A3A}" type="slidenum">
              <a:rPr lang="en-US" altLang="en-US" smtClean="0">
                <a:solidFill>
                  <a:schemeClr val="tx1">
                    <a:tint val="75000"/>
                  </a:schemeClr>
                </a:solidFill>
                <a:latin typeface="+mn-lt"/>
                <a:cs typeface="+mn-cs"/>
              </a:rPr>
              <a:pPr>
                <a:spcAft>
                  <a:spcPts val="600"/>
                </a:spcAft>
              </a:pPr>
              <a:t>24</a:t>
            </a:fld>
            <a:endParaRPr lang="en-US" altLang="en-US">
              <a:solidFill>
                <a:schemeClr val="tx1">
                  <a:tint val="75000"/>
                </a:schemeClr>
              </a:solidFill>
              <a:latin typeface="+mn-lt"/>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C5D2409-6F91-DE35-5AAC-B1C3986FB43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Dimensions of Working in Wales</a:t>
            </a:r>
            <a:endParaRPr lang="en-US" dirty="0"/>
          </a:p>
        </p:txBody>
      </p:sp>
      <p:sp>
        <p:nvSpPr>
          <p:cNvPr id="14" name="Content Placeholder 13">
            <a:extLst>
              <a:ext uri="{FF2B5EF4-FFF2-40B4-BE49-F238E27FC236}">
                <a16:creationId xmlns:a16="http://schemas.microsoft.com/office/drawing/2014/main" id="{462B8038-DA73-3023-5D66-427CA2598E15}"/>
              </a:ext>
            </a:extLst>
          </p:cNvPr>
          <p:cNvSpPr>
            <a:spLocks noGrp="1"/>
          </p:cNvSpPr>
          <p:nvPr>
            <p:ph idx="1"/>
          </p:nvPr>
        </p:nvSpPr>
        <p:spPr/>
        <p:txBody>
          <a:bodyPr>
            <a:normAutofit lnSpcReduction="10000"/>
          </a:bodyPr>
          <a:lstStyle/>
          <a:p>
            <a:pPr marL="109537" indent="0">
              <a:buNone/>
            </a:pPr>
            <a:r>
              <a:rPr lang="en-GB" b="1" dirty="0">
                <a:latin typeface="Arial" panose="020B0604020202020204" pitchFamily="34" charset="0"/>
                <a:cs typeface="Arial" panose="020B0604020202020204" pitchFamily="34" charset="0"/>
              </a:rPr>
              <a:t>Consideration of ADP/AOP and Equality Issues </a:t>
            </a:r>
          </a:p>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US" dirty="0"/>
          </a:p>
        </p:txBody>
      </p:sp>
      <p:sp>
        <p:nvSpPr>
          <p:cNvPr id="7" name="Footer Placeholder 6">
            <a:extLst>
              <a:ext uri="{FF2B5EF4-FFF2-40B4-BE49-F238E27FC236}">
                <a16:creationId xmlns:a16="http://schemas.microsoft.com/office/drawing/2014/main" id="{8BFDA239-B62D-9152-419D-62F92A624329}"/>
              </a:ext>
            </a:extLst>
          </p:cNvPr>
          <p:cNvSpPr>
            <a:spLocks noGrp="1"/>
          </p:cNvSpPr>
          <p:nvPr>
            <p:ph type="ftr" sz="quarter" idx="11"/>
          </p:nvPr>
        </p:nvSpPr>
        <p:spPr/>
        <p:txBody>
          <a:bodyPr/>
          <a:lstStyle/>
          <a:p>
            <a:r>
              <a:rPr lang="en-GB"/>
              <a:t>PORTH AGORED - Consolidation of Social Work Practice Programme</a:t>
            </a:r>
          </a:p>
        </p:txBody>
      </p:sp>
      <p:sp>
        <p:nvSpPr>
          <p:cNvPr id="8" name="Slide Number Placeholder 7">
            <a:extLst>
              <a:ext uri="{FF2B5EF4-FFF2-40B4-BE49-F238E27FC236}">
                <a16:creationId xmlns:a16="http://schemas.microsoft.com/office/drawing/2014/main" id="{55841A8E-839B-B55D-1AEB-2CB250D52152}"/>
              </a:ext>
            </a:extLst>
          </p:cNvPr>
          <p:cNvSpPr>
            <a:spLocks noGrp="1"/>
          </p:cNvSpPr>
          <p:nvPr>
            <p:ph type="sldNum" sz="quarter" idx="12"/>
          </p:nvPr>
        </p:nvSpPr>
        <p:spPr/>
        <p:txBody>
          <a:bodyPr/>
          <a:lstStyle/>
          <a:p>
            <a:fld id="{0B6AE6A0-3EF2-408A-870E-EF48D545FFB4}" type="slidenum">
              <a:rPr lang="en-GB" smtClean="0"/>
              <a:t>25</a:t>
            </a:fld>
            <a:endParaRPr lang="en-GB"/>
          </a:p>
        </p:txBody>
      </p:sp>
      <p:pic>
        <p:nvPicPr>
          <p:cNvPr id="15" name="Picture 14">
            <a:extLst>
              <a:ext uri="{FF2B5EF4-FFF2-40B4-BE49-F238E27FC236}">
                <a16:creationId xmlns:a16="http://schemas.microsoft.com/office/drawing/2014/main" id="{BF2A20A0-B1D6-AD4E-32E0-B6AF0D5DF3AD}"/>
              </a:ext>
            </a:extLst>
          </p:cNvPr>
          <p:cNvPicPr>
            <a:picLocks noChangeAspect="1"/>
          </p:cNvPicPr>
          <p:nvPr/>
        </p:nvPicPr>
        <p:blipFill>
          <a:blip r:embed="rId2"/>
          <a:stretch>
            <a:fillRect/>
          </a:stretch>
        </p:blipFill>
        <p:spPr>
          <a:xfrm>
            <a:off x="7622026" y="2988765"/>
            <a:ext cx="3731774" cy="1530984"/>
          </a:xfrm>
          <a:prstGeom prst="rect">
            <a:avLst/>
          </a:prstGeom>
        </p:spPr>
      </p:pic>
    </p:spTree>
    <p:extLst>
      <p:ext uri="{BB962C8B-B14F-4D97-AF65-F5344CB8AC3E}">
        <p14:creationId xmlns:p14="http://schemas.microsoft.com/office/powerpoint/2010/main" val="592126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400" dirty="0"/>
              <a:t>Shared meanings within communities, in terms of ‘in-groups’ and ‘out-groups’ which can be linked to language spoken:</a:t>
            </a:r>
          </a:p>
          <a:p>
            <a:pPr eaLnBrk="1" hangingPunct="1">
              <a:lnSpc>
                <a:spcPct val="90000"/>
              </a:lnSpc>
              <a:defRPr/>
            </a:pPr>
            <a:r>
              <a:rPr lang="en-GB" altLang="en-US" sz="2400" dirty="0"/>
              <a:t>Common languages help to develop cultures</a:t>
            </a:r>
          </a:p>
          <a:p>
            <a:pPr eaLnBrk="1" hangingPunct="1">
              <a:lnSpc>
                <a:spcPct val="90000"/>
              </a:lnSpc>
              <a:defRPr/>
            </a:pPr>
            <a:r>
              <a:rPr lang="en-GB" altLang="en-US" sz="2400" dirty="0"/>
              <a:t>Social workers’ own culture and communication style can impact on services provided</a:t>
            </a:r>
          </a:p>
          <a:p>
            <a:pPr eaLnBrk="1" hangingPunct="1">
              <a:lnSpc>
                <a:spcPct val="90000"/>
              </a:lnSpc>
              <a:defRPr/>
            </a:pPr>
            <a:r>
              <a:rPr lang="en-GB" altLang="en-US" sz="2400" dirty="0"/>
              <a:t>Language of work setting can create barriers e.g. communication shorthand – how messages are relayed and received etc.  </a:t>
            </a:r>
          </a:p>
          <a:p>
            <a:pPr marL="0" indent="0">
              <a:buNone/>
              <a:defRPr/>
            </a:pPr>
            <a:r>
              <a:rPr lang="en-GB" altLang="en-US" sz="2400" dirty="0"/>
              <a:t>   Gast and Patmore (2012)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620040" y="1211509"/>
            <a:ext cx="5071265" cy="4163767"/>
          </a:xfrm>
        </p:spPr>
        <p:txBody>
          <a:bodyPr>
            <a:normAutofit fontScale="92500" lnSpcReduction="10000"/>
          </a:bodyPr>
          <a:lstStyle/>
          <a:p>
            <a:pPr marL="109537" indent="0">
              <a:lnSpc>
                <a:spcPct val="90000"/>
              </a:lnSpc>
              <a:buNone/>
              <a:defRPr/>
            </a:pPr>
            <a:r>
              <a:rPr lang="en-GB" altLang="en-US" sz="2600" dirty="0"/>
              <a:t>You could identify:</a:t>
            </a:r>
          </a:p>
          <a:p>
            <a:pPr>
              <a:lnSpc>
                <a:spcPct val="90000"/>
              </a:lnSpc>
              <a:defRPr/>
            </a:pPr>
            <a:r>
              <a:rPr lang="en-GB" altLang="en-US" sz="2600" dirty="0"/>
              <a:t>Issues relating to living and working in a rural area</a:t>
            </a:r>
          </a:p>
          <a:p>
            <a:pPr>
              <a:lnSpc>
                <a:spcPct val="90000"/>
              </a:lnSpc>
              <a:defRPr/>
            </a:pPr>
            <a:r>
              <a:rPr lang="en-GB" altLang="en-US" sz="2600" dirty="0"/>
              <a:t>Marginalisation</a:t>
            </a:r>
          </a:p>
          <a:p>
            <a:pPr>
              <a:lnSpc>
                <a:spcPct val="90000"/>
              </a:lnSpc>
              <a:defRPr/>
            </a:pPr>
            <a:r>
              <a:rPr lang="en-GB" altLang="en-US" sz="2600" dirty="0"/>
              <a:t>Problems individualised</a:t>
            </a:r>
          </a:p>
          <a:p>
            <a:pPr>
              <a:lnSpc>
                <a:spcPct val="90000"/>
              </a:lnSpc>
              <a:defRPr/>
            </a:pPr>
            <a:r>
              <a:rPr lang="en-GB" altLang="en-US" sz="2600" dirty="0"/>
              <a:t>‘Rural idyll’</a:t>
            </a:r>
          </a:p>
          <a:p>
            <a:pPr>
              <a:lnSpc>
                <a:spcPct val="90000"/>
              </a:lnSpc>
              <a:defRPr/>
            </a:pPr>
            <a:r>
              <a:rPr lang="en-GB" altLang="en-US" sz="2600" dirty="0"/>
              <a:t>‘Invisibility’</a:t>
            </a:r>
          </a:p>
          <a:p>
            <a:pPr>
              <a:lnSpc>
                <a:spcPct val="90000"/>
              </a:lnSpc>
              <a:defRPr/>
            </a:pPr>
            <a:r>
              <a:rPr lang="en-GB" altLang="en-US" sz="2600" dirty="0"/>
              <a:t>Needs of different cultures and ethnicities</a:t>
            </a:r>
          </a:p>
          <a:p>
            <a:pPr>
              <a:lnSpc>
                <a:spcPct val="90000"/>
              </a:lnSpc>
              <a:defRPr/>
            </a:pPr>
            <a:r>
              <a:rPr lang="en-GB" altLang="en-US" sz="2600"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8174" y="5254980"/>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dirty="0">
                <a:latin typeface="Arial" panose="020B0604020202020204" pitchFamily="34" charset="0"/>
                <a:cs typeface="Arial" panose="020B0604020202020204" pitchFamily="34" charset="0"/>
              </a:rPr>
              <a:t>Additional Needs of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Minority Ethnic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p:txBody>
          <a:bodyPr>
            <a:normAutofit/>
          </a:bodyPr>
          <a:lstStyle/>
          <a:p>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968828" y="1253331"/>
            <a:ext cx="10515600" cy="4351338"/>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p:txBody>
          <a:bodyPr>
            <a:normAutofit/>
          </a:bodyPr>
          <a:lstStyle/>
          <a:p>
            <a:pPr>
              <a:spcAft>
                <a:spcPts val="600"/>
              </a:spcAft>
            </a:pPr>
            <a:fld id="{0B6AE6A0-3EF2-408A-870E-EF48D545FFB4}" type="slidenum">
              <a:rPr lang="en-GB" sz="1000"/>
              <a:pPr>
                <a:spcAft>
                  <a:spcPts val="600"/>
                </a:spcAft>
              </a:pPr>
              <a:t>28</a:t>
            </a:fld>
            <a:endParaRPr lang="en-GB" sz="1000"/>
          </a:p>
        </p:txBody>
      </p:sp>
      <p:sp>
        <p:nvSpPr>
          <p:cNvPr id="7" name="TextBox 6">
            <a:extLst>
              <a:ext uri="{FF2B5EF4-FFF2-40B4-BE49-F238E27FC236}">
                <a16:creationId xmlns:a16="http://schemas.microsoft.com/office/drawing/2014/main" id="{613C5151-2F06-D32C-33A2-D16157894820}"/>
              </a:ext>
            </a:extLst>
          </p:cNvPr>
          <p:cNvSpPr txBox="1"/>
          <p:nvPr/>
        </p:nvSpPr>
        <p:spPr>
          <a:xfrm>
            <a:off x="968828" y="673963"/>
            <a:ext cx="8501742" cy="707886"/>
          </a:xfrm>
          <a:prstGeom prst="rect">
            <a:avLst/>
          </a:prstGeom>
          <a:noFill/>
        </p:spPr>
        <p:txBody>
          <a:bodyPr wrap="square">
            <a:spAutoFit/>
          </a:bodyPr>
          <a:lstStyle/>
          <a:p>
            <a:r>
              <a:rPr lang="en-US" sz="40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40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a:t>
            </a:r>
            <a:endParaRPr lang="en-US" sz="4000" dirty="0"/>
          </a:p>
        </p:txBody>
      </p:sp>
    </p:spTree>
    <p:extLst>
      <p:ext uri="{BB962C8B-B14F-4D97-AF65-F5344CB8AC3E}">
        <p14:creationId xmlns:p14="http://schemas.microsoft.com/office/powerpoint/2010/main" val="1442226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3A6E-ADE2-FE2A-5379-720104F281C4}"/>
              </a:ext>
            </a:extLst>
          </p:cNvPr>
          <p:cNvSpPr>
            <a:spLocks noGrp="1"/>
          </p:cNvSpPr>
          <p:nvPr>
            <p:ph type="title"/>
          </p:nvPr>
        </p:nvSpPr>
        <p:spPr>
          <a:xfrm>
            <a:off x="838199" y="136525"/>
            <a:ext cx="10515600" cy="1325563"/>
          </a:xfrm>
        </p:spPr>
        <p:txBody>
          <a:bodyPr>
            <a:normAutofit/>
          </a:bodyPr>
          <a:lstStyle/>
          <a:p>
            <a:r>
              <a:rPr lang="en-US" sz="36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36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 Detailed Breakdown</a:t>
            </a:r>
            <a:endParaRPr lang="en-US" sz="3600" dirty="0"/>
          </a:p>
        </p:txBody>
      </p:sp>
      <p:sp>
        <p:nvSpPr>
          <p:cNvPr id="3" name="Content Placeholder 2">
            <a:extLst>
              <a:ext uri="{FF2B5EF4-FFF2-40B4-BE49-F238E27FC236}">
                <a16:creationId xmlns:a16="http://schemas.microsoft.com/office/drawing/2014/main" id="{23AF4B76-FC79-7584-278F-D6AABE2F702D}"/>
              </a:ext>
            </a:extLst>
          </p:cNvPr>
          <p:cNvSpPr>
            <a:spLocks noGrp="1"/>
          </p:cNvSpPr>
          <p:nvPr>
            <p:ph idx="1"/>
          </p:nvPr>
        </p:nvSpPr>
        <p:spPr>
          <a:xfrm>
            <a:off x="957942" y="1371600"/>
            <a:ext cx="10395857" cy="4805363"/>
          </a:xfrm>
        </p:spPr>
        <p:txBody>
          <a:bodyPr>
            <a:normAutofit fontScale="6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Assessment criteria -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different circumstances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methods of communication to engage with</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understanding and needs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been understood</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dirty="0">
                <a:solidFill>
                  <a:schemeClr val="tx1">
                    <a:lumMod val="85000"/>
                    <a:lumOff val="15000"/>
                  </a:schemeClr>
                </a:solidFill>
                <a:latin typeface="Arial" panose="020B0604020202020204" pitchFamily="34" charset="0"/>
                <a:cs typeface="Arial" panose="020B0604020202020204" pitchFamily="34" charset="0"/>
              </a:rPr>
              <a:t> </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Footer Placeholder 3">
            <a:extLst>
              <a:ext uri="{FF2B5EF4-FFF2-40B4-BE49-F238E27FC236}">
                <a16:creationId xmlns:a16="http://schemas.microsoft.com/office/drawing/2014/main" id="{8B504465-ACAD-9505-3FD9-0DE62FC0FF3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3FB2FC-426B-F12F-C6D5-00F98200ADFF}"/>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2256374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en-GB" sz="3400">
                <a:solidFill>
                  <a:srgbClr val="FFFFFF"/>
                </a:solidFill>
                <a:latin typeface="Arial" panose="020B0604020202020204" pitchFamily="34" charset="0"/>
                <a:cs typeface="Arial" panose="020B0604020202020204" pitchFamily="34" charset="0"/>
              </a:rPr>
              <a:t>Effective Communication</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222376" y="649480"/>
            <a:ext cx="7691717" cy="5546047"/>
          </a:xfrm>
        </p:spPr>
        <p:txBody>
          <a:bodyPr anchor="ctr">
            <a:normAutofit/>
          </a:bodyPr>
          <a:lstStyle/>
          <a:p>
            <a:pPr marL="109537" indent="0">
              <a:buNone/>
              <a:defRPr/>
            </a:pPr>
            <a:r>
              <a:rPr lang="en-GB" sz="2000" dirty="0">
                <a:latin typeface="Arial" panose="020B0604020202020204" pitchFamily="34" charset="0"/>
                <a:cs typeface="Arial" panose="020B0604020202020204" pitchFamily="34" charset="0"/>
              </a:rPr>
              <a:t>Consider/reflect on the list below when writing up your critical reflection of your observation.  </a:t>
            </a:r>
          </a:p>
          <a:p>
            <a:pPr marL="109537" indent="0">
              <a:buNone/>
              <a:defRPr/>
            </a:pPr>
            <a:r>
              <a:rPr lang="en-GB" sz="2000" dirty="0">
                <a:latin typeface="Arial" panose="020B0604020202020204" pitchFamily="34" charset="0"/>
                <a:cs typeface="Arial" panose="020B0604020202020204" pitchFamily="34" charset="0"/>
              </a:rPr>
              <a:t>Communicate skills and methods include:</a:t>
            </a:r>
          </a:p>
          <a:p>
            <a:pPr eaLnBrk="1" hangingPunct="1">
              <a:defRPr/>
            </a:pPr>
            <a:r>
              <a:rPr lang="en-GB" sz="2000" b="1" dirty="0">
                <a:latin typeface="Arial" panose="020B0604020202020204" pitchFamily="34" charset="0"/>
                <a:cs typeface="Arial" panose="020B0604020202020204" pitchFamily="34" charset="0"/>
              </a:rPr>
              <a:t>Verbal </a:t>
            </a:r>
            <a:r>
              <a:rPr lang="en-GB" sz="2000" dirty="0">
                <a:latin typeface="Arial" panose="020B0604020202020204" pitchFamily="34" charset="0"/>
                <a:cs typeface="Arial" panose="020B0604020202020204" pitchFamily="34" charset="0"/>
              </a:rPr>
              <a:t>(spoken and written)</a:t>
            </a:r>
          </a:p>
          <a:p>
            <a:pPr eaLnBrk="1" hangingPunct="1">
              <a:defRPr/>
            </a:pPr>
            <a:r>
              <a:rPr lang="en-GB" sz="2000" b="1" dirty="0">
                <a:latin typeface="Arial" panose="020B0604020202020204" pitchFamily="34" charset="0"/>
                <a:cs typeface="Arial" panose="020B0604020202020204" pitchFamily="34" charset="0"/>
              </a:rPr>
              <a:t>Non-verbal </a:t>
            </a:r>
            <a:r>
              <a:rPr lang="en-GB" sz="2000" dirty="0">
                <a:latin typeface="Arial" panose="020B0604020202020204" pitchFamily="34" charset="0"/>
                <a:cs typeface="Arial" panose="020B0604020202020204" pitchFamily="34" charset="0"/>
              </a:rPr>
              <a:t>(body language, facial expression)</a:t>
            </a:r>
          </a:p>
          <a:p>
            <a:pPr eaLnBrk="1" hangingPunct="1">
              <a:defRPr/>
            </a:pPr>
            <a:r>
              <a:rPr lang="en-GB" sz="2000" b="1" dirty="0">
                <a:latin typeface="Arial" panose="020B0604020202020204" pitchFamily="34" charset="0"/>
                <a:cs typeface="Arial" panose="020B0604020202020204" pitchFamily="34" charset="0"/>
              </a:rPr>
              <a:t>Symbolic </a:t>
            </a:r>
            <a:r>
              <a:rPr lang="en-GB" sz="2000" dirty="0">
                <a:latin typeface="Arial" panose="020B0604020202020204" pitchFamily="34" charset="0"/>
                <a:cs typeface="Arial" panose="020B0604020202020204" pitchFamily="34" charset="0"/>
              </a:rPr>
              <a:t>(meanings behind actions, e.g. being late, looking at watch, etc.)</a:t>
            </a:r>
          </a:p>
          <a:p>
            <a:pPr eaLnBrk="1" hangingPunct="1">
              <a:defRPr/>
            </a:pPr>
            <a:r>
              <a:rPr lang="en-GB" sz="2000" b="1" dirty="0">
                <a:latin typeface="Arial" panose="020B0604020202020204" pitchFamily="34" charset="0"/>
                <a:cs typeface="Arial" panose="020B0604020202020204" pitchFamily="34" charset="0"/>
              </a:rPr>
              <a:t>Proximity</a:t>
            </a:r>
            <a:r>
              <a:rPr lang="en-GB" sz="2000" dirty="0">
                <a:latin typeface="Arial" panose="020B0604020202020204" pitchFamily="34" charset="0"/>
                <a:cs typeface="Arial" panose="020B0604020202020204" pitchFamily="34" charset="0"/>
              </a:rPr>
              <a:t> (personal space)</a:t>
            </a:r>
          </a:p>
          <a:p>
            <a:pPr eaLnBrk="1" hangingPunct="1">
              <a:defRPr/>
            </a:pPr>
            <a:r>
              <a:rPr lang="en-GB" sz="2000" b="1" dirty="0">
                <a:latin typeface="Arial" panose="020B0604020202020204" pitchFamily="34" charset="0"/>
                <a:cs typeface="Arial" panose="020B0604020202020204" pitchFamily="34" charset="0"/>
              </a:rPr>
              <a:t>Positions</a:t>
            </a:r>
            <a:r>
              <a:rPr lang="en-GB" sz="2000" dirty="0">
                <a:latin typeface="Arial" panose="020B0604020202020204" pitchFamily="34" charset="0"/>
                <a:cs typeface="Arial" panose="020B0604020202020204" pitchFamily="34" charset="0"/>
              </a:rPr>
              <a:t> (sitting vs standing, sitting next to someone, sitting opposite)</a:t>
            </a:r>
          </a:p>
          <a:p>
            <a:pPr>
              <a:defRPr/>
            </a:pPr>
            <a:r>
              <a:rPr lang="en-GB" sz="2000" b="1" dirty="0">
                <a:latin typeface="Arial" panose="020B0604020202020204" pitchFamily="34" charset="0"/>
                <a:cs typeface="Arial" panose="020B0604020202020204" pitchFamily="34" charset="0"/>
              </a:rPr>
              <a:t>Types of questions </a:t>
            </a:r>
            <a:r>
              <a:rPr lang="en-GB" sz="2000" dirty="0">
                <a:latin typeface="Arial" panose="020B0604020202020204" pitchFamily="34" charset="0"/>
                <a:cs typeface="Arial" panose="020B0604020202020204" pitchFamily="34" charset="0"/>
              </a:rPr>
              <a:t>invite certain answers, e.g. closed vs open</a:t>
            </a:r>
          </a:p>
          <a:p>
            <a:pPr>
              <a:defRPr/>
            </a:pPr>
            <a:r>
              <a:rPr lang="en-GB" sz="2000" b="1" dirty="0">
                <a:latin typeface="Arial" panose="020B0604020202020204" pitchFamily="34" charset="0"/>
                <a:cs typeface="Arial" panose="020B0604020202020204" pitchFamily="34" charset="0"/>
              </a:rPr>
              <a:t>Compare quality of information </a:t>
            </a:r>
            <a:r>
              <a:rPr lang="en-GB" sz="20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000" dirty="0">
              <a:latin typeface="Arial" charset="0"/>
              <a:cs typeface="Arial" charset="0"/>
            </a:endParaRPr>
          </a:p>
          <a:p>
            <a:pPr>
              <a:defRPr/>
            </a:pPr>
            <a:endParaRPr lang="en-GB" sz="20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solidFill>
            <a:schemeClr val="accent6">
              <a:lumMod val="40000"/>
              <a:lumOff val="60000"/>
            </a:schemeClr>
          </a:solid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 and the possible impact of the observation on the individual/family.</a:t>
            </a:r>
          </a:p>
          <a:p>
            <a:r>
              <a:rPr lang="en-GB" sz="2400" dirty="0">
                <a:latin typeface="Arial" panose="020B0604020202020204" pitchFamily="34" charset="0"/>
                <a:cs typeface="Arial" panose="020B0604020202020204" pitchFamily="34" charset="0"/>
              </a:rPr>
              <a:t>Discuss relevant values and ethics, including the role of the Code of Professional Practice.</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2000" dirty="0">
                <a:latin typeface="Arial" panose="020B0604020202020204" pitchFamily="34" charset="0"/>
                <a:cs typeface="Arial" panose="020B0604020202020204" pitchFamily="34" charset="0"/>
              </a:rPr>
              <a:t>. </a:t>
            </a:r>
          </a:p>
          <a:p>
            <a:pPr>
              <a:defRPr/>
            </a:pPr>
            <a:endParaRPr lang="en-GB" sz="2000" dirty="0">
              <a:latin typeface="Arial" panose="020B0604020202020204" pitchFamily="34" charset="0"/>
              <a:cs typeface="Arial" panose="020B0604020202020204" pitchFamily="34" charset="0"/>
            </a:endParaRPr>
          </a:p>
          <a:p>
            <a:pPr marL="0" indent="0" algn="ctr">
              <a:buNone/>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or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37</a:t>
            </a:fld>
            <a:endParaRPr lang="en-GB" altLang="en-US" sz="10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38</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by your observer</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cs typeface="Arial" panose="020B0604020202020204" pitchFamily="34" charset="0"/>
              </a:rPr>
              <a:t>You can design your own feedback methods if this is more appropriate for the individual you are working with, in fact this is positively encouraged</a:t>
            </a:r>
            <a:endParaRPr lang="en-GB" sz="2600" dirty="0"/>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5870788"/>
          </a:xfrm>
        </p:spPr>
        <p:txBody>
          <a:bodyPr>
            <a:normAutofit fontScale="92500" lnSpcReduction="10000"/>
          </a:bodyPr>
          <a:lstStyle/>
          <a:p>
            <a:pPr marL="0" indent="0">
              <a:buNone/>
            </a:pPr>
            <a:r>
              <a:rPr lang="en-GB" altLang="en-US" b="1" dirty="0">
                <a:cs typeface="Arial" panose="020B0604020202020204" pitchFamily="34" charset="0"/>
              </a:rPr>
              <a:t>Feedback</a:t>
            </a:r>
          </a:p>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p>
          <a:p>
            <a:r>
              <a:rPr lang="en-GB" dirty="0"/>
              <a:t>This easy read version is available on Moodle.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9503087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b="1"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a:t>
            </a:r>
          </a:p>
          <a:p>
            <a:r>
              <a:rPr lang="en-GB" dirty="0"/>
              <a:t>You need to effectively critically reflect on the conversation considering the challenges. </a:t>
            </a:r>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lnSpcReduction="10000"/>
          </a:bodyPr>
          <a:lstStyle/>
          <a:p>
            <a:pPr marL="0" indent="0">
              <a:buNone/>
            </a:pPr>
            <a:r>
              <a:rPr lang="en-GB" sz="2400" dirty="0"/>
              <a:t>From a service user perspective;  </a:t>
            </a:r>
          </a:p>
          <a:p>
            <a:pPr marL="0" indent="0">
              <a:buNone/>
            </a:pPr>
            <a:r>
              <a:rPr lang="en-GB" sz="2400" dirty="0"/>
              <a:t>Positives </a:t>
            </a:r>
          </a:p>
          <a:p>
            <a:r>
              <a:rPr lang="en-GB" sz="2400" dirty="0"/>
              <a:t>It was clear that some learner’s had considered the individual’s thoughts, feelings and communication needs. </a:t>
            </a:r>
          </a:p>
          <a:p>
            <a:r>
              <a:rPr lang="en-GB" sz="2400" dirty="0"/>
              <a:t>The learner “took on board what I was saying and how I was feeling”, another commented on how well they “feel involved”.</a:t>
            </a:r>
          </a:p>
          <a:p>
            <a:pPr marL="0" indent="0">
              <a:buNone/>
            </a:pPr>
            <a:r>
              <a:rPr lang="en-GB" sz="2400" dirty="0"/>
              <a:t>Negatives</a:t>
            </a:r>
          </a:p>
          <a:p>
            <a:r>
              <a:rPr lang="en-GB" sz="2400" dirty="0"/>
              <a:t>Lack of reference to working collaboratively with the individual</a:t>
            </a:r>
          </a:p>
          <a:p>
            <a:r>
              <a:rPr lang="en-GB" sz="2400" dirty="0"/>
              <a:t>Too much focus on the learner achieving the task requirements as opposed to the individual being at the heart of the intervention, with all their communication needs being supported in a person-centred way.</a:t>
            </a:r>
          </a:p>
          <a:p>
            <a:r>
              <a:rPr lang="en-GB" sz="2400" dirty="0"/>
              <a:t>See appendix 12 of the workbook for more detailed feedback.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993343" y="-159616"/>
            <a:ext cx="9392421" cy="1330841"/>
          </a:xfrm>
        </p:spPr>
        <p:txBody>
          <a:bodyPr>
            <a:normAutofit/>
          </a:bodyPr>
          <a:lstStyle/>
          <a:p>
            <a:r>
              <a:rPr lang="en-US" dirty="0"/>
              <a:t>Summary</a:t>
            </a:r>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567519" y="1001148"/>
            <a:ext cx="9392421" cy="4448700"/>
          </a:xfrm>
        </p:spPr>
        <p:txBody>
          <a:bodyPr>
            <a:noAutofit/>
          </a:bodyPr>
          <a:lstStyle/>
          <a:p>
            <a:r>
              <a:rPr lang="en-US" sz="2000" dirty="0"/>
              <a:t>Do the observation as soon as possible</a:t>
            </a:r>
          </a:p>
          <a:p>
            <a:r>
              <a:rPr lang="en-US" sz="2000" dirty="0"/>
              <a:t>Get permission from the individual before hand and at the time of the meeting </a:t>
            </a:r>
          </a:p>
          <a:p>
            <a:r>
              <a:rPr lang="en-US" sz="2000" dirty="0"/>
              <a:t>Consider (reflect on) the impact of the observation on the individual in the context section of Task 2</a:t>
            </a:r>
          </a:p>
          <a:p>
            <a:r>
              <a:rPr lang="en-US" sz="2000" dirty="0"/>
              <a:t>Consider the SCW learning outcomes for this task and how you will meet them</a:t>
            </a:r>
          </a:p>
          <a:p>
            <a:r>
              <a:rPr lang="en-US" sz="2000" dirty="0"/>
              <a:t>Give the detail in the context section ensuring you cover objectives, geographical and legislative context as well as culture, ethnicity, language needs and gaining permission/impact</a:t>
            </a:r>
          </a:p>
          <a:p>
            <a:r>
              <a:rPr lang="en-US" sz="2000" dirty="0"/>
              <a:t>Use </a:t>
            </a:r>
            <a:r>
              <a:rPr lang="en-US" sz="2000" b="1" dirty="0"/>
              <a:t>critical reflection to reflect on</a:t>
            </a:r>
            <a:r>
              <a:rPr lang="en-US" sz="2000" dirty="0"/>
              <a:t>; communication methods, collaboration, taking a person-centered approach, values and ethic (including the Code of Professional Practice), the “active offer” and More Than Just Words.</a:t>
            </a:r>
          </a:p>
          <a:p>
            <a:r>
              <a:rPr lang="en-US" sz="2000" dirty="0"/>
              <a:t>Make sure you answer the question fully and provide references </a:t>
            </a:r>
          </a:p>
          <a:p>
            <a:r>
              <a:rPr lang="en-US" sz="2000" dirty="0"/>
              <a:t>Ensure you discuss that the observer would like to get feedback after the observation from the individual and include this feedback it in your final submission. </a:t>
            </a:r>
          </a:p>
        </p:txBody>
      </p:sp>
      <p:pic>
        <p:nvPicPr>
          <p:cNvPr id="21" name="Graphic 20" descr="Board Room">
            <a:extLst>
              <a:ext uri="{FF2B5EF4-FFF2-40B4-BE49-F238E27FC236}">
                <a16:creationId xmlns:a16="http://schemas.microsoft.com/office/drawing/2014/main" id="{4E43AE84-4905-FACE-E1C5-020B153117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0462" y="2126318"/>
            <a:ext cx="1598517" cy="1598517"/>
          </a:xfrm>
          <a:prstGeom prst="rect">
            <a:avLst/>
          </a:prstGeom>
        </p:spPr>
      </p:pic>
      <p:sp>
        <p:nvSpPr>
          <p:cNvPr id="28" name="Freeform: Shape 2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45</a:t>
            </a:fld>
            <a:endParaRPr lang="en-GB" sz="1000"/>
          </a:p>
        </p:txBody>
      </p:sp>
    </p:spTree>
    <p:extLst>
      <p:ext uri="{BB962C8B-B14F-4D97-AF65-F5344CB8AC3E}">
        <p14:creationId xmlns:p14="http://schemas.microsoft.com/office/powerpoint/2010/main" val="18156721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b="1" dirty="0"/>
              <a:t>Evaluation</a:t>
            </a:r>
            <a:r>
              <a:rPr lang="en-US" dirty="0"/>
              <a:t>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35838</TotalTime>
  <Words>5346</Words>
  <Application>Microsoft Macintosh PowerPoint</Application>
  <PresentationFormat>Widescreen</PresentationFormat>
  <Paragraphs>500</Paragraphs>
  <Slides>47</Slides>
  <Notes>44</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Permission/Consent to be Observed</vt:lpstr>
      <vt:lpstr>Permission/Consent to be Observed</vt:lpstr>
      <vt:lpstr>Question - Task 2</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Dimensions of Working in Wales</vt:lpstr>
      <vt:lpstr>PowerPoint Presentation</vt:lpstr>
      <vt:lpstr>Additional Needs of  Minority Ethnic Groups in Wales</vt:lpstr>
      <vt:lpstr>  </vt:lpstr>
      <vt:lpstr>Learning Outcome 2 – Detailed Breakdown</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75</cp:revision>
  <dcterms:created xsi:type="dcterms:W3CDTF">2020-10-12T10:48:29Z</dcterms:created>
  <dcterms:modified xsi:type="dcterms:W3CDTF">2026-01-16T12:25:53Z</dcterms:modified>
</cp:coreProperties>
</file>