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39"/>
  </p:notesMasterIdLst>
  <p:sldIdLst>
    <p:sldId id="256" r:id="rId2"/>
    <p:sldId id="257" r:id="rId3"/>
    <p:sldId id="258" r:id="rId4"/>
    <p:sldId id="259" r:id="rId5"/>
    <p:sldId id="260" r:id="rId6"/>
    <p:sldId id="273" r:id="rId7"/>
    <p:sldId id="274" r:id="rId8"/>
    <p:sldId id="262" r:id="rId9"/>
    <p:sldId id="267" r:id="rId10"/>
    <p:sldId id="263" r:id="rId11"/>
    <p:sldId id="264" r:id="rId12"/>
    <p:sldId id="265" r:id="rId13"/>
    <p:sldId id="286" r:id="rId14"/>
    <p:sldId id="287" r:id="rId15"/>
    <p:sldId id="290" r:id="rId16"/>
    <p:sldId id="266" r:id="rId17"/>
    <p:sldId id="288" r:id="rId18"/>
    <p:sldId id="275" r:id="rId19"/>
    <p:sldId id="278" r:id="rId20"/>
    <p:sldId id="279" r:id="rId21"/>
    <p:sldId id="280" r:id="rId22"/>
    <p:sldId id="281" r:id="rId23"/>
    <p:sldId id="282" r:id="rId24"/>
    <p:sldId id="283" r:id="rId25"/>
    <p:sldId id="284" r:id="rId26"/>
    <p:sldId id="285" r:id="rId27"/>
    <p:sldId id="297" r:id="rId28"/>
    <p:sldId id="289" r:id="rId29"/>
    <p:sldId id="291" r:id="rId30"/>
    <p:sldId id="292" r:id="rId31"/>
    <p:sldId id="293" r:id="rId32"/>
    <p:sldId id="294" r:id="rId33"/>
    <p:sldId id="271" r:id="rId34"/>
    <p:sldId id="272" r:id="rId35"/>
    <p:sldId id="296" r:id="rId36"/>
    <p:sldId id="261" r:id="rId37"/>
    <p:sldId id="295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871"/>
    <p:restoredTop sz="81729"/>
  </p:normalViewPr>
  <p:slideViewPr>
    <p:cSldViewPr snapToGrid="0" snapToObjects="1">
      <p:cViewPr varScale="1">
        <p:scale>
          <a:sx n="51" d="100"/>
          <a:sy n="51" d="100"/>
        </p:scale>
        <p:origin x="208" y="10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307484-AF1A-45A5-B4E5-618CA5220E2F}" type="doc">
      <dgm:prSet loTypeId="urn:microsoft.com/office/officeart/2016/7/layout/LinearBlockProcessNumbered" loCatId="process" qsTypeId="urn:microsoft.com/office/officeart/2005/8/quickstyle/simple3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97BE3BDE-B902-4979-883C-B042238DDA57}">
      <dgm:prSet/>
      <dgm:spPr/>
      <dgm:t>
        <a:bodyPr/>
        <a:lstStyle/>
        <a:p>
          <a:r>
            <a:rPr lang="cy-GB" dirty="0"/>
            <a:t>Ymyrraeth: Creu cynllun priodol i athrawon dan hyfforddiant ar sut i greu cynlluniau gwers i gynyddu cymhelliant disgyblion yng ngwers Addysg Gorfforol.</a:t>
          </a:r>
          <a:endParaRPr lang="en-US" dirty="0"/>
        </a:p>
      </dgm:t>
    </dgm:pt>
    <dgm:pt modelId="{7D6C114C-A0CA-4DD8-A880-6D55303A500E}" type="parTrans" cxnId="{DE2263BC-AAE9-4ECF-8A3D-C946686EEE71}">
      <dgm:prSet/>
      <dgm:spPr/>
      <dgm:t>
        <a:bodyPr/>
        <a:lstStyle/>
        <a:p>
          <a:pPr algn="just"/>
          <a:endParaRPr lang="en-US"/>
        </a:p>
      </dgm:t>
    </dgm:pt>
    <dgm:pt modelId="{6F007CAA-7370-4A79-853C-91C8A41FC392}" type="sibTrans" cxnId="{DE2263BC-AAE9-4ECF-8A3D-C946686EEE71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E1E07500-4B59-4297-966E-F7E4FF7007AB}">
      <dgm:prSet/>
      <dgm:spPr/>
      <dgm:t>
        <a:bodyPr/>
        <a:lstStyle/>
        <a:p>
          <a:r>
            <a:rPr lang="cy-GB" dirty="0"/>
            <a:t>Edrych ar ‘Self Determination Theory’</a:t>
          </a:r>
          <a:endParaRPr lang="en-US" dirty="0"/>
        </a:p>
      </dgm:t>
    </dgm:pt>
    <dgm:pt modelId="{7EBCFE15-27CE-479C-ABC1-D103F55571D4}" type="parTrans" cxnId="{AB4783A7-1C2F-42B2-8C1D-B5EB36A76C0E}">
      <dgm:prSet/>
      <dgm:spPr/>
      <dgm:t>
        <a:bodyPr/>
        <a:lstStyle/>
        <a:p>
          <a:pPr algn="just"/>
          <a:endParaRPr lang="en-US"/>
        </a:p>
      </dgm:t>
    </dgm:pt>
    <dgm:pt modelId="{2F1C03C3-A800-4F1B-9EEA-62161BEB35CF}" type="sibTrans" cxnId="{AB4783A7-1C2F-42B2-8C1D-B5EB36A76C0E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2F60F12F-52CD-DD43-BB18-6BFB44B737C2}" type="pres">
      <dgm:prSet presAssocID="{9D307484-AF1A-45A5-B4E5-618CA5220E2F}" presName="Name0" presStyleCnt="0">
        <dgm:presLayoutVars>
          <dgm:animLvl val="lvl"/>
          <dgm:resizeHandles val="exact"/>
        </dgm:presLayoutVars>
      </dgm:prSet>
      <dgm:spPr/>
    </dgm:pt>
    <dgm:pt modelId="{48381852-1E1F-544E-8FF9-817C73A33274}" type="pres">
      <dgm:prSet presAssocID="{97BE3BDE-B902-4979-883C-B042238DDA57}" presName="compositeNode" presStyleCnt="0">
        <dgm:presLayoutVars>
          <dgm:bulletEnabled val="1"/>
        </dgm:presLayoutVars>
      </dgm:prSet>
      <dgm:spPr/>
    </dgm:pt>
    <dgm:pt modelId="{B7181CB6-4A53-5547-8D66-337A6085EAD8}" type="pres">
      <dgm:prSet presAssocID="{97BE3BDE-B902-4979-883C-B042238DDA57}" presName="bgRect" presStyleLbl="alignNode1" presStyleIdx="0" presStyleCnt="2"/>
      <dgm:spPr/>
    </dgm:pt>
    <dgm:pt modelId="{D569D5CB-4FFD-6B4C-B8FF-7C090392BAA1}" type="pres">
      <dgm:prSet presAssocID="{6F007CAA-7370-4A79-853C-91C8A41FC392}" presName="sibTransNodeRect" presStyleLbl="alignNode1" presStyleIdx="0" presStyleCnt="2">
        <dgm:presLayoutVars>
          <dgm:chMax val="0"/>
          <dgm:bulletEnabled val="1"/>
        </dgm:presLayoutVars>
      </dgm:prSet>
      <dgm:spPr/>
    </dgm:pt>
    <dgm:pt modelId="{8F50CD22-E159-614F-8E23-271ACA446F9F}" type="pres">
      <dgm:prSet presAssocID="{97BE3BDE-B902-4979-883C-B042238DDA57}" presName="nodeRect" presStyleLbl="alignNode1" presStyleIdx="0" presStyleCnt="2">
        <dgm:presLayoutVars>
          <dgm:bulletEnabled val="1"/>
        </dgm:presLayoutVars>
      </dgm:prSet>
      <dgm:spPr/>
    </dgm:pt>
    <dgm:pt modelId="{232FC553-1D52-ED40-AE24-5A375CA30A4A}" type="pres">
      <dgm:prSet presAssocID="{6F007CAA-7370-4A79-853C-91C8A41FC392}" presName="sibTrans" presStyleCnt="0"/>
      <dgm:spPr/>
    </dgm:pt>
    <dgm:pt modelId="{FFBDBCB1-9794-C54F-A0D7-09EDA9DC47DE}" type="pres">
      <dgm:prSet presAssocID="{E1E07500-4B59-4297-966E-F7E4FF7007AB}" presName="compositeNode" presStyleCnt="0">
        <dgm:presLayoutVars>
          <dgm:bulletEnabled val="1"/>
        </dgm:presLayoutVars>
      </dgm:prSet>
      <dgm:spPr/>
    </dgm:pt>
    <dgm:pt modelId="{3A21EA79-3FAE-A14C-8925-7B627507F3FB}" type="pres">
      <dgm:prSet presAssocID="{E1E07500-4B59-4297-966E-F7E4FF7007AB}" presName="bgRect" presStyleLbl="alignNode1" presStyleIdx="1" presStyleCnt="2"/>
      <dgm:spPr/>
    </dgm:pt>
    <dgm:pt modelId="{387B25D7-E40C-4C43-8FCB-A6C28CAF074F}" type="pres">
      <dgm:prSet presAssocID="{2F1C03C3-A800-4F1B-9EEA-62161BEB35CF}" presName="sibTransNodeRect" presStyleLbl="alignNode1" presStyleIdx="1" presStyleCnt="2">
        <dgm:presLayoutVars>
          <dgm:chMax val="0"/>
          <dgm:bulletEnabled val="1"/>
        </dgm:presLayoutVars>
      </dgm:prSet>
      <dgm:spPr/>
    </dgm:pt>
    <dgm:pt modelId="{15805179-395C-8A40-AE32-5C49DE817C22}" type="pres">
      <dgm:prSet presAssocID="{E1E07500-4B59-4297-966E-F7E4FF7007AB}" presName="nodeRect" presStyleLbl="alignNode1" presStyleIdx="1" presStyleCnt="2">
        <dgm:presLayoutVars>
          <dgm:bulletEnabled val="1"/>
        </dgm:presLayoutVars>
      </dgm:prSet>
      <dgm:spPr/>
    </dgm:pt>
  </dgm:ptLst>
  <dgm:cxnLst>
    <dgm:cxn modelId="{E99A2A6F-5DCD-4145-B776-E9E9A5D36AB6}" type="presOf" srcId="{2F1C03C3-A800-4F1B-9EEA-62161BEB35CF}" destId="{387B25D7-E40C-4C43-8FCB-A6C28CAF074F}" srcOrd="0" destOrd="0" presId="urn:microsoft.com/office/officeart/2016/7/layout/LinearBlockProcessNumbered"/>
    <dgm:cxn modelId="{F105819D-F959-0147-A190-01DB35247F2D}" type="presOf" srcId="{E1E07500-4B59-4297-966E-F7E4FF7007AB}" destId="{3A21EA79-3FAE-A14C-8925-7B627507F3FB}" srcOrd="0" destOrd="0" presId="urn:microsoft.com/office/officeart/2016/7/layout/LinearBlockProcessNumbered"/>
    <dgm:cxn modelId="{AB4783A7-1C2F-42B2-8C1D-B5EB36A76C0E}" srcId="{9D307484-AF1A-45A5-B4E5-618CA5220E2F}" destId="{E1E07500-4B59-4297-966E-F7E4FF7007AB}" srcOrd="1" destOrd="0" parTransId="{7EBCFE15-27CE-479C-ABC1-D103F55571D4}" sibTransId="{2F1C03C3-A800-4F1B-9EEA-62161BEB35CF}"/>
    <dgm:cxn modelId="{FFA00FA8-CDB0-C945-8C6C-87DE76739AD6}" type="presOf" srcId="{9D307484-AF1A-45A5-B4E5-618CA5220E2F}" destId="{2F60F12F-52CD-DD43-BB18-6BFB44B737C2}" srcOrd="0" destOrd="0" presId="urn:microsoft.com/office/officeart/2016/7/layout/LinearBlockProcessNumbered"/>
    <dgm:cxn modelId="{DE2263BC-AAE9-4ECF-8A3D-C946686EEE71}" srcId="{9D307484-AF1A-45A5-B4E5-618CA5220E2F}" destId="{97BE3BDE-B902-4979-883C-B042238DDA57}" srcOrd="0" destOrd="0" parTransId="{7D6C114C-A0CA-4DD8-A880-6D55303A500E}" sibTransId="{6F007CAA-7370-4A79-853C-91C8A41FC392}"/>
    <dgm:cxn modelId="{4C3E52BF-E0F9-8B45-8CC8-B5340B91D3A1}" type="presOf" srcId="{E1E07500-4B59-4297-966E-F7E4FF7007AB}" destId="{15805179-395C-8A40-AE32-5C49DE817C22}" srcOrd="1" destOrd="0" presId="urn:microsoft.com/office/officeart/2016/7/layout/LinearBlockProcessNumbered"/>
    <dgm:cxn modelId="{47C4AEE3-4BDA-E048-8204-EA9FC12A6D56}" type="presOf" srcId="{6F007CAA-7370-4A79-853C-91C8A41FC392}" destId="{D569D5CB-4FFD-6B4C-B8FF-7C090392BAA1}" srcOrd="0" destOrd="0" presId="urn:microsoft.com/office/officeart/2016/7/layout/LinearBlockProcessNumbered"/>
    <dgm:cxn modelId="{4D57FEE5-3537-7D41-BDBE-6F0EA5D9A9D9}" type="presOf" srcId="{97BE3BDE-B902-4979-883C-B042238DDA57}" destId="{8F50CD22-E159-614F-8E23-271ACA446F9F}" srcOrd="1" destOrd="0" presId="urn:microsoft.com/office/officeart/2016/7/layout/LinearBlockProcessNumbered"/>
    <dgm:cxn modelId="{704187F9-4BF5-7842-B85D-89E65BDAF5FD}" type="presOf" srcId="{97BE3BDE-B902-4979-883C-B042238DDA57}" destId="{B7181CB6-4A53-5547-8D66-337A6085EAD8}" srcOrd="0" destOrd="0" presId="urn:microsoft.com/office/officeart/2016/7/layout/LinearBlockProcessNumbered"/>
    <dgm:cxn modelId="{E80E153D-5EF4-394C-81C5-0A01F4AC3CED}" type="presParOf" srcId="{2F60F12F-52CD-DD43-BB18-6BFB44B737C2}" destId="{48381852-1E1F-544E-8FF9-817C73A33274}" srcOrd="0" destOrd="0" presId="urn:microsoft.com/office/officeart/2016/7/layout/LinearBlockProcessNumbered"/>
    <dgm:cxn modelId="{DDA211FE-A1CA-4D49-B72A-CFD4162A7CAA}" type="presParOf" srcId="{48381852-1E1F-544E-8FF9-817C73A33274}" destId="{B7181CB6-4A53-5547-8D66-337A6085EAD8}" srcOrd="0" destOrd="0" presId="urn:microsoft.com/office/officeart/2016/7/layout/LinearBlockProcessNumbered"/>
    <dgm:cxn modelId="{59F7BFDF-B08A-D244-BF06-0EB70659EB88}" type="presParOf" srcId="{48381852-1E1F-544E-8FF9-817C73A33274}" destId="{D569D5CB-4FFD-6B4C-B8FF-7C090392BAA1}" srcOrd="1" destOrd="0" presId="urn:microsoft.com/office/officeart/2016/7/layout/LinearBlockProcessNumbered"/>
    <dgm:cxn modelId="{81BBCE3C-2186-E146-B55E-4BD3DEABA344}" type="presParOf" srcId="{48381852-1E1F-544E-8FF9-817C73A33274}" destId="{8F50CD22-E159-614F-8E23-271ACA446F9F}" srcOrd="2" destOrd="0" presId="urn:microsoft.com/office/officeart/2016/7/layout/LinearBlockProcessNumbered"/>
    <dgm:cxn modelId="{731C799A-0039-8C43-9395-3F5CA5084832}" type="presParOf" srcId="{2F60F12F-52CD-DD43-BB18-6BFB44B737C2}" destId="{232FC553-1D52-ED40-AE24-5A375CA30A4A}" srcOrd="1" destOrd="0" presId="urn:microsoft.com/office/officeart/2016/7/layout/LinearBlockProcessNumbered"/>
    <dgm:cxn modelId="{197B845B-98C5-C44B-A39F-98FA3E0D3B7B}" type="presParOf" srcId="{2F60F12F-52CD-DD43-BB18-6BFB44B737C2}" destId="{FFBDBCB1-9794-C54F-A0D7-09EDA9DC47DE}" srcOrd="2" destOrd="0" presId="urn:microsoft.com/office/officeart/2016/7/layout/LinearBlockProcessNumbered"/>
    <dgm:cxn modelId="{EBDE205A-73E2-1045-B923-E776D05ADC9C}" type="presParOf" srcId="{FFBDBCB1-9794-C54F-A0D7-09EDA9DC47DE}" destId="{3A21EA79-3FAE-A14C-8925-7B627507F3FB}" srcOrd="0" destOrd="0" presId="urn:microsoft.com/office/officeart/2016/7/layout/LinearBlockProcessNumbered"/>
    <dgm:cxn modelId="{670BFB32-3FA9-8042-9443-BE80B52BED51}" type="presParOf" srcId="{FFBDBCB1-9794-C54F-A0D7-09EDA9DC47DE}" destId="{387B25D7-E40C-4C43-8FCB-A6C28CAF074F}" srcOrd="1" destOrd="0" presId="urn:microsoft.com/office/officeart/2016/7/layout/LinearBlockProcessNumbered"/>
    <dgm:cxn modelId="{E97050BD-CB02-B04B-8C64-6B2ED150C78C}" type="presParOf" srcId="{FFBDBCB1-9794-C54F-A0D7-09EDA9DC47DE}" destId="{15805179-395C-8A40-AE32-5C49DE817C22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23D7CBB-D618-F248-9744-F0A6B43F97CF}" type="doc">
      <dgm:prSet loTypeId="urn:microsoft.com/office/officeart/2008/layout/VerticalCurvedList" loCatId="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668CC173-C312-D54E-95C5-72D8F623BAA2}">
      <dgm:prSet phldrT="[Text]"/>
      <dgm:spPr/>
      <dgm:t>
        <a:bodyPr/>
        <a:lstStyle/>
        <a:p>
          <a:pPr algn="just"/>
          <a:r>
            <a:rPr lang="en-GB" dirty="0"/>
            <a:t>Gall </a:t>
          </a:r>
          <a:r>
            <a:rPr lang="en-GB" dirty="0" err="1"/>
            <a:t>cyd-destun</a:t>
          </a:r>
          <a:r>
            <a:rPr lang="en-GB" dirty="0"/>
            <a:t> </a:t>
          </a:r>
          <a:r>
            <a:rPr lang="en-GB" dirty="0" err="1"/>
            <a:t>cymdeithasol</a:t>
          </a:r>
          <a:r>
            <a:rPr lang="en-GB" dirty="0"/>
            <a:t> </a:t>
          </a:r>
          <a:r>
            <a:rPr lang="en-GB" dirty="0" err="1"/>
            <a:t>gefnogi</a:t>
          </a:r>
          <a:r>
            <a:rPr lang="en-GB" dirty="0"/>
            <a:t> neu </a:t>
          </a:r>
          <a:r>
            <a:rPr lang="en-GB" dirty="0" err="1"/>
            <a:t>lesteirio</a:t>
          </a:r>
          <a:r>
            <a:rPr lang="en-GB" dirty="0"/>
            <a:t> </a:t>
          </a:r>
          <a:r>
            <a:rPr lang="en-GB" dirty="0" err="1"/>
            <a:t>tueddiadau</a:t>
          </a:r>
          <a:r>
            <a:rPr lang="en-GB" dirty="0"/>
            <a:t> </a:t>
          </a:r>
          <a:r>
            <a:rPr lang="en-GB" dirty="0" err="1"/>
            <a:t>naturiol</a:t>
          </a:r>
          <a:r>
            <a:rPr lang="en-GB" dirty="0"/>
            <a:t> </a:t>
          </a:r>
          <a:r>
            <a:rPr lang="en-GB" dirty="0" err="1"/>
            <a:t>tuag</a:t>
          </a:r>
          <a:r>
            <a:rPr lang="en-GB" dirty="0"/>
            <a:t> at </a:t>
          </a:r>
          <a:r>
            <a:rPr lang="en-GB" dirty="0" err="1"/>
            <a:t>ymgysylltiad</a:t>
          </a:r>
          <a:r>
            <a:rPr lang="en-GB" dirty="0"/>
            <a:t> </a:t>
          </a:r>
          <a:r>
            <a:rPr lang="en-GB" dirty="0" err="1"/>
            <a:t>gweithredol</a:t>
          </a:r>
          <a:r>
            <a:rPr lang="en-GB" dirty="0"/>
            <a:t> a </a:t>
          </a:r>
          <a:r>
            <a:rPr lang="en-GB" dirty="0" err="1"/>
            <a:t>thwf</a:t>
          </a:r>
          <a:r>
            <a:rPr lang="en-GB" dirty="0"/>
            <a:t> </a:t>
          </a:r>
          <a:r>
            <a:rPr lang="en-GB" dirty="0" err="1"/>
            <a:t>ffisiolegol</a:t>
          </a:r>
          <a:r>
            <a:rPr lang="en-GB" dirty="0"/>
            <a:t>.</a:t>
          </a:r>
        </a:p>
      </dgm:t>
    </dgm:pt>
    <dgm:pt modelId="{AB63DB31-EFBE-C14F-BCF3-BC7ABF1D285F}" type="parTrans" cxnId="{E115E260-BABD-D543-AA3D-4D326A185B89}">
      <dgm:prSet/>
      <dgm:spPr/>
      <dgm:t>
        <a:bodyPr/>
        <a:lstStyle/>
        <a:p>
          <a:pPr algn="just"/>
          <a:endParaRPr lang="en-GB"/>
        </a:p>
      </dgm:t>
    </dgm:pt>
    <dgm:pt modelId="{02B3E912-E782-2E4A-B7C4-034C697899AC}" type="sibTrans" cxnId="{E115E260-BABD-D543-AA3D-4D326A185B89}">
      <dgm:prSet/>
      <dgm:spPr/>
      <dgm:t>
        <a:bodyPr/>
        <a:lstStyle/>
        <a:p>
          <a:pPr algn="just"/>
          <a:endParaRPr lang="en-GB"/>
        </a:p>
      </dgm:t>
    </dgm:pt>
    <dgm:pt modelId="{33B83254-E3C8-9D48-9664-71F355D80852}">
      <dgm:prSet phldrT="[Text]"/>
      <dgm:spPr/>
      <dgm:t>
        <a:bodyPr/>
        <a:lstStyle/>
        <a:p>
          <a:pPr algn="just"/>
          <a:r>
            <a:rPr lang="en-GB" dirty="0"/>
            <a:t>Mae sail SDT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seiliedig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ansawdd</a:t>
          </a:r>
          <a:r>
            <a:rPr lang="en-GB" dirty="0"/>
            <a:t> y </a:t>
          </a:r>
          <a:r>
            <a:rPr lang="en-GB" dirty="0" err="1"/>
            <a:t>cymhelliant</a:t>
          </a:r>
          <a:r>
            <a:rPr lang="en-GB" dirty="0"/>
            <a:t> - </a:t>
          </a:r>
          <a:r>
            <a:rPr lang="en-GB" dirty="0" err="1"/>
            <a:t>nodau</a:t>
          </a:r>
          <a:r>
            <a:rPr lang="en-GB" dirty="0"/>
            <a:t> </a:t>
          </a:r>
          <a:r>
            <a:rPr lang="en-GB" dirty="0" err="1"/>
            <a:t>penodol</a:t>
          </a:r>
          <a:r>
            <a:rPr lang="en-GB" dirty="0"/>
            <a:t> </a:t>
          </a:r>
          <a:r>
            <a:rPr lang="en-GB" dirty="0" err="1"/>
            <a:t>sy'n</a:t>
          </a:r>
          <a:r>
            <a:rPr lang="en-GB" dirty="0"/>
            <a:t> </a:t>
          </a:r>
          <a:r>
            <a:rPr lang="en-GB" dirty="0" err="1"/>
            <a:t>arwain</a:t>
          </a:r>
          <a:r>
            <a:rPr lang="en-GB" dirty="0"/>
            <a:t> at y </a:t>
          </a:r>
          <a:r>
            <a:rPr lang="en-GB" dirty="0" err="1"/>
            <a:t>camau</a:t>
          </a:r>
          <a:r>
            <a:rPr lang="en-GB" dirty="0"/>
            <a:t> </a:t>
          </a:r>
          <a:r>
            <a:rPr lang="en-GB" dirty="0" err="1"/>
            <a:t>gweithredu</a:t>
          </a:r>
          <a:r>
            <a:rPr lang="en-GB" dirty="0"/>
            <a:t>.</a:t>
          </a:r>
        </a:p>
      </dgm:t>
    </dgm:pt>
    <dgm:pt modelId="{734401DE-9C39-D749-9B48-FC8F4780D90D}" type="parTrans" cxnId="{9482EB4C-099A-5440-9FC6-4BACFF291C2A}">
      <dgm:prSet/>
      <dgm:spPr/>
      <dgm:t>
        <a:bodyPr/>
        <a:lstStyle/>
        <a:p>
          <a:pPr algn="just"/>
          <a:endParaRPr lang="en-GB"/>
        </a:p>
      </dgm:t>
    </dgm:pt>
    <dgm:pt modelId="{F140FBB7-81C0-A54C-91C8-2460860281D0}" type="sibTrans" cxnId="{9482EB4C-099A-5440-9FC6-4BACFF291C2A}">
      <dgm:prSet/>
      <dgm:spPr/>
      <dgm:t>
        <a:bodyPr/>
        <a:lstStyle/>
        <a:p>
          <a:pPr algn="just"/>
          <a:endParaRPr lang="en-GB"/>
        </a:p>
      </dgm:t>
    </dgm:pt>
    <dgm:pt modelId="{27DE9FF4-1E85-264C-BA7E-14EF07D6D9D8}">
      <dgm:prSet phldrT="[Text]"/>
      <dgm:spPr/>
      <dgm:t>
        <a:bodyPr/>
        <a:lstStyle/>
        <a:p>
          <a:pPr algn="just"/>
          <a:r>
            <a:rPr lang="en-GB" dirty="0"/>
            <a:t>Mae SDT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ymwneud</a:t>
          </a:r>
          <a:r>
            <a:rPr lang="en-GB" dirty="0"/>
            <a:t> </a:t>
          </a:r>
          <a:r>
            <a:rPr lang="en-GB" dirty="0" err="1"/>
            <a:t>â</a:t>
          </a:r>
          <a:r>
            <a:rPr lang="en-GB" dirty="0"/>
            <a:t> </a:t>
          </a:r>
          <a:r>
            <a:rPr lang="en-GB" dirty="0" err="1"/>
            <a:t>sut</a:t>
          </a:r>
          <a:r>
            <a:rPr lang="en-GB" dirty="0"/>
            <a:t> </a:t>
          </a:r>
          <a:r>
            <a:rPr lang="en-GB" dirty="0" err="1"/>
            <a:t>mae</a:t>
          </a:r>
          <a:r>
            <a:rPr lang="en-GB" dirty="0"/>
            <a:t> </a:t>
          </a:r>
          <a:r>
            <a:rPr lang="en-GB" dirty="0" err="1"/>
            <a:t>ffactorau</a:t>
          </a:r>
          <a:r>
            <a:rPr lang="en-GB" dirty="0"/>
            <a:t> </a:t>
          </a:r>
          <a:r>
            <a:rPr lang="en-GB" dirty="0" err="1"/>
            <a:t>cymdeithasol</a:t>
          </a:r>
          <a:r>
            <a:rPr lang="en-GB" dirty="0"/>
            <a:t> a </a:t>
          </a:r>
          <a:r>
            <a:rPr lang="en-GB" dirty="0" err="1"/>
            <a:t>gwybyddol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rhwystro</a:t>
          </a:r>
          <a:r>
            <a:rPr lang="en-GB" dirty="0"/>
            <a:t> </a:t>
          </a:r>
          <a:r>
            <a:rPr lang="en-GB" dirty="0" err="1"/>
            <a:t>neu'n</a:t>
          </a:r>
          <a:r>
            <a:rPr lang="en-GB" dirty="0"/>
            <a:t> </a:t>
          </a:r>
          <a:r>
            <a:rPr lang="en-GB" dirty="0" err="1"/>
            <a:t>cefnogi</a:t>
          </a:r>
          <a:r>
            <a:rPr lang="en-GB" dirty="0"/>
            <a:t> </a:t>
          </a:r>
          <a:r>
            <a:rPr lang="en-GB" dirty="0" err="1"/>
            <a:t>unigolyn</a:t>
          </a:r>
          <a:r>
            <a:rPr lang="en-GB" dirty="0"/>
            <a:t>.</a:t>
          </a:r>
        </a:p>
      </dgm:t>
    </dgm:pt>
    <dgm:pt modelId="{A4FF3154-8194-1946-BF68-4911924762BA}" type="parTrans" cxnId="{10CF1AAC-4918-1A46-AFCB-6346ECA4CFEC}">
      <dgm:prSet/>
      <dgm:spPr/>
      <dgm:t>
        <a:bodyPr/>
        <a:lstStyle/>
        <a:p>
          <a:pPr algn="just"/>
          <a:endParaRPr lang="en-GB"/>
        </a:p>
      </dgm:t>
    </dgm:pt>
    <dgm:pt modelId="{6AEF6A43-031A-4540-8456-726AA5AC8B2E}" type="sibTrans" cxnId="{10CF1AAC-4918-1A46-AFCB-6346ECA4CFEC}">
      <dgm:prSet/>
      <dgm:spPr/>
      <dgm:t>
        <a:bodyPr/>
        <a:lstStyle/>
        <a:p>
          <a:pPr algn="just"/>
          <a:endParaRPr lang="en-GB"/>
        </a:p>
      </dgm:t>
    </dgm:pt>
    <dgm:pt modelId="{D4B3F956-2AE2-774D-AED2-7A003D43C458}">
      <dgm:prSet/>
      <dgm:spPr/>
      <dgm:t>
        <a:bodyPr/>
        <a:lstStyle/>
        <a:p>
          <a:pPr algn="just"/>
          <a:r>
            <a:rPr lang="en-GB" dirty="0"/>
            <a:t>SDT </a:t>
          </a:r>
          <a:r>
            <a:rPr lang="en-GB" dirty="0" err="1"/>
            <a:t>yn</a:t>
          </a:r>
          <a:r>
            <a:rPr lang="en-GB" dirty="0"/>
            <a:t> cymryd yn ganiataol bod pobl yn organebau gweithredol gyda thueddiadau datblygedig tuag at dyfu, meistroli heriau amgylchynol, ac integreiddio </a:t>
          </a:r>
          <a:r>
            <a:rPr lang="en-GB" dirty="0" err="1"/>
            <a:t>profiadau</a:t>
          </a:r>
          <a:r>
            <a:rPr lang="en-GB" dirty="0"/>
            <a:t> </a:t>
          </a:r>
          <a:r>
            <a:rPr lang="en-GB" dirty="0" err="1"/>
            <a:t>newydd</a:t>
          </a:r>
          <a:r>
            <a:rPr lang="en-GB" dirty="0"/>
            <a:t>.</a:t>
          </a:r>
        </a:p>
      </dgm:t>
    </dgm:pt>
    <dgm:pt modelId="{E4D10121-5578-7342-B4F5-37567C3F8288}" type="parTrans" cxnId="{F0696E65-F975-424E-8B1D-9FC9FA99D571}">
      <dgm:prSet/>
      <dgm:spPr/>
      <dgm:t>
        <a:bodyPr/>
        <a:lstStyle/>
        <a:p>
          <a:pPr algn="just"/>
          <a:endParaRPr lang="en-GB"/>
        </a:p>
      </dgm:t>
    </dgm:pt>
    <dgm:pt modelId="{8F8FED82-A380-674E-AE58-28BEEE550579}" type="sibTrans" cxnId="{F0696E65-F975-424E-8B1D-9FC9FA99D571}">
      <dgm:prSet/>
      <dgm:spPr/>
      <dgm:t>
        <a:bodyPr/>
        <a:lstStyle/>
        <a:p>
          <a:pPr algn="just"/>
          <a:endParaRPr lang="en-GB"/>
        </a:p>
      </dgm:t>
    </dgm:pt>
    <dgm:pt modelId="{3849B0D8-4D4E-874E-939F-B9A40C9ACBB8}" type="pres">
      <dgm:prSet presAssocID="{523D7CBB-D618-F248-9744-F0A6B43F97CF}" presName="Name0" presStyleCnt="0">
        <dgm:presLayoutVars>
          <dgm:chMax val="7"/>
          <dgm:chPref val="7"/>
          <dgm:dir/>
        </dgm:presLayoutVars>
      </dgm:prSet>
      <dgm:spPr/>
    </dgm:pt>
    <dgm:pt modelId="{F84A3BC6-C0D5-C144-86AB-E8C6CC75FE12}" type="pres">
      <dgm:prSet presAssocID="{523D7CBB-D618-F248-9744-F0A6B43F97CF}" presName="Name1" presStyleCnt="0"/>
      <dgm:spPr/>
    </dgm:pt>
    <dgm:pt modelId="{E91D2D92-ABE4-DE49-813C-1BEE7546708D}" type="pres">
      <dgm:prSet presAssocID="{523D7CBB-D618-F248-9744-F0A6B43F97CF}" presName="cycle" presStyleCnt="0"/>
      <dgm:spPr/>
    </dgm:pt>
    <dgm:pt modelId="{0AC982DD-E939-6F47-9401-DE2F62D8D16C}" type="pres">
      <dgm:prSet presAssocID="{523D7CBB-D618-F248-9744-F0A6B43F97CF}" presName="srcNode" presStyleLbl="node1" presStyleIdx="0" presStyleCnt="4"/>
      <dgm:spPr/>
    </dgm:pt>
    <dgm:pt modelId="{2BCBEA0C-6FD5-AC49-8253-62C367D454D2}" type="pres">
      <dgm:prSet presAssocID="{523D7CBB-D618-F248-9744-F0A6B43F97CF}" presName="conn" presStyleLbl="parChTrans1D2" presStyleIdx="0" presStyleCnt="1"/>
      <dgm:spPr/>
    </dgm:pt>
    <dgm:pt modelId="{9EF17AC7-928D-6D41-BE75-B63B6ACC525D}" type="pres">
      <dgm:prSet presAssocID="{523D7CBB-D618-F248-9744-F0A6B43F97CF}" presName="extraNode" presStyleLbl="node1" presStyleIdx="0" presStyleCnt="4"/>
      <dgm:spPr/>
    </dgm:pt>
    <dgm:pt modelId="{13D8BE76-1394-BF47-BD1A-89A18A72F5D9}" type="pres">
      <dgm:prSet presAssocID="{523D7CBB-D618-F248-9744-F0A6B43F97CF}" presName="dstNode" presStyleLbl="node1" presStyleIdx="0" presStyleCnt="4"/>
      <dgm:spPr/>
    </dgm:pt>
    <dgm:pt modelId="{BF5C440D-73C5-3347-800D-8C266FB17586}" type="pres">
      <dgm:prSet presAssocID="{668CC173-C312-D54E-95C5-72D8F623BAA2}" presName="text_1" presStyleLbl="node1" presStyleIdx="0" presStyleCnt="4">
        <dgm:presLayoutVars>
          <dgm:bulletEnabled val="1"/>
        </dgm:presLayoutVars>
      </dgm:prSet>
      <dgm:spPr/>
    </dgm:pt>
    <dgm:pt modelId="{3FCDFF9C-98B1-7343-B8E3-F2F57FC47217}" type="pres">
      <dgm:prSet presAssocID="{668CC173-C312-D54E-95C5-72D8F623BAA2}" presName="accent_1" presStyleCnt="0"/>
      <dgm:spPr/>
    </dgm:pt>
    <dgm:pt modelId="{03A34897-E7ED-D44A-94C8-9C8D73E12573}" type="pres">
      <dgm:prSet presAssocID="{668CC173-C312-D54E-95C5-72D8F623BAA2}" presName="accentRepeatNode" presStyleLbl="solidFgAcc1" presStyleIdx="0" presStyleCnt="4"/>
      <dgm:spPr/>
    </dgm:pt>
    <dgm:pt modelId="{CC328A5C-FB13-024C-81B1-923238969163}" type="pres">
      <dgm:prSet presAssocID="{D4B3F956-2AE2-774D-AED2-7A003D43C458}" presName="text_2" presStyleLbl="node1" presStyleIdx="1" presStyleCnt="4">
        <dgm:presLayoutVars>
          <dgm:bulletEnabled val="1"/>
        </dgm:presLayoutVars>
      </dgm:prSet>
      <dgm:spPr/>
    </dgm:pt>
    <dgm:pt modelId="{70EBCE72-7193-6745-9735-9F7BB877F21A}" type="pres">
      <dgm:prSet presAssocID="{D4B3F956-2AE2-774D-AED2-7A003D43C458}" presName="accent_2" presStyleCnt="0"/>
      <dgm:spPr/>
    </dgm:pt>
    <dgm:pt modelId="{8EC6D10A-B89D-0843-ACA4-5BFCF78C9869}" type="pres">
      <dgm:prSet presAssocID="{D4B3F956-2AE2-774D-AED2-7A003D43C458}" presName="accentRepeatNode" presStyleLbl="solidFgAcc1" presStyleIdx="1" presStyleCnt="4"/>
      <dgm:spPr/>
    </dgm:pt>
    <dgm:pt modelId="{F6037A81-3653-F549-9530-54661D5855D4}" type="pres">
      <dgm:prSet presAssocID="{33B83254-E3C8-9D48-9664-71F355D80852}" presName="text_3" presStyleLbl="node1" presStyleIdx="2" presStyleCnt="4">
        <dgm:presLayoutVars>
          <dgm:bulletEnabled val="1"/>
        </dgm:presLayoutVars>
      </dgm:prSet>
      <dgm:spPr/>
    </dgm:pt>
    <dgm:pt modelId="{CFF9DB61-306A-394A-9CAE-9F1746890687}" type="pres">
      <dgm:prSet presAssocID="{33B83254-E3C8-9D48-9664-71F355D80852}" presName="accent_3" presStyleCnt="0"/>
      <dgm:spPr/>
    </dgm:pt>
    <dgm:pt modelId="{5F8253EE-7D1A-EE48-8533-70F5B9B3B716}" type="pres">
      <dgm:prSet presAssocID="{33B83254-E3C8-9D48-9664-71F355D80852}" presName="accentRepeatNode" presStyleLbl="solidFgAcc1" presStyleIdx="2" presStyleCnt="4"/>
      <dgm:spPr/>
    </dgm:pt>
    <dgm:pt modelId="{F8762DB6-85FA-1341-B873-E5529989E16E}" type="pres">
      <dgm:prSet presAssocID="{27DE9FF4-1E85-264C-BA7E-14EF07D6D9D8}" presName="text_4" presStyleLbl="node1" presStyleIdx="3" presStyleCnt="4">
        <dgm:presLayoutVars>
          <dgm:bulletEnabled val="1"/>
        </dgm:presLayoutVars>
      </dgm:prSet>
      <dgm:spPr/>
    </dgm:pt>
    <dgm:pt modelId="{D295F9BE-29CB-854A-BDC1-3ABF5486754D}" type="pres">
      <dgm:prSet presAssocID="{27DE9FF4-1E85-264C-BA7E-14EF07D6D9D8}" presName="accent_4" presStyleCnt="0"/>
      <dgm:spPr/>
    </dgm:pt>
    <dgm:pt modelId="{358F2803-52D1-124C-91EE-322B6A14EBBF}" type="pres">
      <dgm:prSet presAssocID="{27DE9FF4-1E85-264C-BA7E-14EF07D6D9D8}" presName="accentRepeatNode" presStyleLbl="solidFgAcc1" presStyleIdx="3" presStyleCnt="4"/>
      <dgm:spPr/>
    </dgm:pt>
  </dgm:ptLst>
  <dgm:cxnLst>
    <dgm:cxn modelId="{9482EB4C-099A-5440-9FC6-4BACFF291C2A}" srcId="{523D7CBB-D618-F248-9744-F0A6B43F97CF}" destId="{33B83254-E3C8-9D48-9664-71F355D80852}" srcOrd="2" destOrd="0" parTransId="{734401DE-9C39-D749-9B48-FC8F4780D90D}" sibTransId="{F140FBB7-81C0-A54C-91C8-2460860281D0}"/>
    <dgm:cxn modelId="{E115E260-BABD-D543-AA3D-4D326A185B89}" srcId="{523D7CBB-D618-F248-9744-F0A6B43F97CF}" destId="{668CC173-C312-D54E-95C5-72D8F623BAA2}" srcOrd="0" destOrd="0" parTransId="{AB63DB31-EFBE-C14F-BCF3-BC7ABF1D285F}" sibTransId="{02B3E912-E782-2E4A-B7C4-034C697899AC}"/>
    <dgm:cxn modelId="{F0696E65-F975-424E-8B1D-9FC9FA99D571}" srcId="{523D7CBB-D618-F248-9744-F0A6B43F97CF}" destId="{D4B3F956-2AE2-774D-AED2-7A003D43C458}" srcOrd="1" destOrd="0" parTransId="{E4D10121-5578-7342-B4F5-37567C3F8288}" sibTransId="{8F8FED82-A380-674E-AE58-28BEEE550579}"/>
    <dgm:cxn modelId="{68F34D68-73EC-4F44-B705-6F39E7F9525A}" type="presOf" srcId="{D4B3F956-2AE2-774D-AED2-7A003D43C458}" destId="{CC328A5C-FB13-024C-81B1-923238969163}" srcOrd="0" destOrd="0" presId="urn:microsoft.com/office/officeart/2008/layout/VerticalCurvedList"/>
    <dgm:cxn modelId="{5B0BC086-03B3-3E46-9ABA-9A165DE6E236}" type="presOf" srcId="{523D7CBB-D618-F248-9744-F0A6B43F97CF}" destId="{3849B0D8-4D4E-874E-939F-B9A40C9ACBB8}" srcOrd="0" destOrd="0" presId="urn:microsoft.com/office/officeart/2008/layout/VerticalCurvedList"/>
    <dgm:cxn modelId="{609023AB-D1C3-324E-88A8-FEB3F6F8944B}" type="presOf" srcId="{668CC173-C312-D54E-95C5-72D8F623BAA2}" destId="{BF5C440D-73C5-3347-800D-8C266FB17586}" srcOrd="0" destOrd="0" presId="urn:microsoft.com/office/officeart/2008/layout/VerticalCurvedList"/>
    <dgm:cxn modelId="{10CF1AAC-4918-1A46-AFCB-6346ECA4CFEC}" srcId="{523D7CBB-D618-F248-9744-F0A6B43F97CF}" destId="{27DE9FF4-1E85-264C-BA7E-14EF07D6D9D8}" srcOrd="3" destOrd="0" parTransId="{A4FF3154-8194-1946-BF68-4911924762BA}" sibTransId="{6AEF6A43-031A-4540-8456-726AA5AC8B2E}"/>
    <dgm:cxn modelId="{99089AC3-ECD3-5845-BFC6-010CE813631A}" type="presOf" srcId="{27DE9FF4-1E85-264C-BA7E-14EF07D6D9D8}" destId="{F8762DB6-85FA-1341-B873-E5529989E16E}" srcOrd="0" destOrd="0" presId="urn:microsoft.com/office/officeart/2008/layout/VerticalCurvedList"/>
    <dgm:cxn modelId="{84FB52E9-270A-6045-9D6C-D7BD4C40438A}" type="presOf" srcId="{33B83254-E3C8-9D48-9664-71F355D80852}" destId="{F6037A81-3653-F549-9530-54661D5855D4}" srcOrd="0" destOrd="0" presId="urn:microsoft.com/office/officeart/2008/layout/VerticalCurvedList"/>
    <dgm:cxn modelId="{99444CF6-6D2F-F34E-9302-6F1B91B82244}" type="presOf" srcId="{02B3E912-E782-2E4A-B7C4-034C697899AC}" destId="{2BCBEA0C-6FD5-AC49-8253-62C367D454D2}" srcOrd="0" destOrd="0" presId="urn:microsoft.com/office/officeart/2008/layout/VerticalCurvedList"/>
    <dgm:cxn modelId="{51E8DAA3-3AC8-0949-B718-EF2073FC52D4}" type="presParOf" srcId="{3849B0D8-4D4E-874E-939F-B9A40C9ACBB8}" destId="{F84A3BC6-C0D5-C144-86AB-E8C6CC75FE12}" srcOrd="0" destOrd="0" presId="urn:microsoft.com/office/officeart/2008/layout/VerticalCurvedList"/>
    <dgm:cxn modelId="{3A2D9EA9-E4CC-2A4F-BD62-A595FD8447CC}" type="presParOf" srcId="{F84A3BC6-C0D5-C144-86AB-E8C6CC75FE12}" destId="{E91D2D92-ABE4-DE49-813C-1BEE7546708D}" srcOrd="0" destOrd="0" presId="urn:microsoft.com/office/officeart/2008/layout/VerticalCurvedList"/>
    <dgm:cxn modelId="{11035ACC-20B9-BD48-A095-C1AD9EF651DE}" type="presParOf" srcId="{E91D2D92-ABE4-DE49-813C-1BEE7546708D}" destId="{0AC982DD-E939-6F47-9401-DE2F62D8D16C}" srcOrd="0" destOrd="0" presId="urn:microsoft.com/office/officeart/2008/layout/VerticalCurvedList"/>
    <dgm:cxn modelId="{3631E0C1-A0D2-8344-B249-8DAFD3C340CE}" type="presParOf" srcId="{E91D2D92-ABE4-DE49-813C-1BEE7546708D}" destId="{2BCBEA0C-6FD5-AC49-8253-62C367D454D2}" srcOrd="1" destOrd="0" presId="urn:microsoft.com/office/officeart/2008/layout/VerticalCurvedList"/>
    <dgm:cxn modelId="{F10BE737-0553-E244-8349-3788A8645662}" type="presParOf" srcId="{E91D2D92-ABE4-DE49-813C-1BEE7546708D}" destId="{9EF17AC7-928D-6D41-BE75-B63B6ACC525D}" srcOrd="2" destOrd="0" presId="urn:microsoft.com/office/officeart/2008/layout/VerticalCurvedList"/>
    <dgm:cxn modelId="{BB1F6999-8411-FD47-A0B2-6C758B2883C9}" type="presParOf" srcId="{E91D2D92-ABE4-DE49-813C-1BEE7546708D}" destId="{13D8BE76-1394-BF47-BD1A-89A18A72F5D9}" srcOrd="3" destOrd="0" presId="urn:microsoft.com/office/officeart/2008/layout/VerticalCurvedList"/>
    <dgm:cxn modelId="{2A1E33C8-69D1-F74E-93D8-41285E0739B9}" type="presParOf" srcId="{F84A3BC6-C0D5-C144-86AB-E8C6CC75FE12}" destId="{BF5C440D-73C5-3347-800D-8C266FB17586}" srcOrd="1" destOrd="0" presId="urn:microsoft.com/office/officeart/2008/layout/VerticalCurvedList"/>
    <dgm:cxn modelId="{4B6ECEF2-3D31-EB4B-BB1B-A27690C50D63}" type="presParOf" srcId="{F84A3BC6-C0D5-C144-86AB-E8C6CC75FE12}" destId="{3FCDFF9C-98B1-7343-B8E3-F2F57FC47217}" srcOrd="2" destOrd="0" presId="urn:microsoft.com/office/officeart/2008/layout/VerticalCurvedList"/>
    <dgm:cxn modelId="{F560CAF2-00C4-8245-ABFA-11AE54668718}" type="presParOf" srcId="{3FCDFF9C-98B1-7343-B8E3-F2F57FC47217}" destId="{03A34897-E7ED-D44A-94C8-9C8D73E12573}" srcOrd="0" destOrd="0" presId="urn:microsoft.com/office/officeart/2008/layout/VerticalCurvedList"/>
    <dgm:cxn modelId="{62004B9F-3DDE-FF41-B6A5-0A6C3972EBB8}" type="presParOf" srcId="{F84A3BC6-C0D5-C144-86AB-E8C6CC75FE12}" destId="{CC328A5C-FB13-024C-81B1-923238969163}" srcOrd="3" destOrd="0" presId="urn:microsoft.com/office/officeart/2008/layout/VerticalCurvedList"/>
    <dgm:cxn modelId="{24F0D6A3-9782-684C-973B-74F737D00C2E}" type="presParOf" srcId="{F84A3BC6-C0D5-C144-86AB-E8C6CC75FE12}" destId="{70EBCE72-7193-6745-9735-9F7BB877F21A}" srcOrd="4" destOrd="0" presId="urn:microsoft.com/office/officeart/2008/layout/VerticalCurvedList"/>
    <dgm:cxn modelId="{7524B075-2F40-0B46-A398-E5A645B2B6CF}" type="presParOf" srcId="{70EBCE72-7193-6745-9735-9F7BB877F21A}" destId="{8EC6D10A-B89D-0843-ACA4-5BFCF78C9869}" srcOrd="0" destOrd="0" presId="urn:microsoft.com/office/officeart/2008/layout/VerticalCurvedList"/>
    <dgm:cxn modelId="{1E5261E6-8C19-6F4B-B67E-E7B0AE7A1098}" type="presParOf" srcId="{F84A3BC6-C0D5-C144-86AB-E8C6CC75FE12}" destId="{F6037A81-3653-F549-9530-54661D5855D4}" srcOrd="5" destOrd="0" presId="urn:microsoft.com/office/officeart/2008/layout/VerticalCurvedList"/>
    <dgm:cxn modelId="{490133E8-7A09-0A4F-A4F8-B48E0A90ADA6}" type="presParOf" srcId="{F84A3BC6-C0D5-C144-86AB-E8C6CC75FE12}" destId="{CFF9DB61-306A-394A-9CAE-9F1746890687}" srcOrd="6" destOrd="0" presId="urn:microsoft.com/office/officeart/2008/layout/VerticalCurvedList"/>
    <dgm:cxn modelId="{8A67C4A1-9318-3D47-87C0-5CB9C7FE5138}" type="presParOf" srcId="{CFF9DB61-306A-394A-9CAE-9F1746890687}" destId="{5F8253EE-7D1A-EE48-8533-70F5B9B3B716}" srcOrd="0" destOrd="0" presId="urn:microsoft.com/office/officeart/2008/layout/VerticalCurvedList"/>
    <dgm:cxn modelId="{C14E1817-5E07-F248-9AB9-4C1650CA3BCB}" type="presParOf" srcId="{F84A3BC6-C0D5-C144-86AB-E8C6CC75FE12}" destId="{F8762DB6-85FA-1341-B873-E5529989E16E}" srcOrd="7" destOrd="0" presId="urn:microsoft.com/office/officeart/2008/layout/VerticalCurvedList"/>
    <dgm:cxn modelId="{3F8761A6-D812-B649-BBDE-16C9A846451E}" type="presParOf" srcId="{F84A3BC6-C0D5-C144-86AB-E8C6CC75FE12}" destId="{D295F9BE-29CB-854A-BDC1-3ABF5486754D}" srcOrd="8" destOrd="0" presId="urn:microsoft.com/office/officeart/2008/layout/VerticalCurvedList"/>
    <dgm:cxn modelId="{913FF774-168D-C94E-A177-D474090B720D}" type="presParOf" srcId="{D295F9BE-29CB-854A-BDC1-3ABF5486754D}" destId="{358F2803-52D1-124C-91EE-322B6A14EBB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181CB6-4A53-5547-8D66-337A6085EAD8}">
      <dsp:nvSpPr>
        <dsp:cNvPr id="0" name=""/>
        <dsp:cNvSpPr/>
      </dsp:nvSpPr>
      <dsp:spPr>
        <a:xfrm>
          <a:off x="1933" y="920584"/>
          <a:ext cx="2973471" cy="356816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93713" tIns="0" rIns="293713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dirty="0"/>
            <a:t>Ymyrraeth: Creu cynllun priodol i athrawon dan hyfforddiant ar sut i greu cynlluniau gwers i gynyddu cymhelliant disgyblion yng ngwers Addysg Gorfforol.</a:t>
          </a:r>
          <a:endParaRPr lang="en-US" sz="1700" kern="1200" dirty="0"/>
        </a:p>
      </dsp:txBody>
      <dsp:txXfrm>
        <a:off x="1933" y="2347851"/>
        <a:ext cx="2973471" cy="2140899"/>
      </dsp:txXfrm>
    </dsp:sp>
    <dsp:sp modelId="{D569D5CB-4FFD-6B4C-B8FF-7C090392BAA1}">
      <dsp:nvSpPr>
        <dsp:cNvPr id="0" name=""/>
        <dsp:cNvSpPr/>
      </dsp:nvSpPr>
      <dsp:spPr>
        <a:xfrm>
          <a:off x="1933" y="920584"/>
          <a:ext cx="2973471" cy="1427266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93713" tIns="165100" rIns="293713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1933" y="920584"/>
        <a:ext cx="2973471" cy="1427266"/>
      </dsp:txXfrm>
    </dsp:sp>
    <dsp:sp modelId="{3A21EA79-3FAE-A14C-8925-7B627507F3FB}">
      <dsp:nvSpPr>
        <dsp:cNvPr id="0" name=""/>
        <dsp:cNvSpPr/>
      </dsp:nvSpPr>
      <dsp:spPr>
        <a:xfrm>
          <a:off x="3213283" y="920584"/>
          <a:ext cx="2973471" cy="356816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93713" tIns="0" rIns="293713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dirty="0"/>
            <a:t>Edrych ar ‘Self Determination Theory’</a:t>
          </a:r>
          <a:endParaRPr lang="en-US" sz="1700" kern="1200" dirty="0"/>
        </a:p>
      </dsp:txBody>
      <dsp:txXfrm>
        <a:off x="3213283" y="2347851"/>
        <a:ext cx="2973471" cy="2140899"/>
      </dsp:txXfrm>
    </dsp:sp>
    <dsp:sp modelId="{387B25D7-E40C-4C43-8FCB-A6C28CAF074F}">
      <dsp:nvSpPr>
        <dsp:cNvPr id="0" name=""/>
        <dsp:cNvSpPr/>
      </dsp:nvSpPr>
      <dsp:spPr>
        <a:xfrm>
          <a:off x="3213283" y="920584"/>
          <a:ext cx="2973471" cy="1427266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93713" tIns="165100" rIns="293713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213283" y="920584"/>
        <a:ext cx="2973471" cy="14272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CBEA0C-6FD5-AC49-8253-62C367D454D2}">
      <dsp:nvSpPr>
        <dsp:cNvPr id="0" name=""/>
        <dsp:cNvSpPr/>
      </dsp:nvSpPr>
      <dsp:spPr>
        <a:xfrm>
          <a:off x="-8022576" y="-1225591"/>
          <a:ext cx="9545318" cy="9545318"/>
        </a:xfrm>
        <a:prstGeom prst="blockArc">
          <a:avLst>
            <a:gd name="adj1" fmla="val 18900000"/>
            <a:gd name="adj2" fmla="val 2700000"/>
            <a:gd name="adj3" fmla="val 226"/>
          </a:avLst>
        </a:pr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5C440D-73C5-3347-800D-8C266FB17586}">
      <dsp:nvSpPr>
        <dsp:cNvPr id="0" name=""/>
        <dsp:cNvSpPr/>
      </dsp:nvSpPr>
      <dsp:spPr>
        <a:xfrm>
          <a:off x="796492" y="545397"/>
          <a:ext cx="8076990" cy="109136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66268" tIns="45720" rIns="45720" bIns="4572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Gall </a:t>
          </a:r>
          <a:r>
            <a:rPr lang="en-GB" sz="1800" kern="1200" dirty="0" err="1"/>
            <a:t>cyd-destun</a:t>
          </a:r>
          <a:r>
            <a:rPr lang="en-GB" sz="1800" kern="1200" dirty="0"/>
            <a:t> </a:t>
          </a:r>
          <a:r>
            <a:rPr lang="en-GB" sz="1800" kern="1200" dirty="0" err="1"/>
            <a:t>cymdeithasol</a:t>
          </a:r>
          <a:r>
            <a:rPr lang="en-GB" sz="1800" kern="1200" dirty="0"/>
            <a:t> </a:t>
          </a:r>
          <a:r>
            <a:rPr lang="en-GB" sz="1800" kern="1200" dirty="0" err="1"/>
            <a:t>gefnogi</a:t>
          </a:r>
          <a:r>
            <a:rPr lang="en-GB" sz="1800" kern="1200" dirty="0"/>
            <a:t> neu </a:t>
          </a:r>
          <a:r>
            <a:rPr lang="en-GB" sz="1800" kern="1200" dirty="0" err="1"/>
            <a:t>lesteirio</a:t>
          </a:r>
          <a:r>
            <a:rPr lang="en-GB" sz="1800" kern="1200" dirty="0"/>
            <a:t> </a:t>
          </a:r>
          <a:r>
            <a:rPr lang="en-GB" sz="1800" kern="1200" dirty="0" err="1"/>
            <a:t>tueddiadau</a:t>
          </a:r>
          <a:r>
            <a:rPr lang="en-GB" sz="1800" kern="1200" dirty="0"/>
            <a:t> </a:t>
          </a:r>
          <a:r>
            <a:rPr lang="en-GB" sz="1800" kern="1200" dirty="0" err="1"/>
            <a:t>naturiol</a:t>
          </a:r>
          <a:r>
            <a:rPr lang="en-GB" sz="1800" kern="1200" dirty="0"/>
            <a:t> </a:t>
          </a:r>
          <a:r>
            <a:rPr lang="en-GB" sz="1800" kern="1200" dirty="0" err="1"/>
            <a:t>tuag</a:t>
          </a:r>
          <a:r>
            <a:rPr lang="en-GB" sz="1800" kern="1200" dirty="0"/>
            <a:t> at </a:t>
          </a:r>
          <a:r>
            <a:rPr lang="en-GB" sz="1800" kern="1200" dirty="0" err="1"/>
            <a:t>ymgysylltiad</a:t>
          </a:r>
          <a:r>
            <a:rPr lang="en-GB" sz="1800" kern="1200" dirty="0"/>
            <a:t> </a:t>
          </a:r>
          <a:r>
            <a:rPr lang="en-GB" sz="1800" kern="1200" dirty="0" err="1"/>
            <a:t>gweithredol</a:t>
          </a:r>
          <a:r>
            <a:rPr lang="en-GB" sz="1800" kern="1200" dirty="0"/>
            <a:t> a </a:t>
          </a:r>
          <a:r>
            <a:rPr lang="en-GB" sz="1800" kern="1200" dirty="0" err="1"/>
            <a:t>thwf</a:t>
          </a:r>
          <a:r>
            <a:rPr lang="en-GB" sz="1800" kern="1200" dirty="0"/>
            <a:t> </a:t>
          </a:r>
          <a:r>
            <a:rPr lang="en-GB" sz="1800" kern="1200" dirty="0" err="1"/>
            <a:t>ffisiolegol</a:t>
          </a:r>
          <a:r>
            <a:rPr lang="en-GB" sz="1800" kern="1200" dirty="0"/>
            <a:t>.</a:t>
          </a:r>
        </a:p>
      </dsp:txBody>
      <dsp:txXfrm>
        <a:off x="796492" y="545397"/>
        <a:ext cx="8076990" cy="1091361"/>
      </dsp:txXfrm>
    </dsp:sp>
    <dsp:sp modelId="{03A34897-E7ED-D44A-94C8-9C8D73E12573}">
      <dsp:nvSpPr>
        <dsp:cNvPr id="0" name=""/>
        <dsp:cNvSpPr/>
      </dsp:nvSpPr>
      <dsp:spPr>
        <a:xfrm>
          <a:off x="114390" y="408976"/>
          <a:ext cx="1364202" cy="1364202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328A5C-FB13-024C-81B1-923238969163}">
      <dsp:nvSpPr>
        <dsp:cNvPr id="0" name=""/>
        <dsp:cNvSpPr/>
      </dsp:nvSpPr>
      <dsp:spPr>
        <a:xfrm>
          <a:off x="1422194" y="2182723"/>
          <a:ext cx="7451287" cy="109136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66268" tIns="45720" rIns="45720" bIns="4572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SDT </a:t>
          </a:r>
          <a:r>
            <a:rPr lang="en-GB" sz="1800" kern="1200" dirty="0" err="1"/>
            <a:t>yn</a:t>
          </a:r>
          <a:r>
            <a:rPr lang="en-GB" sz="1800" kern="1200" dirty="0"/>
            <a:t> cymryd yn ganiataol bod pobl yn organebau gweithredol gyda thueddiadau datblygedig tuag at dyfu, meistroli heriau amgylchynol, ac integreiddio </a:t>
          </a:r>
          <a:r>
            <a:rPr lang="en-GB" sz="1800" kern="1200" dirty="0" err="1"/>
            <a:t>profiadau</a:t>
          </a:r>
          <a:r>
            <a:rPr lang="en-GB" sz="1800" kern="1200" dirty="0"/>
            <a:t> </a:t>
          </a:r>
          <a:r>
            <a:rPr lang="en-GB" sz="1800" kern="1200" dirty="0" err="1"/>
            <a:t>newydd</a:t>
          </a:r>
          <a:r>
            <a:rPr lang="en-GB" sz="1800" kern="1200" dirty="0"/>
            <a:t>.</a:t>
          </a:r>
        </a:p>
      </dsp:txBody>
      <dsp:txXfrm>
        <a:off x="1422194" y="2182723"/>
        <a:ext cx="7451287" cy="1091361"/>
      </dsp:txXfrm>
    </dsp:sp>
    <dsp:sp modelId="{8EC6D10A-B89D-0843-ACA4-5BFCF78C9869}">
      <dsp:nvSpPr>
        <dsp:cNvPr id="0" name=""/>
        <dsp:cNvSpPr/>
      </dsp:nvSpPr>
      <dsp:spPr>
        <a:xfrm>
          <a:off x="740093" y="2046303"/>
          <a:ext cx="1364202" cy="1364202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037A81-3653-F549-9530-54661D5855D4}">
      <dsp:nvSpPr>
        <dsp:cNvPr id="0" name=""/>
        <dsp:cNvSpPr/>
      </dsp:nvSpPr>
      <dsp:spPr>
        <a:xfrm>
          <a:off x="1422194" y="3820050"/>
          <a:ext cx="7451287" cy="109136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66268" tIns="45720" rIns="45720" bIns="4572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Mae sail SDT </a:t>
          </a:r>
          <a:r>
            <a:rPr lang="en-GB" sz="1800" kern="1200" dirty="0" err="1"/>
            <a:t>yn</a:t>
          </a:r>
          <a:r>
            <a:rPr lang="en-GB" sz="1800" kern="1200" dirty="0"/>
            <a:t> </a:t>
          </a:r>
          <a:r>
            <a:rPr lang="en-GB" sz="1800" kern="1200" dirty="0" err="1"/>
            <a:t>seiliedig</a:t>
          </a:r>
          <a:r>
            <a:rPr lang="en-GB" sz="1800" kern="1200" dirty="0"/>
            <a:t> </a:t>
          </a:r>
          <a:r>
            <a:rPr lang="en-GB" sz="1800" kern="1200" dirty="0" err="1"/>
            <a:t>ar</a:t>
          </a:r>
          <a:r>
            <a:rPr lang="en-GB" sz="1800" kern="1200" dirty="0"/>
            <a:t> </a:t>
          </a:r>
          <a:r>
            <a:rPr lang="en-GB" sz="1800" kern="1200" dirty="0" err="1"/>
            <a:t>ansawdd</a:t>
          </a:r>
          <a:r>
            <a:rPr lang="en-GB" sz="1800" kern="1200" dirty="0"/>
            <a:t> y </a:t>
          </a:r>
          <a:r>
            <a:rPr lang="en-GB" sz="1800" kern="1200" dirty="0" err="1"/>
            <a:t>cymhelliant</a:t>
          </a:r>
          <a:r>
            <a:rPr lang="en-GB" sz="1800" kern="1200" dirty="0"/>
            <a:t> - </a:t>
          </a:r>
          <a:r>
            <a:rPr lang="en-GB" sz="1800" kern="1200" dirty="0" err="1"/>
            <a:t>nodau</a:t>
          </a:r>
          <a:r>
            <a:rPr lang="en-GB" sz="1800" kern="1200" dirty="0"/>
            <a:t> </a:t>
          </a:r>
          <a:r>
            <a:rPr lang="en-GB" sz="1800" kern="1200" dirty="0" err="1"/>
            <a:t>penodol</a:t>
          </a:r>
          <a:r>
            <a:rPr lang="en-GB" sz="1800" kern="1200" dirty="0"/>
            <a:t> </a:t>
          </a:r>
          <a:r>
            <a:rPr lang="en-GB" sz="1800" kern="1200" dirty="0" err="1"/>
            <a:t>sy'n</a:t>
          </a:r>
          <a:r>
            <a:rPr lang="en-GB" sz="1800" kern="1200" dirty="0"/>
            <a:t> </a:t>
          </a:r>
          <a:r>
            <a:rPr lang="en-GB" sz="1800" kern="1200" dirty="0" err="1"/>
            <a:t>arwain</a:t>
          </a:r>
          <a:r>
            <a:rPr lang="en-GB" sz="1800" kern="1200" dirty="0"/>
            <a:t> at y </a:t>
          </a:r>
          <a:r>
            <a:rPr lang="en-GB" sz="1800" kern="1200" dirty="0" err="1"/>
            <a:t>camau</a:t>
          </a:r>
          <a:r>
            <a:rPr lang="en-GB" sz="1800" kern="1200" dirty="0"/>
            <a:t> </a:t>
          </a:r>
          <a:r>
            <a:rPr lang="en-GB" sz="1800" kern="1200" dirty="0" err="1"/>
            <a:t>gweithredu</a:t>
          </a:r>
          <a:r>
            <a:rPr lang="en-GB" sz="1800" kern="1200" dirty="0"/>
            <a:t>.</a:t>
          </a:r>
        </a:p>
      </dsp:txBody>
      <dsp:txXfrm>
        <a:off x="1422194" y="3820050"/>
        <a:ext cx="7451287" cy="1091361"/>
      </dsp:txXfrm>
    </dsp:sp>
    <dsp:sp modelId="{5F8253EE-7D1A-EE48-8533-70F5B9B3B716}">
      <dsp:nvSpPr>
        <dsp:cNvPr id="0" name=""/>
        <dsp:cNvSpPr/>
      </dsp:nvSpPr>
      <dsp:spPr>
        <a:xfrm>
          <a:off x="740093" y="3683630"/>
          <a:ext cx="1364202" cy="1364202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762DB6-85FA-1341-B873-E5529989E16E}">
      <dsp:nvSpPr>
        <dsp:cNvPr id="0" name=""/>
        <dsp:cNvSpPr/>
      </dsp:nvSpPr>
      <dsp:spPr>
        <a:xfrm>
          <a:off x="796492" y="5457376"/>
          <a:ext cx="8076990" cy="109136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66268" tIns="45720" rIns="45720" bIns="4572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Mae SDT </a:t>
          </a:r>
          <a:r>
            <a:rPr lang="en-GB" sz="1800" kern="1200" dirty="0" err="1"/>
            <a:t>yn</a:t>
          </a:r>
          <a:r>
            <a:rPr lang="en-GB" sz="1800" kern="1200" dirty="0"/>
            <a:t> </a:t>
          </a:r>
          <a:r>
            <a:rPr lang="en-GB" sz="1800" kern="1200" dirty="0" err="1"/>
            <a:t>ymwneud</a:t>
          </a:r>
          <a:r>
            <a:rPr lang="en-GB" sz="1800" kern="1200" dirty="0"/>
            <a:t> </a:t>
          </a:r>
          <a:r>
            <a:rPr lang="en-GB" sz="1800" kern="1200" dirty="0" err="1"/>
            <a:t>â</a:t>
          </a:r>
          <a:r>
            <a:rPr lang="en-GB" sz="1800" kern="1200" dirty="0"/>
            <a:t> </a:t>
          </a:r>
          <a:r>
            <a:rPr lang="en-GB" sz="1800" kern="1200" dirty="0" err="1"/>
            <a:t>sut</a:t>
          </a:r>
          <a:r>
            <a:rPr lang="en-GB" sz="1800" kern="1200" dirty="0"/>
            <a:t> </a:t>
          </a:r>
          <a:r>
            <a:rPr lang="en-GB" sz="1800" kern="1200" dirty="0" err="1"/>
            <a:t>mae</a:t>
          </a:r>
          <a:r>
            <a:rPr lang="en-GB" sz="1800" kern="1200" dirty="0"/>
            <a:t> </a:t>
          </a:r>
          <a:r>
            <a:rPr lang="en-GB" sz="1800" kern="1200" dirty="0" err="1"/>
            <a:t>ffactorau</a:t>
          </a:r>
          <a:r>
            <a:rPr lang="en-GB" sz="1800" kern="1200" dirty="0"/>
            <a:t> </a:t>
          </a:r>
          <a:r>
            <a:rPr lang="en-GB" sz="1800" kern="1200" dirty="0" err="1"/>
            <a:t>cymdeithasol</a:t>
          </a:r>
          <a:r>
            <a:rPr lang="en-GB" sz="1800" kern="1200" dirty="0"/>
            <a:t> a </a:t>
          </a:r>
          <a:r>
            <a:rPr lang="en-GB" sz="1800" kern="1200" dirty="0" err="1"/>
            <a:t>gwybyddol</a:t>
          </a:r>
          <a:r>
            <a:rPr lang="en-GB" sz="1800" kern="1200" dirty="0"/>
            <a:t> </a:t>
          </a:r>
          <a:r>
            <a:rPr lang="en-GB" sz="1800" kern="1200" dirty="0" err="1"/>
            <a:t>yn</a:t>
          </a:r>
          <a:r>
            <a:rPr lang="en-GB" sz="1800" kern="1200" dirty="0"/>
            <a:t> </a:t>
          </a:r>
          <a:r>
            <a:rPr lang="en-GB" sz="1800" kern="1200" dirty="0" err="1"/>
            <a:t>rhwystro</a:t>
          </a:r>
          <a:r>
            <a:rPr lang="en-GB" sz="1800" kern="1200" dirty="0"/>
            <a:t> </a:t>
          </a:r>
          <a:r>
            <a:rPr lang="en-GB" sz="1800" kern="1200" dirty="0" err="1"/>
            <a:t>neu'n</a:t>
          </a:r>
          <a:r>
            <a:rPr lang="en-GB" sz="1800" kern="1200" dirty="0"/>
            <a:t> </a:t>
          </a:r>
          <a:r>
            <a:rPr lang="en-GB" sz="1800" kern="1200" dirty="0" err="1"/>
            <a:t>cefnogi</a:t>
          </a:r>
          <a:r>
            <a:rPr lang="en-GB" sz="1800" kern="1200" dirty="0"/>
            <a:t> </a:t>
          </a:r>
          <a:r>
            <a:rPr lang="en-GB" sz="1800" kern="1200" dirty="0" err="1"/>
            <a:t>unigolyn</a:t>
          </a:r>
          <a:r>
            <a:rPr lang="en-GB" sz="1800" kern="1200" dirty="0"/>
            <a:t>.</a:t>
          </a:r>
        </a:p>
      </dsp:txBody>
      <dsp:txXfrm>
        <a:off x="796492" y="5457376"/>
        <a:ext cx="8076990" cy="1091361"/>
      </dsp:txXfrm>
    </dsp:sp>
    <dsp:sp modelId="{358F2803-52D1-124C-91EE-322B6A14EBBF}">
      <dsp:nvSpPr>
        <dsp:cNvPr id="0" name=""/>
        <dsp:cNvSpPr/>
      </dsp:nvSpPr>
      <dsp:spPr>
        <a:xfrm>
          <a:off x="114390" y="5320956"/>
          <a:ext cx="1364202" cy="1364202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ADB9FC-50CB-5342-952C-AC947ED68438}" type="datetimeFigureOut">
              <a:rPr lang="cy-GB" smtClean="0"/>
              <a:t>10/03/22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ADE25E-89F2-6D4E-A3B5-D48B784AAE9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73665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Dwi wedi dewis ymgymryd a’r pwnc hon gan fy mod i yng nghanol cwblhau TAR yn Addysg Gorfforol a teimlaf fod angen creu ymyrraeth er mwyn cefnogi athrawon newydd i greu cynlluniau gwers sydd yn hybu awyrgylch sydd â chymhelliant cynhenid.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578080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Pwrpas yr ymyrraeth hon.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934660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Fy nghefndir i:</a:t>
            </a:r>
          </a:p>
          <a:p>
            <a:r>
              <a:rPr lang="cy-GB" dirty="0"/>
              <a:t>Wedi bod yn rhan o dimau nofio, hoci a phêl-rwyd. Wedi cystadlu ar draws Prydain yn rhwyfo dros Prifysgol Metropolitan Caerdydd – wedi ennill pedwarydd safle ym Mhencampwriaethau Rhywfo Dan-do Prydain. </a:t>
            </a:r>
          </a:p>
          <a:p>
            <a:r>
              <a:rPr lang="cy-GB" dirty="0"/>
              <a:t>Wedi dysgu Addysg Gorfforol yn ysgol yng Nghorllewin Cymru am ddwy flynedd.</a:t>
            </a:r>
          </a:p>
          <a:p>
            <a:r>
              <a:rPr lang="cy-GB" dirty="0"/>
              <a:t>Yng nghanol cwblhau cwrs TAR Addysg Gorfforol yng Nghaerdydd. </a:t>
            </a:r>
          </a:p>
          <a:p>
            <a:r>
              <a:rPr lang="cy-GB" dirty="0"/>
              <a:t>Wedi fy leoli mewn dau ysgol Cymraeg yng Nghaerdydd. 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717850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Mae cymhelliant yn edrych yn wahanol i bawb a mae’r diffiniadau yn amrywio gan bob awdur. </a:t>
            </a:r>
          </a:p>
          <a:p>
            <a:endParaRPr lang="cy-GB" dirty="0"/>
          </a:p>
          <a:p>
            <a:r>
              <a:rPr lang="cy-GB" dirty="0"/>
              <a:t>Mae’r sleid nesaf yn dangos 20 mlynedd o wahanol ddifffiniadau gan amryw o wahanol awduron pan yn ceisio rhoi ddiffiniad ar cymhelliant.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365964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Rhai o’r ddiffiniadau darganfyddais i oedd:</a:t>
            </a:r>
          </a:p>
          <a:p>
            <a:r>
              <a:rPr lang="cy-GB" dirty="0"/>
              <a:t>Deci a Ryan (2000)</a:t>
            </a:r>
          </a:p>
          <a:p>
            <a:r>
              <a:rPr lang="cy-GB" dirty="0"/>
              <a:t>Tohidi a Jabbari (2012)</a:t>
            </a:r>
          </a:p>
          <a:p>
            <a:r>
              <a:rPr lang="cy-GB" dirty="0"/>
              <a:t>Schunk a DiBenedetto (2020)</a:t>
            </a:r>
          </a:p>
          <a:p>
            <a:r>
              <a:rPr lang="cy-GB" dirty="0"/>
              <a:t>Weinberg a Gould (2015)</a:t>
            </a:r>
          </a:p>
          <a:p>
            <a:r>
              <a:rPr lang="cy-GB" dirty="0"/>
              <a:t>Gopalan et al., (2017)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063958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Rydw i wedi seilio fy ymyrraeth i ar ‘Self Determination Theory’ Deci a Ryan.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133965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Wrth ddarllen y llyfryddiaeth, darganfyddais i rhai pwyntiau teimlaf sydd yn disgrifio’r theori yn dda sydd yn seilio ar fy ymyrraeth i.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783849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Dros y cyfnod clo, mi newidodd gwersi Addysg Gorfforol i ddysgu ar-lein.  Roedd rhaid i ni fel athrawon newid y ffordd yr oeddem yn dysgu a ceiso’n gorau i gymhellu disgyblion mor gymaint mi allwn ni yn yr ystafell ddosbarth. 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111443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929769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Mae Addysg Gorfforol yn edrych yn wahanol iawn mewn ystafell ddosbarth.  </a:t>
            </a:r>
          </a:p>
          <a:p>
            <a:endParaRPr lang="cy-GB" dirty="0"/>
          </a:p>
          <a:p>
            <a:r>
              <a:rPr lang="cy-GB" dirty="0"/>
              <a:t>Rhanfwyaf o’r amser, mae Addysg Gorfforol mewn ystafell dosbarth rhan fwyaf o’r amser pan ddewisiwyd i TGAU.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10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896732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Mae cymhelliant disgyblion yn gallu edrych yn wahnaol iawn mewn gwers Addysg Gorfforol mewn gampfa.  All hyn ddibynu ar gallu, oedran, grwp dysgu, ffrindiau a’r athro/awes.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11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838817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Mae’r athro/awes yn gallu cael effaith mawr ar gymhelliant y disgyblion.  All hyn godi o’r fath o dasg, gwahaniaethu ar sail gallu, grwp o ffrindiau ayyb.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12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397449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Yn ôl yr holl awduron hyn, mae athrawon yn gallu cael effaith mawr ar gymhelliant disgyblion.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13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635968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Mae’r theori wedi’i seilio ar y tri peth hyn ac mae’n bwysig ein bod ni yn gallu ystyried pam fod rhain yn bwysig.</a:t>
            </a:r>
          </a:p>
          <a:p>
            <a:endParaRPr lang="cy-GB" dirty="0"/>
          </a:p>
          <a:p>
            <a:r>
              <a:rPr lang="cy-GB" dirty="0"/>
              <a:t>Er mwyn fod cymhelliant yn bodoli, mae elfen o’r tri hyn yn bodoli ac yn cael eu effeithio rhyw sut.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14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295674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Dwi wedi seilio fy ymyrraeth i ar adborth yr wyf wedi’i dderbyn ar fy ngwersi i. </a:t>
            </a:r>
            <a:br>
              <a:rPr lang="cy-GB" dirty="0"/>
            </a:br>
            <a:endParaRPr lang="cy-GB" dirty="0"/>
          </a:p>
          <a:p>
            <a:r>
              <a:rPr lang="cy-GB" dirty="0"/>
              <a:t>Gweler ar y sgrin rhai o’r adborth dwi wedi dderbyn hyd yma ar fy nhaith i wrth imi gael fy hyfforddi i fod yn athrawes Addysg Gorfforol ysgol Uwchradd.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15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056035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Mae Motivation Behaviour Change Techniques yn ran annatod o Self-Determination Theory.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16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2746249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Yn ôl Deci a Ryan (2008), gweler ddiffiniadau o’r hyn yr wyf am sôn am nesaf a beth dwi wedi seilio fy ymyrraeth ar – Ymreolaeth, Perthnasedd a Chymhwysedd.  </a:t>
            </a:r>
          </a:p>
          <a:p>
            <a:br>
              <a:rPr lang="cy-GB" dirty="0"/>
            </a:br>
            <a:r>
              <a:rPr lang="cy-GB" dirty="0"/>
              <a:t>Dwi wedi dewis tri elfen gwahanol o’r tetitlau yma ac yna wedi seilio fy ymyrraeth ar naw elfen gwahanol o Motivation Behaviour Change Techniques.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17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751026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18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0817873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19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2129892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20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5180039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21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1715011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22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035056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23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5500070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24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8107981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25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0699809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26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8162870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27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2587244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Mae fy ymyrraeth wedi’i seilio ar y dudalen hon.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28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6408794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33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4879066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34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8013594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ADE25E-89F2-6D4E-A3B5-D48B784AAE9D}" type="slidenum">
              <a:rPr lang="cy-GB" smtClean="0"/>
              <a:t>36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21831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cap="all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Thursday, March 10,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370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Thursday, March 10,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888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Thursday, March 10,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6617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Thursday, March 10,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962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Thursday, March 10, 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083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Thursday, March 10, 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743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Thursday, March 10, 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693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Thursday, March 10,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3967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Thursday, March 10,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387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Thursday, March 10,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636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Thursday, March 10,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655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Thursday, March 10,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62809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4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2DFF2D-EA41-4CBE-9659-C2917E488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F9C10E-FD7C-B14A-B25A-0B6E26D70E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0000" y="719999"/>
            <a:ext cx="5015638" cy="4309199"/>
          </a:xfrm>
        </p:spPr>
        <p:txBody>
          <a:bodyPr>
            <a:normAutofit fontScale="90000"/>
          </a:bodyPr>
          <a:lstStyle/>
          <a:p>
            <a:r>
              <a:rPr lang="cy-GB" dirty="0"/>
              <a:t>Sut i gynyddu cymhelliant disgyblion yng ngwersi addysg gorfforol?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AD6C65-AD80-104A-BA40-07F626D1A0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0000" y="5029199"/>
            <a:ext cx="5015638" cy="737999"/>
          </a:xfrm>
        </p:spPr>
        <p:txBody>
          <a:bodyPr>
            <a:normAutofit/>
          </a:bodyPr>
          <a:lstStyle/>
          <a:p>
            <a:r>
              <a:rPr lang="cy-GB" dirty="0"/>
              <a:t>SARA WYN EVANS</a:t>
            </a:r>
          </a:p>
        </p:txBody>
      </p:sp>
      <p:pic>
        <p:nvPicPr>
          <p:cNvPr id="4" name="Picture 3" descr="Peluit pelatih">
            <a:extLst>
              <a:ext uri="{FF2B5EF4-FFF2-40B4-BE49-F238E27FC236}">
                <a16:creationId xmlns:a16="http://schemas.microsoft.com/office/drawing/2014/main" id="{36FAFD33-01F9-49DB-A018-FD186AA807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424" r="2457" b="-1"/>
          <a:stretch/>
        </p:blipFill>
        <p:spPr>
          <a:xfrm>
            <a:off x="6529067" y="10"/>
            <a:ext cx="5662935" cy="6857990"/>
          </a:xfrm>
          <a:custGeom>
            <a:avLst/>
            <a:gdLst/>
            <a:ahLst/>
            <a:cxnLst/>
            <a:rect l="l" t="t" r="r" b="b"/>
            <a:pathLst>
              <a:path w="5662935" h="6858000">
                <a:moveTo>
                  <a:pt x="598332" y="0"/>
                </a:moveTo>
                <a:lnTo>
                  <a:pt x="5662935" y="0"/>
                </a:lnTo>
                <a:lnTo>
                  <a:pt x="5662935" y="6858000"/>
                </a:lnTo>
                <a:lnTo>
                  <a:pt x="0" y="6858000"/>
                </a:lnTo>
                <a:lnTo>
                  <a:pt x="78957" y="6777438"/>
                </a:lnTo>
                <a:cubicBezTo>
                  <a:pt x="291624" y="6544265"/>
                  <a:pt x="490445" y="6275955"/>
                  <a:pt x="672224" y="5969316"/>
                </a:cubicBezTo>
                <a:cubicBezTo>
                  <a:pt x="914597" y="5515036"/>
                  <a:pt x="1066080" y="5030470"/>
                  <a:pt x="1217563" y="4515619"/>
                </a:cubicBezTo>
                <a:cubicBezTo>
                  <a:pt x="1338748" y="3970483"/>
                  <a:pt x="1399341" y="3516203"/>
                  <a:pt x="1399341" y="3061922"/>
                </a:cubicBezTo>
                <a:cubicBezTo>
                  <a:pt x="1399341" y="1948936"/>
                  <a:pt x="1190580" y="1021447"/>
                  <a:pt x="773055" y="27945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77478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27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9AA865-BCF7-EF43-9C67-5757D1C51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cy-GB"/>
              <a:t>PWRPAS </a:t>
            </a:r>
          </a:p>
        </p:txBody>
      </p:sp>
      <p:sp useBgFill="1">
        <p:nvSpPr>
          <p:cNvPr id="36" name="Freeform: Shape 31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439F9768-020E-F04A-8FE6-4ED801B077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4940968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622887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6FE9D-51C7-974A-A521-19842C4F49F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  <a:ln>
            <a:solidFill>
              <a:schemeClr val="tx1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cy-GB" sz="6000" dirty="0"/>
              <a:t>FY NGHEFNDIR 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5FAFA-A8D7-2242-8498-8542427D8D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Wedi bod yn rhan o dimau nofio, hoci a phêl-rwyd. Wedi cystadlu ar draws Prydain yn rhwyfo dros Prifysgol Metropolitan Caerdydd – wedi ennill pedwarydd safle ym Mhencampwriaethau Rhwyfo Dan-do Prydain. </a:t>
            </a:r>
          </a:p>
          <a:p>
            <a:r>
              <a:rPr lang="cy-GB" dirty="0"/>
              <a:t>Wedi dysgu Addysg Gorfforol yn ysgol yng Nghorllewin Cymru am ddwy flynedd.</a:t>
            </a:r>
          </a:p>
          <a:p>
            <a:r>
              <a:rPr lang="cy-GB" dirty="0"/>
              <a:t>Yng nghanol cwblhau cwrs TAR Addysg Gorfforol yng Nghaerdydd. </a:t>
            </a:r>
          </a:p>
          <a:p>
            <a:r>
              <a:rPr lang="cy-GB" dirty="0"/>
              <a:t> Wedi fy leoli mewn dau ysgol Cymraeg yng Nghaerdydd. </a:t>
            </a:r>
          </a:p>
        </p:txBody>
      </p:sp>
    </p:spTree>
    <p:extLst>
      <p:ext uri="{BB962C8B-B14F-4D97-AF65-F5344CB8AC3E}">
        <p14:creationId xmlns:p14="http://schemas.microsoft.com/office/powerpoint/2010/main" val="3740613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742DFF2D-EA41-4CBE-9659-C2917E488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BF82A8-8A84-B441-A5A3-EFDEEF58B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720000"/>
            <a:ext cx="5015638" cy="280440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Beth yw cymhelliant?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14F6F3-0C94-E242-A103-F832F0B9AE0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70" r="39511" b="-1"/>
          <a:stretch/>
        </p:blipFill>
        <p:spPr>
          <a:xfrm>
            <a:off x="6529067" y="10"/>
            <a:ext cx="5662935" cy="6857990"/>
          </a:xfrm>
          <a:custGeom>
            <a:avLst/>
            <a:gdLst/>
            <a:ahLst/>
            <a:cxnLst/>
            <a:rect l="l" t="t" r="r" b="b"/>
            <a:pathLst>
              <a:path w="5662935" h="6858000">
                <a:moveTo>
                  <a:pt x="598332" y="0"/>
                </a:moveTo>
                <a:lnTo>
                  <a:pt x="5662935" y="0"/>
                </a:lnTo>
                <a:lnTo>
                  <a:pt x="5662935" y="6858000"/>
                </a:lnTo>
                <a:lnTo>
                  <a:pt x="0" y="6858000"/>
                </a:lnTo>
                <a:lnTo>
                  <a:pt x="78957" y="6777438"/>
                </a:lnTo>
                <a:cubicBezTo>
                  <a:pt x="291624" y="6544265"/>
                  <a:pt x="490445" y="6275955"/>
                  <a:pt x="672224" y="5969316"/>
                </a:cubicBezTo>
                <a:cubicBezTo>
                  <a:pt x="914597" y="5515036"/>
                  <a:pt x="1066080" y="5030470"/>
                  <a:pt x="1217563" y="4515619"/>
                </a:cubicBezTo>
                <a:cubicBezTo>
                  <a:pt x="1338748" y="3970483"/>
                  <a:pt x="1399341" y="3516203"/>
                  <a:pt x="1399341" y="3061922"/>
                </a:cubicBezTo>
                <a:cubicBezTo>
                  <a:pt x="1399341" y="1948936"/>
                  <a:pt x="1190580" y="1021447"/>
                  <a:pt x="773055" y="27945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57326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DBD8FE9-3E3C-AA47-9F7D-09F35683B3A8}"/>
              </a:ext>
            </a:extLst>
          </p:cNvPr>
          <p:cNvSpPr/>
          <p:nvPr/>
        </p:nvSpPr>
        <p:spPr>
          <a:xfrm>
            <a:off x="415035" y="200025"/>
            <a:ext cx="3175658" cy="2465116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What moves people to act, think and develop.</a:t>
            </a:r>
          </a:p>
          <a:p>
            <a:pPr algn="ctr"/>
            <a:endParaRPr lang="cy-GB" dirty="0"/>
          </a:p>
          <a:p>
            <a:pPr algn="ctr"/>
            <a:r>
              <a:rPr lang="cy-GB" dirty="0"/>
              <a:t>Deci a Ryan (2000)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7D1BBA0-A193-884A-820F-5F89C856A0C0}"/>
              </a:ext>
            </a:extLst>
          </p:cNvPr>
          <p:cNvSpPr/>
          <p:nvPr/>
        </p:nvSpPr>
        <p:spPr>
          <a:xfrm>
            <a:off x="4333468" y="2037711"/>
            <a:ext cx="3525063" cy="2782578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Drives direction and intensity of effort</a:t>
            </a:r>
          </a:p>
          <a:p>
            <a:pPr algn="ctr"/>
            <a:endParaRPr lang="cy-GB" dirty="0"/>
          </a:p>
          <a:p>
            <a:pPr algn="ctr"/>
            <a:r>
              <a:rPr lang="cy-GB" dirty="0"/>
              <a:t>Weinberg a Gould (2015)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AB0EF11-710A-DC44-B33E-4B7761C20DF8}"/>
              </a:ext>
            </a:extLst>
          </p:cNvPr>
          <p:cNvSpPr/>
          <p:nvPr/>
        </p:nvSpPr>
        <p:spPr>
          <a:xfrm>
            <a:off x="8601307" y="200025"/>
            <a:ext cx="3175658" cy="246511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Powering people to achieve high levels of performnance and overcoming barriers to change</a:t>
            </a:r>
          </a:p>
          <a:p>
            <a:pPr algn="ctr"/>
            <a:endParaRPr lang="cy-GB" dirty="0"/>
          </a:p>
          <a:p>
            <a:pPr algn="ctr"/>
            <a:r>
              <a:rPr lang="cy-GB" dirty="0"/>
              <a:t>Tohidi a Jabbari (2012)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A2F9BC8-6E40-F345-B14C-28D79D165383}"/>
              </a:ext>
            </a:extLst>
          </p:cNvPr>
          <p:cNvSpPr/>
          <p:nvPr/>
        </p:nvSpPr>
        <p:spPr>
          <a:xfrm>
            <a:off x="8426604" y="3875397"/>
            <a:ext cx="3525063" cy="2782578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Motivation is defined as the process to make a start, guides, and maintains goal-oriented behaviours </a:t>
            </a:r>
          </a:p>
          <a:p>
            <a:pPr algn="ctr"/>
            <a:endParaRPr lang="cy-GB" dirty="0"/>
          </a:p>
          <a:p>
            <a:pPr algn="ctr"/>
            <a:r>
              <a:rPr lang="cy-GB" dirty="0"/>
              <a:t>Gopalan et al., (2017)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C4B5694-F7B9-344E-B616-8C9B4DBE842E}"/>
              </a:ext>
            </a:extLst>
          </p:cNvPr>
          <p:cNvSpPr/>
          <p:nvPr/>
        </p:nvSpPr>
        <p:spPr>
          <a:xfrm>
            <a:off x="240332" y="3875397"/>
            <a:ext cx="3525063" cy="278257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“...processes that instigate and sustain goal-directed activities..”</a:t>
            </a:r>
          </a:p>
          <a:p>
            <a:pPr algn="ctr"/>
            <a:endParaRPr lang="cy-GB" dirty="0"/>
          </a:p>
          <a:p>
            <a:pPr algn="ctr"/>
            <a:r>
              <a:rPr lang="cy-GB" dirty="0"/>
              <a:t>Schunk a DiBenedetto (2020)</a:t>
            </a:r>
          </a:p>
        </p:txBody>
      </p:sp>
    </p:spTree>
    <p:extLst>
      <p:ext uri="{BB962C8B-B14F-4D97-AF65-F5344CB8AC3E}">
        <p14:creationId xmlns:p14="http://schemas.microsoft.com/office/powerpoint/2010/main" val="27633762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56004-8AA5-5C47-AFB5-0144F55B4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199"/>
            <a:ext cx="10728322" cy="1973275"/>
          </a:xfrm>
          <a:solidFill>
            <a:schemeClr val="bg2"/>
          </a:solidFill>
          <a:ln>
            <a:solidFill>
              <a:schemeClr val="tx1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cy-GB" sz="5400" dirty="0"/>
              <a:t>SELF DETERMINATION THEORY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63AA14-1666-AC45-84B9-67E0613EDC29}"/>
              </a:ext>
            </a:extLst>
          </p:cNvPr>
          <p:cNvSpPr txBox="1"/>
          <p:nvPr/>
        </p:nvSpPr>
        <p:spPr>
          <a:xfrm>
            <a:off x="4307393" y="3059668"/>
            <a:ext cx="3577213" cy="646331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RYAN AND DECI </a:t>
            </a:r>
          </a:p>
          <a:p>
            <a:pPr algn="ctr"/>
            <a:r>
              <a:rPr lang="cy-GB" dirty="0"/>
              <a:t>(2017)</a:t>
            </a:r>
          </a:p>
        </p:txBody>
      </p:sp>
    </p:spTree>
    <p:extLst>
      <p:ext uri="{BB962C8B-B14F-4D97-AF65-F5344CB8AC3E}">
        <p14:creationId xmlns:p14="http://schemas.microsoft.com/office/powerpoint/2010/main" val="5348468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A2919A5F-FF97-EE45-8D13-BE792847EC2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68617198"/>
              </p:ext>
            </p:extLst>
          </p:nvPr>
        </p:nvGraphicFramePr>
        <p:xfrm>
          <a:off x="3215472" y="-110532"/>
          <a:ext cx="8976527" cy="709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3F95BF4-613C-C24A-996D-F7C266DF99ED}"/>
              </a:ext>
            </a:extLst>
          </p:cNvPr>
          <p:cNvSpPr txBox="1"/>
          <p:nvPr/>
        </p:nvSpPr>
        <p:spPr>
          <a:xfrm rot="16200000">
            <a:off x="-2424166" y="2774817"/>
            <a:ext cx="6858000" cy="1323439"/>
          </a:xfrm>
          <a:prstGeom prst="rect">
            <a:avLst/>
          </a:prstGeom>
          <a:solidFill>
            <a:schemeClr val="bg2"/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cy-GB" sz="4000" dirty="0"/>
              <a:t>SELF – DETERMINATION THEORY</a:t>
            </a:r>
          </a:p>
        </p:txBody>
      </p:sp>
    </p:spTree>
    <p:extLst>
      <p:ext uri="{BB962C8B-B14F-4D97-AF65-F5344CB8AC3E}">
        <p14:creationId xmlns:p14="http://schemas.microsoft.com/office/powerpoint/2010/main" val="16748153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35C5297-7623-44A6-B13A-4424C8257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66E46BD-1D93-4B75-A1AD-F8DCF32C3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92FA41-A4EE-BE48-8CF2-750058C30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728663"/>
            <a:ext cx="5015638" cy="2795737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800" spc="-100"/>
              <a:t>Addysg Gorfforol trwy Microsoft Teams</a:t>
            </a:r>
          </a:p>
        </p:txBody>
      </p:sp>
      <p:pic>
        <p:nvPicPr>
          <p:cNvPr id="4" name="Content Placeholder 3" descr="Icon&#10;&#10;Description automatically generated">
            <a:extLst>
              <a:ext uri="{FF2B5EF4-FFF2-40B4-BE49-F238E27FC236}">
                <a16:creationId xmlns:a16="http://schemas.microsoft.com/office/drawing/2014/main" id="{0C380180-E42E-D948-A61E-98DB1374BF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627" r="-1" b="-1"/>
          <a:stretch/>
        </p:blipFill>
        <p:spPr>
          <a:xfrm>
            <a:off x="647479" y="585438"/>
            <a:ext cx="5437859" cy="5358727"/>
          </a:xfrm>
          <a:custGeom>
            <a:avLst/>
            <a:gdLst/>
            <a:ahLst/>
            <a:cxnLst/>
            <a:rect l="l" t="t" r="r" b="b"/>
            <a:pathLst>
              <a:path w="5437859" h="5358727">
                <a:moveTo>
                  <a:pt x="2442245" y="12"/>
                </a:moveTo>
                <a:cubicBezTo>
                  <a:pt x="2708249" y="-1139"/>
                  <a:pt x="3417096" y="86121"/>
                  <a:pt x="3772502" y="222641"/>
                </a:cubicBezTo>
                <a:cubicBezTo>
                  <a:pt x="4178135" y="378663"/>
                  <a:pt x="4516888" y="502516"/>
                  <a:pt x="4794198" y="943240"/>
                </a:cubicBezTo>
                <a:cubicBezTo>
                  <a:pt x="5070964" y="1383427"/>
                  <a:pt x="5480948" y="2332430"/>
                  <a:pt x="5434186" y="2864301"/>
                </a:cubicBezTo>
                <a:cubicBezTo>
                  <a:pt x="5387424" y="3395099"/>
                  <a:pt x="5199832" y="3941446"/>
                  <a:pt x="4762661" y="4378953"/>
                </a:cubicBezTo>
                <a:cubicBezTo>
                  <a:pt x="4309722" y="4878654"/>
                  <a:pt x="3935081" y="5128505"/>
                  <a:pt x="3497910" y="5222333"/>
                </a:cubicBezTo>
                <a:cubicBezTo>
                  <a:pt x="3184713" y="5265762"/>
                  <a:pt x="2870973" y="5385861"/>
                  <a:pt x="2557776" y="5353156"/>
                </a:cubicBezTo>
                <a:cubicBezTo>
                  <a:pt x="2244579" y="5320450"/>
                  <a:pt x="1751402" y="5242707"/>
                  <a:pt x="1374043" y="5019128"/>
                </a:cubicBezTo>
                <a:cubicBezTo>
                  <a:pt x="1108696" y="4831472"/>
                  <a:pt x="796586" y="4519963"/>
                  <a:pt x="483933" y="4019189"/>
                </a:cubicBezTo>
                <a:cubicBezTo>
                  <a:pt x="171824" y="3582755"/>
                  <a:pt x="0" y="3082518"/>
                  <a:pt x="0" y="2536171"/>
                </a:cubicBezTo>
                <a:cubicBezTo>
                  <a:pt x="0" y="2411246"/>
                  <a:pt x="296885" y="1177542"/>
                  <a:pt x="749280" y="771132"/>
                </a:cubicBezTo>
                <a:cubicBezTo>
                  <a:pt x="1202764" y="365259"/>
                  <a:pt x="1858520" y="99860"/>
                  <a:pt x="2357678" y="6032"/>
                </a:cubicBezTo>
                <a:cubicBezTo>
                  <a:pt x="2375281" y="2145"/>
                  <a:pt x="2404244" y="176"/>
                  <a:pt x="2442245" y="12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39969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19779-98B4-F542-B3AE-1BB7E1B67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879" y="126831"/>
            <a:ext cx="10728322" cy="1477328"/>
          </a:xfrm>
          <a:solidFill>
            <a:schemeClr val="bg2"/>
          </a:solidFill>
        </p:spPr>
        <p:txBody>
          <a:bodyPr anchor="ctr"/>
          <a:lstStyle/>
          <a:p>
            <a:pPr algn="ctr"/>
            <a:r>
              <a:rPr lang="cy-GB" dirty="0"/>
              <a:t>BASIC PSYCHOLOGICAL NEEDS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10DECB-280C-6140-86DB-1C061F33C21E}"/>
              </a:ext>
            </a:extLst>
          </p:cNvPr>
          <p:cNvSpPr txBox="1"/>
          <p:nvPr/>
        </p:nvSpPr>
        <p:spPr>
          <a:xfrm>
            <a:off x="110532" y="2029767"/>
            <a:ext cx="3436536" cy="40934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000" u="sng" dirty="0"/>
              <a:t>Ymreolaeth // Autonomy</a:t>
            </a:r>
          </a:p>
          <a:p>
            <a:endParaRPr lang="cy-GB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y-GB" sz="1400" dirty="0"/>
              <a:t>Athrawon a’r ymreolaeth dros pa weithgaredd i gymryd ar – lein.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y-GB" sz="1400" dirty="0"/>
              <a:t>Dewis i wneud gweithgareddau gwahanol pob wythnos er mwyn hybu cymhelliant y disgyblion yn ystod y wers.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y-GB" sz="1400" dirty="0"/>
              <a:t>Athrawon yn cael dewis dros ei hunain ar beth i wneud gyda’i dosbarthiadau nhw er mwyn cynnal cymhelliant uchel.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y-GB" sz="1400" dirty="0"/>
              <a:t>Athro/athrawes yn gyfrifol am ddewis pa weithgareddau ac fydd hyn yn cael effaith ar cymhelliant y disgyblion.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y-GB" sz="1400" dirty="0"/>
              <a:t>Dewis da o weithgareddau i gallu dysgu trwy sgrîn?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5F2EF7-D8AA-AD43-9765-C4DA8A6AED79}"/>
              </a:ext>
            </a:extLst>
          </p:cNvPr>
          <p:cNvSpPr txBox="1"/>
          <p:nvPr/>
        </p:nvSpPr>
        <p:spPr>
          <a:xfrm>
            <a:off x="8644932" y="2029767"/>
            <a:ext cx="3436536" cy="260071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1900" u="sng" dirty="0"/>
              <a:t>Cymhwysedd // Competence</a:t>
            </a:r>
          </a:p>
          <a:p>
            <a:endParaRPr lang="cy-GB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y-GB" sz="1400" dirty="0"/>
              <a:t>A yw’r disgyblion yn gallu llwyddo yn y weithgaredd?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y-GB" sz="1400" dirty="0"/>
              <a:t>Ydy’r disgyblion yn teimlo’n affeithiol yn eu amgylcheddau nhw?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y-GB" sz="1400" dirty="0"/>
              <a:t>Pa mor effeithiol y mae’r disgyblion yn teimlo yn eu hamgylchedd ffisegol eu hunain?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y-GB" sz="1400" dirty="0"/>
              <a:t>Lefel o gymhwysedd canfyddedig (perceived competence)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29BC24-0069-4242-AF27-DC0DA54BE56C}"/>
              </a:ext>
            </a:extLst>
          </p:cNvPr>
          <p:cNvSpPr txBox="1"/>
          <p:nvPr/>
        </p:nvSpPr>
        <p:spPr>
          <a:xfrm>
            <a:off x="4377732" y="2029767"/>
            <a:ext cx="3436536" cy="32624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000" u="sng" dirty="0"/>
              <a:t>Perthnasedd // Relatedness</a:t>
            </a:r>
          </a:p>
          <a:p>
            <a:endParaRPr lang="cy-GB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y-GB" sz="1400" dirty="0"/>
              <a:t>Ydy’r disgyblion yn gallu ymgysylltu a’r weithgaredd?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y-GB" sz="1400" dirty="0"/>
              <a:t>A yw’r disgyblion yn gallu gweld gwerth yn y wers fel eu bod nhw yn gallu cael effaith bositif a chymhelliant mewnol at y dasg?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y-GB" sz="1400" dirty="0"/>
              <a:t>Athrawes yn gwneud perthynas da gyda’r dosbarth fel eu bod nhw â pherthynas da yn ystod y cyfnod clo.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y-GB" sz="1400" dirty="0"/>
              <a:t> Elfen cymdeithasol yn y weithgaredd – gallu mynd i gerdded gyda’u ffrindiau ayyb. 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232AD772-FDF6-F548-8FDB-ECEE498C1328}"/>
              </a:ext>
            </a:extLst>
          </p:cNvPr>
          <p:cNvSpPr/>
          <p:nvPr/>
        </p:nvSpPr>
        <p:spPr>
          <a:xfrm>
            <a:off x="2049863" y="1319717"/>
            <a:ext cx="8092273" cy="4682531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>
                <a:solidFill>
                  <a:schemeClr val="bg1"/>
                </a:solidFill>
              </a:rPr>
              <a:t>Sut all hyn effeithio ar gymhelliant?</a:t>
            </a:r>
          </a:p>
          <a:p>
            <a:pPr algn="ctr"/>
            <a:endParaRPr lang="cy-GB" dirty="0">
              <a:solidFill>
                <a:schemeClr val="bg1"/>
              </a:solidFill>
            </a:endParaRPr>
          </a:p>
          <a:p>
            <a:pPr algn="ctr"/>
            <a:r>
              <a:rPr lang="cy-GB" dirty="0">
                <a:solidFill>
                  <a:schemeClr val="bg1"/>
                </a:solidFill>
              </a:rPr>
              <a:t>Heb ymreolaeth dros y weithgaredd, all hyn effeithio cymhelliant gan fod cyfranogiad yn orfodol yn hytrach na’n wirfoddol. </a:t>
            </a:r>
          </a:p>
          <a:p>
            <a:pPr algn="ctr"/>
            <a:endParaRPr lang="cy-GB" dirty="0">
              <a:solidFill>
                <a:schemeClr val="bg1"/>
              </a:solidFill>
            </a:endParaRPr>
          </a:p>
          <a:p>
            <a:pPr algn="ctr"/>
            <a:r>
              <a:rPr lang="cy-GB" dirty="0">
                <a:solidFill>
                  <a:schemeClr val="bg1"/>
                </a:solidFill>
              </a:rPr>
              <a:t>Os na fydd perthnasedd rhwng yr athro/awes a’r disgybl neu rhwng y digybl a’r weithgaredd, ni fydd cymhelliant yn uchel iawn – teimlad o orfodaeth i wneud y weithgaredd. </a:t>
            </a:r>
          </a:p>
          <a:p>
            <a:pPr algn="ctr"/>
            <a:endParaRPr lang="cy-GB" dirty="0">
              <a:solidFill>
                <a:schemeClr val="bg1"/>
              </a:solidFill>
            </a:endParaRPr>
          </a:p>
          <a:p>
            <a:pPr algn="ctr"/>
            <a:r>
              <a:rPr lang="cy-GB" dirty="0">
                <a:solidFill>
                  <a:schemeClr val="bg1"/>
                </a:solidFill>
              </a:rPr>
              <a:t>Mae rhaid fod gan yr athro/awes a’r disgybl sylfaen o gymhwysedd yn y weithgaredd o’r dewis er mwyn gallu gweld eu bod nhw’n gallu llwyddo – heb y cymhwysedd personol hyn, ni fyddan nhw’n gymhell yn fewnol. </a:t>
            </a:r>
          </a:p>
          <a:p>
            <a:pPr algn="ctr"/>
            <a:endParaRPr lang="cy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349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149A9F6-B857-488C-AC3A-007B78165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49EFD05-C377-44BE-91F0-1D17C1D9B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81AAB4-C42F-1D46-9703-9D8DF1CC0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449389"/>
            <a:ext cx="5015638" cy="2075012"/>
          </a:xfrm>
        </p:spPr>
        <p:txBody>
          <a:bodyPr vert="horz" wrap="square" lIns="0" tIns="0" rIns="0" bIns="0" rtlCol="0" anchor="ctr" anchorCtr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800" spc="-100" dirty="0" err="1"/>
              <a:t>Addysg</a:t>
            </a:r>
            <a:r>
              <a:rPr lang="en-US" sz="4800" spc="-100" dirty="0"/>
              <a:t> </a:t>
            </a:r>
            <a:r>
              <a:rPr lang="en-US" sz="4800" spc="-100" dirty="0" err="1"/>
              <a:t>Gorfforol</a:t>
            </a:r>
            <a:r>
              <a:rPr lang="en-US" sz="4800" spc="-100" dirty="0"/>
              <a:t> </a:t>
            </a:r>
            <a:r>
              <a:rPr lang="en-US" sz="4800" spc="-100" dirty="0" err="1"/>
              <a:t>mewn</a:t>
            </a:r>
            <a:r>
              <a:rPr lang="en-US" sz="4800" spc="-100" dirty="0"/>
              <a:t> </a:t>
            </a:r>
            <a:r>
              <a:rPr lang="en-US" sz="4800" spc="-100" dirty="0" err="1"/>
              <a:t>ystafell</a:t>
            </a:r>
            <a:r>
              <a:rPr lang="en-US" sz="4800" spc="-100" dirty="0"/>
              <a:t> </a:t>
            </a:r>
            <a:r>
              <a:rPr lang="en-US" sz="4800" spc="-100" dirty="0" err="1"/>
              <a:t>ddosbarth</a:t>
            </a:r>
            <a:endParaRPr lang="en-US" sz="4800" spc="-10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5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6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7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0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3" name="Picture 2" descr="A classroom with desks and chairs&#10;&#10;Description automatically generated with medium confidence">
            <a:extLst>
              <a:ext uri="{FF2B5EF4-FFF2-40B4-BE49-F238E27FC236}">
                <a16:creationId xmlns:a16="http://schemas.microsoft.com/office/drawing/2014/main" id="{06BD5FF7-6BAC-784D-8057-C90D3B429E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969" r="21319" b="2"/>
          <a:stretch/>
        </p:blipFill>
        <p:spPr>
          <a:xfrm>
            <a:off x="6313088" y="602657"/>
            <a:ext cx="5326462" cy="5250743"/>
          </a:xfrm>
          <a:custGeom>
            <a:avLst/>
            <a:gdLst/>
            <a:ahLst/>
            <a:cxnLst/>
            <a:rect l="l" t="t" r="r" b="b"/>
            <a:pathLst>
              <a:path w="5326462" h="5250743">
                <a:moveTo>
                  <a:pt x="2576092" y="0"/>
                </a:moveTo>
                <a:cubicBezTo>
                  <a:pt x="2650583" y="0"/>
                  <a:pt x="2726041" y="967"/>
                  <a:pt x="2803435" y="967"/>
                </a:cubicBezTo>
                <a:cubicBezTo>
                  <a:pt x="3020137" y="967"/>
                  <a:pt x="3205881" y="967"/>
                  <a:pt x="3329710" y="47407"/>
                </a:cubicBezTo>
                <a:cubicBezTo>
                  <a:pt x="3732156" y="124807"/>
                  <a:pt x="4088166" y="387966"/>
                  <a:pt x="4304868" y="573726"/>
                </a:cubicBezTo>
                <a:cubicBezTo>
                  <a:pt x="4537048" y="744005"/>
                  <a:pt x="4893058" y="1069084"/>
                  <a:pt x="5109760" y="1471563"/>
                </a:cubicBezTo>
                <a:cubicBezTo>
                  <a:pt x="5202632" y="2090761"/>
                  <a:pt x="5326462" y="2477760"/>
                  <a:pt x="5326462" y="2694480"/>
                </a:cubicBezTo>
                <a:cubicBezTo>
                  <a:pt x="5326462" y="3267238"/>
                  <a:pt x="5249068" y="3329158"/>
                  <a:pt x="5249068" y="3329158"/>
                </a:cubicBezTo>
                <a:cubicBezTo>
                  <a:pt x="5109760" y="3824516"/>
                  <a:pt x="4784708" y="4288915"/>
                  <a:pt x="4506091" y="4613994"/>
                </a:cubicBezTo>
                <a:cubicBezTo>
                  <a:pt x="4242954" y="4877153"/>
                  <a:pt x="3825029" y="5016473"/>
                  <a:pt x="3329710" y="5233192"/>
                </a:cubicBezTo>
                <a:cubicBezTo>
                  <a:pt x="3020137" y="5233192"/>
                  <a:pt x="2199766" y="5310592"/>
                  <a:pt x="1704448" y="5140313"/>
                </a:cubicBezTo>
                <a:cubicBezTo>
                  <a:pt x="1224608" y="4908113"/>
                  <a:pt x="1069821" y="4861674"/>
                  <a:pt x="667375" y="4505635"/>
                </a:cubicBezTo>
                <a:cubicBezTo>
                  <a:pt x="311365" y="4103156"/>
                  <a:pt x="48228" y="3329158"/>
                  <a:pt x="17270" y="2880239"/>
                </a:cubicBezTo>
                <a:cubicBezTo>
                  <a:pt x="-29166" y="2617080"/>
                  <a:pt x="32749" y="2183641"/>
                  <a:pt x="32749" y="2090761"/>
                </a:cubicBezTo>
                <a:cubicBezTo>
                  <a:pt x="32749" y="1610883"/>
                  <a:pt x="342323" y="1254844"/>
                  <a:pt x="605461" y="929765"/>
                </a:cubicBezTo>
                <a:cubicBezTo>
                  <a:pt x="884077" y="620166"/>
                  <a:pt x="1147215" y="341526"/>
                  <a:pt x="1549661" y="248646"/>
                </a:cubicBezTo>
                <a:cubicBezTo>
                  <a:pt x="1905671" y="78367"/>
                  <a:pt x="1905671" y="78367"/>
                  <a:pt x="1905671" y="78367"/>
                </a:cubicBezTo>
                <a:cubicBezTo>
                  <a:pt x="2137851" y="8707"/>
                  <a:pt x="2352618" y="0"/>
                  <a:pt x="2576092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424303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E760B8C-89FC-4C84-BDDB-42EAB2395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wimming pool in a large indoor swimming pool&#10;&#10;Description automatically generated with low confidence">
            <a:extLst>
              <a:ext uri="{FF2B5EF4-FFF2-40B4-BE49-F238E27FC236}">
                <a16:creationId xmlns:a16="http://schemas.microsoft.com/office/drawing/2014/main" id="{2C5BB421-248E-A546-8A49-FC5A0524CDF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81" b="8849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26D9977B-0E49-40A1-B999-9C80377FC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100407" cy="6858000"/>
          </a:xfrm>
          <a:custGeom>
            <a:avLst/>
            <a:gdLst>
              <a:gd name="connsiteX0" fmla="*/ 1478232 w 7100407"/>
              <a:gd name="connsiteY0" fmla="*/ 0 h 6858000"/>
              <a:gd name="connsiteX1" fmla="*/ 5123701 w 7100407"/>
              <a:gd name="connsiteY1" fmla="*/ 0 h 6858000"/>
              <a:gd name="connsiteX2" fmla="*/ 5336836 w 7100407"/>
              <a:gd name="connsiteY2" fmla="*/ 117758 h 6858000"/>
              <a:gd name="connsiteX3" fmla="*/ 5569892 w 7100407"/>
              <a:gd name="connsiteY3" fmla="*/ 265913 h 6858000"/>
              <a:gd name="connsiteX4" fmla="*/ 6748214 w 7100407"/>
              <a:gd name="connsiteY4" fmla="*/ 1870260 h 6858000"/>
              <a:gd name="connsiteX5" fmla="*/ 7044312 w 7100407"/>
              <a:gd name="connsiteY5" fmla="*/ 3583629 h 6858000"/>
              <a:gd name="connsiteX6" fmla="*/ 5784507 w 7100407"/>
              <a:gd name="connsiteY6" fmla="*/ 6102159 h 6858000"/>
              <a:gd name="connsiteX7" fmla="*/ 4543102 w 7100407"/>
              <a:gd name="connsiteY7" fmla="*/ 6794309 h 6858000"/>
              <a:gd name="connsiteX8" fmla="*/ 4294648 w 7100407"/>
              <a:gd name="connsiteY8" fmla="*/ 6858000 h 6858000"/>
              <a:gd name="connsiteX9" fmla="*/ 2401901 w 7100407"/>
              <a:gd name="connsiteY9" fmla="*/ 6858000 h 6858000"/>
              <a:gd name="connsiteX10" fmla="*/ 2199908 w 7100407"/>
              <a:gd name="connsiteY10" fmla="*/ 6808527 h 6858000"/>
              <a:gd name="connsiteX11" fmla="*/ 1561496 w 7100407"/>
              <a:gd name="connsiteY11" fmla="*/ 6516913 h 6858000"/>
              <a:gd name="connsiteX12" fmla="*/ 508318 w 7100407"/>
              <a:gd name="connsiteY12" fmla="*/ 5721038 h 6858000"/>
              <a:gd name="connsiteX13" fmla="*/ 43792 w 7100407"/>
              <a:gd name="connsiteY13" fmla="*/ 5068808 h 6858000"/>
              <a:gd name="connsiteX14" fmla="*/ 0 w 7100407"/>
              <a:gd name="connsiteY14" fmla="*/ 4992019 h 6858000"/>
              <a:gd name="connsiteX15" fmla="*/ 0 w 7100407"/>
              <a:gd name="connsiteY15" fmla="*/ 1586010 h 6858000"/>
              <a:gd name="connsiteX16" fmla="*/ 3658 w 7100407"/>
              <a:gd name="connsiteY16" fmla="*/ 1575960 h 6858000"/>
              <a:gd name="connsiteX17" fmla="*/ 763224 w 7100407"/>
              <a:gd name="connsiteY17" fmla="*/ 435512 h 6858000"/>
              <a:gd name="connsiteX18" fmla="*/ 1376867 w 7100407"/>
              <a:gd name="connsiteY18" fmla="*/ 535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7100407" h="6858000">
                <a:moveTo>
                  <a:pt x="1478232" y="0"/>
                </a:moveTo>
                <a:lnTo>
                  <a:pt x="5123701" y="0"/>
                </a:lnTo>
                <a:lnTo>
                  <a:pt x="5336836" y="117758"/>
                </a:lnTo>
                <a:cubicBezTo>
                  <a:pt x="5419064" y="166493"/>
                  <a:pt x="5496999" y="216088"/>
                  <a:pt x="5569892" y="265913"/>
                </a:cubicBezTo>
                <a:cubicBezTo>
                  <a:pt x="5738965" y="373824"/>
                  <a:pt x="6502212" y="1317394"/>
                  <a:pt x="6748214" y="1870260"/>
                </a:cubicBezTo>
                <a:cubicBezTo>
                  <a:pt x="6993681" y="2422592"/>
                  <a:pt x="7205013" y="2877517"/>
                  <a:pt x="7044312" y="3583629"/>
                </a:cubicBezTo>
                <a:cubicBezTo>
                  <a:pt x="6883604" y="4288680"/>
                  <a:pt x="6353534" y="5625104"/>
                  <a:pt x="5784507" y="6102159"/>
                </a:cubicBezTo>
                <a:cubicBezTo>
                  <a:pt x="5429525" y="6399659"/>
                  <a:pt x="5014472" y="6649034"/>
                  <a:pt x="4543102" y="6794309"/>
                </a:cubicBezTo>
                <a:lnTo>
                  <a:pt x="4294648" y="6858000"/>
                </a:lnTo>
                <a:lnTo>
                  <a:pt x="2401901" y="6858000"/>
                </a:lnTo>
                <a:lnTo>
                  <a:pt x="2199908" y="6808527"/>
                </a:lnTo>
                <a:cubicBezTo>
                  <a:pt x="1966062" y="6739921"/>
                  <a:pt x="1757315" y="6643529"/>
                  <a:pt x="1561496" y="6516913"/>
                </a:cubicBezTo>
                <a:cubicBezTo>
                  <a:pt x="1210791" y="6251624"/>
                  <a:pt x="784153" y="6061198"/>
                  <a:pt x="508318" y="5721038"/>
                </a:cubicBezTo>
                <a:cubicBezTo>
                  <a:pt x="370401" y="5550958"/>
                  <a:pt x="199309" y="5325558"/>
                  <a:pt x="43792" y="5068808"/>
                </a:cubicBezTo>
                <a:lnTo>
                  <a:pt x="0" y="4992019"/>
                </a:lnTo>
                <a:lnTo>
                  <a:pt x="0" y="1586010"/>
                </a:lnTo>
                <a:lnTo>
                  <a:pt x="3658" y="1575960"/>
                </a:lnTo>
                <a:cubicBezTo>
                  <a:pt x="175346" y="1155399"/>
                  <a:pt x="427427" y="771309"/>
                  <a:pt x="763224" y="435512"/>
                </a:cubicBezTo>
                <a:cubicBezTo>
                  <a:pt x="809294" y="389442"/>
                  <a:pt x="1049752" y="231096"/>
                  <a:pt x="1376867" y="53544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343F68-BBE8-B744-AE92-4890D1BC3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449388"/>
            <a:ext cx="5015638" cy="2075012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800" spc="-100"/>
              <a:t>Addysg Gorfforol mewn gampfa</a:t>
            </a:r>
          </a:p>
        </p:txBody>
      </p:sp>
    </p:spTree>
    <p:extLst>
      <p:ext uri="{BB962C8B-B14F-4D97-AF65-F5344CB8AC3E}">
        <p14:creationId xmlns:p14="http://schemas.microsoft.com/office/powerpoint/2010/main" val="32134866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7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Rectangle 9">
            <a:extLst>
              <a:ext uri="{FF2B5EF4-FFF2-40B4-BE49-F238E27FC236}">
                <a16:creationId xmlns:a16="http://schemas.microsoft.com/office/drawing/2014/main" id="{A35C5297-7623-44A6-B13A-4424C8257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11">
            <a:extLst>
              <a:ext uri="{FF2B5EF4-FFF2-40B4-BE49-F238E27FC236}">
                <a16:creationId xmlns:a16="http://schemas.microsoft.com/office/drawing/2014/main" id="{666E46BD-1D93-4B75-A1AD-F8DCF32C3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F1A9F9-2F6C-E244-9A1E-7950BAAAC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728663"/>
            <a:ext cx="5015638" cy="2795737"/>
          </a:xfrm>
        </p:spPr>
        <p:txBody>
          <a:bodyPr vert="horz" wrap="square" lIns="0" tIns="0" rIns="0" bIns="0" rtlCol="0" anchor="b" anchorCtr="0">
            <a:normAutofit fontScale="90000"/>
          </a:bodyPr>
          <a:lstStyle/>
          <a:p>
            <a:pPr algn="ctr"/>
            <a:r>
              <a:rPr lang="en-US" sz="5600" spc="-100" dirty="0" err="1"/>
              <a:t>Athrawon</a:t>
            </a:r>
            <a:r>
              <a:rPr lang="en-US" sz="5600" spc="-100" dirty="0"/>
              <a:t> </a:t>
            </a:r>
            <a:r>
              <a:rPr lang="en-US" sz="5600" spc="-100" dirty="0" err="1"/>
              <a:t>yn</a:t>
            </a:r>
            <a:r>
              <a:rPr lang="en-US" sz="5600" spc="-100" dirty="0"/>
              <a:t> sail  </a:t>
            </a:r>
            <a:r>
              <a:rPr lang="en-US" sz="5600" spc="-100" dirty="0" err="1"/>
              <a:t>cymhelliant</a:t>
            </a:r>
            <a:r>
              <a:rPr lang="en-US" sz="5600" spc="-100" dirty="0"/>
              <a:t> </a:t>
            </a:r>
            <a:r>
              <a:rPr lang="en-US" sz="5600" spc="-100" dirty="0" err="1"/>
              <a:t>i’w</a:t>
            </a:r>
            <a:r>
              <a:rPr lang="en-US" sz="5600" spc="-100" dirty="0"/>
              <a:t> </a:t>
            </a:r>
            <a:r>
              <a:rPr lang="en-US" sz="5600" spc="-100" dirty="0" err="1"/>
              <a:t>disgyblion</a:t>
            </a:r>
            <a:endParaRPr lang="en-US" sz="5600" spc="-1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8E8EC1-744E-A040-9E00-6512ED4A6A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4145" b="-1"/>
          <a:stretch/>
        </p:blipFill>
        <p:spPr>
          <a:xfrm>
            <a:off x="647479" y="585438"/>
            <a:ext cx="5437859" cy="5358727"/>
          </a:xfrm>
          <a:custGeom>
            <a:avLst/>
            <a:gdLst/>
            <a:ahLst/>
            <a:cxnLst/>
            <a:rect l="l" t="t" r="r" b="b"/>
            <a:pathLst>
              <a:path w="5437859" h="5358727">
                <a:moveTo>
                  <a:pt x="2442245" y="12"/>
                </a:moveTo>
                <a:cubicBezTo>
                  <a:pt x="2708249" y="-1139"/>
                  <a:pt x="3417096" y="86121"/>
                  <a:pt x="3772502" y="222641"/>
                </a:cubicBezTo>
                <a:cubicBezTo>
                  <a:pt x="4178135" y="378663"/>
                  <a:pt x="4516888" y="502516"/>
                  <a:pt x="4794198" y="943240"/>
                </a:cubicBezTo>
                <a:cubicBezTo>
                  <a:pt x="5070964" y="1383427"/>
                  <a:pt x="5480948" y="2332430"/>
                  <a:pt x="5434186" y="2864301"/>
                </a:cubicBezTo>
                <a:cubicBezTo>
                  <a:pt x="5387424" y="3395099"/>
                  <a:pt x="5199832" y="3941446"/>
                  <a:pt x="4762661" y="4378953"/>
                </a:cubicBezTo>
                <a:cubicBezTo>
                  <a:pt x="4309722" y="4878654"/>
                  <a:pt x="3935081" y="5128505"/>
                  <a:pt x="3497910" y="5222333"/>
                </a:cubicBezTo>
                <a:cubicBezTo>
                  <a:pt x="3184713" y="5265762"/>
                  <a:pt x="2870973" y="5385861"/>
                  <a:pt x="2557776" y="5353156"/>
                </a:cubicBezTo>
                <a:cubicBezTo>
                  <a:pt x="2244579" y="5320450"/>
                  <a:pt x="1751402" y="5242707"/>
                  <a:pt x="1374043" y="5019128"/>
                </a:cubicBezTo>
                <a:cubicBezTo>
                  <a:pt x="1108696" y="4831472"/>
                  <a:pt x="796586" y="4519963"/>
                  <a:pt x="483933" y="4019189"/>
                </a:cubicBezTo>
                <a:cubicBezTo>
                  <a:pt x="171824" y="3582755"/>
                  <a:pt x="0" y="3082518"/>
                  <a:pt x="0" y="2536171"/>
                </a:cubicBezTo>
                <a:cubicBezTo>
                  <a:pt x="0" y="2411246"/>
                  <a:pt x="296885" y="1177542"/>
                  <a:pt x="749280" y="771132"/>
                </a:cubicBezTo>
                <a:cubicBezTo>
                  <a:pt x="1202764" y="365259"/>
                  <a:pt x="1858520" y="99860"/>
                  <a:pt x="2357678" y="6032"/>
                </a:cubicBezTo>
                <a:cubicBezTo>
                  <a:pt x="2375281" y="2145"/>
                  <a:pt x="2404244" y="176"/>
                  <a:pt x="2442245" y="12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274456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16F332-3E65-F843-B514-74612AA4CF38}"/>
              </a:ext>
            </a:extLst>
          </p:cNvPr>
          <p:cNvSpPr txBox="1"/>
          <p:nvPr/>
        </p:nvSpPr>
        <p:spPr>
          <a:xfrm>
            <a:off x="222422" y="172995"/>
            <a:ext cx="3880021" cy="1754326"/>
          </a:xfrm>
          <a:prstGeom prst="rect">
            <a:avLst/>
          </a:prstGeom>
          <a:solidFill>
            <a:schemeClr val="accent3"/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cy-GB" dirty="0">
                <a:solidFill>
                  <a:schemeClr val="bg1"/>
                </a:solidFill>
              </a:rPr>
              <a:t>Quality PE helps students develop the skills and motivation to be active outside school and later in life </a:t>
            </a:r>
          </a:p>
          <a:p>
            <a:pPr algn="ctr"/>
            <a:endParaRPr lang="cy-GB" dirty="0">
              <a:solidFill>
                <a:schemeClr val="bg1"/>
              </a:solidFill>
            </a:endParaRPr>
          </a:p>
          <a:p>
            <a:pPr algn="ctr"/>
            <a:r>
              <a:rPr lang="cy-GB" b="1" dirty="0">
                <a:solidFill>
                  <a:schemeClr val="bg1"/>
                </a:solidFill>
              </a:rPr>
              <a:t>Lonsdale et al., (2019)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1F6C1E-DBD6-764D-9130-3979BF7286BC}"/>
              </a:ext>
            </a:extLst>
          </p:cNvPr>
          <p:cNvSpPr txBox="1"/>
          <p:nvPr/>
        </p:nvSpPr>
        <p:spPr>
          <a:xfrm>
            <a:off x="4102443" y="2413337"/>
            <a:ext cx="3880021" cy="2031325"/>
          </a:xfrm>
          <a:prstGeom prst="rect">
            <a:avLst/>
          </a:prstGeom>
          <a:solidFill>
            <a:schemeClr val="accent3"/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…help teachers learn strategies that would motivate students over the long term by increasing perceptions of autonomy, competence, and belongingness. </a:t>
            </a:r>
          </a:p>
          <a:p>
            <a:pPr algn="ctr"/>
            <a:endParaRPr lang="cy-GB" dirty="0">
              <a:solidFill>
                <a:schemeClr val="bg1"/>
              </a:solidFill>
            </a:endParaRPr>
          </a:p>
          <a:p>
            <a:pPr algn="ctr"/>
            <a:r>
              <a:rPr lang="cy-GB" b="1" dirty="0">
                <a:solidFill>
                  <a:schemeClr val="bg1"/>
                </a:solidFill>
              </a:rPr>
              <a:t>Lonsdale et al., (2019)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AB8A2C-AE04-CA4B-B206-DE0D63A840C9}"/>
              </a:ext>
            </a:extLst>
          </p:cNvPr>
          <p:cNvSpPr txBox="1"/>
          <p:nvPr/>
        </p:nvSpPr>
        <p:spPr>
          <a:xfrm>
            <a:off x="7982464" y="4665002"/>
            <a:ext cx="3880021" cy="2031325"/>
          </a:xfrm>
          <a:prstGeom prst="rect">
            <a:avLst/>
          </a:prstGeom>
          <a:solidFill>
            <a:schemeClr val="accent3"/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…enhanced opportunity for physical educators to consider innovative ways of promoting a love for movement and (re)engagement in regular PA </a:t>
            </a:r>
          </a:p>
          <a:p>
            <a:pPr algn="ctr"/>
            <a:endParaRPr lang="cy-GB" dirty="0">
              <a:solidFill>
                <a:schemeClr val="bg1"/>
              </a:solidFill>
            </a:endParaRPr>
          </a:p>
          <a:p>
            <a:pPr algn="ctr"/>
            <a:r>
              <a:rPr lang="cy-GB" b="1" dirty="0">
                <a:solidFill>
                  <a:schemeClr val="bg1"/>
                </a:solidFill>
              </a:rPr>
              <a:t>Blain, Standage a Curran (2022)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9595DF-7F45-014C-BF73-5E6566E243E8}"/>
              </a:ext>
            </a:extLst>
          </p:cNvPr>
          <p:cNvSpPr txBox="1"/>
          <p:nvPr/>
        </p:nvSpPr>
        <p:spPr>
          <a:xfrm>
            <a:off x="8089559" y="172995"/>
            <a:ext cx="3880021" cy="1754326"/>
          </a:xfrm>
          <a:prstGeom prst="rect">
            <a:avLst/>
          </a:prstGeom>
          <a:solidFill>
            <a:schemeClr val="accent3"/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teachers’ use of autonomy support can be facilitated and enhanced through ‘teach the teacher’ interventions </a:t>
            </a:r>
          </a:p>
          <a:p>
            <a:pPr algn="ctr"/>
            <a:endParaRPr lang="cy-GB" dirty="0">
              <a:solidFill>
                <a:schemeClr val="bg1"/>
              </a:solidFill>
            </a:endParaRPr>
          </a:p>
          <a:p>
            <a:pPr algn="ctr"/>
            <a:r>
              <a:rPr lang="cy-GB" b="1" dirty="0">
                <a:solidFill>
                  <a:schemeClr val="bg1"/>
                </a:solidFill>
              </a:rPr>
              <a:t>Blain, Standage a Curran (2022)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6DC735-A291-1240-9FCB-F970BD34D229}"/>
              </a:ext>
            </a:extLst>
          </p:cNvPr>
          <p:cNvSpPr txBox="1"/>
          <p:nvPr/>
        </p:nvSpPr>
        <p:spPr>
          <a:xfrm>
            <a:off x="222421" y="4665002"/>
            <a:ext cx="3880021" cy="2031325"/>
          </a:xfrm>
          <a:prstGeom prst="rect">
            <a:avLst/>
          </a:prstGeom>
          <a:solidFill>
            <a:schemeClr val="accent3"/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cy-GB" dirty="0">
                <a:solidFill>
                  <a:schemeClr val="bg1"/>
                </a:solidFill>
              </a:rPr>
              <a:t>... the effect of the environment on motivation and behavioural regulation is not direct, but occurs as a result of the support </a:t>
            </a:r>
          </a:p>
          <a:p>
            <a:pPr algn="ctr"/>
            <a:endParaRPr lang="cy-GB" dirty="0">
              <a:solidFill>
                <a:schemeClr val="bg1"/>
              </a:solidFill>
            </a:endParaRPr>
          </a:p>
          <a:p>
            <a:pPr algn="ctr"/>
            <a:r>
              <a:rPr lang="cy-GB" b="1" dirty="0">
                <a:solidFill>
                  <a:schemeClr val="bg1"/>
                </a:solidFill>
              </a:rPr>
              <a:t>Silva, Marques and Teixiera (2014)</a:t>
            </a:r>
          </a:p>
        </p:txBody>
      </p:sp>
    </p:spTree>
    <p:extLst>
      <p:ext uri="{BB962C8B-B14F-4D97-AF65-F5344CB8AC3E}">
        <p14:creationId xmlns:p14="http://schemas.microsoft.com/office/powerpoint/2010/main" val="12909331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7D7CF97-C693-42F5-AFF2-9C4EBFE0E6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long straight road with grass on either side of it&#10;&#10;Description automatically generated with low confidence">
            <a:extLst>
              <a:ext uri="{FF2B5EF4-FFF2-40B4-BE49-F238E27FC236}">
                <a16:creationId xmlns:a16="http://schemas.microsoft.com/office/drawing/2014/main" id="{1C9E4326-63B9-FF4B-8C16-CFCB274D19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495" b="6236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0" name="Graphic 9" descr="Sign with solid fill">
            <a:extLst>
              <a:ext uri="{FF2B5EF4-FFF2-40B4-BE49-F238E27FC236}">
                <a16:creationId xmlns:a16="http://schemas.microsoft.com/office/drawing/2014/main" id="{F80D3CE8-C917-1347-817A-51D1F0C412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063111" y="2745544"/>
            <a:ext cx="3393831" cy="339383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A067C73-63F1-AA44-A8C5-3194A2B7EBBF}"/>
              </a:ext>
            </a:extLst>
          </p:cNvPr>
          <p:cNvSpPr txBox="1"/>
          <p:nvPr/>
        </p:nvSpPr>
        <p:spPr>
          <a:xfrm>
            <a:off x="9875520" y="3450075"/>
            <a:ext cx="1851660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cy-GB" dirty="0"/>
          </a:p>
          <a:p>
            <a:pPr algn="ctr"/>
            <a:r>
              <a:rPr lang="cy-GB" dirty="0"/>
              <a:t>YMREOLAETH</a:t>
            </a:r>
          </a:p>
          <a:p>
            <a:pPr algn="ctr"/>
            <a:endParaRPr lang="cy-GB" dirty="0"/>
          </a:p>
          <a:p>
            <a:pPr algn="ctr"/>
            <a:endParaRPr lang="cy-GB" dirty="0"/>
          </a:p>
        </p:txBody>
      </p:sp>
      <p:pic>
        <p:nvPicPr>
          <p:cNvPr id="14" name="Graphic 13" descr="Sign with solid fill">
            <a:extLst>
              <a:ext uri="{FF2B5EF4-FFF2-40B4-BE49-F238E27FC236}">
                <a16:creationId xmlns:a16="http://schemas.microsoft.com/office/drawing/2014/main" id="{AED1C670-6522-A542-BBCF-08B5196118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7734" y="1732084"/>
            <a:ext cx="3393831" cy="339383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2A109D6-0290-8A4F-B5B0-13C4D8343411}"/>
              </a:ext>
            </a:extLst>
          </p:cNvPr>
          <p:cNvSpPr txBox="1"/>
          <p:nvPr/>
        </p:nvSpPr>
        <p:spPr>
          <a:xfrm>
            <a:off x="1927282" y="2436615"/>
            <a:ext cx="1844617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cy-GB" dirty="0"/>
          </a:p>
          <a:p>
            <a:pPr algn="ctr"/>
            <a:r>
              <a:rPr lang="cy-GB" dirty="0"/>
              <a:t>CYMHWYSEDD</a:t>
            </a:r>
          </a:p>
          <a:p>
            <a:pPr algn="ctr"/>
            <a:endParaRPr lang="cy-GB" dirty="0"/>
          </a:p>
          <a:p>
            <a:pPr algn="ctr"/>
            <a:endParaRPr lang="cy-GB" dirty="0"/>
          </a:p>
        </p:txBody>
      </p:sp>
      <p:pic>
        <p:nvPicPr>
          <p:cNvPr id="16" name="Graphic 15" descr="Sign with solid fill">
            <a:extLst>
              <a:ext uri="{FF2B5EF4-FFF2-40B4-BE49-F238E27FC236}">
                <a16:creationId xmlns:a16="http://schemas.microsoft.com/office/drawing/2014/main" id="{EC20DFF2-8220-D44F-B044-6BD6032B79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669270" y="1073828"/>
            <a:ext cx="3393831" cy="339383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622BD9E-9A78-F640-A11C-71128C624FC1}"/>
              </a:ext>
            </a:extLst>
          </p:cNvPr>
          <p:cNvSpPr txBox="1"/>
          <p:nvPr/>
        </p:nvSpPr>
        <p:spPr>
          <a:xfrm>
            <a:off x="6400800" y="1755498"/>
            <a:ext cx="1925505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endParaRPr lang="cy-GB" dirty="0"/>
          </a:p>
          <a:p>
            <a:pPr algn="ctr"/>
            <a:r>
              <a:rPr lang="cy-GB" dirty="0"/>
              <a:t>PERTHNASEDD</a:t>
            </a:r>
          </a:p>
          <a:p>
            <a:pPr algn="ctr"/>
            <a:endParaRPr lang="cy-GB" dirty="0"/>
          </a:p>
          <a:p>
            <a:pPr algn="ctr"/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877782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3EC8-7372-3B4E-8AA9-2FE74F79F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9" y="333450"/>
            <a:ext cx="10728322" cy="1477328"/>
          </a:xfrm>
          <a:solidFill>
            <a:schemeClr val="accent2"/>
          </a:solidFill>
        </p:spPr>
        <p:txBody>
          <a:bodyPr anchor="ctr">
            <a:normAutofit/>
          </a:bodyPr>
          <a:lstStyle/>
          <a:p>
            <a:pPr algn="ctr"/>
            <a:r>
              <a:rPr lang="cy-GB" sz="3600" dirty="0"/>
              <a:t>YMYRRAETH YN SEILIEDIG AR YR ADBORTH DWI ‘WEDI’I DDERBYN</a:t>
            </a:r>
          </a:p>
        </p:txBody>
      </p:sp>
      <p:sp>
        <p:nvSpPr>
          <p:cNvPr id="3" name="Snip Diagonal Corner of Rectangle 2">
            <a:extLst>
              <a:ext uri="{FF2B5EF4-FFF2-40B4-BE49-F238E27FC236}">
                <a16:creationId xmlns:a16="http://schemas.microsoft.com/office/drawing/2014/main" id="{BA915392-C2F5-9049-8A29-3FD80EC1552B}"/>
              </a:ext>
            </a:extLst>
          </p:cNvPr>
          <p:cNvSpPr/>
          <p:nvPr/>
        </p:nvSpPr>
        <p:spPr>
          <a:xfrm>
            <a:off x="155864" y="2005526"/>
            <a:ext cx="2943225" cy="2846948"/>
          </a:xfrm>
          <a:prstGeom prst="snip2DiagRect">
            <a:avLst>
              <a:gd name="adj1" fmla="val 0"/>
              <a:gd name="adj2" fmla="val 34552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Pawb wedi cael mynediad a dechrau dangos cynnydd</a:t>
            </a:r>
          </a:p>
          <a:p>
            <a:pPr algn="ctr"/>
            <a:endParaRPr lang="cy-GB" dirty="0"/>
          </a:p>
          <a:p>
            <a:pPr algn="ctr"/>
            <a:r>
              <a:rPr lang="cy-GB" dirty="0"/>
              <a:t>Gwers bl7 – gymnasteg </a:t>
            </a:r>
          </a:p>
        </p:txBody>
      </p:sp>
      <p:sp>
        <p:nvSpPr>
          <p:cNvPr id="4" name="Snip Diagonal Corner of Rectangle 3">
            <a:extLst>
              <a:ext uri="{FF2B5EF4-FFF2-40B4-BE49-F238E27FC236}">
                <a16:creationId xmlns:a16="http://schemas.microsoft.com/office/drawing/2014/main" id="{29F452AD-A7C4-7B4A-ABE4-8F5E9BCCF8AF}"/>
              </a:ext>
            </a:extLst>
          </p:cNvPr>
          <p:cNvSpPr/>
          <p:nvPr/>
        </p:nvSpPr>
        <p:spPr>
          <a:xfrm>
            <a:off x="3152775" y="2005526"/>
            <a:ext cx="2943225" cy="2846948"/>
          </a:xfrm>
          <a:prstGeom prst="snip2DiagRect">
            <a:avLst>
              <a:gd name="adj1" fmla="val 0"/>
              <a:gd name="adj2" fmla="val 34552"/>
            </a:avLst>
          </a:prstGeom>
          <a:solidFill>
            <a:schemeClr val="tx1">
              <a:lumMod val="6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Sicrhau bod y tasgau’n fwy gweithgar ar rhan y disgybl</a:t>
            </a:r>
          </a:p>
          <a:p>
            <a:pPr algn="ctr"/>
            <a:endParaRPr lang="cy-GB" dirty="0"/>
          </a:p>
          <a:p>
            <a:pPr algn="ctr"/>
            <a:r>
              <a:rPr lang="cy-GB" dirty="0"/>
              <a:t>Gwers TGAU – Theori </a:t>
            </a:r>
          </a:p>
        </p:txBody>
      </p:sp>
      <p:sp>
        <p:nvSpPr>
          <p:cNvPr id="5" name="Snip Diagonal Corner of Rectangle 4">
            <a:extLst>
              <a:ext uri="{FF2B5EF4-FFF2-40B4-BE49-F238E27FC236}">
                <a16:creationId xmlns:a16="http://schemas.microsoft.com/office/drawing/2014/main" id="{764EEC45-3966-D042-9B27-FC450BE07039}"/>
              </a:ext>
            </a:extLst>
          </p:cNvPr>
          <p:cNvSpPr/>
          <p:nvPr/>
        </p:nvSpPr>
        <p:spPr>
          <a:xfrm>
            <a:off x="6149688" y="2005526"/>
            <a:ext cx="2943225" cy="2846948"/>
          </a:xfrm>
          <a:prstGeom prst="snip2DiagRect">
            <a:avLst>
              <a:gd name="adj1" fmla="val 0"/>
              <a:gd name="adj2" fmla="val 34552"/>
            </a:avLst>
          </a:prstGeom>
          <a:solidFill>
            <a:schemeClr val="bg2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Canolbwyntio ar pob lefel yn y dosbarth fel bod pob disgybl yn cymryd rhan.</a:t>
            </a:r>
          </a:p>
          <a:p>
            <a:pPr algn="ctr"/>
            <a:endParaRPr lang="cy-GB" dirty="0"/>
          </a:p>
          <a:p>
            <a:pPr algn="ctr"/>
            <a:r>
              <a:rPr lang="cy-GB" dirty="0"/>
              <a:t>Gwers bl7 – cyfeiriannu</a:t>
            </a:r>
          </a:p>
        </p:txBody>
      </p:sp>
      <p:sp>
        <p:nvSpPr>
          <p:cNvPr id="6" name="Snip Diagonal Corner of Rectangle 5">
            <a:extLst>
              <a:ext uri="{FF2B5EF4-FFF2-40B4-BE49-F238E27FC236}">
                <a16:creationId xmlns:a16="http://schemas.microsoft.com/office/drawing/2014/main" id="{1B05E3F9-F5F0-B343-8B99-49C740078896}"/>
              </a:ext>
            </a:extLst>
          </p:cNvPr>
          <p:cNvSpPr/>
          <p:nvPr/>
        </p:nvSpPr>
        <p:spPr>
          <a:xfrm>
            <a:off x="9146601" y="2005526"/>
            <a:ext cx="2943225" cy="2846948"/>
          </a:xfrm>
          <a:prstGeom prst="snip2DiagRect">
            <a:avLst>
              <a:gd name="adj1" fmla="val 0"/>
              <a:gd name="adj2" fmla="val 34552"/>
            </a:avLst>
          </a:prstGeom>
          <a:solidFill>
            <a:schemeClr val="accent6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Sicrhau adborth ar lafar </a:t>
            </a:r>
          </a:p>
          <a:p>
            <a:pPr algn="ctr"/>
            <a:endParaRPr lang="cy-GB" dirty="0"/>
          </a:p>
          <a:p>
            <a:pPr algn="ctr"/>
            <a:r>
              <a:rPr lang="cy-GB" dirty="0"/>
              <a:t>Gwers bl7 – bocsio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7457EBC-E04A-8443-851E-A3CF62F37769}"/>
              </a:ext>
            </a:extLst>
          </p:cNvPr>
          <p:cNvSpPr/>
          <p:nvPr/>
        </p:nvSpPr>
        <p:spPr>
          <a:xfrm>
            <a:off x="155864" y="5091545"/>
            <a:ext cx="3813463" cy="165215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Pawb yn cymryd rhan ac yn ymdrechu 100%</a:t>
            </a:r>
          </a:p>
          <a:p>
            <a:pPr algn="ctr"/>
            <a:endParaRPr lang="cy-GB" dirty="0"/>
          </a:p>
          <a:p>
            <a:pPr algn="ctr"/>
            <a:r>
              <a:rPr lang="cy-GB" dirty="0"/>
              <a:t>Gwers TGAU – ymarferol - handball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6826D9F-F967-5C48-B2E3-F77536CF1E29}"/>
              </a:ext>
            </a:extLst>
          </p:cNvPr>
          <p:cNvSpPr/>
          <p:nvPr/>
        </p:nvSpPr>
        <p:spPr>
          <a:xfrm>
            <a:off x="4189268" y="5091544"/>
            <a:ext cx="3813463" cy="165215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Amrywiaeth o ton llais yn defnyddio geirfa priodol i’r wers</a:t>
            </a:r>
          </a:p>
          <a:p>
            <a:pPr algn="ctr"/>
            <a:endParaRPr lang="cy-GB" dirty="0"/>
          </a:p>
          <a:p>
            <a:pPr algn="ctr"/>
            <a:r>
              <a:rPr lang="cy-GB" dirty="0"/>
              <a:t>Gwers bl9 – Cyfeiriannu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0319775-3DBB-6F44-B612-1DBBC1055338}"/>
              </a:ext>
            </a:extLst>
          </p:cNvPr>
          <p:cNvSpPr/>
          <p:nvPr/>
        </p:nvSpPr>
        <p:spPr>
          <a:xfrm>
            <a:off x="8222673" y="5091544"/>
            <a:ext cx="3813463" cy="165215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Perthynas da iawn gyda’r dosbarth</a:t>
            </a:r>
          </a:p>
          <a:p>
            <a:pPr algn="ctr"/>
            <a:endParaRPr lang="cy-GB" dirty="0"/>
          </a:p>
          <a:p>
            <a:pPr algn="ctr"/>
            <a:r>
              <a:rPr lang="cy-GB" dirty="0"/>
              <a:t>Gwers bl8 – ffitrwydd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7CC67F88-DEE2-204F-8BE2-9A227B127358}"/>
              </a:ext>
            </a:extLst>
          </p:cNvPr>
          <p:cNvSpPr/>
          <p:nvPr/>
        </p:nvSpPr>
        <p:spPr>
          <a:xfrm>
            <a:off x="9434588" y="2409224"/>
            <a:ext cx="2367250" cy="2083874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Cymhwysedd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A1FD8F6-B03B-B449-B73D-3D478F8BEAE3}"/>
              </a:ext>
            </a:extLst>
          </p:cNvPr>
          <p:cNvSpPr/>
          <p:nvPr/>
        </p:nvSpPr>
        <p:spPr>
          <a:xfrm>
            <a:off x="9146601" y="4896796"/>
            <a:ext cx="2367250" cy="2083874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Perthnasedd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D3ECEABD-9070-B34E-8B50-84BE989D32ED}"/>
              </a:ext>
            </a:extLst>
          </p:cNvPr>
          <p:cNvSpPr/>
          <p:nvPr/>
        </p:nvSpPr>
        <p:spPr>
          <a:xfrm>
            <a:off x="3387076" y="2409224"/>
            <a:ext cx="2367250" cy="2083874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Cymhwysedd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48B1CE5-8C34-414D-9908-F2D2E1149782}"/>
              </a:ext>
            </a:extLst>
          </p:cNvPr>
          <p:cNvSpPr/>
          <p:nvPr/>
        </p:nvSpPr>
        <p:spPr>
          <a:xfrm>
            <a:off x="443851" y="2409224"/>
            <a:ext cx="2367250" cy="2083874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Ymreolaeth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92055E3C-F3F4-7B4E-88B0-B4886340554D}"/>
              </a:ext>
            </a:extLst>
          </p:cNvPr>
          <p:cNvSpPr/>
          <p:nvPr/>
        </p:nvSpPr>
        <p:spPr>
          <a:xfrm>
            <a:off x="570602" y="4896796"/>
            <a:ext cx="2367250" cy="2083874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Perthnasedd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626AF91-2EFE-D44D-AF67-712D3436099C}"/>
              </a:ext>
            </a:extLst>
          </p:cNvPr>
          <p:cNvSpPr/>
          <p:nvPr/>
        </p:nvSpPr>
        <p:spPr>
          <a:xfrm>
            <a:off x="6382370" y="2409224"/>
            <a:ext cx="2367250" cy="2083874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Ymreolaeth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D0757EE-788C-9F46-A2D0-EF5DB6EC20FE}"/>
              </a:ext>
            </a:extLst>
          </p:cNvPr>
          <p:cNvSpPr/>
          <p:nvPr/>
        </p:nvSpPr>
        <p:spPr>
          <a:xfrm>
            <a:off x="5001710" y="4896796"/>
            <a:ext cx="2367250" cy="2083874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Ymreolaeth</a:t>
            </a:r>
          </a:p>
        </p:txBody>
      </p:sp>
    </p:spTree>
    <p:extLst>
      <p:ext uri="{BB962C8B-B14F-4D97-AF65-F5344CB8AC3E}">
        <p14:creationId xmlns:p14="http://schemas.microsoft.com/office/powerpoint/2010/main" val="1753423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56AE383-06A1-42D3-B1AF-CE22194F5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D70B90B-BED1-4715-9BFE-9622C47A2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0C5540-B254-EA4F-8D73-20042C5852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728663"/>
            <a:ext cx="5015638" cy="2795738"/>
          </a:xfrm>
        </p:spPr>
        <p:txBody>
          <a:bodyPr vert="horz" wrap="square" lIns="0" tIns="0" rIns="0" bIns="0" rtlCol="0" anchor="ctr" anchorCtr="0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4300" spc="-100" dirty="0"/>
              <a:t>MBCT</a:t>
            </a:r>
            <a:br>
              <a:rPr lang="en-US" sz="4300" spc="-100" dirty="0"/>
            </a:br>
            <a:r>
              <a:rPr lang="en-GB" sz="4300" spc="-100" dirty="0"/>
              <a:t>Motivation Behaviour Change Technique</a:t>
            </a:r>
            <a:br>
              <a:rPr lang="en-GB" sz="4300" spc="-100" dirty="0"/>
            </a:br>
            <a:br>
              <a:rPr lang="en-GB" sz="4300" spc="-100" dirty="0"/>
            </a:br>
            <a:r>
              <a:rPr lang="en-GB" sz="4300" spc="-100" dirty="0" err="1"/>
              <a:t>Texiera</a:t>
            </a:r>
            <a:r>
              <a:rPr lang="en-GB" sz="4300" spc="-100" dirty="0"/>
              <a:t> et al.,</a:t>
            </a:r>
            <a:br>
              <a:rPr lang="en-GB" sz="4300" spc="-100" dirty="0"/>
            </a:br>
            <a:r>
              <a:rPr lang="en-GB" sz="4300" spc="-100" dirty="0"/>
              <a:t>(2020)</a:t>
            </a:r>
          </a:p>
        </p:txBody>
      </p:sp>
      <p:pic>
        <p:nvPicPr>
          <p:cNvPr id="3" name="Picture 2" descr="Chart&#10;&#10;Description automatically generated">
            <a:extLst>
              <a:ext uri="{FF2B5EF4-FFF2-40B4-BE49-F238E27FC236}">
                <a16:creationId xmlns:a16="http://schemas.microsoft.com/office/drawing/2014/main" id="{42D905A9-6BCB-4948-90D6-DBB2D393646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960" r="9221" b="-1"/>
          <a:stretch/>
        </p:blipFill>
        <p:spPr>
          <a:xfrm>
            <a:off x="6288276" y="10"/>
            <a:ext cx="5903725" cy="6857990"/>
          </a:xfrm>
          <a:custGeom>
            <a:avLst/>
            <a:gdLst/>
            <a:ahLst/>
            <a:cxnLst/>
            <a:rect l="l" t="t" r="r" b="b"/>
            <a:pathLst>
              <a:path w="5903725" h="6858000">
                <a:moveTo>
                  <a:pt x="17547" y="0"/>
                </a:moveTo>
                <a:lnTo>
                  <a:pt x="5903725" y="0"/>
                </a:lnTo>
                <a:lnTo>
                  <a:pt x="5903725" y="6858000"/>
                </a:lnTo>
                <a:lnTo>
                  <a:pt x="57217" y="6858000"/>
                </a:lnTo>
                <a:lnTo>
                  <a:pt x="57185" y="6699667"/>
                </a:lnTo>
                <a:cubicBezTo>
                  <a:pt x="57923" y="6526851"/>
                  <a:pt x="61039" y="6384211"/>
                  <a:pt x="67005" y="6279216"/>
                </a:cubicBezTo>
                <a:cubicBezTo>
                  <a:pt x="108514" y="5194623"/>
                  <a:pt x="-44577" y="788432"/>
                  <a:pt x="13203" y="4200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936709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BD18FD64-6386-6B4A-B94E-08C18FB95B7C}"/>
              </a:ext>
            </a:extLst>
          </p:cNvPr>
          <p:cNvSpPr/>
          <p:nvPr/>
        </p:nvSpPr>
        <p:spPr>
          <a:xfrm>
            <a:off x="0" y="1287966"/>
            <a:ext cx="4460488" cy="4282068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b="1" dirty="0"/>
              <a:t>Ymreolaeth</a:t>
            </a:r>
          </a:p>
          <a:p>
            <a:pPr algn="ctr"/>
            <a:endParaRPr lang="cy-GB" dirty="0"/>
          </a:p>
          <a:p>
            <a:pPr algn="ctr"/>
            <a:r>
              <a:rPr lang="en-GB" dirty="0"/>
              <a:t>“being the perceived origin or source of one’s own behaviour”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(Ryan &amp; Deci, 2008, p. 8)</a:t>
            </a:r>
            <a:endParaRPr lang="cy-GB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034322BC-CB02-A043-A4A5-1D33A76FA815}"/>
              </a:ext>
            </a:extLst>
          </p:cNvPr>
          <p:cNvSpPr/>
          <p:nvPr/>
        </p:nvSpPr>
        <p:spPr>
          <a:xfrm>
            <a:off x="3865756" y="1287966"/>
            <a:ext cx="4460488" cy="4282068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b="1" dirty="0"/>
              <a:t>Perthnasedd</a:t>
            </a:r>
          </a:p>
          <a:p>
            <a:pPr algn="ctr"/>
            <a:endParaRPr lang="cy-GB" dirty="0"/>
          </a:p>
          <a:p>
            <a:pPr algn="ctr"/>
            <a:r>
              <a:rPr lang="en-GB" dirty="0"/>
              <a:t>“feeling connected to others”</a:t>
            </a:r>
            <a:endParaRPr lang="cy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(Ryan &amp; Deci, 2008, p. 7)</a:t>
            </a:r>
            <a:endParaRPr lang="cy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934A09C-30B5-EB4F-87E1-7FFCC4B371F2}"/>
              </a:ext>
            </a:extLst>
          </p:cNvPr>
          <p:cNvSpPr/>
          <p:nvPr/>
        </p:nvSpPr>
        <p:spPr>
          <a:xfrm>
            <a:off x="7731512" y="1287966"/>
            <a:ext cx="4460488" cy="4282068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b="1" dirty="0"/>
              <a:t>Cymhwysedd</a:t>
            </a:r>
          </a:p>
          <a:p>
            <a:pPr algn="ctr"/>
            <a:endParaRPr lang="cy-GB" dirty="0"/>
          </a:p>
          <a:p>
            <a:pPr algn="ctr"/>
            <a:r>
              <a:rPr lang="en-GB" dirty="0"/>
              <a:t>“refers to feeling effective in one’s ongoing interactions with the social environment and experiencing opportunities to exercise and express one’s capacities” 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 (Ryan &amp; Deci, 2008, p. 7)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1768965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570B8891-C729-AC4A-9127-36BCA80AC72D}"/>
              </a:ext>
            </a:extLst>
          </p:cNvPr>
          <p:cNvSpPr/>
          <p:nvPr/>
        </p:nvSpPr>
        <p:spPr>
          <a:xfrm>
            <a:off x="2860431" y="328246"/>
            <a:ext cx="6471138" cy="62015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solidFill>
                  <a:schemeClr val="bg1"/>
                </a:solidFill>
              </a:rPr>
              <a:t>YMREOLAETH</a:t>
            </a:r>
          </a:p>
          <a:p>
            <a:pPr algn="ctr"/>
            <a:endParaRPr lang="cy-GB" sz="3600" dirty="0">
              <a:solidFill>
                <a:schemeClr val="bg1"/>
              </a:solidFill>
            </a:endParaRPr>
          </a:p>
          <a:p>
            <a:pPr algn="ctr"/>
            <a:r>
              <a:rPr lang="cy-GB" sz="3600" dirty="0">
                <a:solidFill>
                  <a:schemeClr val="bg1"/>
                </a:solidFill>
              </a:rPr>
              <a:t>MBCT 3</a:t>
            </a:r>
          </a:p>
          <a:p>
            <a:pPr algn="ctr"/>
            <a:endParaRPr lang="cy-GB" sz="3600" dirty="0">
              <a:solidFill>
                <a:schemeClr val="bg1"/>
              </a:solidFill>
            </a:endParaRPr>
          </a:p>
          <a:p>
            <a:pPr algn="ctr"/>
            <a:r>
              <a:rPr lang="cy-GB" sz="3200" i="1" dirty="0">
                <a:solidFill>
                  <a:schemeClr val="bg1"/>
                </a:solidFill>
              </a:rPr>
              <a:t>Use non – controlling, informational language</a:t>
            </a:r>
          </a:p>
        </p:txBody>
      </p:sp>
      <p:sp>
        <p:nvSpPr>
          <p:cNvPr id="3" name="Folded Corner 2">
            <a:extLst>
              <a:ext uri="{FF2B5EF4-FFF2-40B4-BE49-F238E27FC236}">
                <a16:creationId xmlns:a16="http://schemas.microsoft.com/office/drawing/2014/main" id="{4F863D66-DB69-1449-AEBE-1CE73D944BC7}"/>
              </a:ext>
            </a:extLst>
          </p:cNvPr>
          <p:cNvSpPr/>
          <p:nvPr/>
        </p:nvSpPr>
        <p:spPr>
          <a:xfrm>
            <a:off x="295031" y="634023"/>
            <a:ext cx="5130800" cy="5589954"/>
          </a:xfrm>
          <a:prstGeom prst="foldedCorner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rbel" panose="020B0503020204020204" pitchFamily="34" charset="0"/>
              </a:rPr>
              <a:t>“the nature of the given speech action, while the communicative intention expresses what kind of communicative goal the speaker pursues, planning this or that form of influence on the listener”</a:t>
            </a:r>
          </a:p>
          <a:p>
            <a:pPr algn="ctr"/>
            <a:endParaRPr lang="cy-GB" sz="2400" dirty="0">
              <a:latin typeface="Corbel" panose="020B0503020204020204" pitchFamily="34" charset="0"/>
            </a:endParaRPr>
          </a:p>
          <a:p>
            <a:pPr algn="ctr"/>
            <a:r>
              <a:rPr lang="cy-GB" sz="2400" i="1" dirty="0">
                <a:latin typeface="Corbel" panose="020B0503020204020204" pitchFamily="34" charset="0"/>
              </a:rPr>
              <a:t>Khaydarova et al., (2020)</a:t>
            </a:r>
          </a:p>
        </p:txBody>
      </p:sp>
    </p:spTree>
    <p:extLst>
      <p:ext uri="{BB962C8B-B14F-4D97-AF65-F5344CB8AC3E}">
        <p14:creationId xmlns:p14="http://schemas.microsoft.com/office/powerpoint/2010/main" val="2260294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570B8891-C729-AC4A-9127-36BCA80AC72D}"/>
              </a:ext>
            </a:extLst>
          </p:cNvPr>
          <p:cNvSpPr/>
          <p:nvPr/>
        </p:nvSpPr>
        <p:spPr>
          <a:xfrm>
            <a:off x="2860431" y="328246"/>
            <a:ext cx="6471138" cy="62015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solidFill>
                  <a:schemeClr val="bg1"/>
                </a:solidFill>
              </a:rPr>
              <a:t>YMREOLAETH</a:t>
            </a:r>
          </a:p>
          <a:p>
            <a:pPr algn="ctr"/>
            <a:endParaRPr lang="cy-GB" sz="3600" dirty="0">
              <a:solidFill>
                <a:schemeClr val="bg1"/>
              </a:solidFill>
            </a:endParaRPr>
          </a:p>
          <a:p>
            <a:pPr algn="ctr"/>
            <a:r>
              <a:rPr lang="cy-GB" sz="3600" dirty="0">
                <a:solidFill>
                  <a:schemeClr val="bg1"/>
                </a:solidFill>
              </a:rPr>
              <a:t>MBCT 6</a:t>
            </a:r>
          </a:p>
          <a:p>
            <a:pPr algn="ctr"/>
            <a:endParaRPr lang="cy-GB" sz="3600" dirty="0">
              <a:solidFill>
                <a:schemeClr val="bg1"/>
              </a:solidFill>
            </a:endParaRPr>
          </a:p>
          <a:p>
            <a:pPr algn="ctr"/>
            <a:r>
              <a:rPr lang="cy-GB" sz="3200" i="1" dirty="0">
                <a:solidFill>
                  <a:schemeClr val="bg1"/>
                </a:solidFill>
              </a:rPr>
              <a:t>Provide Choice</a:t>
            </a:r>
          </a:p>
        </p:txBody>
      </p:sp>
      <p:sp>
        <p:nvSpPr>
          <p:cNvPr id="3" name="Folded Corner 2">
            <a:extLst>
              <a:ext uri="{FF2B5EF4-FFF2-40B4-BE49-F238E27FC236}">
                <a16:creationId xmlns:a16="http://schemas.microsoft.com/office/drawing/2014/main" id="{84AA920F-5F48-2749-8FCB-CDCA97CA46E7}"/>
              </a:ext>
            </a:extLst>
          </p:cNvPr>
          <p:cNvSpPr/>
          <p:nvPr/>
        </p:nvSpPr>
        <p:spPr>
          <a:xfrm>
            <a:off x="295031" y="634023"/>
            <a:ext cx="5130800" cy="5589954"/>
          </a:xfrm>
          <a:prstGeom prst="foldedCorner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Corbel" panose="020B0503020204020204" pitchFamily="34" charset="0"/>
              </a:rPr>
              <a:t>“choice leads to an increase in intrinsically motivated behaviour”</a:t>
            </a:r>
          </a:p>
          <a:p>
            <a:pPr algn="ctr"/>
            <a:endParaRPr lang="en-GB" sz="2400" dirty="0">
              <a:latin typeface="Corbel" panose="020B0503020204020204" pitchFamily="34" charset="0"/>
            </a:endParaRPr>
          </a:p>
          <a:p>
            <a:pPr algn="ctr"/>
            <a:r>
              <a:rPr lang="en-GB" sz="2400" i="1" dirty="0">
                <a:latin typeface="Corbel" panose="020B0503020204020204" pitchFamily="34" charset="0"/>
              </a:rPr>
              <a:t>Schneider et al., (2018)</a:t>
            </a:r>
            <a:endParaRPr lang="cy-GB" sz="2400" b="1" i="1" dirty="0">
              <a:latin typeface="Corbel" panose="020B0503020204020204" pitchFamily="34" charset="0"/>
            </a:endParaRPr>
          </a:p>
          <a:p>
            <a:pPr algn="ctr"/>
            <a:endParaRPr lang="cy-GB" sz="2400" i="1" dirty="0">
              <a:latin typeface="Corbel" panose="020B05030202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4661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570B8891-C729-AC4A-9127-36BCA80AC72D}"/>
              </a:ext>
            </a:extLst>
          </p:cNvPr>
          <p:cNvSpPr/>
          <p:nvPr/>
        </p:nvSpPr>
        <p:spPr>
          <a:xfrm>
            <a:off x="2860431" y="328246"/>
            <a:ext cx="6471138" cy="62015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solidFill>
                  <a:schemeClr val="bg1"/>
                </a:solidFill>
              </a:rPr>
              <a:t>YMREOLAETH</a:t>
            </a:r>
          </a:p>
          <a:p>
            <a:pPr algn="ctr"/>
            <a:endParaRPr lang="cy-GB" sz="3600" dirty="0">
              <a:solidFill>
                <a:schemeClr val="bg1"/>
              </a:solidFill>
            </a:endParaRPr>
          </a:p>
          <a:p>
            <a:pPr algn="ctr"/>
            <a:r>
              <a:rPr lang="cy-GB" sz="3600" dirty="0">
                <a:solidFill>
                  <a:schemeClr val="bg1"/>
                </a:solidFill>
              </a:rPr>
              <a:t>MBCT 7</a:t>
            </a:r>
          </a:p>
          <a:p>
            <a:pPr algn="ctr"/>
            <a:endParaRPr lang="cy-GB" sz="3600" dirty="0">
              <a:solidFill>
                <a:schemeClr val="bg1"/>
              </a:solidFill>
            </a:endParaRPr>
          </a:p>
          <a:p>
            <a:pPr algn="ctr"/>
            <a:r>
              <a:rPr lang="cy-GB" sz="3200" i="1" dirty="0">
                <a:solidFill>
                  <a:schemeClr val="bg1"/>
                </a:solidFill>
              </a:rPr>
              <a:t>Encourage the person to experiement and self-initiate the behaviour</a:t>
            </a:r>
          </a:p>
        </p:txBody>
      </p:sp>
    </p:spTree>
    <p:extLst>
      <p:ext uri="{BB962C8B-B14F-4D97-AF65-F5344CB8AC3E}">
        <p14:creationId xmlns:p14="http://schemas.microsoft.com/office/powerpoint/2010/main" val="32382741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570B8891-C729-AC4A-9127-36BCA80AC72D}"/>
              </a:ext>
            </a:extLst>
          </p:cNvPr>
          <p:cNvSpPr/>
          <p:nvPr/>
        </p:nvSpPr>
        <p:spPr>
          <a:xfrm>
            <a:off x="2860431" y="328246"/>
            <a:ext cx="6471138" cy="620150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solidFill>
                  <a:schemeClr val="bg1"/>
                </a:solidFill>
              </a:rPr>
              <a:t>PERTHNASEDD</a:t>
            </a:r>
          </a:p>
          <a:p>
            <a:pPr algn="ctr"/>
            <a:endParaRPr lang="cy-GB" sz="3600" dirty="0">
              <a:solidFill>
                <a:schemeClr val="bg1"/>
              </a:solidFill>
            </a:endParaRPr>
          </a:p>
          <a:p>
            <a:pPr algn="ctr"/>
            <a:r>
              <a:rPr lang="cy-GB" sz="3600" dirty="0">
                <a:solidFill>
                  <a:schemeClr val="bg1"/>
                </a:solidFill>
              </a:rPr>
              <a:t>MBCT 9</a:t>
            </a:r>
          </a:p>
          <a:p>
            <a:pPr algn="ctr"/>
            <a:endParaRPr lang="cy-GB" sz="3600" dirty="0">
              <a:solidFill>
                <a:schemeClr val="bg1"/>
              </a:solidFill>
            </a:endParaRPr>
          </a:p>
          <a:p>
            <a:pPr algn="ctr"/>
            <a:r>
              <a:rPr lang="cy-GB" sz="3200" i="1" dirty="0">
                <a:solidFill>
                  <a:schemeClr val="bg1"/>
                </a:solidFill>
              </a:rPr>
              <a:t>Encourage asking questions</a:t>
            </a:r>
          </a:p>
        </p:txBody>
      </p:sp>
      <p:sp>
        <p:nvSpPr>
          <p:cNvPr id="3" name="Folded Corner 2">
            <a:extLst>
              <a:ext uri="{FF2B5EF4-FFF2-40B4-BE49-F238E27FC236}">
                <a16:creationId xmlns:a16="http://schemas.microsoft.com/office/drawing/2014/main" id="{D82572D8-3CB6-AC49-B475-9651B790CC43}"/>
              </a:ext>
            </a:extLst>
          </p:cNvPr>
          <p:cNvSpPr/>
          <p:nvPr/>
        </p:nvSpPr>
        <p:spPr>
          <a:xfrm>
            <a:off x="295031" y="634023"/>
            <a:ext cx="5130800" cy="5589954"/>
          </a:xfrm>
          <a:prstGeom prst="foldedCorner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rbel" panose="020B0503020204020204" pitchFamily="34" charset="0"/>
              </a:rPr>
              <a:t>“...formative assessment and assessment for learning have been shown to have a positive impact on teaching and learning.”</a:t>
            </a:r>
          </a:p>
          <a:p>
            <a:pPr algn="ctr"/>
            <a:endParaRPr lang="cy-GB" sz="2400" dirty="0">
              <a:latin typeface="Corbel" panose="020B0503020204020204" pitchFamily="34" charset="0"/>
            </a:endParaRPr>
          </a:p>
          <a:p>
            <a:pPr algn="ctr"/>
            <a:r>
              <a:rPr lang="cy-GB" sz="2400" i="1" dirty="0">
                <a:latin typeface="Corbel" panose="020B0503020204020204" pitchFamily="34" charset="0"/>
              </a:rPr>
              <a:t>Chng a Lund (2018)</a:t>
            </a:r>
          </a:p>
        </p:txBody>
      </p:sp>
    </p:spTree>
    <p:extLst>
      <p:ext uri="{BB962C8B-B14F-4D97-AF65-F5344CB8AC3E}">
        <p14:creationId xmlns:p14="http://schemas.microsoft.com/office/powerpoint/2010/main" val="3753495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570B8891-C729-AC4A-9127-36BCA80AC72D}"/>
              </a:ext>
            </a:extLst>
          </p:cNvPr>
          <p:cNvSpPr/>
          <p:nvPr/>
        </p:nvSpPr>
        <p:spPr>
          <a:xfrm>
            <a:off x="2860431" y="328246"/>
            <a:ext cx="6471138" cy="620150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solidFill>
                  <a:schemeClr val="bg1"/>
                </a:solidFill>
              </a:rPr>
              <a:t>PERTHNASEDD</a:t>
            </a:r>
          </a:p>
          <a:p>
            <a:pPr algn="ctr"/>
            <a:endParaRPr lang="cy-GB" sz="3600" dirty="0">
              <a:solidFill>
                <a:schemeClr val="bg1"/>
              </a:solidFill>
            </a:endParaRPr>
          </a:p>
          <a:p>
            <a:pPr algn="ctr"/>
            <a:r>
              <a:rPr lang="cy-GB" sz="3600" dirty="0">
                <a:solidFill>
                  <a:schemeClr val="bg1"/>
                </a:solidFill>
              </a:rPr>
              <a:t>MBCT 11</a:t>
            </a:r>
          </a:p>
          <a:p>
            <a:pPr algn="ctr"/>
            <a:endParaRPr lang="cy-GB" sz="3600" dirty="0">
              <a:solidFill>
                <a:schemeClr val="bg1"/>
              </a:solidFill>
            </a:endParaRPr>
          </a:p>
          <a:p>
            <a:pPr algn="ctr"/>
            <a:r>
              <a:rPr lang="cy-GB" sz="3200" i="1" dirty="0">
                <a:solidFill>
                  <a:schemeClr val="bg1"/>
                </a:solidFill>
              </a:rPr>
              <a:t>Demonstrate/ show interest in the person</a:t>
            </a:r>
          </a:p>
        </p:txBody>
      </p:sp>
      <p:sp>
        <p:nvSpPr>
          <p:cNvPr id="3" name="Folded Corner 2">
            <a:extLst>
              <a:ext uri="{FF2B5EF4-FFF2-40B4-BE49-F238E27FC236}">
                <a16:creationId xmlns:a16="http://schemas.microsoft.com/office/drawing/2014/main" id="{5035D95F-08CD-E446-B870-D62D82373CF1}"/>
              </a:ext>
            </a:extLst>
          </p:cNvPr>
          <p:cNvSpPr/>
          <p:nvPr/>
        </p:nvSpPr>
        <p:spPr>
          <a:xfrm>
            <a:off x="295031" y="634023"/>
            <a:ext cx="5130800" cy="5589954"/>
          </a:xfrm>
          <a:prstGeom prst="foldedCorner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rbel" panose="020B0503020204020204" pitchFamily="34" charset="0"/>
              </a:rPr>
              <a:t>“....relatedness in physical education is associated with both peer and teacher influences.”</a:t>
            </a:r>
          </a:p>
          <a:p>
            <a:pPr algn="ctr"/>
            <a:endParaRPr lang="cy-GB" sz="2400" dirty="0">
              <a:latin typeface="Corbel" panose="020B0503020204020204" pitchFamily="34" charset="0"/>
            </a:endParaRPr>
          </a:p>
          <a:p>
            <a:pPr algn="ctr"/>
            <a:r>
              <a:rPr lang="cy-GB" sz="2400" i="1" dirty="0">
                <a:latin typeface="Corbel" panose="020B0503020204020204" pitchFamily="34" charset="0"/>
              </a:rPr>
              <a:t>Vasconcellos et al., (2020)</a:t>
            </a:r>
          </a:p>
        </p:txBody>
      </p:sp>
    </p:spTree>
    <p:extLst>
      <p:ext uri="{BB962C8B-B14F-4D97-AF65-F5344CB8AC3E}">
        <p14:creationId xmlns:p14="http://schemas.microsoft.com/office/powerpoint/2010/main" val="1971528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570B8891-C729-AC4A-9127-36BCA80AC72D}"/>
              </a:ext>
            </a:extLst>
          </p:cNvPr>
          <p:cNvSpPr/>
          <p:nvPr/>
        </p:nvSpPr>
        <p:spPr>
          <a:xfrm>
            <a:off x="2860431" y="328246"/>
            <a:ext cx="6471138" cy="620150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solidFill>
                  <a:schemeClr val="bg1"/>
                </a:solidFill>
              </a:rPr>
              <a:t>PERTHNASEDD</a:t>
            </a:r>
          </a:p>
          <a:p>
            <a:pPr algn="ctr"/>
            <a:endParaRPr lang="cy-GB" sz="3600" dirty="0">
              <a:solidFill>
                <a:schemeClr val="bg1"/>
              </a:solidFill>
            </a:endParaRPr>
          </a:p>
          <a:p>
            <a:pPr algn="ctr"/>
            <a:r>
              <a:rPr lang="cy-GB" sz="3600" dirty="0">
                <a:solidFill>
                  <a:schemeClr val="bg1"/>
                </a:solidFill>
              </a:rPr>
              <a:t>MBCT 13</a:t>
            </a:r>
          </a:p>
          <a:p>
            <a:pPr algn="ctr"/>
            <a:endParaRPr lang="cy-GB" sz="3600" dirty="0">
              <a:solidFill>
                <a:schemeClr val="bg1"/>
              </a:solidFill>
            </a:endParaRPr>
          </a:p>
          <a:p>
            <a:pPr algn="ctr"/>
            <a:r>
              <a:rPr lang="cy-GB" sz="3200" i="1" dirty="0">
                <a:solidFill>
                  <a:schemeClr val="bg1"/>
                </a:solidFill>
              </a:rPr>
              <a:t>Providing opportunities for ongoing support</a:t>
            </a:r>
          </a:p>
        </p:txBody>
      </p:sp>
      <p:sp>
        <p:nvSpPr>
          <p:cNvPr id="3" name="Folded Corner 2">
            <a:extLst>
              <a:ext uri="{FF2B5EF4-FFF2-40B4-BE49-F238E27FC236}">
                <a16:creationId xmlns:a16="http://schemas.microsoft.com/office/drawing/2014/main" id="{83341DE8-26ED-DB45-9AF7-F114442D348A}"/>
              </a:ext>
            </a:extLst>
          </p:cNvPr>
          <p:cNvSpPr/>
          <p:nvPr/>
        </p:nvSpPr>
        <p:spPr>
          <a:xfrm>
            <a:off x="295031" y="634023"/>
            <a:ext cx="5130800" cy="5589954"/>
          </a:xfrm>
          <a:prstGeom prst="foldedCorner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rbel" panose="020B0503020204020204" pitchFamily="34" charset="0"/>
              </a:rPr>
              <a:t>“...look to display autonomy-supportive behaviours that help to satisfy participants’ three basic psychological needs and promote their life skills development in sport.”</a:t>
            </a:r>
          </a:p>
          <a:p>
            <a:pPr algn="ctr"/>
            <a:endParaRPr lang="cy-GB" sz="2400" dirty="0">
              <a:latin typeface="Corbel" panose="020B0503020204020204" pitchFamily="34" charset="0"/>
            </a:endParaRPr>
          </a:p>
          <a:p>
            <a:pPr algn="ctr"/>
            <a:r>
              <a:rPr lang="cy-GB" sz="2400" i="1" dirty="0">
                <a:latin typeface="Corbel" panose="020B0503020204020204" pitchFamily="34" charset="0"/>
              </a:rPr>
              <a:t>Cronin et al., (2022)</a:t>
            </a:r>
          </a:p>
        </p:txBody>
      </p:sp>
    </p:spTree>
    <p:extLst>
      <p:ext uri="{BB962C8B-B14F-4D97-AF65-F5344CB8AC3E}">
        <p14:creationId xmlns:p14="http://schemas.microsoft.com/office/powerpoint/2010/main" val="37971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570B8891-C729-AC4A-9127-36BCA80AC72D}"/>
              </a:ext>
            </a:extLst>
          </p:cNvPr>
          <p:cNvSpPr/>
          <p:nvPr/>
        </p:nvSpPr>
        <p:spPr>
          <a:xfrm>
            <a:off x="2860431" y="328246"/>
            <a:ext cx="6471138" cy="620150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solidFill>
                  <a:schemeClr val="bg1"/>
                </a:solidFill>
              </a:rPr>
              <a:t>CYMHWYSEDD</a:t>
            </a:r>
          </a:p>
          <a:p>
            <a:pPr algn="ctr"/>
            <a:endParaRPr lang="cy-GB" sz="3600" dirty="0">
              <a:solidFill>
                <a:schemeClr val="bg1"/>
              </a:solidFill>
            </a:endParaRPr>
          </a:p>
          <a:p>
            <a:pPr algn="ctr"/>
            <a:r>
              <a:rPr lang="cy-GB" sz="3600" dirty="0">
                <a:solidFill>
                  <a:schemeClr val="bg1"/>
                </a:solidFill>
              </a:rPr>
              <a:t>MBCT 15</a:t>
            </a:r>
          </a:p>
          <a:p>
            <a:pPr algn="ctr"/>
            <a:endParaRPr lang="cy-GB" sz="3600" dirty="0">
              <a:solidFill>
                <a:schemeClr val="bg1"/>
              </a:solidFill>
            </a:endParaRPr>
          </a:p>
          <a:p>
            <a:pPr algn="ctr"/>
            <a:r>
              <a:rPr lang="cy-GB" sz="3200" i="1" dirty="0">
                <a:solidFill>
                  <a:schemeClr val="bg1"/>
                </a:solidFill>
              </a:rPr>
              <a:t>Address obstacles for change</a:t>
            </a:r>
          </a:p>
        </p:txBody>
      </p:sp>
      <p:sp>
        <p:nvSpPr>
          <p:cNvPr id="3" name="Folded Corner 2">
            <a:extLst>
              <a:ext uri="{FF2B5EF4-FFF2-40B4-BE49-F238E27FC236}">
                <a16:creationId xmlns:a16="http://schemas.microsoft.com/office/drawing/2014/main" id="{F3CE78DA-063F-D346-ABAA-642F14C1B480}"/>
              </a:ext>
            </a:extLst>
          </p:cNvPr>
          <p:cNvSpPr/>
          <p:nvPr/>
        </p:nvSpPr>
        <p:spPr>
          <a:xfrm>
            <a:off x="295031" y="634023"/>
            <a:ext cx="5130800" cy="5589954"/>
          </a:xfrm>
          <a:prstGeom prst="foldedCorner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rbel" panose="020B0503020204020204" pitchFamily="34" charset="0"/>
              </a:rPr>
              <a:t>“Key internal motivational processes are goals and self-evaluations of progress”</a:t>
            </a:r>
          </a:p>
          <a:p>
            <a:pPr algn="ctr"/>
            <a:endParaRPr lang="cy-GB" sz="2400" dirty="0">
              <a:latin typeface="Corbel" panose="020B0503020204020204" pitchFamily="34" charset="0"/>
            </a:endParaRPr>
          </a:p>
          <a:p>
            <a:pPr algn="ctr"/>
            <a:r>
              <a:rPr lang="cy-GB" sz="2400" i="1" dirty="0">
                <a:latin typeface="Corbel" panose="020B0503020204020204" pitchFamily="34" charset="0"/>
              </a:rPr>
              <a:t>Schunk a DiBenedetto (2020)</a:t>
            </a:r>
          </a:p>
        </p:txBody>
      </p:sp>
    </p:spTree>
    <p:extLst>
      <p:ext uri="{BB962C8B-B14F-4D97-AF65-F5344CB8AC3E}">
        <p14:creationId xmlns:p14="http://schemas.microsoft.com/office/powerpoint/2010/main" val="2986230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570B8891-C729-AC4A-9127-36BCA80AC72D}"/>
              </a:ext>
            </a:extLst>
          </p:cNvPr>
          <p:cNvSpPr/>
          <p:nvPr/>
        </p:nvSpPr>
        <p:spPr>
          <a:xfrm>
            <a:off x="2860431" y="328246"/>
            <a:ext cx="6471138" cy="620150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solidFill>
                  <a:schemeClr val="bg1"/>
                </a:solidFill>
              </a:rPr>
              <a:t>CYMHWYSEDD</a:t>
            </a:r>
          </a:p>
          <a:p>
            <a:pPr algn="ctr"/>
            <a:endParaRPr lang="cy-GB" sz="3600" dirty="0">
              <a:solidFill>
                <a:schemeClr val="bg1"/>
              </a:solidFill>
            </a:endParaRPr>
          </a:p>
          <a:p>
            <a:pPr algn="ctr"/>
            <a:r>
              <a:rPr lang="cy-GB" sz="3600" dirty="0">
                <a:solidFill>
                  <a:schemeClr val="bg1"/>
                </a:solidFill>
              </a:rPr>
              <a:t>MBCT 17</a:t>
            </a:r>
          </a:p>
          <a:p>
            <a:pPr algn="ctr"/>
            <a:endParaRPr lang="cy-GB" sz="3600" dirty="0">
              <a:solidFill>
                <a:schemeClr val="bg1"/>
              </a:solidFill>
            </a:endParaRPr>
          </a:p>
          <a:p>
            <a:pPr algn="ctr"/>
            <a:r>
              <a:rPr lang="cy-GB" sz="3200" i="1" dirty="0">
                <a:solidFill>
                  <a:schemeClr val="bg1"/>
                </a:solidFill>
              </a:rPr>
              <a:t>Assist in setting optimal challenge</a:t>
            </a:r>
          </a:p>
        </p:txBody>
      </p:sp>
      <p:sp>
        <p:nvSpPr>
          <p:cNvPr id="3" name="Folded Corner 2">
            <a:extLst>
              <a:ext uri="{FF2B5EF4-FFF2-40B4-BE49-F238E27FC236}">
                <a16:creationId xmlns:a16="http://schemas.microsoft.com/office/drawing/2014/main" id="{A52EF2AB-DBE2-5247-95BF-468A910836C6}"/>
              </a:ext>
            </a:extLst>
          </p:cNvPr>
          <p:cNvSpPr/>
          <p:nvPr/>
        </p:nvSpPr>
        <p:spPr>
          <a:xfrm>
            <a:off x="295031" y="634023"/>
            <a:ext cx="5130800" cy="5589954"/>
          </a:xfrm>
          <a:prstGeom prst="foldedCorner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rbel" panose="020B0503020204020204" pitchFamily="34" charset="0"/>
              </a:rPr>
              <a:t>”the best way to get high performance is to make the goals both specific and difficult”</a:t>
            </a:r>
          </a:p>
          <a:p>
            <a:pPr algn="ctr"/>
            <a:endParaRPr lang="cy-GB" sz="2400" dirty="0">
              <a:latin typeface="Corbel" panose="020B0503020204020204" pitchFamily="34" charset="0"/>
            </a:endParaRPr>
          </a:p>
          <a:p>
            <a:pPr algn="ctr"/>
            <a:r>
              <a:rPr lang="cy-GB" sz="2400" dirty="0">
                <a:latin typeface="Corbel" panose="020B0503020204020204" pitchFamily="34" charset="0"/>
              </a:rPr>
              <a:t>Locke  (2000)</a:t>
            </a:r>
          </a:p>
        </p:txBody>
      </p:sp>
    </p:spTree>
    <p:extLst>
      <p:ext uri="{BB962C8B-B14F-4D97-AF65-F5344CB8AC3E}">
        <p14:creationId xmlns:p14="http://schemas.microsoft.com/office/powerpoint/2010/main" val="867181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570B8891-C729-AC4A-9127-36BCA80AC72D}"/>
              </a:ext>
            </a:extLst>
          </p:cNvPr>
          <p:cNvSpPr/>
          <p:nvPr/>
        </p:nvSpPr>
        <p:spPr>
          <a:xfrm>
            <a:off x="2860431" y="328246"/>
            <a:ext cx="6471138" cy="620150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solidFill>
                  <a:schemeClr val="bg1"/>
                </a:solidFill>
              </a:rPr>
              <a:t>CYMHWYSEDD</a:t>
            </a:r>
          </a:p>
          <a:p>
            <a:pPr algn="ctr"/>
            <a:endParaRPr lang="cy-GB" sz="3600" dirty="0">
              <a:solidFill>
                <a:schemeClr val="bg1"/>
              </a:solidFill>
            </a:endParaRPr>
          </a:p>
          <a:p>
            <a:pPr algn="ctr"/>
            <a:r>
              <a:rPr lang="cy-GB" sz="3600" dirty="0">
                <a:solidFill>
                  <a:schemeClr val="bg1"/>
                </a:solidFill>
              </a:rPr>
              <a:t>MBCT 18</a:t>
            </a:r>
          </a:p>
          <a:p>
            <a:pPr algn="ctr"/>
            <a:endParaRPr lang="cy-GB" sz="3600" dirty="0">
              <a:solidFill>
                <a:schemeClr val="bg1"/>
              </a:solidFill>
            </a:endParaRPr>
          </a:p>
          <a:p>
            <a:pPr algn="ctr"/>
            <a:r>
              <a:rPr lang="cy-GB" sz="3200" i="1" dirty="0">
                <a:solidFill>
                  <a:schemeClr val="bg1"/>
                </a:solidFill>
              </a:rPr>
              <a:t>Offer constructive, clear and relevant feedback</a:t>
            </a:r>
          </a:p>
        </p:txBody>
      </p:sp>
      <p:sp>
        <p:nvSpPr>
          <p:cNvPr id="3" name="Folded Corner 2">
            <a:extLst>
              <a:ext uri="{FF2B5EF4-FFF2-40B4-BE49-F238E27FC236}">
                <a16:creationId xmlns:a16="http://schemas.microsoft.com/office/drawing/2014/main" id="{35D74AB4-1C05-DB4A-B2B9-B9D8EFD4B84A}"/>
              </a:ext>
            </a:extLst>
          </p:cNvPr>
          <p:cNvSpPr/>
          <p:nvPr/>
        </p:nvSpPr>
        <p:spPr>
          <a:xfrm>
            <a:off x="295031" y="634023"/>
            <a:ext cx="5130800" cy="5589954"/>
          </a:xfrm>
          <a:prstGeom prst="foldedCorner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rbel" panose="020B0503020204020204" pitchFamily="34" charset="0"/>
              </a:rPr>
              <a:t>“When compared to positive feedback, negative feedback decreased intrinsic motivation”</a:t>
            </a:r>
          </a:p>
          <a:p>
            <a:pPr algn="ctr"/>
            <a:endParaRPr lang="cy-GB" sz="2400" dirty="0">
              <a:latin typeface="Corbel" panose="020B0503020204020204" pitchFamily="34" charset="0"/>
            </a:endParaRPr>
          </a:p>
          <a:p>
            <a:pPr algn="ctr"/>
            <a:r>
              <a:rPr lang="cy-GB" sz="2400" i="1" dirty="0">
                <a:latin typeface="Corbel" panose="020B0503020204020204" pitchFamily="34" charset="0"/>
              </a:rPr>
              <a:t>Fong et al., (2019)</a:t>
            </a:r>
          </a:p>
          <a:p>
            <a:pPr algn="ctr"/>
            <a:endParaRPr lang="cy-GB" sz="2400" i="1" dirty="0">
              <a:latin typeface="Corbel" panose="020B0503020204020204" pitchFamily="34" charset="0"/>
            </a:endParaRPr>
          </a:p>
          <a:p>
            <a:pPr algn="ctr"/>
            <a:endParaRPr lang="cy-GB" sz="2400" i="1" dirty="0">
              <a:latin typeface="Corbel" panose="020B0503020204020204" pitchFamily="34" charset="0"/>
            </a:endParaRPr>
          </a:p>
          <a:p>
            <a:pPr algn="ctr"/>
            <a:r>
              <a:rPr lang="cy-GB" sz="2400" dirty="0">
                <a:latin typeface="Corbel" panose="020B0503020204020204" pitchFamily="34" charset="0"/>
              </a:rPr>
              <a:t>“providing feedback using praise for students’ effort and improvement”</a:t>
            </a:r>
          </a:p>
          <a:p>
            <a:pPr algn="ctr"/>
            <a:endParaRPr lang="cy-GB" sz="2400" dirty="0">
              <a:latin typeface="Corbel" panose="020B0503020204020204" pitchFamily="34" charset="0"/>
            </a:endParaRPr>
          </a:p>
          <a:p>
            <a:pPr algn="ctr"/>
            <a:r>
              <a:rPr lang="cy-GB" sz="2400" i="1" dirty="0">
                <a:latin typeface="Corbel" panose="020B0503020204020204" pitchFamily="34" charset="0"/>
              </a:rPr>
              <a:t>Rosenkranz et al., (2012)</a:t>
            </a:r>
          </a:p>
        </p:txBody>
      </p:sp>
    </p:spTree>
    <p:extLst>
      <p:ext uri="{BB962C8B-B14F-4D97-AF65-F5344CB8AC3E}">
        <p14:creationId xmlns:p14="http://schemas.microsoft.com/office/powerpoint/2010/main" val="441491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E6B6978-5103-448F-B101-093A527D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2EB5692-CE38-42AB-ABE5-E5A1A74F2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3327B7-EDC0-314B-8125-667085C74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720000"/>
            <a:ext cx="5015638" cy="280440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800" spc="-100" dirty="0"/>
              <a:t>PAM DDEWISAIS I WNEUD YR YMYRRAETH HON?</a:t>
            </a: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BE942D0-8C50-4D78-A3D0-4D82F396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50025E-CCF5-AF46-858C-F9DC15012E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3222" y="1784271"/>
            <a:ext cx="5325762" cy="3241768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299323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D7CF97-C693-42F5-AFF2-9C4EBFE0E6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1779A231-6C52-854B-8C60-C61DAC2431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470597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C5689C5-C365-4756-8748-420A638FDB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69FC84-C6C5-489C-A3A5-2AF7A7FA3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168F17E-9D33-A949-B9B2-6A075B150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199"/>
            <a:ext cx="8831988" cy="576000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r>
              <a:rPr lang="en-US" spc="-100"/>
              <a:t>ADBORTH</a:t>
            </a: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4172FA92-6FD3-495F-95A0-4FD85861D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" y="2427176"/>
            <a:ext cx="12191501" cy="4430825"/>
          </a:xfrm>
          <a:custGeom>
            <a:avLst/>
            <a:gdLst>
              <a:gd name="connsiteX0" fmla="*/ 9255953 w 12191501"/>
              <a:gd name="connsiteY0" fmla="*/ 0 h 4430825"/>
              <a:gd name="connsiteX1" fmla="*/ 10762189 w 12191501"/>
              <a:gd name="connsiteY1" fmla="*/ 67992 h 4430825"/>
              <a:gd name="connsiteX2" fmla="*/ 11364025 w 12191501"/>
              <a:gd name="connsiteY2" fmla="*/ 57486 h 4430825"/>
              <a:gd name="connsiteX3" fmla="*/ 12096632 w 12191501"/>
              <a:gd name="connsiteY3" fmla="*/ 44699 h 4430825"/>
              <a:gd name="connsiteX4" fmla="*/ 12191501 w 12191501"/>
              <a:gd name="connsiteY4" fmla="*/ 43042 h 4430825"/>
              <a:gd name="connsiteX5" fmla="*/ 12191501 w 12191501"/>
              <a:gd name="connsiteY5" fmla="*/ 4430825 h 4430825"/>
              <a:gd name="connsiteX6" fmla="*/ 0 w 12191501"/>
              <a:gd name="connsiteY6" fmla="*/ 4430825 h 4430825"/>
              <a:gd name="connsiteX7" fmla="*/ 10182 w 12191501"/>
              <a:gd name="connsiteY7" fmla="*/ 95053 h 4430825"/>
              <a:gd name="connsiteX8" fmla="*/ 70972 w 12191501"/>
              <a:gd name="connsiteY8" fmla="*/ 97164 h 4430825"/>
              <a:gd name="connsiteX9" fmla="*/ 1281624 w 12191501"/>
              <a:gd name="connsiteY9" fmla="*/ 139193 h 4430825"/>
              <a:gd name="connsiteX10" fmla="*/ 2485297 w 12191501"/>
              <a:gd name="connsiteY10" fmla="*/ 118183 h 4430825"/>
              <a:gd name="connsiteX11" fmla="*/ 3237591 w 12191501"/>
              <a:gd name="connsiteY11" fmla="*/ 105051 h 4430825"/>
              <a:gd name="connsiteX12" fmla="*/ 3989887 w 12191501"/>
              <a:gd name="connsiteY12" fmla="*/ 91920 h 4430825"/>
              <a:gd name="connsiteX13" fmla="*/ 9255953 w 12191501"/>
              <a:gd name="connsiteY13" fmla="*/ 0 h 4430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1501" h="4430825">
                <a:moveTo>
                  <a:pt x="9255953" y="0"/>
                </a:moveTo>
                <a:cubicBezTo>
                  <a:pt x="10762189" y="67992"/>
                  <a:pt x="10762189" y="67992"/>
                  <a:pt x="10762189" y="67992"/>
                </a:cubicBezTo>
                <a:cubicBezTo>
                  <a:pt x="11364025" y="57486"/>
                  <a:pt x="11364025" y="57486"/>
                  <a:pt x="11364025" y="57486"/>
                </a:cubicBezTo>
                <a:cubicBezTo>
                  <a:pt x="11589714" y="53547"/>
                  <a:pt x="11836561" y="49238"/>
                  <a:pt x="12096632" y="44699"/>
                </a:cubicBezTo>
                <a:lnTo>
                  <a:pt x="12191501" y="43042"/>
                </a:lnTo>
                <a:lnTo>
                  <a:pt x="12191501" y="4430825"/>
                </a:lnTo>
                <a:lnTo>
                  <a:pt x="0" y="4430825"/>
                </a:lnTo>
                <a:lnTo>
                  <a:pt x="10182" y="95053"/>
                </a:lnTo>
                <a:lnTo>
                  <a:pt x="70972" y="97164"/>
                </a:lnTo>
                <a:cubicBezTo>
                  <a:pt x="1281624" y="139193"/>
                  <a:pt x="1281624" y="139193"/>
                  <a:pt x="1281624" y="139193"/>
                </a:cubicBezTo>
                <a:cubicBezTo>
                  <a:pt x="2485297" y="118183"/>
                  <a:pt x="2485297" y="118183"/>
                  <a:pt x="2485297" y="118183"/>
                </a:cubicBezTo>
                <a:cubicBezTo>
                  <a:pt x="2786215" y="112930"/>
                  <a:pt x="2936672" y="110304"/>
                  <a:pt x="3237591" y="105051"/>
                </a:cubicBezTo>
                <a:cubicBezTo>
                  <a:pt x="3538508" y="99800"/>
                  <a:pt x="3839426" y="94546"/>
                  <a:pt x="3989887" y="91920"/>
                </a:cubicBezTo>
                <a:cubicBezTo>
                  <a:pt x="9255953" y="0"/>
                  <a:pt x="9255953" y="0"/>
                  <a:pt x="9255953" y="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AE366A4C-A6F5-7A41-B434-8AEB764AA7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6224" y="3249613"/>
            <a:ext cx="5635877" cy="2888387"/>
          </a:xfrm>
          <a:custGeom>
            <a:avLst/>
            <a:gdLst/>
            <a:ahLst/>
            <a:cxnLst/>
            <a:rect l="l" t="t" r="r" b="b"/>
            <a:pathLst>
              <a:path w="10728325" h="3501162">
                <a:moveTo>
                  <a:pt x="0" y="0"/>
                </a:moveTo>
                <a:lnTo>
                  <a:pt x="10728325" y="0"/>
                </a:lnTo>
                <a:lnTo>
                  <a:pt x="10728325" y="3501162"/>
                </a:lnTo>
                <a:lnTo>
                  <a:pt x="0" y="3501162"/>
                </a:lnTo>
                <a:close/>
              </a:path>
            </a:pathLst>
          </a:cu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A83F91D-AFC1-FD44-BF74-537D0D0EF08D}"/>
              </a:ext>
            </a:extLst>
          </p:cNvPr>
          <p:cNvSpPr/>
          <p:nvPr/>
        </p:nvSpPr>
        <p:spPr>
          <a:xfrm>
            <a:off x="7379690" y="234699"/>
            <a:ext cx="4419600" cy="4130601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Feedback is an essential factor that may affect students’ motor skill learning during physical education (PE) classes.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Zhou, Shao a Wang (2021)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88359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F6964C7-4422-41D3-BFD7-121069A329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569CB96-0A96-471A-BF21-CCA92128DB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A5A34984-5CF0-4646-BBCE-D71144386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928406" cy="6858000"/>
          </a:xfrm>
          <a:custGeom>
            <a:avLst/>
            <a:gdLst>
              <a:gd name="connsiteX0" fmla="*/ 0 w 7928406"/>
              <a:gd name="connsiteY0" fmla="*/ 0 h 6858000"/>
              <a:gd name="connsiteX1" fmla="*/ 7127397 w 7928406"/>
              <a:gd name="connsiteY1" fmla="*/ 0 h 6858000"/>
              <a:gd name="connsiteX2" fmla="*/ 7302120 w 7928406"/>
              <a:gd name="connsiteY2" fmla="*/ 279455 h 6858000"/>
              <a:gd name="connsiteX3" fmla="*/ 7928406 w 7928406"/>
              <a:gd name="connsiteY3" fmla="*/ 3061922 h 6858000"/>
              <a:gd name="connsiteX4" fmla="*/ 7746627 w 7928406"/>
              <a:gd name="connsiteY4" fmla="*/ 4515619 h 6858000"/>
              <a:gd name="connsiteX5" fmla="*/ 7201289 w 7928406"/>
              <a:gd name="connsiteY5" fmla="*/ 5969316 h 6858000"/>
              <a:gd name="connsiteX6" fmla="*/ 6608022 w 7928406"/>
              <a:gd name="connsiteY6" fmla="*/ 6777438 h 6858000"/>
              <a:gd name="connsiteX7" fmla="*/ 6529065 w 7928406"/>
              <a:gd name="connsiteY7" fmla="*/ 6858000 h 6858000"/>
              <a:gd name="connsiteX8" fmla="*/ 0 w 7928406"/>
              <a:gd name="connsiteY8" fmla="*/ 6858000 h 6858000"/>
              <a:gd name="connsiteX9" fmla="*/ 0 w 7928406"/>
              <a:gd name="connsiteY9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28406" h="6858000">
                <a:moveTo>
                  <a:pt x="0" y="0"/>
                </a:moveTo>
                <a:lnTo>
                  <a:pt x="7127397" y="0"/>
                </a:lnTo>
                <a:lnTo>
                  <a:pt x="7302120" y="279455"/>
                </a:lnTo>
                <a:cubicBezTo>
                  <a:pt x="7719644" y="1021447"/>
                  <a:pt x="7928406" y="1948936"/>
                  <a:pt x="7928406" y="3061922"/>
                </a:cubicBezTo>
                <a:cubicBezTo>
                  <a:pt x="7928406" y="3516203"/>
                  <a:pt x="7867813" y="3970483"/>
                  <a:pt x="7746627" y="4515619"/>
                </a:cubicBezTo>
                <a:cubicBezTo>
                  <a:pt x="7595144" y="5030470"/>
                  <a:pt x="7443661" y="5515036"/>
                  <a:pt x="7201289" y="5969316"/>
                </a:cubicBezTo>
                <a:cubicBezTo>
                  <a:pt x="7019510" y="6275955"/>
                  <a:pt x="6820689" y="6544265"/>
                  <a:pt x="6608022" y="6777438"/>
                </a:cubicBezTo>
                <a:lnTo>
                  <a:pt x="6529065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D58756-F3CF-9240-B88E-490DDBA37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720000"/>
            <a:ext cx="5015638" cy="280440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900" spc="-100"/>
              <a:t>Enghreifftiau o gwahanol gweithgareddau i ddefnyddio yn y dosbarth</a:t>
            </a:r>
          </a:p>
        </p:txBody>
      </p:sp>
      <p:pic>
        <p:nvPicPr>
          <p:cNvPr id="4" name="Picture 3" descr="A picture containing diagram&#10;&#10;Description automatically generated">
            <a:extLst>
              <a:ext uri="{FF2B5EF4-FFF2-40B4-BE49-F238E27FC236}">
                <a16:creationId xmlns:a16="http://schemas.microsoft.com/office/drawing/2014/main" id="{C86805A2-29D9-E142-96A4-4671F6B374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3793" y="720000"/>
            <a:ext cx="3056275" cy="5409338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2FE45D3-7C66-6B43-9D16-6A6D72ED0437}"/>
              </a:ext>
            </a:extLst>
          </p:cNvPr>
          <p:cNvSpPr/>
          <p:nvPr/>
        </p:nvSpPr>
        <p:spPr>
          <a:xfrm>
            <a:off x="3964203" y="2743200"/>
            <a:ext cx="5232400" cy="38761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“…..teachers and students benefited after teachers provided structure in an autonomy-supportive way.”</a:t>
            </a:r>
          </a:p>
          <a:p>
            <a:pPr algn="ctr"/>
            <a:endParaRPr lang="en-GB" dirty="0"/>
          </a:p>
          <a:p>
            <a:pPr algn="ctr"/>
            <a:r>
              <a:rPr lang="en-GB" dirty="0" err="1"/>
              <a:t>Cheon</a:t>
            </a:r>
            <a:r>
              <a:rPr lang="en-GB" dirty="0"/>
              <a:t>, Reeve a </a:t>
            </a:r>
            <a:r>
              <a:rPr lang="en-GB" dirty="0" err="1"/>
              <a:t>Vansteenkiste</a:t>
            </a:r>
            <a:r>
              <a:rPr lang="en-GB" dirty="0"/>
              <a:t> (2020)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930561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60066AE-516A-442D-AD0E-FB9A19E72D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D43C154-1D94-40CC-93ED-E075731B1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29EC55-B01D-DD40-A9B2-FCC79891E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720000"/>
            <a:ext cx="5015638" cy="280440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Sialens gwahanol i’r disgyblion</a:t>
            </a: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D72FA90D-8CAF-4C39-88C1-00DD80AF9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-542374" y="542375"/>
            <a:ext cx="6858000" cy="5773253"/>
          </a:xfrm>
          <a:custGeom>
            <a:avLst/>
            <a:gdLst>
              <a:gd name="connsiteX0" fmla="*/ 0 w 6858000"/>
              <a:gd name="connsiteY0" fmla="*/ 5773253 h 5773253"/>
              <a:gd name="connsiteX1" fmla="*/ 0 w 6858000"/>
              <a:gd name="connsiteY1" fmla="*/ 43571 h 5773253"/>
              <a:gd name="connsiteX2" fmla="*/ 266567 w 6858000"/>
              <a:gd name="connsiteY2" fmla="*/ 43992 h 5773253"/>
              <a:gd name="connsiteX3" fmla="*/ 2395558 w 6858000"/>
              <a:gd name="connsiteY3" fmla="*/ 21121 h 5773253"/>
              <a:gd name="connsiteX4" fmla="*/ 6845953 w 6858000"/>
              <a:gd name="connsiteY4" fmla="*/ 52794 h 5773253"/>
              <a:gd name="connsiteX5" fmla="*/ 6858000 w 6858000"/>
              <a:gd name="connsiteY5" fmla="*/ 53070 h 5773253"/>
              <a:gd name="connsiteX6" fmla="*/ 6858000 w 6858000"/>
              <a:gd name="connsiteY6" fmla="*/ 5773253 h 57732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73253">
                <a:moveTo>
                  <a:pt x="0" y="5773253"/>
                </a:moveTo>
                <a:lnTo>
                  <a:pt x="0" y="43571"/>
                </a:lnTo>
                <a:lnTo>
                  <a:pt x="266567" y="43992"/>
                </a:lnTo>
                <a:cubicBezTo>
                  <a:pt x="1182954" y="44986"/>
                  <a:pt x="2015133" y="42335"/>
                  <a:pt x="2395558" y="21121"/>
                </a:cubicBezTo>
                <a:cubicBezTo>
                  <a:pt x="3029599" y="-26022"/>
                  <a:pt x="5182696" y="15228"/>
                  <a:pt x="6845953" y="52794"/>
                </a:cubicBezTo>
                <a:lnTo>
                  <a:pt x="6858000" y="53070"/>
                </a:lnTo>
                <a:lnTo>
                  <a:pt x="6858000" y="5773253"/>
                </a:ln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pic>
        <p:nvPicPr>
          <p:cNvPr id="4" name="Picture 3" descr="Text, calendar&#10;&#10;Description automatically generated">
            <a:extLst>
              <a:ext uri="{FF2B5EF4-FFF2-40B4-BE49-F238E27FC236}">
                <a16:creationId xmlns:a16="http://schemas.microsoft.com/office/drawing/2014/main" id="{C0CA4814-4C6F-3E4A-A323-40E9E5BD61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43" y="1779811"/>
            <a:ext cx="5685812" cy="3267202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DA011C8-C97C-8342-8D88-3CEB548F5B95}"/>
              </a:ext>
            </a:extLst>
          </p:cNvPr>
          <p:cNvSpPr/>
          <p:nvPr/>
        </p:nvSpPr>
        <p:spPr>
          <a:xfrm>
            <a:off x="3157053" y="1499953"/>
            <a:ext cx="5232400" cy="404889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“….teachers who have the desire to create a challenge-based classroom setting in order to reach a wider and more diverse population of students.”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McKenzie, </a:t>
            </a:r>
            <a:r>
              <a:rPr lang="en-GB" dirty="0" err="1"/>
              <a:t>Tapps</a:t>
            </a:r>
            <a:r>
              <a:rPr lang="en-GB" dirty="0"/>
              <a:t>, Fink a Symonds (2018)</a:t>
            </a:r>
          </a:p>
          <a:p>
            <a:pPr algn="ctr"/>
            <a:endParaRPr lang="en-GB" dirty="0"/>
          </a:p>
          <a:p>
            <a:pPr algn="ctr"/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869900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C5689C5-C365-4756-8748-420A638FDB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69FC84-C6C5-489C-A3A5-2AF7A7FA3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6BE2964-876A-7345-B686-EEC32E27C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218174"/>
            <a:ext cx="12191501" cy="1489002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pPr algn="ctr"/>
            <a:r>
              <a:rPr lang="en-US" sz="4800" spc="-100" dirty="0" err="1"/>
              <a:t>Adnodd</a:t>
            </a:r>
            <a:r>
              <a:rPr lang="en-US" sz="4800" spc="-100" dirty="0"/>
              <a:t> </a:t>
            </a:r>
            <a:r>
              <a:rPr lang="en-US" sz="4800" spc="-100" dirty="0" err="1"/>
              <a:t>i’r</a:t>
            </a:r>
            <a:r>
              <a:rPr lang="en-US" sz="4800" spc="-100" dirty="0"/>
              <a:t> </a:t>
            </a:r>
            <a:r>
              <a:rPr lang="en-US" sz="4800" spc="-100" dirty="0" err="1"/>
              <a:t>athrawon</a:t>
            </a:r>
            <a:r>
              <a:rPr lang="en-US" sz="4800" spc="-100" dirty="0"/>
              <a:t> </a:t>
            </a:r>
            <a:r>
              <a:rPr lang="en-US" sz="4800" spc="-100" dirty="0" err="1"/>
              <a:t>i</a:t>
            </a:r>
            <a:r>
              <a:rPr lang="en-US" sz="4800" spc="-100" dirty="0"/>
              <a:t> </a:t>
            </a:r>
            <a:r>
              <a:rPr lang="en-US" sz="4800" spc="-100" dirty="0" err="1"/>
              <a:t>ddefnyddio</a:t>
            </a:r>
            <a:r>
              <a:rPr lang="en-US" sz="4800" spc="-100" dirty="0"/>
              <a:t> </a:t>
            </a:r>
            <a:r>
              <a:rPr lang="en-US" sz="4800" spc="-100" dirty="0" err="1"/>
              <a:t>gyda’r</a:t>
            </a:r>
            <a:r>
              <a:rPr lang="en-US" sz="4800" spc="-100" dirty="0"/>
              <a:t> </a:t>
            </a:r>
            <a:r>
              <a:rPr lang="en-US" sz="4800" spc="-100" dirty="0" err="1"/>
              <a:t>ymyrraeth</a:t>
            </a:r>
            <a:endParaRPr lang="en-US" sz="4800" spc="-100" dirty="0"/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4172FA92-6FD3-495F-95A0-4FD85861D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" y="2427176"/>
            <a:ext cx="12191501" cy="4430825"/>
          </a:xfrm>
          <a:custGeom>
            <a:avLst/>
            <a:gdLst>
              <a:gd name="connsiteX0" fmla="*/ 9255953 w 12191501"/>
              <a:gd name="connsiteY0" fmla="*/ 0 h 4430825"/>
              <a:gd name="connsiteX1" fmla="*/ 10762189 w 12191501"/>
              <a:gd name="connsiteY1" fmla="*/ 67992 h 4430825"/>
              <a:gd name="connsiteX2" fmla="*/ 11364025 w 12191501"/>
              <a:gd name="connsiteY2" fmla="*/ 57486 h 4430825"/>
              <a:gd name="connsiteX3" fmla="*/ 12096632 w 12191501"/>
              <a:gd name="connsiteY3" fmla="*/ 44699 h 4430825"/>
              <a:gd name="connsiteX4" fmla="*/ 12191501 w 12191501"/>
              <a:gd name="connsiteY4" fmla="*/ 43042 h 4430825"/>
              <a:gd name="connsiteX5" fmla="*/ 12191501 w 12191501"/>
              <a:gd name="connsiteY5" fmla="*/ 4430825 h 4430825"/>
              <a:gd name="connsiteX6" fmla="*/ 0 w 12191501"/>
              <a:gd name="connsiteY6" fmla="*/ 4430825 h 4430825"/>
              <a:gd name="connsiteX7" fmla="*/ 10182 w 12191501"/>
              <a:gd name="connsiteY7" fmla="*/ 95053 h 4430825"/>
              <a:gd name="connsiteX8" fmla="*/ 70972 w 12191501"/>
              <a:gd name="connsiteY8" fmla="*/ 97164 h 4430825"/>
              <a:gd name="connsiteX9" fmla="*/ 1281624 w 12191501"/>
              <a:gd name="connsiteY9" fmla="*/ 139193 h 4430825"/>
              <a:gd name="connsiteX10" fmla="*/ 2485297 w 12191501"/>
              <a:gd name="connsiteY10" fmla="*/ 118183 h 4430825"/>
              <a:gd name="connsiteX11" fmla="*/ 3237591 w 12191501"/>
              <a:gd name="connsiteY11" fmla="*/ 105051 h 4430825"/>
              <a:gd name="connsiteX12" fmla="*/ 3989887 w 12191501"/>
              <a:gd name="connsiteY12" fmla="*/ 91920 h 4430825"/>
              <a:gd name="connsiteX13" fmla="*/ 9255953 w 12191501"/>
              <a:gd name="connsiteY13" fmla="*/ 0 h 4430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1501" h="4430825">
                <a:moveTo>
                  <a:pt x="9255953" y="0"/>
                </a:moveTo>
                <a:cubicBezTo>
                  <a:pt x="10762189" y="67992"/>
                  <a:pt x="10762189" y="67992"/>
                  <a:pt x="10762189" y="67992"/>
                </a:cubicBezTo>
                <a:cubicBezTo>
                  <a:pt x="11364025" y="57486"/>
                  <a:pt x="11364025" y="57486"/>
                  <a:pt x="11364025" y="57486"/>
                </a:cubicBezTo>
                <a:cubicBezTo>
                  <a:pt x="11589714" y="53547"/>
                  <a:pt x="11836561" y="49238"/>
                  <a:pt x="12096632" y="44699"/>
                </a:cubicBezTo>
                <a:lnTo>
                  <a:pt x="12191501" y="43042"/>
                </a:lnTo>
                <a:lnTo>
                  <a:pt x="12191501" y="4430825"/>
                </a:lnTo>
                <a:lnTo>
                  <a:pt x="0" y="4430825"/>
                </a:lnTo>
                <a:lnTo>
                  <a:pt x="10182" y="95053"/>
                </a:lnTo>
                <a:lnTo>
                  <a:pt x="70972" y="97164"/>
                </a:lnTo>
                <a:cubicBezTo>
                  <a:pt x="1281624" y="139193"/>
                  <a:pt x="1281624" y="139193"/>
                  <a:pt x="1281624" y="139193"/>
                </a:cubicBezTo>
                <a:cubicBezTo>
                  <a:pt x="2485297" y="118183"/>
                  <a:pt x="2485297" y="118183"/>
                  <a:pt x="2485297" y="118183"/>
                </a:cubicBezTo>
                <a:cubicBezTo>
                  <a:pt x="2786215" y="112930"/>
                  <a:pt x="2936672" y="110304"/>
                  <a:pt x="3237591" y="105051"/>
                </a:cubicBezTo>
                <a:cubicBezTo>
                  <a:pt x="3538508" y="99800"/>
                  <a:pt x="3839426" y="94546"/>
                  <a:pt x="3989887" y="91920"/>
                </a:cubicBezTo>
                <a:cubicBezTo>
                  <a:pt x="9255953" y="0"/>
                  <a:pt x="9255953" y="0"/>
                  <a:pt x="9255953" y="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pic>
        <p:nvPicPr>
          <p:cNvPr id="4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33E79A99-B53F-4E4B-AA13-41695C5625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6010" y="3249613"/>
            <a:ext cx="8136305" cy="2888387"/>
          </a:xfrm>
          <a:custGeom>
            <a:avLst/>
            <a:gdLst/>
            <a:ahLst/>
            <a:cxnLst/>
            <a:rect l="l" t="t" r="r" b="b"/>
            <a:pathLst>
              <a:path w="10728325" h="3501162">
                <a:moveTo>
                  <a:pt x="0" y="0"/>
                </a:moveTo>
                <a:lnTo>
                  <a:pt x="10728325" y="0"/>
                </a:lnTo>
                <a:lnTo>
                  <a:pt x="10728325" y="3501162"/>
                </a:lnTo>
                <a:lnTo>
                  <a:pt x="0" y="350116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8506807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6964C7-4422-41D3-BFD7-121069A329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69CB96-0A96-471A-BF21-CCA92128DB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A5A34984-5CF0-4646-BBCE-D71144386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928406" cy="6858000"/>
          </a:xfrm>
          <a:custGeom>
            <a:avLst/>
            <a:gdLst>
              <a:gd name="connsiteX0" fmla="*/ 0 w 7928406"/>
              <a:gd name="connsiteY0" fmla="*/ 0 h 6858000"/>
              <a:gd name="connsiteX1" fmla="*/ 7127397 w 7928406"/>
              <a:gd name="connsiteY1" fmla="*/ 0 h 6858000"/>
              <a:gd name="connsiteX2" fmla="*/ 7302120 w 7928406"/>
              <a:gd name="connsiteY2" fmla="*/ 279455 h 6858000"/>
              <a:gd name="connsiteX3" fmla="*/ 7928406 w 7928406"/>
              <a:gd name="connsiteY3" fmla="*/ 3061922 h 6858000"/>
              <a:gd name="connsiteX4" fmla="*/ 7746627 w 7928406"/>
              <a:gd name="connsiteY4" fmla="*/ 4515619 h 6858000"/>
              <a:gd name="connsiteX5" fmla="*/ 7201289 w 7928406"/>
              <a:gd name="connsiteY5" fmla="*/ 5969316 h 6858000"/>
              <a:gd name="connsiteX6" fmla="*/ 6608022 w 7928406"/>
              <a:gd name="connsiteY6" fmla="*/ 6777438 h 6858000"/>
              <a:gd name="connsiteX7" fmla="*/ 6529065 w 7928406"/>
              <a:gd name="connsiteY7" fmla="*/ 6858000 h 6858000"/>
              <a:gd name="connsiteX8" fmla="*/ 0 w 7928406"/>
              <a:gd name="connsiteY8" fmla="*/ 6858000 h 6858000"/>
              <a:gd name="connsiteX9" fmla="*/ 0 w 7928406"/>
              <a:gd name="connsiteY9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28406" h="6858000">
                <a:moveTo>
                  <a:pt x="0" y="0"/>
                </a:moveTo>
                <a:lnTo>
                  <a:pt x="7127397" y="0"/>
                </a:lnTo>
                <a:lnTo>
                  <a:pt x="7302120" y="279455"/>
                </a:lnTo>
                <a:cubicBezTo>
                  <a:pt x="7719644" y="1021447"/>
                  <a:pt x="7928406" y="1948936"/>
                  <a:pt x="7928406" y="3061922"/>
                </a:cubicBezTo>
                <a:cubicBezTo>
                  <a:pt x="7928406" y="3516203"/>
                  <a:pt x="7867813" y="3970483"/>
                  <a:pt x="7746627" y="4515619"/>
                </a:cubicBezTo>
                <a:cubicBezTo>
                  <a:pt x="7595144" y="5030470"/>
                  <a:pt x="7443661" y="5515036"/>
                  <a:pt x="7201289" y="5969316"/>
                </a:cubicBezTo>
                <a:cubicBezTo>
                  <a:pt x="7019510" y="6275955"/>
                  <a:pt x="6820689" y="6544265"/>
                  <a:pt x="6608022" y="6777438"/>
                </a:cubicBezTo>
                <a:lnTo>
                  <a:pt x="6529065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A565EF-F128-5E46-A73F-A057E222C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719999"/>
            <a:ext cx="5015638" cy="4672615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800" spc="-100" dirty="0"/>
              <a:t>The Hierarchical Model for Motivation</a:t>
            </a:r>
            <a:br>
              <a:rPr lang="en-US" sz="4800" spc="-100" dirty="0"/>
            </a:br>
            <a:br>
              <a:rPr lang="en-US" sz="4800" spc="-100" dirty="0"/>
            </a:br>
            <a:r>
              <a:rPr lang="en-US" sz="4800" spc="-100" dirty="0"/>
              <a:t>Vallerand </a:t>
            </a:r>
            <a:br>
              <a:rPr lang="en-US" sz="4800" spc="-100" dirty="0"/>
            </a:br>
            <a:r>
              <a:rPr lang="en-US" sz="4800" spc="-100" dirty="0"/>
              <a:t>(1997; 2007)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33F9A18-500B-254A-918F-085D3F3CEE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64537" y="2419445"/>
            <a:ext cx="3094787" cy="2010448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207660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37D7CF97-C693-42F5-AFF2-9C4EBFE0E6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Diagram&#10;&#10;Description automatically generated">
            <a:extLst>
              <a:ext uri="{FF2B5EF4-FFF2-40B4-BE49-F238E27FC236}">
                <a16:creationId xmlns:a16="http://schemas.microsoft.com/office/drawing/2014/main" id="{7B2752D4-F16C-F14A-9070-81CC117EA08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762" r="1" b="3651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4055559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35243F2-87BD-4C47-8358-ACFE608D3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5B33439-EC96-4835-9DF2-CFA3336E0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68D1D-1B15-8C4A-8A5F-6ACE55B38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554630"/>
            <a:ext cx="5015638" cy="196977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 dirty="0" err="1"/>
              <a:t>Llyfryddiaeth</a:t>
            </a:r>
            <a:endParaRPr lang="en-US" sz="5600" spc="-10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6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7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1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6" name="Graphic 5" descr="Books">
            <a:extLst>
              <a:ext uri="{FF2B5EF4-FFF2-40B4-BE49-F238E27FC236}">
                <a16:creationId xmlns:a16="http://schemas.microsoft.com/office/drawing/2014/main" id="{88060A87-3D92-4ECA-B1A1-7C2845A65C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44525" y="917269"/>
            <a:ext cx="5014800" cy="5014800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2889521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14710-2829-E342-A559-BBB364E110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rmAutofit fontScale="92500"/>
          </a:bodyPr>
          <a:lstStyle/>
          <a:p>
            <a:pPr algn="just"/>
            <a:r>
              <a:rPr lang="en-GB" sz="1400" dirty="0"/>
              <a:t> </a:t>
            </a:r>
            <a:r>
              <a:rPr lang="en-GB" sz="1400" dirty="0" err="1"/>
              <a:t>Carpentier</a:t>
            </a:r>
            <a:r>
              <a:rPr lang="en-GB" sz="1400" dirty="0"/>
              <a:t>, J. and </a:t>
            </a:r>
            <a:r>
              <a:rPr lang="en-GB" sz="1400" dirty="0" err="1"/>
              <a:t>Mageau</a:t>
            </a:r>
            <a:r>
              <a:rPr lang="en-GB" sz="1400" dirty="0"/>
              <a:t>, G., 2013. When change-oriented feedback enhances motivation, well-being and performance: A look at autonomy-supportive feedback in sport. </a:t>
            </a:r>
            <a:r>
              <a:rPr lang="en-GB" sz="1400" i="1" dirty="0"/>
              <a:t>Psychology of Sport and Exercise</a:t>
            </a:r>
            <a:r>
              <a:rPr lang="en-GB" sz="1400" dirty="0"/>
              <a:t>, 14(3), pp.423-435.</a:t>
            </a:r>
          </a:p>
          <a:p>
            <a:pPr algn="just"/>
            <a:r>
              <a:rPr lang="en-GB" sz="1400" dirty="0" err="1"/>
              <a:t>Cheon</a:t>
            </a:r>
            <a:r>
              <a:rPr lang="en-GB" sz="1400" dirty="0"/>
              <a:t>, S., Reeve, J. and </a:t>
            </a:r>
            <a:r>
              <a:rPr lang="en-GB" sz="1400" dirty="0" err="1"/>
              <a:t>Vansteenkiste</a:t>
            </a:r>
            <a:r>
              <a:rPr lang="en-GB" sz="1400" dirty="0"/>
              <a:t>, M., 2020. When teachers learn how to provide classroom structure in an autonomy-supportive way: Benefits to teachers and their students. Teaching and Teacher Education, 90(4), p.103004.</a:t>
            </a:r>
          </a:p>
          <a:p>
            <a:pPr lvl="0" algn="just"/>
            <a:r>
              <a:rPr lang="en-GB" sz="1400" dirty="0" err="1"/>
              <a:t>Chng</a:t>
            </a:r>
            <a:r>
              <a:rPr lang="en-GB" sz="1400" dirty="0"/>
              <a:t>, L. and Lund, J., 2018. Assessment for Learning in Physical Education: The What, Why and How. Journal of Physical Education, Recreation &amp; Dance, 89(8), pp.29-34.</a:t>
            </a:r>
          </a:p>
          <a:p>
            <a:pPr lvl="0" algn="just"/>
            <a:r>
              <a:rPr lang="en-GB" sz="1400" dirty="0"/>
              <a:t>Cronin, L., Ellison, P., Allen, J., Huntley, E., Johnson, L., </a:t>
            </a:r>
            <a:r>
              <a:rPr lang="en-GB" sz="1400" dirty="0" err="1"/>
              <a:t>Kosteli</a:t>
            </a:r>
            <a:r>
              <a:rPr lang="en-GB" sz="1400" dirty="0"/>
              <a:t>, M., Hollis, A. and Marchant, D., 2022. A self-determination theory based investigation of life skills development in youth sport. Journal of Sports Sciences, pp.1-13.</a:t>
            </a:r>
          </a:p>
          <a:p>
            <a:pPr lvl="0" algn="just"/>
            <a:r>
              <a:rPr lang="en-GB" sz="1400" dirty="0"/>
              <a:t>Deci, E. L., &amp; Ryan, R. M. (2008). Self-determination theory: A macro theory of human motivation, development and health. Canadian Psychology, 49(3), 182-185.</a:t>
            </a:r>
          </a:p>
          <a:p>
            <a:pPr lvl="0" algn="just"/>
            <a:r>
              <a:rPr lang="en-GB" sz="1400" dirty="0"/>
              <a:t>Deci, E.L. and Ryan, R.M (2000) ‘The “What” and “Why” of Goal Pursuits: Human Needs and the Self-Determination of </a:t>
            </a:r>
            <a:r>
              <a:rPr lang="en-GB" sz="1400" dirty="0" err="1"/>
              <a:t>Behavior</a:t>
            </a:r>
            <a:r>
              <a:rPr lang="en-GB" sz="1400" dirty="0"/>
              <a:t>’, </a:t>
            </a:r>
            <a:r>
              <a:rPr lang="en-GB" sz="1400" i="1" dirty="0"/>
              <a:t>Psychological Inquiry, </a:t>
            </a:r>
            <a:r>
              <a:rPr lang="en-GB" sz="1400" dirty="0"/>
              <a:t>vol. 11, no. 4, pp. 227–268 </a:t>
            </a:r>
          </a:p>
          <a:p>
            <a:pPr lvl="0" algn="just"/>
            <a:r>
              <a:rPr lang="en-GB" sz="1400" dirty="0"/>
              <a:t>Elliot, A. and Dweck, C., 2013. </a:t>
            </a:r>
            <a:r>
              <a:rPr lang="en-GB" sz="1400" i="1" dirty="0"/>
              <a:t>Handbook of competence and motivation</a:t>
            </a:r>
            <a:r>
              <a:rPr lang="en-GB" sz="1400" dirty="0"/>
              <a:t>. 1st ed. New York: The Guildford Press, pp.3-15.</a:t>
            </a:r>
          </a:p>
          <a:p>
            <a:pPr lvl="0" algn="just"/>
            <a:r>
              <a:rPr lang="en-GB" sz="1400" dirty="0"/>
              <a:t>Fong, C., </a:t>
            </a:r>
            <a:r>
              <a:rPr lang="en-GB" sz="1400" dirty="0" err="1"/>
              <a:t>Patall</a:t>
            </a:r>
            <a:r>
              <a:rPr lang="en-GB" sz="1400" dirty="0"/>
              <a:t>, E., Vasquez, A. and </a:t>
            </a:r>
            <a:r>
              <a:rPr lang="en-GB" sz="1400" dirty="0" err="1"/>
              <a:t>Stautberg</a:t>
            </a:r>
            <a:r>
              <a:rPr lang="en-GB" sz="1400" dirty="0"/>
              <a:t>, S., 2019. A Meta-Analysis of Negative Feedback on Intrinsic Motivation. Educational Psychology Review, 31(1), pp.121-162.</a:t>
            </a:r>
          </a:p>
          <a:p>
            <a:pPr lvl="0" algn="just"/>
            <a:r>
              <a:rPr lang="en-GB" sz="1400" dirty="0"/>
              <a:t>Holt, A., </a:t>
            </a:r>
            <a:r>
              <a:rPr lang="en-GB" sz="1400" dirty="0" err="1"/>
              <a:t>Smedegaard</a:t>
            </a:r>
            <a:r>
              <a:rPr lang="en-GB" sz="1400" dirty="0"/>
              <a:t>, S., Pawlowski, C., </a:t>
            </a:r>
            <a:r>
              <a:rPr lang="en-GB" sz="1400" dirty="0" err="1"/>
              <a:t>Skovgaard</a:t>
            </a:r>
            <a:r>
              <a:rPr lang="en-GB" sz="1400" dirty="0"/>
              <a:t>, T. and Christiansen, L., 2018. Pupils’ experiences of autonomy, competence and relatedness in ‘Move for Well-being in Schools’: A physical activity intervention. </a:t>
            </a:r>
            <a:r>
              <a:rPr lang="en-GB" sz="1400" i="1" dirty="0"/>
              <a:t>European Physical Education Review</a:t>
            </a:r>
            <a:r>
              <a:rPr lang="en-GB" sz="1400" dirty="0"/>
              <a:t>, 25(3), pp.640-658.</a:t>
            </a:r>
          </a:p>
          <a:p>
            <a:pPr lvl="0" algn="just"/>
            <a:r>
              <a:rPr lang="en-GB" sz="1400" dirty="0" err="1"/>
              <a:t>Khaydoarova</a:t>
            </a:r>
            <a:r>
              <a:rPr lang="en-GB" sz="1400" dirty="0"/>
              <a:t>, U., </a:t>
            </a:r>
            <a:r>
              <a:rPr lang="en-GB" sz="1400" dirty="0" err="1"/>
              <a:t>Mustafaeva</a:t>
            </a:r>
            <a:r>
              <a:rPr lang="en-GB" sz="1400" dirty="0"/>
              <a:t>, N. and </a:t>
            </a:r>
            <a:r>
              <a:rPr lang="en-GB" sz="1400" dirty="0" err="1"/>
              <a:t>Abdurakhmonov</a:t>
            </a:r>
            <a:r>
              <a:rPr lang="en-GB" sz="1400" dirty="0"/>
              <a:t>, B., 2020. ISSUES ON ENCREASING MOTIVATION IN LANGUAGE LEARNING PROCESS. </a:t>
            </a:r>
            <a:r>
              <a:rPr lang="en-GB" sz="1400" i="1" dirty="0"/>
              <a:t>International Journal of Advanced Science and Technology</a:t>
            </a:r>
            <a:r>
              <a:rPr lang="en-GB" sz="1400" dirty="0"/>
              <a:t>, 29(5), pp.1479 - 1482.</a:t>
            </a:r>
          </a:p>
          <a:p>
            <a:pPr lvl="0" algn="just"/>
            <a:r>
              <a:rPr lang="en-GB" sz="1400" dirty="0"/>
              <a:t>Locke, E., 2000. Motivation by goal setting. In: R. </a:t>
            </a:r>
            <a:r>
              <a:rPr lang="en-GB" sz="1400" dirty="0" err="1"/>
              <a:t>Golembiewski</a:t>
            </a:r>
            <a:r>
              <a:rPr lang="en-GB" sz="1400" dirty="0"/>
              <a:t>, ed., </a:t>
            </a:r>
            <a:r>
              <a:rPr lang="en-GB" sz="1400" i="1" dirty="0"/>
              <a:t>Handbook of Organizational </a:t>
            </a:r>
            <a:r>
              <a:rPr lang="en-GB" sz="1400" i="1" dirty="0" err="1"/>
              <a:t>Behavior</a:t>
            </a:r>
            <a:r>
              <a:rPr lang="en-GB" sz="1400" dirty="0"/>
              <a:t>, 2nd ed. New York: Marcel Dekker, pp.43-52.</a:t>
            </a:r>
          </a:p>
          <a:p>
            <a:pPr lvl="0" algn="just"/>
            <a:r>
              <a:rPr lang="en-GB" sz="1400" dirty="0"/>
              <a:t>Lonsdale, C., Lester, A., Owen, K., White, R., Peralta, L., Kirwan, M., Diallo, T., </a:t>
            </a:r>
            <a:r>
              <a:rPr lang="en-GB" sz="1400" dirty="0" err="1"/>
              <a:t>Maeder</a:t>
            </a:r>
            <a:r>
              <a:rPr lang="en-GB" sz="1400" dirty="0"/>
              <a:t>, A., Bennie, A., MacMillan, F., </a:t>
            </a:r>
            <a:r>
              <a:rPr lang="en-GB" sz="1400" dirty="0" err="1"/>
              <a:t>Kolt</a:t>
            </a:r>
            <a:r>
              <a:rPr lang="en-GB" sz="1400" dirty="0"/>
              <a:t>, G., Ntoumanis, N., Gore, J., Cerin, E., Cliff, D. and </a:t>
            </a:r>
            <a:r>
              <a:rPr lang="en-GB" sz="1400" dirty="0" err="1"/>
              <a:t>Lubans</a:t>
            </a:r>
            <a:r>
              <a:rPr lang="en-GB" sz="1400" dirty="0"/>
              <a:t>, D., 2019. An internet-supported school physical activity intervention in low socioeconomic status communities: results from the Activity and Motivation in Physical Education (AMPED) cluster randomised controlled trial. </a:t>
            </a:r>
            <a:r>
              <a:rPr lang="en-GB" sz="1400" i="1" dirty="0"/>
              <a:t>British Journal of Sports Medicine</a:t>
            </a:r>
            <a:r>
              <a:rPr lang="en-GB" sz="1400" dirty="0"/>
              <a:t>, 53(6), pp.341-347.</a:t>
            </a:r>
          </a:p>
        </p:txBody>
      </p:sp>
    </p:spTree>
    <p:extLst>
      <p:ext uri="{BB962C8B-B14F-4D97-AF65-F5344CB8AC3E}">
        <p14:creationId xmlns:p14="http://schemas.microsoft.com/office/powerpoint/2010/main" val="78708618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1074D-157E-2A40-B504-894F6BFCBE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rmAutofit fontScale="70000" lnSpcReduction="20000"/>
          </a:bodyPr>
          <a:lstStyle/>
          <a:p>
            <a:pPr lvl="0" algn="just"/>
            <a:r>
              <a:rPr lang="en-GB" dirty="0"/>
              <a:t>McKenzie, E., </a:t>
            </a:r>
            <a:r>
              <a:rPr lang="en-GB" dirty="0" err="1"/>
              <a:t>Tapps</a:t>
            </a:r>
            <a:r>
              <a:rPr lang="en-GB" dirty="0"/>
              <a:t>, T., Fink, K. and Symonds, M., 2018. Challenge Activities for the Physical Education Classroom: Considerations. Strategies, 31(1), pp.13-17.</a:t>
            </a:r>
          </a:p>
          <a:p>
            <a:pPr lvl="0" algn="just"/>
            <a:r>
              <a:rPr lang="en-GB" dirty="0"/>
              <a:t>Pass, M. and Neu, W., 2014. STUDENT EFFORT: THE INFLUENCE OF RELATEDNESS, COMPETENCE AND AUTONOMY. </a:t>
            </a:r>
            <a:r>
              <a:rPr lang="en-GB" i="1" dirty="0"/>
              <a:t>Academy of Educational Leadership Journal</a:t>
            </a:r>
            <a:r>
              <a:rPr lang="en-GB" dirty="0"/>
              <a:t>, 18(2), pp.1-11.</a:t>
            </a:r>
          </a:p>
          <a:p>
            <a:pPr lvl="0" algn="just"/>
            <a:r>
              <a:rPr lang="en-GB" dirty="0"/>
              <a:t>Rosenkranz, R., </a:t>
            </a:r>
            <a:r>
              <a:rPr lang="en-GB" dirty="0" err="1"/>
              <a:t>Lubans</a:t>
            </a:r>
            <a:r>
              <a:rPr lang="en-GB" dirty="0"/>
              <a:t>, D., Peralta, L., Bennie, A., Sanders, T. and Lonsdale, C., 2012. A cluster-randomized controlled trial of strategies to increase adolescents’ physical activity and motivation during physical education lessons: the Motivating Active Learning in Physical Education (MALP) trial. </a:t>
            </a:r>
            <a:r>
              <a:rPr lang="en-GB" i="1" dirty="0"/>
              <a:t>BMC Public Health</a:t>
            </a:r>
            <a:r>
              <a:rPr lang="en-GB" dirty="0"/>
              <a:t>, 12(1).</a:t>
            </a:r>
          </a:p>
          <a:p>
            <a:pPr lvl="0" algn="just"/>
            <a:r>
              <a:rPr lang="en-GB" dirty="0"/>
              <a:t>Schneider, S., </a:t>
            </a:r>
            <a:r>
              <a:rPr lang="en-GB" dirty="0" err="1"/>
              <a:t>Nebel</a:t>
            </a:r>
            <a:r>
              <a:rPr lang="en-GB" dirty="0"/>
              <a:t>, S., </a:t>
            </a:r>
            <a:r>
              <a:rPr lang="en-GB" dirty="0" err="1"/>
              <a:t>Beege</a:t>
            </a:r>
            <a:r>
              <a:rPr lang="en-GB" dirty="0"/>
              <a:t>, M. and Rey, G., 2018. The autonomy-enhancing effects of choice on cognitive load, motivation and learning with digital media. </a:t>
            </a:r>
            <a:r>
              <a:rPr lang="en-GB" i="1" dirty="0"/>
              <a:t>Learning and Instruction</a:t>
            </a:r>
            <a:r>
              <a:rPr lang="en-GB" dirty="0"/>
              <a:t>, 58, pp.161-172.</a:t>
            </a:r>
          </a:p>
          <a:p>
            <a:pPr lvl="0" algn="just"/>
            <a:r>
              <a:rPr lang="en-GB" dirty="0"/>
              <a:t>Schunk, D. and DiBenedetto, M., 2020. Key internal motivational processes are goals and self-evaluations of progress. Science Direct, 60.</a:t>
            </a:r>
          </a:p>
          <a:p>
            <a:pPr lvl="0" algn="just"/>
            <a:r>
              <a:rPr lang="en-GB" dirty="0" err="1"/>
              <a:t>Texiera</a:t>
            </a:r>
            <a:r>
              <a:rPr lang="en-GB" dirty="0"/>
              <a:t> et al. (2020). A classification of motivation and behaviour change techniques used in self-determination theory-based interventions in health contexts.</a:t>
            </a:r>
          </a:p>
          <a:p>
            <a:pPr lvl="0" algn="just"/>
            <a:r>
              <a:rPr lang="en-GB" dirty="0" err="1"/>
              <a:t>Tohidi</a:t>
            </a:r>
            <a:r>
              <a:rPr lang="en-GB" dirty="0"/>
              <a:t>, H. and Jabbari, M., 2012. The effects of motivation in education. Social and </a:t>
            </a:r>
            <a:r>
              <a:rPr lang="en-GB" dirty="0" err="1"/>
              <a:t>Behavioral</a:t>
            </a:r>
            <a:r>
              <a:rPr lang="en-GB" dirty="0"/>
              <a:t> Sciences, 31, pp.820 – 824.</a:t>
            </a:r>
          </a:p>
          <a:p>
            <a:pPr lvl="0" algn="just"/>
            <a:r>
              <a:rPr lang="en-GB" dirty="0" err="1"/>
              <a:t>Valarmathie</a:t>
            </a:r>
            <a:r>
              <a:rPr lang="en-GB" dirty="0"/>
              <a:t> Gopalan, Juliana Aida Abu Bakar, Abdul Nasir </a:t>
            </a:r>
            <a:r>
              <a:rPr lang="en-GB" dirty="0" err="1"/>
              <a:t>Zulkifli</a:t>
            </a:r>
            <a:r>
              <a:rPr lang="en-GB" dirty="0"/>
              <a:t>, </a:t>
            </a:r>
            <a:r>
              <a:rPr lang="en-GB" dirty="0" err="1"/>
              <a:t>Asmidah</a:t>
            </a:r>
            <a:r>
              <a:rPr lang="en-GB" dirty="0"/>
              <a:t> </a:t>
            </a:r>
            <a:r>
              <a:rPr lang="en-GB" dirty="0" err="1"/>
              <a:t>Alwi</a:t>
            </a:r>
            <a:r>
              <a:rPr lang="en-GB" dirty="0"/>
              <a:t>, and </a:t>
            </a:r>
            <a:r>
              <a:rPr lang="en-GB" dirty="0" err="1"/>
              <a:t>Ruzinoor</a:t>
            </a:r>
            <a:r>
              <a:rPr lang="en-GB" dirty="0"/>
              <a:t> Che Mat, (2017) "A review of the motivation theories in learning", AIP Conference Proceedings, 1891, 020043</a:t>
            </a:r>
          </a:p>
          <a:p>
            <a:pPr lvl="0" algn="just"/>
            <a:r>
              <a:rPr lang="en-GB" dirty="0"/>
              <a:t>Vallerand, R., 2000. Deci and Ryan's Self-Determination Theory: A View from the Hierarchical Model of Intrinsic and Extrinsic Motivation. </a:t>
            </a:r>
            <a:r>
              <a:rPr lang="en-GB" i="1" dirty="0"/>
              <a:t>Taylor and Francis</a:t>
            </a:r>
            <a:r>
              <a:rPr lang="en-GB" dirty="0"/>
              <a:t>, 11(4), pp.312-318.</a:t>
            </a:r>
          </a:p>
          <a:p>
            <a:pPr lvl="0" algn="just"/>
            <a:r>
              <a:rPr lang="en-GB" dirty="0"/>
              <a:t>Vasconcellos, D., Parker, P., </a:t>
            </a:r>
            <a:r>
              <a:rPr lang="en-GB" dirty="0" err="1"/>
              <a:t>Hilland</a:t>
            </a:r>
            <a:r>
              <a:rPr lang="en-GB" dirty="0"/>
              <a:t>, T., Cinelli, R., Owen, K., </a:t>
            </a:r>
            <a:r>
              <a:rPr lang="en-GB" dirty="0" err="1"/>
              <a:t>Kapsal</a:t>
            </a:r>
            <a:r>
              <a:rPr lang="en-GB" dirty="0"/>
              <a:t>, N., Lee, J., </a:t>
            </a:r>
            <a:r>
              <a:rPr lang="en-GB" dirty="0" err="1"/>
              <a:t>Antczak</a:t>
            </a:r>
            <a:r>
              <a:rPr lang="en-GB" dirty="0"/>
              <a:t>, D., Ntoumanis, N., Ryan, R. and Lonsdale, C., 2020. Self-determination theory applied to physical education: A systematic review and meta-analysis. Journal of Educational Psychology, 112(7), pp.1444-1469.</a:t>
            </a:r>
          </a:p>
          <a:p>
            <a:pPr lvl="0" algn="just"/>
            <a:r>
              <a:rPr lang="en-GB" dirty="0"/>
              <a:t>Wang, W., Li, J., Sun, G., Cheng, Z. and Zhang, X., 2017. Achievement goals and life satisfaction: the mediating role of perception of successful agency and the moderating role of emotion reappraisal. </a:t>
            </a:r>
            <a:r>
              <a:rPr lang="en-GB" i="1" dirty="0" err="1"/>
              <a:t>Psicologia</a:t>
            </a:r>
            <a:r>
              <a:rPr lang="en-GB" i="1" dirty="0"/>
              <a:t>: </a:t>
            </a:r>
            <a:r>
              <a:rPr lang="en-GB" i="1" dirty="0" err="1"/>
              <a:t>Reflexão</a:t>
            </a:r>
            <a:r>
              <a:rPr lang="en-GB" i="1" dirty="0"/>
              <a:t> e </a:t>
            </a:r>
            <a:r>
              <a:rPr lang="en-GB" i="1" dirty="0" err="1"/>
              <a:t>Crítica</a:t>
            </a:r>
            <a:r>
              <a:rPr lang="en-GB" dirty="0"/>
              <a:t>, 30(1), pp.1-15.</a:t>
            </a:r>
          </a:p>
          <a:p>
            <a:pPr lvl="0" algn="just"/>
            <a:r>
              <a:rPr lang="en-GB" dirty="0"/>
              <a:t>Weinberg, R. S. and Gould, D. (2015) </a:t>
            </a:r>
            <a:r>
              <a:rPr lang="en-GB" i="1" dirty="0"/>
              <a:t>Foundations of Sport and Exercise Psychology, Sixth Edition</a:t>
            </a:r>
            <a:r>
              <a:rPr lang="en-GB" dirty="0"/>
              <a:t>, Champaign, IL: Human Kinetics </a:t>
            </a:r>
          </a:p>
          <a:p>
            <a:pPr lvl="0" algn="just"/>
            <a:r>
              <a:rPr lang="en-GB" dirty="0"/>
              <a:t>Zhou, Y., Shao, W. and Wang, L., 2021. Effects of Feedback on Students’ Motor Skill Learning in Physical Education: A Systematic Review. International Journal of Environmental Research and Public Health, 18(12), p.6281.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973206513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AnalogousFromLightSeedLeftStep">
      <a:dk1>
        <a:srgbClr val="000000"/>
      </a:dk1>
      <a:lt1>
        <a:srgbClr val="FFFFFF"/>
      </a:lt1>
      <a:dk2>
        <a:srgbClr val="213B35"/>
      </a:dk2>
      <a:lt2>
        <a:srgbClr val="E8E6E2"/>
      </a:lt2>
      <a:accent1>
        <a:srgbClr val="90A5C3"/>
      </a:accent1>
      <a:accent2>
        <a:srgbClr val="7AA9B3"/>
      </a:accent2>
      <a:accent3>
        <a:srgbClr val="80AA9F"/>
      </a:accent3>
      <a:accent4>
        <a:srgbClr val="77AF8A"/>
      </a:accent4>
      <a:accent5>
        <a:srgbClr val="85AB82"/>
      </a:accent5>
      <a:accent6>
        <a:srgbClr val="8FAA74"/>
      </a:accent6>
      <a:hlink>
        <a:srgbClr val="987F5C"/>
      </a:hlink>
      <a:folHlink>
        <a:srgbClr val="7F7F7F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858</TotalTime>
  <Words>3121</Words>
  <Application>Microsoft Macintosh PowerPoint</Application>
  <PresentationFormat>Widescreen</PresentationFormat>
  <Paragraphs>313</Paragraphs>
  <Slides>37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Arial</vt:lpstr>
      <vt:lpstr>Avenir Next LT Pro</vt:lpstr>
      <vt:lpstr>Calibri</vt:lpstr>
      <vt:lpstr>Corbel</vt:lpstr>
      <vt:lpstr>Sagona Book</vt:lpstr>
      <vt:lpstr>The Hand Extrablack</vt:lpstr>
      <vt:lpstr>BlobVTI</vt:lpstr>
      <vt:lpstr>Sut i gynyddu cymhelliant disgyblion yng ngwersi addysg gorfforol?</vt:lpstr>
      <vt:lpstr>PWRPAS </vt:lpstr>
      <vt:lpstr>FY NGHEFNDIR I</vt:lpstr>
      <vt:lpstr>Beth yw cymhelliant?</vt:lpstr>
      <vt:lpstr>PowerPoint Presentation</vt:lpstr>
      <vt:lpstr>SELF DETERMINATION THEORY</vt:lpstr>
      <vt:lpstr>PowerPoint Presentation</vt:lpstr>
      <vt:lpstr>Addysg Gorfforol trwy Microsoft Teams</vt:lpstr>
      <vt:lpstr>BASIC PSYCHOLOGICAL NEEDS</vt:lpstr>
      <vt:lpstr>Addysg Gorfforol mewn ystafell ddosbarth</vt:lpstr>
      <vt:lpstr>Addysg Gorfforol mewn gampfa</vt:lpstr>
      <vt:lpstr>Athrawon yn sail  cymhelliant i’w disgyblion</vt:lpstr>
      <vt:lpstr>PowerPoint Presentation</vt:lpstr>
      <vt:lpstr>PowerPoint Presentation</vt:lpstr>
      <vt:lpstr>YMYRRAETH YN SEILIEDIG AR YR ADBORTH DWI ‘WEDI’I DDERBYN</vt:lpstr>
      <vt:lpstr>MBCT Motivation Behaviour Change Technique  Texiera et al., (2020)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PAM DDEWISAIS I WNEUD YR YMYRRAETH HON?</vt:lpstr>
      <vt:lpstr>PowerPoint Presentation</vt:lpstr>
      <vt:lpstr>ADBORTH</vt:lpstr>
      <vt:lpstr>Enghreifftiau o gwahanol gweithgareddau i ddefnyddio yn y dosbarth</vt:lpstr>
      <vt:lpstr>Sialens gwahanol i’r disgyblion</vt:lpstr>
      <vt:lpstr>Adnodd i’r athrawon i ddefnyddio gyda’r ymyrraeth</vt:lpstr>
      <vt:lpstr>The Hierarchical Model for Motivation  Vallerand  (1997; 2007)</vt:lpstr>
      <vt:lpstr>PowerPoint Presentation</vt:lpstr>
      <vt:lpstr>Llyfryddiaeth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Sut i gynyddu cymhelliant disgyblion yng ngwersi addysg gorfforol?</dc:title>
  <dc:creator>Evans, Sara Wyn</dc:creator>
  <cp:lastModifiedBy>Evans, Sara Wyn</cp:lastModifiedBy>
  <cp:revision>33</cp:revision>
  <cp:lastPrinted>2022-02-24T13:40:45Z</cp:lastPrinted>
  <dcterms:created xsi:type="dcterms:W3CDTF">2022-02-20T11:36:51Z</dcterms:created>
  <dcterms:modified xsi:type="dcterms:W3CDTF">2022-03-10T18:20:46Z</dcterms:modified>
</cp:coreProperties>
</file>