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Lato" panose="020F0502020204030203" pitchFamily="34" charset="0"/>
      <p:regular r:id="rId17"/>
      <p:bold r:id="rId18"/>
      <p:italic r:id="rId19"/>
      <p:boldItalic r:id="rId20"/>
    </p:embeddedFont>
    <p:embeddedFont>
      <p:font typeface="Montserrat" panose="000005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8" roundtripDataSignature="AMtx7mj1hHTUjX3NWsydq/LghhTpqPamp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922"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customschemas.google.com/relationships/presentationmetadata" Target="meta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talina Vasko" userId="7abbdc8a929772f8" providerId="LiveId" clId="{9648C77F-3AF0-4EB2-B68B-271C70D00F4A}"/>
    <pc:docChg chg="modSld sldOrd">
      <pc:chgData name="Vitalina Vasko" userId="7abbdc8a929772f8" providerId="LiveId" clId="{9648C77F-3AF0-4EB2-B68B-271C70D00F4A}" dt="2025-12-17T13:16:32.769" v="14" actId="14100"/>
      <pc:docMkLst>
        <pc:docMk/>
      </pc:docMkLst>
      <pc:sldChg chg="modSp mod">
        <pc:chgData name="Vitalina Vasko" userId="7abbdc8a929772f8" providerId="LiveId" clId="{9648C77F-3AF0-4EB2-B68B-271C70D00F4A}" dt="2025-12-17T13:16:32.769" v="14" actId="14100"/>
        <pc:sldMkLst>
          <pc:docMk/>
          <pc:sldMk cId="0" sldId="257"/>
        </pc:sldMkLst>
        <pc:spChg chg="mod">
          <ac:chgData name="Vitalina Vasko" userId="7abbdc8a929772f8" providerId="LiveId" clId="{9648C77F-3AF0-4EB2-B68B-271C70D00F4A}" dt="2025-12-17T13:16:32.769" v="14" actId="14100"/>
          <ac:spMkLst>
            <pc:docMk/>
            <pc:sldMk cId="0" sldId="257"/>
            <ac:spMk id="141" creationId="{00000000-0000-0000-0000-000000000000}"/>
          </ac:spMkLst>
        </pc:spChg>
        <pc:spChg chg="mod">
          <ac:chgData name="Vitalina Vasko" userId="7abbdc8a929772f8" providerId="LiveId" clId="{9648C77F-3AF0-4EB2-B68B-271C70D00F4A}" dt="2025-12-17T13:15:39.476" v="8" actId="14100"/>
          <ac:spMkLst>
            <pc:docMk/>
            <pc:sldMk cId="0" sldId="257"/>
            <ac:spMk id="142" creationId="{00000000-0000-0000-0000-000000000000}"/>
          </ac:spMkLst>
        </pc:spChg>
        <pc:picChg chg="mod">
          <ac:chgData name="Vitalina Vasko" userId="7abbdc8a929772f8" providerId="LiveId" clId="{9648C77F-3AF0-4EB2-B68B-271C70D00F4A}" dt="2025-12-17T13:15:30.212" v="7" actId="1076"/>
          <ac:picMkLst>
            <pc:docMk/>
            <pc:sldMk cId="0" sldId="257"/>
            <ac:picMk id="143" creationId="{00000000-0000-0000-0000-000000000000}"/>
          </ac:picMkLst>
        </pc:picChg>
      </pc:sldChg>
      <pc:sldChg chg="ord">
        <pc:chgData name="Vitalina Vasko" userId="7abbdc8a929772f8" providerId="LiveId" clId="{9648C77F-3AF0-4EB2-B68B-271C70D00F4A}" dt="2025-12-17T13:15:43.054" v="10"/>
        <pc:sldMkLst>
          <pc:docMk/>
          <pc:sldMk cId="0" sldId="258"/>
        </pc:sldMkLst>
      </pc:sldChg>
      <pc:sldChg chg="modSp mod">
        <pc:chgData name="Vitalina Vasko" userId="7abbdc8a929772f8" providerId="LiveId" clId="{9648C77F-3AF0-4EB2-B68B-271C70D00F4A}" dt="2025-12-16T13:27:21.006" v="2" actId="14100"/>
        <pc:sldMkLst>
          <pc:docMk/>
          <pc:sldMk cId="0" sldId="266"/>
        </pc:sldMkLst>
        <pc:spChg chg="mod">
          <ac:chgData name="Vitalina Vasko" userId="7abbdc8a929772f8" providerId="LiveId" clId="{9648C77F-3AF0-4EB2-B68B-271C70D00F4A}" dt="2025-12-16T13:26:26.234" v="0" actId="14100"/>
          <ac:spMkLst>
            <pc:docMk/>
            <pc:sldMk cId="0" sldId="266"/>
            <ac:spMk id="205" creationId="{00000000-0000-0000-0000-000000000000}"/>
          </ac:spMkLst>
        </pc:spChg>
        <pc:picChg chg="mod">
          <ac:chgData name="Vitalina Vasko" userId="7abbdc8a929772f8" providerId="LiveId" clId="{9648C77F-3AF0-4EB2-B68B-271C70D00F4A}" dt="2025-12-16T13:27:21.006" v="2" actId="14100"/>
          <ac:picMkLst>
            <pc:docMk/>
            <pc:sldMk cId="0" sldId="266"/>
            <ac:picMk id="206" creationId="{00000000-0000-0000-0000-000000000000}"/>
          </ac:picMkLst>
        </pc:picChg>
      </pc:sldChg>
      <pc:sldChg chg="addSp modSp modNotes">
        <pc:chgData name="Vitalina Vasko" userId="7abbdc8a929772f8" providerId="LiveId" clId="{9648C77F-3AF0-4EB2-B68B-271C70D00F4A}" dt="2025-12-17T13:07:09.420" v="3"/>
        <pc:sldMkLst>
          <pc:docMk/>
          <pc:sldMk cId="0" sldId="268"/>
        </pc:sldMkLst>
        <pc:picChg chg="add mod">
          <ac:chgData name="Vitalina Vasko" userId="7abbdc8a929772f8" providerId="LiveId" clId="{9648C77F-3AF0-4EB2-B68B-271C70D00F4A}" dt="2025-12-17T13:07:09.420" v="3"/>
          <ac:picMkLst>
            <pc:docMk/>
            <pc:sldMk cId="0" sldId="268"/>
            <ac:picMk id="2" creationId="{42AC0F7B-EF08-487E-8DAA-15AE1E499D30}"/>
          </ac:picMkLst>
        </pc:picChg>
      </pc:sldChg>
    </pc:docChg>
  </pc:docChgLst>
  <pc:docChgLst>
    <pc:chgData name="Vitalina Vasko" userId="7abbdc8a929772f8" providerId="LiveId" clId="{236D55F2-0404-4F6F-A605-5902D9D99E9C}"/>
    <pc:docChg chg="modSld">
      <pc:chgData name="Vitalina Vasko" userId="7abbdc8a929772f8" providerId="LiveId" clId="{236D55F2-0404-4F6F-A605-5902D9D99E9C}" dt="2025-12-16T12:29:44.542" v="38" actId="20577"/>
      <pc:docMkLst>
        <pc:docMk/>
      </pc:docMkLst>
      <pc:sldChg chg="modSp mod">
        <pc:chgData name="Vitalina Vasko" userId="7abbdc8a929772f8" providerId="LiveId" clId="{236D55F2-0404-4F6F-A605-5902D9D99E9C}" dt="2025-12-16T12:29:44.542" v="38" actId="20577"/>
        <pc:sldMkLst>
          <pc:docMk/>
          <pc:sldMk cId="0" sldId="256"/>
        </pc:sldMkLst>
        <pc:spChg chg="mod">
          <ac:chgData name="Vitalina Vasko" userId="7abbdc8a929772f8" providerId="LiveId" clId="{236D55F2-0404-4F6F-A605-5902D9D99E9C}" dt="2025-12-16T12:29:44.542" v="38" actId="20577"/>
          <ac:spMkLst>
            <pc:docMk/>
            <pc:sldMk cId="0" sldId="256"/>
            <ac:spMk id="13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236468385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 name="Google Shape;13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9" name="Google Shape;139;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Mrs Smith is a fictional patient of 52 years of age, and she is residing in England and is diagnosed with breast cancer. Breast cancer is a major cancer in women in the UK and a significant issue of concern to the population. Mrs Smith felt that she had a lump in one of her breasts (left) and consulted a doctor, and she conducted further tests and made a diagnosis. The present presentation is aimed at knowing the condition of Mrs Smith and creating a professional care plan to cover her physical, emotional, and social needs. Through the fictitious case, the presentation illustrates how theory and clinical knowledge can be utilised safely and ethically to real world practice.</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9fba433ee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g29fba433eea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Mrs Smith resides in Manchester together with her husband and is in a good relationship with her two grown-up children. She is a part-time employee in an administrative office, and this interaction is characterised by many hours of sitting and working on screens. Her life is quite sedentary, though she used to walk and practise yoga. Mrs Smith has access to NHS healthcare facilities and has been sent by her GP to the urgent cancer pathway. It is also important to know the demographic background of the patient, Mrs Smith, since family support, employment, and the place of residence have an impact on her coping with the diagnosis and participation in the treatment and continued care planning.</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29fba433ee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3" name="Google Shape;153;g29fba433eea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Mrs Smith has had basic health measurements, which were largely normal at the diagnosis date. Her heart rate and blood pressure were normal, which means that there were no urgent cardiovascular issues. Nevertheless, she had a body mass index that was somewhat higher than the recommended one, and this aspect can affect the recovery and future health conditions. Blood tests showed slight anaemia, which was probably due to the cancer and fatigue that came with it. These measurements are significant in creating a baseline and keeping a record of the changes during treatment. Frequent evaluation enables medical workers to detect complications in time and change the treatment regimen.</a:t>
            </a:r>
            <a:endParaRPr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29fba433eea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0" name="Google Shape;160;g29fba433eea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breast consists of lobules that produce milk and the ducts that transport the milk to the nipple and are encircling fatty and connective tissue. There are also blood vessels and lymphatic channels,, which also contribute towards the spread of the cancer cells. Regular development and functioning of the breast is controlled by hormones like oestrogen and progesterone. To describe the development of cancer when the cells start growing out of control, it is necessary to understand normal anatomy and physiology. This understanding assists medical practitioners in informing patients and aiding them in making informed decisions about the available treatment options.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2686d5f57bf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7" name="Google Shape;167;g2686d5f57bf_0_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occurrence of breast cancer is caused by the failure of the normal control system of cell growth, further resulting in the unrestrained proliferation of abnormal cells. These are the cells capable of developing a malignant tumour in the breast tissue. In the long run, the cancerous cells can spread to the surrounding structures and through lymphatic vessels, especially to the axillary lymph nodes. Without treatment, the disease can spread to other body organs. The pathophysiology of breast cancer is understood to elucidate why breast cancer is best detected early and treated at the earliest. It is also the basis of making decisions about surgery, chemotherapy, radiotherapy and hormonal therapies in the care plan of Mrs Smith.</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2686d5f57bf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4" name="Google Shape;174;g2686d5f57bf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care plan of Mrs Smith will entail the adoption of healthy lifestyle behaviours that facilitate treatment and recovery. An appropriate diet that consists of fruits, vegetables and low-fat protein can be used to keep strength and deal with treatment side effects. Moving around the house in the form of gentle exercise like walking, is promoted to reduce fatigue and enhance mental state. Even though Mrs Smith does not smoke, alcohol consumption should be minimised because it is a preventive factor that can cause breast cancer reappearance. Lifestyle interventions will enable Mrs Smith to practise her health and supplement medical care.</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29fba433ee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1" name="Google Shape;181;g29fba433eea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daily activity of Mrs Smith should be accompanied by rest to handle fatigue as a result of cancer. Creating an organised routine will ensure that there is a feeling of normality and control. There should be scheduled rest times,especially during chemotherapy or radiotherapy. The visits to hospitals to receive the treatment, monitoring and follow-ups are also a significant component of her routine. Family support may help with transportation and house chores when one is vulnerable. Having a realistic and adaptable routine aids in the healing of the body and the strength of the spirit.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26852e0f4d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8" name="Google Shape;188;g26852e0f4dc_1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most important element of Mrs Smith's care plan is effective communication. It is important that healthcare professionals should be able to communicate clear and honest information in the language that Mrs Smith can comprehend,, and give her time to ask questions. Any treatment requires informed consent, where Mrs Smith needs to know the risks, benefits, and alternatives. Ethical care also entails honouring the dignity and values of Mrs Smith and her individuality in the process of cancer treatment. She can be supported emotionally and directed to counselling or support groups to overcome the feeling of anxiety and uncertainty. Being ethical and person-centred makes communication build trust and enhance the outcomes of care.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26852e0f4dc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5" name="Google Shape;195;g26852e0f4dc_1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risk factors of Mrs Smith are her age, because the risk of breast cancer is much higher as she ages, and potential hormonal factors. Genetic susceptibility may also be a result of a family history of cancer. Her lifestyle, which is still sedentary, and a somewhat high body weight might have contributed to her general risk. Significantly, these risk factors are identified in order to be used in the course of treatment and further prevention. Another significant type of education as part of long-term care and survivorship planning is education on modifiable risks, including physical activity and diet.</a:t>
            </a:r>
            <a:endParaRPr b="1">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26a9c2b9a5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2" name="Google Shape;202;g26a9c2b9a57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evidence-based care recommendations to be used in the case of Mrs Smith involve a multidisciplinary approach to the case, consisting of an oncologist, a nurse, a dietitian, and a psychologist. Imaging, regular blood tests and clinical reviews are used to monitor the effectiveness of treatment and complications to diagnose complications early. It is necessary to provide psychological support because the diagnosis of cancer may lead to anxiety, depression, and fear. Isolation can be mitigated by social support services,, which include cancer charities and support groups. The holistic approach will make sure that the physical, emotional, and social needs of Mrs Smith are incorporated in her care process.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26a9c2b9a5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9" name="Google Shape;209;g26a9c2b9a57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shows the value of holistic and person-centred care by discussing anatomy, physiology, risk factors, and daily care requirements. Treating lifestyle, routine, communication, and ethical consideration will make sure care is not confined to medical treatment only. An effective and humane care plan aids the enhancement of the health results, quality of life, and dignity of cancer patients.</a:t>
            </a:r>
            <a:endParaRPr sz="1200">
              <a:solidFill>
                <a:schemeClr val="dk1"/>
              </a:solidFill>
              <a:latin typeface="Times New Roman"/>
              <a:ea typeface="Times New Roman"/>
              <a:cs typeface="Times New Roman"/>
              <a:sym typeface="Times New Roman"/>
            </a:endParaRPr>
          </a:p>
          <a:p>
            <a:pPr marL="0" lvl="0" indent="0" algn="just" rtl="0">
              <a:lnSpc>
                <a:spcPct val="20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208e8e289db_1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6" name="Google Shape;216;g208e8e289db_1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g20e74b2839b_3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2" name="Google Shape;222;g20e74b2839b_3_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g3ab635eec4b_0_542"/>
          <p:cNvSpPr/>
          <p:nvPr/>
        </p:nvSpPr>
        <p:spPr>
          <a:xfrm rot="5400000">
            <a:off x="7500300" y="505"/>
            <a:ext cx="1643700" cy="1643700"/>
          </a:xfrm>
          <a:prstGeom prst="diagStripe">
            <a:avLst>
              <a:gd name="adj" fmla="val 0"/>
            </a:avLst>
          </a:prstGeom>
          <a:solidFill>
            <a:schemeClr val="lt1">
              <a:alpha val="2745"/>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 name="Google Shape;11;g3ab635eec4b_0_542"/>
          <p:cNvGrpSpPr/>
          <p:nvPr/>
        </p:nvGrpSpPr>
        <p:grpSpPr>
          <a:xfrm>
            <a:off x="0" y="490"/>
            <a:ext cx="5153705" cy="5134399"/>
            <a:chOff x="0" y="75"/>
            <a:chExt cx="5153705" cy="5152950"/>
          </a:xfrm>
        </p:grpSpPr>
        <p:sp>
          <p:nvSpPr>
            <p:cNvPr id="12" name="Google Shape;12;g3ab635eec4b_0_542"/>
            <p:cNvSpPr/>
            <p:nvPr/>
          </p:nvSpPr>
          <p:spPr>
            <a:xfrm rot="-5400000">
              <a:off x="455" y="-225"/>
              <a:ext cx="5152800" cy="5153700"/>
            </a:xfrm>
            <a:prstGeom prst="diagStripe">
              <a:avLst>
                <a:gd name="adj" fmla="val 50000"/>
              </a:avLst>
            </a:prstGeom>
            <a:solidFill>
              <a:schemeClr val="lt1">
                <a:alpha val="2745"/>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g3ab635eec4b_0_542"/>
            <p:cNvSpPr/>
            <p:nvPr/>
          </p:nvSpPr>
          <p:spPr>
            <a:xfrm rot="-5400000">
              <a:off x="150" y="1145825"/>
              <a:ext cx="3996600" cy="3996900"/>
            </a:xfrm>
            <a:prstGeom prst="diagStripe">
              <a:avLst>
                <a:gd name="adj" fmla="val 58774"/>
              </a:avLst>
            </a:prstGeom>
            <a:solidFill>
              <a:schemeClr val="lt1">
                <a:alpha val="2745"/>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g3ab635eec4b_0_54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g3ab635eec4b_0_54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 name="Google Shape;16;g3ab635eec4b_0_542"/>
          <p:cNvSpPr txBox="1">
            <a:spLocks noGrp="1"/>
          </p:cNvSpPr>
          <p:nvPr>
            <p:ph type="ctrTitle"/>
          </p:nvPr>
        </p:nvSpPr>
        <p:spPr>
          <a:xfrm>
            <a:off x="3537150" y="1578400"/>
            <a:ext cx="5017500" cy="15789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4000"/>
              <a:buNone/>
              <a:defRPr sz="4000"/>
            </a:lvl1pPr>
            <a:lvl2pPr lvl="1" algn="l">
              <a:lnSpc>
                <a:spcPct val="100000"/>
              </a:lnSpc>
              <a:spcBef>
                <a:spcPts val="0"/>
              </a:spcBef>
              <a:spcAft>
                <a:spcPts val="0"/>
              </a:spcAft>
              <a:buSzPts val="4000"/>
              <a:buNone/>
              <a:defRPr sz="4000"/>
            </a:lvl2pPr>
            <a:lvl3pPr lvl="2" algn="l">
              <a:lnSpc>
                <a:spcPct val="100000"/>
              </a:lnSpc>
              <a:spcBef>
                <a:spcPts val="0"/>
              </a:spcBef>
              <a:spcAft>
                <a:spcPts val="0"/>
              </a:spcAft>
              <a:buSzPts val="4000"/>
              <a:buNone/>
              <a:defRPr sz="4000"/>
            </a:lvl3pPr>
            <a:lvl4pPr lvl="3" algn="l">
              <a:lnSpc>
                <a:spcPct val="100000"/>
              </a:lnSpc>
              <a:spcBef>
                <a:spcPts val="0"/>
              </a:spcBef>
              <a:spcAft>
                <a:spcPts val="0"/>
              </a:spcAft>
              <a:buSzPts val="4000"/>
              <a:buNone/>
              <a:defRPr sz="4000"/>
            </a:lvl4pPr>
            <a:lvl5pPr lvl="4" algn="l">
              <a:lnSpc>
                <a:spcPct val="100000"/>
              </a:lnSpc>
              <a:spcBef>
                <a:spcPts val="0"/>
              </a:spcBef>
              <a:spcAft>
                <a:spcPts val="0"/>
              </a:spcAft>
              <a:buSzPts val="4000"/>
              <a:buNone/>
              <a:defRPr sz="4000"/>
            </a:lvl5pPr>
            <a:lvl6pPr lvl="5" algn="l">
              <a:lnSpc>
                <a:spcPct val="100000"/>
              </a:lnSpc>
              <a:spcBef>
                <a:spcPts val="0"/>
              </a:spcBef>
              <a:spcAft>
                <a:spcPts val="0"/>
              </a:spcAft>
              <a:buSzPts val="4000"/>
              <a:buNone/>
              <a:defRPr sz="4000"/>
            </a:lvl6pPr>
            <a:lvl7pPr lvl="6" algn="l">
              <a:lnSpc>
                <a:spcPct val="100000"/>
              </a:lnSpc>
              <a:spcBef>
                <a:spcPts val="0"/>
              </a:spcBef>
              <a:spcAft>
                <a:spcPts val="0"/>
              </a:spcAft>
              <a:buSzPts val="4000"/>
              <a:buNone/>
              <a:defRPr sz="4000"/>
            </a:lvl7pPr>
            <a:lvl8pPr lvl="7" algn="l">
              <a:lnSpc>
                <a:spcPct val="100000"/>
              </a:lnSpc>
              <a:spcBef>
                <a:spcPts val="0"/>
              </a:spcBef>
              <a:spcAft>
                <a:spcPts val="0"/>
              </a:spcAft>
              <a:buSzPts val="4000"/>
              <a:buNone/>
              <a:defRPr sz="4000"/>
            </a:lvl8pPr>
            <a:lvl9pPr lvl="8" algn="l">
              <a:lnSpc>
                <a:spcPct val="100000"/>
              </a:lnSpc>
              <a:spcBef>
                <a:spcPts val="0"/>
              </a:spcBef>
              <a:spcAft>
                <a:spcPts val="0"/>
              </a:spcAft>
              <a:buSzPts val="4000"/>
              <a:buNone/>
              <a:defRPr sz="4000"/>
            </a:lvl9pPr>
          </a:lstStyle>
          <a:p>
            <a:endParaRPr/>
          </a:p>
        </p:txBody>
      </p:sp>
      <p:sp>
        <p:nvSpPr>
          <p:cNvPr id="17" name="Google Shape;17;g3ab635eec4b_0_542"/>
          <p:cNvSpPr txBox="1">
            <a:spLocks noGrp="1"/>
          </p:cNvSpPr>
          <p:nvPr>
            <p:ph type="subTitle" idx="1"/>
          </p:nvPr>
        </p:nvSpPr>
        <p:spPr>
          <a:xfrm>
            <a:off x="5083950" y="3924925"/>
            <a:ext cx="3470700" cy="506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300"/>
              <a:buNone/>
              <a:defRPr/>
            </a:lvl1pPr>
            <a:lvl2pPr lvl="1" algn="l">
              <a:lnSpc>
                <a:spcPct val="100000"/>
              </a:lnSpc>
              <a:spcBef>
                <a:spcPts val="0"/>
              </a:spcBef>
              <a:spcAft>
                <a:spcPts val="0"/>
              </a:spcAft>
              <a:buSzPts val="1300"/>
              <a:buNone/>
              <a:defRPr sz="1300"/>
            </a:lvl2pPr>
            <a:lvl3pPr lvl="2" algn="l">
              <a:lnSpc>
                <a:spcPct val="100000"/>
              </a:lnSpc>
              <a:spcBef>
                <a:spcPts val="0"/>
              </a:spcBef>
              <a:spcAft>
                <a:spcPts val="0"/>
              </a:spcAft>
              <a:buSzPts val="1300"/>
              <a:buNone/>
              <a:defRPr sz="1300"/>
            </a:lvl3pPr>
            <a:lvl4pPr lvl="3" algn="l">
              <a:lnSpc>
                <a:spcPct val="100000"/>
              </a:lnSpc>
              <a:spcBef>
                <a:spcPts val="0"/>
              </a:spcBef>
              <a:spcAft>
                <a:spcPts val="0"/>
              </a:spcAft>
              <a:buSzPts val="1300"/>
              <a:buNone/>
              <a:defRPr sz="1300"/>
            </a:lvl4pPr>
            <a:lvl5pPr lvl="4" algn="l">
              <a:lnSpc>
                <a:spcPct val="100000"/>
              </a:lnSpc>
              <a:spcBef>
                <a:spcPts val="0"/>
              </a:spcBef>
              <a:spcAft>
                <a:spcPts val="0"/>
              </a:spcAft>
              <a:buSzPts val="1300"/>
              <a:buNone/>
              <a:defRPr sz="1300"/>
            </a:lvl5pPr>
            <a:lvl6pPr lvl="5" algn="l">
              <a:lnSpc>
                <a:spcPct val="100000"/>
              </a:lnSpc>
              <a:spcBef>
                <a:spcPts val="0"/>
              </a:spcBef>
              <a:spcAft>
                <a:spcPts val="0"/>
              </a:spcAft>
              <a:buSzPts val="1300"/>
              <a:buNone/>
              <a:defRPr sz="1300"/>
            </a:lvl6pPr>
            <a:lvl7pPr lvl="6" algn="l">
              <a:lnSpc>
                <a:spcPct val="100000"/>
              </a:lnSpc>
              <a:spcBef>
                <a:spcPts val="0"/>
              </a:spcBef>
              <a:spcAft>
                <a:spcPts val="0"/>
              </a:spcAft>
              <a:buSzPts val="1300"/>
              <a:buNone/>
              <a:defRPr sz="1300"/>
            </a:lvl7pPr>
            <a:lvl8pPr lvl="7" algn="l">
              <a:lnSpc>
                <a:spcPct val="100000"/>
              </a:lnSpc>
              <a:spcBef>
                <a:spcPts val="0"/>
              </a:spcBef>
              <a:spcAft>
                <a:spcPts val="0"/>
              </a:spcAft>
              <a:buSzPts val="1300"/>
              <a:buNone/>
              <a:defRPr sz="1300"/>
            </a:lvl8pPr>
            <a:lvl9pPr lvl="8" algn="l">
              <a:lnSpc>
                <a:spcPct val="100000"/>
              </a:lnSpc>
              <a:spcBef>
                <a:spcPts val="0"/>
              </a:spcBef>
              <a:spcAft>
                <a:spcPts val="0"/>
              </a:spcAft>
              <a:buSzPts val="1300"/>
              <a:buNone/>
              <a:defRPr sz="1300"/>
            </a:lvl9pPr>
          </a:lstStyle>
          <a:p>
            <a:endParaRPr/>
          </a:p>
        </p:txBody>
      </p:sp>
      <p:sp>
        <p:nvSpPr>
          <p:cNvPr id="18" name="Google Shape;18;g3ab635eec4b_0_54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grpSp>
        <p:nvGrpSpPr>
          <p:cNvPr id="20" name="Google Shape;20;g3ab635eec4b_0_574"/>
          <p:cNvGrpSpPr/>
          <p:nvPr/>
        </p:nvGrpSpPr>
        <p:grpSpPr>
          <a:xfrm>
            <a:off x="0" y="381001"/>
            <a:ext cx="1037850" cy="1016288"/>
            <a:chOff x="0" y="381001"/>
            <a:chExt cx="1037850" cy="1016288"/>
          </a:xfrm>
        </p:grpSpPr>
        <p:sp>
          <p:nvSpPr>
            <p:cNvPr id="21" name="Google Shape;21;g3ab635eec4b_0_57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g3ab635eec4b_0_57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3" name="Google Shape;23;g3ab635eec4b_0_574"/>
          <p:cNvSpPr txBox="1">
            <a:spLocks noGrp="1"/>
          </p:cNvSpPr>
          <p:nvPr>
            <p:ph type="title"/>
          </p:nvPr>
        </p:nvSpPr>
        <p:spPr>
          <a:xfrm>
            <a:off x="1297500" y="393750"/>
            <a:ext cx="7038900" cy="914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24" name="Google Shape;24;g3ab635eec4b_0_574"/>
          <p:cNvSpPr txBox="1">
            <a:spLocks noGrp="1"/>
          </p:cNvSpPr>
          <p:nvPr>
            <p:ph type="body" idx="1"/>
          </p:nvPr>
        </p:nvSpPr>
        <p:spPr>
          <a:xfrm>
            <a:off x="1297500" y="1567550"/>
            <a:ext cx="7038900" cy="29112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25" name="Google Shape;25;g3ab635eec4b_0_57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grpSp>
        <p:nvGrpSpPr>
          <p:cNvPr id="27" name="Google Shape;27;g3ab635eec4b_0_552"/>
          <p:cNvGrpSpPr/>
          <p:nvPr/>
        </p:nvGrpSpPr>
        <p:grpSpPr>
          <a:xfrm>
            <a:off x="4406400" y="0"/>
            <a:ext cx="4737600" cy="5143065"/>
            <a:chOff x="4406400" y="0"/>
            <a:chExt cx="4737600" cy="5143065"/>
          </a:xfrm>
        </p:grpSpPr>
        <p:sp>
          <p:nvSpPr>
            <p:cNvPr id="28" name="Google Shape;28;g3ab635eec4b_0_552"/>
            <p:cNvSpPr/>
            <p:nvPr/>
          </p:nvSpPr>
          <p:spPr>
            <a:xfrm rot="5400000">
              <a:off x="4408200" y="-1800"/>
              <a:ext cx="4734000" cy="4737600"/>
            </a:xfrm>
            <a:prstGeom prst="diagStripe">
              <a:avLst>
                <a:gd name="adj" fmla="val 49469"/>
              </a:avLst>
            </a:prstGeom>
            <a:solidFill>
              <a:schemeClr val="lt1">
                <a:alpha val="313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g3ab635eec4b_0_552"/>
            <p:cNvSpPr/>
            <p:nvPr/>
          </p:nvSpPr>
          <p:spPr>
            <a:xfrm rot="5400000">
              <a:off x="4841125" y="5700"/>
              <a:ext cx="4298100" cy="4286700"/>
            </a:xfrm>
            <a:prstGeom prst="diagStripe">
              <a:avLst>
                <a:gd name="adj" fmla="val 0"/>
              </a:avLst>
            </a:prstGeom>
            <a:solidFill>
              <a:schemeClr val="lt1">
                <a:alpha val="313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 name="Google Shape;30;g3ab635eec4b_0_552"/>
            <p:cNvSpPr/>
            <p:nvPr/>
          </p:nvSpPr>
          <p:spPr>
            <a:xfrm rot="-5400000">
              <a:off x="5618399" y="1236468"/>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g3ab635eec4b_0_552"/>
            <p:cNvSpPr/>
            <p:nvPr/>
          </p:nvSpPr>
          <p:spPr>
            <a:xfrm flipH="1">
              <a:off x="5849857" y="1443956"/>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g3ab635eec4b_0_552"/>
            <p:cNvSpPr/>
            <p:nvPr/>
          </p:nvSpPr>
          <p:spPr>
            <a:xfrm rot="-5400000">
              <a:off x="5987081" y="2469465"/>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g3ab635eec4b_0_552"/>
            <p:cNvSpPr/>
            <p:nvPr/>
          </p:nvSpPr>
          <p:spPr>
            <a:xfrm flipH="1">
              <a:off x="6222115" y="2676953"/>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g3ab635eec4b_0_552"/>
            <p:cNvSpPr/>
            <p:nvPr/>
          </p:nvSpPr>
          <p:spPr>
            <a:xfrm rot="-5400000">
              <a:off x="6675341" y="1862018"/>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g3ab635eec4b_0_552"/>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g3ab635eec4b_0_552"/>
            <p:cNvSpPr/>
            <p:nvPr/>
          </p:nvSpPr>
          <p:spPr>
            <a:xfrm rot="-5400000">
              <a:off x="6861141" y="2477810"/>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g3ab635eec4b_0_552"/>
            <p:cNvSpPr/>
            <p:nvPr/>
          </p:nvSpPr>
          <p:spPr>
            <a:xfrm flipH="1">
              <a:off x="7965266" y="2692963"/>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 name="Google Shape;38;g3ab635eec4b_0_552"/>
            <p:cNvSpPr/>
            <p:nvPr/>
          </p:nvSpPr>
          <p:spPr>
            <a:xfrm flipH="1">
              <a:off x="8145082" y="3308755"/>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g3ab635eec4b_0_552"/>
            <p:cNvSpPr/>
            <p:nvPr/>
          </p:nvSpPr>
          <p:spPr>
            <a:xfrm rot="-5400000">
              <a:off x="7047599" y="3095015"/>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g3ab635eec4b_0_552"/>
            <p:cNvSpPr/>
            <p:nvPr/>
          </p:nvSpPr>
          <p:spPr>
            <a:xfrm flipH="1">
              <a:off x="7276649" y="3302502"/>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g3ab635eec4b_0_552"/>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g3ab635eec4b_0_552"/>
            <p:cNvSpPr/>
            <p:nvPr/>
          </p:nvSpPr>
          <p:spPr>
            <a:xfrm flipH="1">
              <a:off x="7462448" y="3918294"/>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g3ab635eec4b_0_552"/>
            <p:cNvSpPr/>
            <p:nvPr/>
          </p:nvSpPr>
          <p:spPr>
            <a:xfrm rot="-5400000">
              <a:off x="8102491" y="3718473"/>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g3ab635eec4b_0_552"/>
            <p:cNvSpPr/>
            <p:nvPr/>
          </p:nvSpPr>
          <p:spPr>
            <a:xfrm flipH="1">
              <a:off x="8334533" y="3925960"/>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g3ab635eec4b_0_552"/>
            <p:cNvSpPr/>
            <p:nvPr/>
          </p:nvSpPr>
          <p:spPr>
            <a:xfrm rot="-5400000">
              <a:off x="8288290" y="4334265"/>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6" name="Google Shape;46;g3ab635eec4b_0_552"/>
          <p:cNvSpPr txBox="1">
            <a:spLocks noGrp="1"/>
          </p:cNvSpPr>
          <p:nvPr>
            <p:ph type="title"/>
          </p:nvPr>
        </p:nvSpPr>
        <p:spPr>
          <a:xfrm>
            <a:off x="823850" y="2053000"/>
            <a:ext cx="4587000" cy="11487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47" name="Google Shape;47;g3ab635eec4b_0_55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g3ab635eec4b_0_581"/>
          <p:cNvGrpSpPr/>
          <p:nvPr/>
        </p:nvGrpSpPr>
        <p:grpSpPr>
          <a:xfrm>
            <a:off x="0" y="381001"/>
            <a:ext cx="1037850" cy="1016288"/>
            <a:chOff x="0" y="381001"/>
            <a:chExt cx="1037850" cy="1016288"/>
          </a:xfrm>
        </p:grpSpPr>
        <p:sp>
          <p:nvSpPr>
            <p:cNvPr id="50" name="Google Shape;50;g3ab635eec4b_0_581"/>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g3ab635eec4b_0_581"/>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2" name="Google Shape;52;g3ab635eec4b_0_581"/>
          <p:cNvSpPr txBox="1">
            <a:spLocks noGrp="1"/>
          </p:cNvSpPr>
          <p:nvPr>
            <p:ph type="title"/>
          </p:nvPr>
        </p:nvSpPr>
        <p:spPr>
          <a:xfrm>
            <a:off x="1297500" y="393750"/>
            <a:ext cx="7038900" cy="914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53" name="Google Shape;53;g3ab635eec4b_0_581"/>
          <p:cNvSpPr txBox="1">
            <a:spLocks noGrp="1"/>
          </p:cNvSpPr>
          <p:nvPr>
            <p:ph type="body" idx="1"/>
          </p:nvPr>
        </p:nvSpPr>
        <p:spPr>
          <a:xfrm>
            <a:off x="1297500" y="1567550"/>
            <a:ext cx="3403200" cy="29112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54" name="Google Shape;54;g3ab635eec4b_0_581"/>
          <p:cNvSpPr txBox="1">
            <a:spLocks noGrp="1"/>
          </p:cNvSpPr>
          <p:nvPr>
            <p:ph type="body" idx="2"/>
          </p:nvPr>
        </p:nvSpPr>
        <p:spPr>
          <a:xfrm>
            <a:off x="4933221" y="1567550"/>
            <a:ext cx="3403200" cy="29112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55" name="Google Shape;55;g3ab635eec4b_0_58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g3ab635eec4b_0_589"/>
          <p:cNvGrpSpPr/>
          <p:nvPr/>
        </p:nvGrpSpPr>
        <p:grpSpPr>
          <a:xfrm>
            <a:off x="0" y="381001"/>
            <a:ext cx="1037850" cy="1016288"/>
            <a:chOff x="0" y="381001"/>
            <a:chExt cx="1037850" cy="1016288"/>
          </a:xfrm>
        </p:grpSpPr>
        <p:sp>
          <p:nvSpPr>
            <p:cNvPr id="58" name="Google Shape;58;g3ab635eec4b_0_58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g3ab635eec4b_0_58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0" name="Google Shape;60;g3ab635eec4b_0_589"/>
          <p:cNvSpPr txBox="1">
            <a:spLocks noGrp="1"/>
          </p:cNvSpPr>
          <p:nvPr>
            <p:ph type="title"/>
          </p:nvPr>
        </p:nvSpPr>
        <p:spPr>
          <a:xfrm>
            <a:off x="1297500" y="393750"/>
            <a:ext cx="7038900" cy="914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61" name="Google Shape;61;g3ab635eec4b_0_58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g3ab635eec4b_0_595"/>
          <p:cNvGrpSpPr/>
          <p:nvPr/>
        </p:nvGrpSpPr>
        <p:grpSpPr>
          <a:xfrm>
            <a:off x="0" y="381001"/>
            <a:ext cx="1037850" cy="1016288"/>
            <a:chOff x="0" y="381001"/>
            <a:chExt cx="1037850" cy="1016288"/>
          </a:xfrm>
        </p:grpSpPr>
        <p:sp>
          <p:nvSpPr>
            <p:cNvPr id="64" name="Google Shape;64;g3ab635eec4b_0_59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g3ab635eec4b_0_59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6" name="Google Shape;66;g3ab635eec4b_0_595"/>
          <p:cNvSpPr txBox="1">
            <a:spLocks noGrp="1"/>
          </p:cNvSpPr>
          <p:nvPr>
            <p:ph type="title"/>
          </p:nvPr>
        </p:nvSpPr>
        <p:spPr>
          <a:xfrm>
            <a:off x="1297500" y="393750"/>
            <a:ext cx="3798900" cy="1493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67" name="Google Shape;67;g3ab635eec4b_0_595"/>
          <p:cNvSpPr txBox="1">
            <a:spLocks noGrp="1"/>
          </p:cNvSpPr>
          <p:nvPr>
            <p:ph type="body" idx="1"/>
          </p:nvPr>
        </p:nvSpPr>
        <p:spPr>
          <a:xfrm>
            <a:off x="1297500" y="1972550"/>
            <a:ext cx="3798900" cy="24159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8" name="Google Shape;68;g3ab635eec4b_0_59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g3ab635eec4b_0_602"/>
          <p:cNvGrpSpPr/>
          <p:nvPr/>
        </p:nvGrpSpPr>
        <p:grpSpPr>
          <a:xfrm>
            <a:off x="4406400" y="0"/>
            <a:ext cx="4737600" cy="5143500"/>
            <a:chOff x="4406400" y="0"/>
            <a:chExt cx="4737600" cy="5143500"/>
          </a:xfrm>
        </p:grpSpPr>
        <p:sp>
          <p:nvSpPr>
            <p:cNvPr id="71" name="Google Shape;71;g3ab635eec4b_0_602"/>
            <p:cNvSpPr/>
            <p:nvPr/>
          </p:nvSpPr>
          <p:spPr>
            <a:xfrm rot="5400000">
              <a:off x="4407900" y="-1500"/>
              <a:ext cx="4734600" cy="4737600"/>
            </a:xfrm>
            <a:prstGeom prst="diagStripe">
              <a:avLst>
                <a:gd name="adj" fmla="val 49469"/>
              </a:avLst>
            </a:prstGeom>
            <a:solidFill>
              <a:schemeClr val="lt1">
                <a:alpha val="313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g3ab635eec4b_0_602"/>
            <p:cNvSpPr/>
            <p:nvPr/>
          </p:nvSpPr>
          <p:spPr>
            <a:xfrm rot="5400000">
              <a:off x="4840825" y="6000"/>
              <a:ext cx="4298700" cy="4286700"/>
            </a:xfrm>
            <a:prstGeom prst="diagStripe">
              <a:avLst>
                <a:gd name="adj" fmla="val 0"/>
              </a:avLst>
            </a:prstGeom>
            <a:solidFill>
              <a:schemeClr val="lt1">
                <a:alpha val="313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g3ab635eec4b_0_602"/>
            <p:cNvSpPr/>
            <p:nvPr/>
          </p:nvSpPr>
          <p:spPr>
            <a:xfrm rot="-5400000">
              <a:off x="5618399" y="1236641"/>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g3ab635eec4b_0_602"/>
            <p:cNvSpPr/>
            <p:nvPr/>
          </p:nvSpPr>
          <p:spPr>
            <a:xfrm flipH="1">
              <a:off x="5849857" y="1444078"/>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g3ab635eec4b_0_602"/>
            <p:cNvSpPr/>
            <p:nvPr/>
          </p:nvSpPr>
          <p:spPr>
            <a:xfrm rot="-5400000">
              <a:off x="5987081" y="2469743"/>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g3ab635eec4b_0_602"/>
            <p:cNvSpPr/>
            <p:nvPr/>
          </p:nvSpPr>
          <p:spPr>
            <a:xfrm flipH="1">
              <a:off x="6222115" y="2677179"/>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g3ab635eec4b_0_602"/>
            <p:cNvSpPr/>
            <p:nvPr/>
          </p:nvSpPr>
          <p:spPr>
            <a:xfrm rot="-5400000">
              <a:off x="6675341" y="1862244"/>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g3ab635eec4b_0_602"/>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g3ab635eec4b_0_602"/>
            <p:cNvSpPr/>
            <p:nvPr/>
          </p:nvSpPr>
          <p:spPr>
            <a:xfrm rot="-5400000">
              <a:off x="6861141" y="2478088"/>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g3ab635eec4b_0_602"/>
            <p:cNvSpPr/>
            <p:nvPr/>
          </p:nvSpPr>
          <p:spPr>
            <a:xfrm flipH="1">
              <a:off x="7965266" y="2693191"/>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g3ab635eec4b_0_602"/>
            <p:cNvSpPr/>
            <p:nvPr/>
          </p:nvSpPr>
          <p:spPr>
            <a:xfrm flipH="1">
              <a:off x="8145082" y="3309036"/>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g3ab635eec4b_0_602"/>
            <p:cNvSpPr/>
            <p:nvPr/>
          </p:nvSpPr>
          <p:spPr>
            <a:xfrm rot="-5400000">
              <a:off x="7047599" y="3095345"/>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g3ab635eec4b_0_602"/>
            <p:cNvSpPr/>
            <p:nvPr/>
          </p:nvSpPr>
          <p:spPr>
            <a:xfrm flipH="1">
              <a:off x="7276649" y="3302781"/>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g3ab635eec4b_0_602"/>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g3ab635eec4b_0_602"/>
            <p:cNvSpPr/>
            <p:nvPr/>
          </p:nvSpPr>
          <p:spPr>
            <a:xfrm flipH="1">
              <a:off x="7462448" y="3918625"/>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g3ab635eec4b_0_602"/>
            <p:cNvSpPr/>
            <p:nvPr/>
          </p:nvSpPr>
          <p:spPr>
            <a:xfrm rot="-5400000">
              <a:off x="8102491" y="3718856"/>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g3ab635eec4b_0_602"/>
            <p:cNvSpPr/>
            <p:nvPr/>
          </p:nvSpPr>
          <p:spPr>
            <a:xfrm flipH="1">
              <a:off x="8334533" y="3926292"/>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g3ab635eec4b_0_602"/>
            <p:cNvSpPr/>
            <p:nvPr/>
          </p:nvSpPr>
          <p:spPr>
            <a:xfrm rot="-5400000">
              <a:off x="8288290" y="4334700"/>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9" name="Google Shape;89;g3ab635eec4b_0_602"/>
          <p:cNvSpPr txBox="1">
            <a:spLocks noGrp="1"/>
          </p:cNvSpPr>
          <p:nvPr>
            <p:ph type="title"/>
          </p:nvPr>
        </p:nvSpPr>
        <p:spPr>
          <a:xfrm>
            <a:off x="823850" y="866775"/>
            <a:ext cx="4587000" cy="35211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0" name="Google Shape;90;g3ab635eec4b_0_60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g3ab635eec4b_0_624"/>
          <p:cNvGrpSpPr/>
          <p:nvPr/>
        </p:nvGrpSpPr>
        <p:grpSpPr>
          <a:xfrm>
            <a:off x="0" y="381001"/>
            <a:ext cx="1037850" cy="1016288"/>
            <a:chOff x="0" y="381001"/>
            <a:chExt cx="1037850" cy="1016288"/>
          </a:xfrm>
        </p:grpSpPr>
        <p:sp>
          <p:nvSpPr>
            <p:cNvPr id="93" name="Google Shape;93;g3ab635eec4b_0_62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g3ab635eec4b_0_62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5" name="Google Shape;95;g3ab635eec4b_0_624"/>
          <p:cNvSpPr txBox="1">
            <a:spLocks noGrp="1"/>
          </p:cNvSpPr>
          <p:nvPr>
            <p:ph type="title"/>
          </p:nvPr>
        </p:nvSpPr>
        <p:spPr>
          <a:xfrm>
            <a:off x="1297500" y="1658325"/>
            <a:ext cx="3036300" cy="1751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96" name="Google Shape;96;g3ab635eec4b_0_624"/>
          <p:cNvSpPr txBox="1">
            <a:spLocks noGrp="1"/>
          </p:cNvSpPr>
          <p:nvPr>
            <p:ph type="subTitle" idx="1"/>
          </p:nvPr>
        </p:nvSpPr>
        <p:spPr>
          <a:xfrm>
            <a:off x="1297500" y="3538000"/>
            <a:ext cx="3036300" cy="506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300"/>
              <a:buNone/>
              <a:defRPr/>
            </a:lvl1pPr>
            <a:lvl2pPr lvl="1" algn="l">
              <a:lnSpc>
                <a:spcPct val="100000"/>
              </a:lnSpc>
              <a:spcBef>
                <a:spcPts val="0"/>
              </a:spcBef>
              <a:spcAft>
                <a:spcPts val="0"/>
              </a:spcAft>
              <a:buSzPts val="1300"/>
              <a:buNone/>
              <a:defRPr sz="1300"/>
            </a:lvl2pPr>
            <a:lvl3pPr lvl="2" algn="l">
              <a:lnSpc>
                <a:spcPct val="100000"/>
              </a:lnSpc>
              <a:spcBef>
                <a:spcPts val="0"/>
              </a:spcBef>
              <a:spcAft>
                <a:spcPts val="0"/>
              </a:spcAft>
              <a:buSzPts val="1300"/>
              <a:buNone/>
              <a:defRPr sz="1300"/>
            </a:lvl3pPr>
            <a:lvl4pPr lvl="3" algn="l">
              <a:lnSpc>
                <a:spcPct val="100000"/>
              </a:lnSpc>
              <a:spcBef>
                <a:spcPts val="0"/>
              </a:spcBef>
              <a:spcAft>
                <a:spcPts val="0"/>
              </a:spcAft>
              <a:buSzPts val="1300"/>
              <a:buNone/>
              <a:defRPr sz="1300"/>
            </a:lvl4pPr>
            <a:lvl5pPr lvl="4" algn="l">
              <a:lnSpc>
                <a:spcPct val="100000"/>
              </a:lnSpc>
              <a:spcBef>
                <a:spcPts val="0"/>
              </a:spcBef>
              <a:spcAft>
                <a:spcPts val="0"/>
              </a:spcAft>
              <a:buSzPts val="1300"/>
              <a:buNone/>
              <a:defRPr sz="1300"/>
            </a:lvl5pPr>
            <a:lvl6pPr lvl="5" algn="l">
              <a:lnSpc>
                <a:spcPct val="100000"/>
              </a:lnSpc>
              <a:spcBef>
                <a:spcPts val="0"/>
              </a:spcBef>
              <a:spcAft>
                <a:spcPts val="0"/>
              </a:spcAft>
              <a:buSzPts val="1300"/>
              <a:buNone/>
              <a:defRPr sz="1300"/>
            </a:lvl6pPr>
            <a:lvl7pPr lvl="6" algn="l">
              <a:lnSpc>
                <a:spcPct val="100000"/>
              </a:lnSpc>
              <a:spcBef>
                <a:spcPts val="0"/>
              </a:spcBef>
              <a:spcAft>
                <a:spcPts val="0"/>
              </a:spcAft>
              <a:buSzPts val="1300"/>
              <a:buNone/>
              <a:defRPr sz="1300"/>
            </a:lvl7pPr>
            <a:lvl8pPr lvl="7" algn="l">
              <a:lnSpc>
                <a:spcPct val="100000"/>
              </a:lnSpc>
              <a:spcBef>
                <a:spcPts val="0"/>
              </a:spcBef>
              <a:spcAft>
                <a:spcPts val="0"/>
              </a:spcAft>
              <a:buSzPts val="1300"/>
              <a:buNone/>
              <a:defRPr sz="1300"/>
            </a:lvl8pPr>
            <a:lvl9pPr lvl="8" algn="l">
              <a:lnSpc>
                <a:spcPct val="100000"/>
              </a:lnSpc>
              <a:spcBef>
                <a:spcPts val="0"/>
              </a:spcBef>
              <a:spcAft>
                <a:spcPts val="0"/>
              </a:spcAft>
              <a:buSzPts val="1300"/>
              <a:buNone/>
              <a:defRPr sz="1300"/>
            </a:lvl9pPr>
          </a:lstStyle>
          <a:p>
            <a:endParaRPr/>
          </a:p>
        </p:txBody>
      </p:sp>
      <p:sp>
        <p:nvSpPr>
          <p:cNvPr id="97" name="Google Shape;97;g3ab635eec4b_0_624"/>
          <p:cNvSpPr txBox="1">
            <a:spLocks noGrp="1"/>
          </p:cNvSpPr>
          <p:nvPr>
            <p:ph type="body" idx="2"/>
          </p:nvPr>
        </p:nvSpPr>
        <p:spPr>
          <a:xfrm>
            <a:off x="4648200" y="1696600"/>
            <a:ext cx="3676800" cy="2347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98" name="Google Shape;98;g3ab635eec4b_0_6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g3ab635eec4b_0_632"/>
          <p:cNvGrpSpPr/>
          <p:nvPr/>
        </p:nvGrpSpPr>
        <p:grpSpPr>
          <a:xfrm>
            <a:off x="0" y="4128572"/>
            <a:ext cx="698925" cy="684657"/>
            <a:chOff x="0" y="3785672"/>
            <a:chExt cx="698925" cy="684657"/>
          </a:xfrm>
        </p:grpSpPr>
        <p:sp>
          <p:nvSpPr>
            <p:cNvPr id="101" name="Google Shape;101;g3ab635eec4b_0_632"/>
            <p:cNvSpPr/>
            <p:nvPr/>
          </p:nvSpPr>
          <p:spPr>
            <a:xfrm rot="-5400000">
              <a:off x="0" y="3785672"/>
              <a:ext cx="544800" cy="544800"/>
            </a:xfrm>
            <a:prstGeom prst="diagStripe">
              <a:avLst>
                <a:gd name="adj" fmla="val 50000"/>
              </a:avLst>
            </a:prstGeom>
            <a:solidFill>
              <a:schemeClr val="lt1">
                <a:alpha val="9411"/>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g3ab635eec4b_0_632"/>
            <p:cNvSpPr/>
            <p:nvPr/>
          </p:nvSpPr>
          <p:spPr>
            <a:xfrm flipH="1">
              <a:off x="154125" y="3925529"/>
              <a:ext cx="544800" cy="544800"/>
            </a:xfrm>
            <a:prstGeom prst="diagStripe">
              <a:avLst>
                <a:gd name="adj" fmla="val 50000"/>
              </a:avLst>
            </a:prstGeom>
            <a:solidFill>
              <a:schemeClr val="lt1">
                <a:alpha val="9411"/>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3" name="Google Shape;103;g3ab635eec4b_0_632"/>
          <p:cNvSpPr txBox="1">
            <a:spLocks noGrp="1"/>
          </p:cNvSpPr>
          <p:nvPr>
            <p:ph type="body" idx="1"/>
          </p:nvPr>
        </p:nvSpPr>
        <p:spPr>
          <a:xfrm>
            <a:off x="812725" y="4305375"/>
            <a:ext cx="6936000" cy="5238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4" name="Google Shape;104;g3ab635eec4b_0_63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g3ab635eec4b_0_638"/>
          <p:cNvGrpSpPr/>
          <p:nvPr/>
        </p:nvGrpSpPr>
        <p:grpSpPr>
          <a:xfrm>
            <a:off x="4406400" y="0"/>
            <a:ext cx="4737600" cy="5143065"/>
            <a:chOff x="4406400" y="0"/>
            <a:chExt cx="4737600" cy="5143065"/>
          </a:xfrm>
        </p:grpSpPr>
        <p:sp>
          <p:nvSpPr>
            <p:cNvPr id="107" name="Google Shape;107;g3ab635eec4b_0_638"/>
            <p:cNvSpPr/>
            <p:nvPr/>
          </p:nvSpPr>
          <p:spPr>
            <a:xfrm rot="5400000">
              <a:off x="4408200" y="-1800"/>
              <a:ext cx="4734000" cy="4737600"/>
            </a:xfrm>
            <a:prstGeom prst="diagStripe">
              <a:avLst>
                <a:gd name="adj" fmla="val 49469"/>
              </a:avLst>
            </a:prstGeom>
            <a:solidFill>
              <a:schemeClr val="lt1">
                <a:alpha val="313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g3ab635eec4b_0_638"/>
            <p:cNvSpPr/>
            <p:nvPr/>
          </p:nvSpPr>
          <p:spPr>
            <a:xfrm rot="5400000">
              <a:off x="4841125" y="5700"/>
              <a:ext cx="4298100" cy="4286700"/>
            </a:xfrm>
            <a:prstGeom prst="diagStripe">
              <a:avLst>
                <a:gd name="adj" fmla="val 0"/>
              </a:avLst>
            </a:prstGeom>
            <a:solidFill>
              <a:schemeClr val="lt1">
                <a:alpha val="313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g3ab635eec4b_0_638"/>
            <p:cNvSpPr/>
            <p:nvPr/>
          </p:nvSpPr>
          <p:spPr>
            <a:xfrm rot="-5400000">
              <a:off x="5618399" y="1236468"/>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 name="Google Shape;110;g3ab635eec4b_0_638"/>
            <p:cNvSpPr/>
            <p:nvPr/>
          </p:nvSpPr>
          <p:spPr>
            <a:xfrm flipH="1">
              <a:off x="5849857" y="1443956"/>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 name="Google Shape;111;g3ab635eec4b_0_638"/>
            <p:cNvSpPr/>
            <p:nvPr/>
          </p:nvSpPr>
          <p:spPr>
            <a:xfrm rot="-5400000">
              <a:off x="5987081" y="2469465"/>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g3ab635eec4b_0_638"/>
            <p:cNvSpPr/>
            <p:nvPr/>
          </p:nvSpPr>
          <p:spPr>
            <a:xfrm flipH="1">
              <a:off x="6222115" y="2676953"/>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g3ab635eec4b_0_638"/>
            <p:cNvSpPr/>
            <p:nvPr/>
          </p:nvSpPr>
          <p:spPr>
            <a:xfrm rot="-5400000">
              <a:off x="6675341" y="1862018"/>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g3ab635eec4b_0_638"/>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g3ab635eec4b_0_638"/>
            <p:cNvSpPr/>
            <p:nvPr/>
          </p:nvSpPr>
          <p:spPr>
            <a:xfrm rot="-5400000">
              <a:off x="6861141" y="2477810"/>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g3ab635eec4b_0_638"/>
            <p:cNvSpPr/>
            <p:nvPr/>
          </p:nvSpPr>
          <p:spPr>
            <a:xfrm flipH="1">
              <a:off x="7965266" y="2692963"/>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g3ab635eec4b_0_638"/>
            <p:cNvSpPr/>
            <p:nvPr/>
          </p:nvSpPr>
          <p:spPr>
            <a:xfrm flipH="1">
              <a:off x="8145082" y="3308755"/>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g3ab635eec4b_0_638"/>
            <p:cNvSpPr/>
            <p:nvPr/>
          </p:nvSpPr>
          <p:spPr>
            <a:xfrm rot="-5400000">
              <a:off x="7047599" y="3095015"/>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 name="Google Shape;119;g3ab635eec4b_0_638"/>
            <p:cNvSpPr/>
            <p:nvPr/>
          </p:nvSpPr>
          <p:spPr>
            <a:xfrm flipH="1">
              <a:off x="7276649" y="3302502"/>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g3ab635eec4b_0_638"/>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g3ab635eec4b_0_638"/>
            <p:cNvSpPr/>
            <p:nvPr/>
          </p:nvSpPr>
          <p:spPr>
            <a:xfrm flipH="1">
              <a:off x="7462448" y="3918294"/>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g3ab635eec4b_0_638"/>
            <p:cNvSpPr/>
            <p:nvPr/>
          </p:nvSpPr>
          <p:spPr>
            <a:xfrm rot="-5400000">
              <a:off x="8102491" y="3718473"/>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g3ab635eec4b_0_638"/>
            <p:cNvSpPr/>
            <p:nvPr/>
          </p:nvSpPr>
          <p:spPr>
            <a:xfrm flipH="1">
              <a:off x="8334533" y="3925960"/>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g3ab635eec4b_0_638"/>
            <p:cNvSpPr/>
            <p:nvPr/>
          </p:nvSpPr>
          <p:spPr>
            <a:xfrm rot="-5400000">
              <a:off x="8288290" y="4334265"/>
              <a:ext cx="808800" cy="808800"/>
            </a:xfrm>
            <a:prstGeom prst="diagStripe">
              <a:avLst>
                <a:gd name="adj" fmla="val 50000"/>
              </a:avLst>
            </a:prstGeom>
            <a:solidFill>
              <a:schemeClr val="lt1">
                <a:alpha val="705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25" name="Google Shape;125;g3ab635eec4b_0_638"/>
          <p:cNvSpPr txBox="1">
            <a:spLocks noGrp="1"/>
          </p:cNvSpPr>
          <p:nvPr>
            <p:ph type="title" hasCustomPrompt="1"/>
          </p:nvPr>
        </p:nvSpPr>
        <p:spPr>
          <a:xfrm>
            <a:off x="823850" y="1284675"/>
            <a:ext cx="4776000" cy="1300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8000"/>
              <a:buNone/>
              <a:defRPr sz="8000"/>
            </a:lvl1pPr>
            <a:lvl2pPr lvl="1" algn="l">
              <a:lnSpc>
                <a:spcPct val="100000"/>
              </a:lnSpc>
              <a:spcBef>
                <a:spcPts val="0"/>
              </a:spcBef>
              <a:spcAft>
                <a:spcPts val="0"/>
              </a:spcAft>
              <a:buSzPts val="8000"/>
              <a:buNone/>
              <a:defRPr sz="8000"/>
            </a:lvl2pPr>
            <a:lvl3pPr lvl="2" algn="l">
              <a:lnSpc>
                <a:spcPct val="100000"/>
              </a:lnSpc>
              <a:spcBef>
                <a:spcPts val="0"/>
              </a:spcBef>
              <a:spcAft>
                <a:spcPts val="0"/>
              </a:spcAft>
              <a:buSzPts val="8000"/>
              <a:buNone/>
              <a:defRPr sz="8000"/>
            </a:lvl3pPr>
            <a:lvl4pPr lvl="3" algn="l">
              <a:lnSpc>
                <a:spcPct val="100000"/>
              </a:lnSpc>
              <a:spcBef>
                <a:spcPts val="0"/>
              </a:spcBef>
              <a:spcAft>
                <a:spcPts val="0"/>
              </a:spcAft>
              <a:buSzPts val="8000"/>
              <a:buNone/>
              <a:defRPr sz="8000"/>
            </a:lvl4pPr>
            <a:lvl5pPr lvl="4" algn="l">
              <a:lnSpc>
                <a:spcPct val="100000"/>
              </a:lnSpc>
              <a:spcBef>
                <a:spcPts val="0"/>
              </a:spcBef>
              <a:spcAft>
                <a:spcPts val="0"/>
              </a:spcAft>
              <a:buSzPts val="8000"/>
              <a:buNone/>
              <a:defRPr sz="8000"/>
            </a:lvl5pPr>
            <a:lvl6pPr lvl="5" algn="l">
              <a:lnSpc>
                <a:spcPct val="100000"/>
              </a:lnSpc>
              <a:spcBef>
                <a:spcPts val="0"/>
              </a:spcBef>
              <a:spcAft>
                <a:spcPts val="0"/>
              </a:spcAft>
              <a:buSzPts val="8000"/>
              <a:buNone/>
              <a:defRPr sz="8000"/>
            </a:lvl6pPr>
            <a:lvl7pPr lvl="6" algn="l">
              <a:lnSpc>
                <a:spcPct val="100000"/>
              </a:lnSpc>
              <a:spcBef>
                <a:spcPts val="0"/>
              </a:spcBef>
              <a:spcAft>
                <a:spcPts val="0"/>
              </a:spcAft>
              <a:buSzPts val="8000"/>
              <a:buNone/>
              <a:defRPr sz="8000"/>
            </a:lvl7pPr>
            <a:lvl8pPr lvl="7" algn="l">
              <a:lnSpc>
                <a:spcPct val="100000"/>
              </a:lnSpc>
              <a:spcBef>
                <a:spcPts val="0"/>
              </a:spcBef>
              <a:spcAft>
                <a:spcPts val="0"/>
              </a:spcAft>
              <a:buSzPts val="8000"/>
              <a:buNone/>
              <a:defRPr sz="8000"/>
            </a:lvl8pPr>
            <a:lvl9pPr lvl="8" algn="l">
              <a:lnSpc>
                <a:spcPct val="100000"/>
              </a:lnSpc>
              <a:spcBef>
                <a:spcPts val="0"/>
              </a:spcBef>
              <a:spcAft>
                <a:spcPts val="0"/>
              </a:spcAft>
              <a:buSzPts val="8000"/>
              <a:buNone/>
              <a:defRPr sz="8000"/>
            </a:lvl9pPr>
          </a:lstStyle>
          <a:p>
            <a:r>
              <a:t>xx%</a:t>
            </a:r>
          </a:p>
        </p:txBody>
      </p:sp>
      <p:sp>
        <p:nvSpPr>
          <p:cNvPr id="126" name="Google Shape;126;g3ab635eec4b_0_638"/>
          <p:cNvSpPr txBox="1">
            <a:spLocks noGrp="1"/>
          </p:cNvSpPr>
          <p:nvPr>
            <p:ph type="body" idx="1"/>
          </p:nvPr>
        </p:nvSpPr>
        <p:spPr>
          <a:xfrm>
            <a:off x="823850" y="2643124"/>
            <a:ext cx="4776000" cy="12189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27" name="Google Shape;127;g3ab635eec4b_0_63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g3ab635eec4b_0_66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g3ab635eec4b_0_53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Montserrat"/>
              <a:buNone/>
              <a:defRPr sz="2800" b="0" i="0" u="none" strike="noStrike" cap="none">
                <a:solidFill>
                  <a:schemeClr val="lt1"/>
                </a:solidFill>
                <a:latin typeface="Montserrat"/>
                <a:ea typeface="Montserrat"/>
                <a:cs typeface="Montserrat"/>
                <a:sym typeface="Montserrat"/>
              </a:defRPr>
            </a:lvl1pPr>
            <a:lvl2pPr marR="0" lvl="1" algn="l" rtl="0">
              <a:lnSpc>
                <a:spcPct val="100000"/>
              </a:lnSpc>
              <a:spcBef>
                <a:spcPts val="0"/>
              </a:spcBef>
              <a:spcAft>
                <a:spcPts val="0"/>
              </a:spcAft>
              <a:buClr>
                <a:schemeClr val="lt1"/>
              </a:buClr>
              <a:buSzPts val="2800"/>
              <a:buFont typeface="Montserrat"/>
              <a:buNone/>
              <a:defRPr sz="2800" b="0" i="0" u="none" strike="noStrike" cap="none">
                <a:solidFill>
                  <a:schemeClr val="lt1"/>
                </a:solidFill>
                <a:latin typeface="Montserrat"/>
                <a:ea typeface="Montserrat"/>
                <a:cs typeface="Montserrat"/>
                <a:sym typeface="Montserrat"/>
              </a:defRPr>
            </a:lvl2pPr>
            <a:lvl3pPr marR="0" lvl="2" algn="l" rtl="0">
              <a:lnSpc>
                <a:spcPct val="100000"/>
              </a:lnSpc>
              <a:spcBef>
                <a:spcPts val="0"/>
              </a:spcBef>
              <a:spcAft>
                <a:spcPts val="0"/>
              </a:spcAft>
              <a:buClr>
                <a:schemeClr val="lt1"/>
              </a:buClr>
              <a:buSzPts val="2800"/>
              <a:buFont typeface="Montserrat"/>
              <a:buNone/>
              <a:defRPr sz="2800" b="0" i="0" u="none" strike="noStrike" cap="none">
                <a:solidFill>
                  <a:schemeClr val="lt1"/>
                </a:solidFill>
                <a:latin typeface="Montserrat"/>
                <a:ea typeface="Montserrat"/>
                <a:cs typeface="Montserrat"/>
                <a:sym typeface="Montserrat"/>
              </a:defRPr>
            </a:lvl3pPr>
            <a:lvl4pPr marR="0" lvl="3" algn="l" rtl="0">
              <a:lnSpc>
                <a:spcPct val="100000"/>
              </a:lnSpc>
              <a:spcBef>
                <a:spcPts val="0"/>
              </a:spcBef>
              <a:spcAft>
                <a:spcPts val="0"/>
              </a:spcAft>
              <a:buClr>
                <a:schemeClr val="lt1"/>
              </a:buClr>
              <a:buSzPts val="2800"/>
              <a:buFont typeface="Montserrat"/>
              <a:buNone/>
              <a:defRPr sz="2800" b="0" i="0" u="none" strike="noStrike" cap="none">
                <a:solidFill>
                  <a:schemeClr val="lt1"/>
                </a:solidFill>
                <a:latin typeface="Montserrat"/>
                <a:ea typeface="Montserrat"/>
                <a:cs typeface="Montserrat"/>
                <a:sym typeface="Montserrat"/>
              </a:defRPr>
            </a:lvl4pPr>
            <a:lvl5pPr marR="0" lvl="4" algn="l" rtl="0">
              <a:lnSpc>
                <a:spcPct val="100000"/>
              </a:lnSpc>
              <a:spcBef>
                <a:spcPts val="0"/>
              </a:spcBef>
              <a:spcAft>
                <a:spcPts val="0"/>
              </a:spcAft>
              <a:buClr>
                <a:schemeClr val="lt1"/>
              </a:buClr>
              <a:buSzPts val="2800"/>
              <a:buFont typeface="Montserrat"/>
              <a:buNone/>
              <a:defRPr sz="2800" b="0" i="0" u="none" strike="noStrike" cap="none">
                <a:solidFill>
                  <a:schemeClr val="lt1"/>
                </a:solidFill>
                <a:latin typeface="Montserrat"/>
                <a:ea typeface="Montserrat"/>
                <a:cs typeface="Montserrat"/>
                <a:sym typeface="Montserrat"/>
              </a:defRPr>
            </a:lvl5pPr>
            <a:lvl6pPr marR="0" lvl="5" algn="l" rtl="0">
              <a:lnSpc>
                <a:spcPct val="100000"/>
              </a:lnSpc>
              <a:spcBef>
                <a:spcPts val="0"/>
              </a:spcBef>
              <a:spcAft>
                <a:spcPts val="0"/>
              </a:spcAft>
              <a:buClr>
                <a:schemeClr val="lt1"/>
              </a:buClr>
              <a:buSzPts val="2800"/>
              <a:buFont typeface="Montserrat"/>
              <a:buNone/>
              <a:defRPr sz="2800" b="0" i="0" u="none" strike="noStrike" cap="none">
                <a:solidFill>
                  <a:schemeClr val="lt1"/>
                </a:solidFill>
                <a:latin typeface="Montserrat"/>
                <a:ea typeface="Montserrat"/>
                <a:cs typeface="Montserrat"/>
                <a:sym typeface="Montserrat"/>
              </a:defRPr>
            </a:lvl6pPr>
            <a:lvl7pPr marR="0" lvl="6" algn="l" rtl="0">
              <a:lnSpc>
                <a:spcPct val="100000"/>
              </a:lnSpc>
              <a:spcBef>
                <a:spcPts val="0"/>
              </a:spcBef>
              <a:spcAft>
                <a:spcPts val="0"/>
              </a:spcAft>
              <a:buClr>
                <a:schemeClr val="lt1"/>
              </a:buClr>
              <a:buSzPts val="2800"/>
              <a:buFont typeface="Montserrat"/>
              <a:buNone/>
              <a:defRPr sz="2800" b="0" i="0" u="none" strike="noStrike" cap="none">
                <a:solidFill>
                  <a:schemeClr val="lt1"/>
                </a:solidFill>
                <a:latin typeface="Montserrat"/>
                <a:ea typeface="Montserrat"/>
                <a:cs typeface="Montserrat"/>
                <a:sym typeface="Montserrat"/>
              </a:defRPr>
            </a:lvl7pPr>
            <a:lvl8pPr marR="0" lvl="7" algn="l" rtl="0">
              <a:lnSpc>
                <a:spcPct val="100000"/>
              </a:lnSpc>
              <a:spcBef>
                <a:spcPts val="0"/>
              </a:spcBef>
              <a:spcAft>
                <a:spcPts val="0"/>
              </a:spcAft>
              <a:buClr>
                <a:schemeClr val="lt1"/>
              </a:buClr>
              <a:buSzPts val="2800"/>
              <a:buFont typeface="Montserrat"/>
              <a:buNone/>
              <a:defRPr sz="2800" b="0" i="0" u="none" strike="noStrike" cap="none">
                <a:solidFill>
                  <a:schemeClr val="lt1"/>
                </a:solidFill>
                <a:latin typeface="Montserrat"/>
                <a:ea typeface="Montserrat"/>
                <a:cs typeface="Montserrat"/>
                <a:sym typeface="Montserrat"/>
              </a:defRPr>
            </a:lvl8pPr>
            <a:lvl9pPr marR="0" lvl="8" algn="l" rtl="0">
              <a:lnSpc>
                <a:spcPct val="100000"/>
              </a:lnSpc>
              <a:spcBef>
                <a:spcPts val="0"/>
              </a:spcBef>
              <a:spcAft>
                <a:spcPts val="0"/>
              </a:spcAft>
              <a:buClr>
                <a:schemeClr val="lt1"/>
              </a:buClr>
              <a:buSzPts val="2800"/>
              <a:buFont typeface="Montserrat"/>
              <a:buNone/>
              <a:defRPr sz="2800" b="0" i="0" u="none" strike="noStrike" cap="none">
                <a:solidFill>
                  <a:schemeClr val="lt1"/>
                </a:solidFill>
                <a:latin typeface="Montserrat"/>
                <a:ea typeface="Montserrat"/>
                <a:cs typeface="Montserrat"/>
                <a:sym typeface="Montserrat"/>
              </a:defRPr>
            </a:lvl9pPr>
          </a:lstStyle>
          <a:p>
            <a:endParaRPr/>
          </a:p>
        </p:txBody>
      </p:sp>
      <p:sp>
        <p:nvSpPr>
          <p:cNvPr id="7" name="Google Shape;7;g3ab635eec4b_0_538"/>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lt1"/>
              </a:buClr>
              <a:buSzPts val="1300"/>
              <a:buFont typeface="Lato"/>
              <a:buChar char="●"/>
              <a:defRPr sz="1300" b="0" i="0" u="none" strike="noStrike" cap="none">
                <a:solidFill>
                  <a:schemeClr val="lt1"/>
                </a:solidFill>
                <a:latin typeface="Lato"/>
                <a:ea typeface="Lato"/>
                <a:cs typeface="Lato"/>
                <a:sym typeface="Lato"/>
              </a:defRPr>
            </a:lvl1pPr>
            <a:lvl2pPr marL="914400" marR="0" lvl="1" indent="-298450" algn="l" rtl="0">
              <a:lnSpc>
                <a:spcPct val="115000"/>
              </a:lnSpc>
              <a:spcBef>
                <a:spcPts val="0"/>
              </a:spcBef>
              <a:spcAft>
                <a:spcPts val="0"/>
              </a:spcAft>
              <a:buClr>
                <a:schemeClr val="lt1"/>
              </a:buClr>
              <a:buSzPts val="1100"/>
              <a:buFont typeface="Lato"/>
              <a:buChar char="○"/>
              <a:defRPr sz="1100" b="0" i="0" u="none" strike="noStrike" cap="none">
                <a:solidFill>
                  <a:schemeClr val="lt1"/>
                </a:solidFill>
                <a:latin typeface="Lato"/>
                <a:ea typeface="Lato"/>
                <a:cs typeface="Lato"/>
                <a:sym typeface="Lato"/>
              </a:defRPr>
            </a:lvl2pPr>
            <a:lvl3pPr marL="1371600" marR="0" lvl="2" indent="-298450" algn="l" rtl="0">
              <a:lnSpc>
                <a:spcPct val="115000"/>
              </a:lnSpc>
              <a:spcBef>
                <a:spcPts val="0"/>
              </a:spcBef>
              <a:spcAft>
                <a:spcPts val="0"/>
              </a:spcAft>
              <a:buClr>
                <a:schemeClr val="lt1"/>
              </a:buClr>
              <a:buSzPts val="1100"/>
              <a:buFont typeface="Lato"/>
              <a:buChar char="■"/>
              <a:defRPr sz="1100" b="0" i="0" u="none" strike="noStrike" cap="none">
                <a:solidFill>
                  <a:schemeClr val="lt1"/>
                </a:solidFill>
                <a:latin typeface="Lato"/>
                <a:ea typeface="Lato"/>
                <a:cs typeface="Lato"/>
                <a:sym typeface="Lato"/>
              </a:defRPr>
            </a:lvl3pPr>
            <a:lvl4pPr marL="1828800" marR="0" lvl="3" indent="-298450" algn="l" rtl="0">
              <a:lnSpc>
                <a:spcPct val="115000"/>
              </a:lnSpc>
              <a:spcBef>
                <a:spcPts val="0"/>
              </a:spcBef>
              <a:spcAft>
                <a:spcPts val="0"/>
              </a:spcAft>
              <a:buClr>
                <a:schemeClr val="lt1"/>
              </a:buClr>
              <a:buSzPts val="1100"/>
              <a:buFont typeface="Lato"/>
              <a:buChar char="●"/>
              <a:defRPr sz="1100" b="0" i="0" u="none" strike="noStrike" cap="none">
                <a:solidFill>
                  <a:schemeClr val="lt1"/>
                </a:solidFill>
                <a:latin typeface="Lato"/>
                <a:ea typeface="Lato"/>
                <a:cs typeface="Lato"/>
                <a:sym typeface="Lato"/>
              </a:defRPr>
            </a:lvl4pPr>
            <a:lvl5pPr marL="2286000" marR="0" lvl="4" indent="-298450" algn="l" rtl="0">
              <a:lnSpc>
                <a:spcPct val="115000"/>
              </a:lnSpc>
              <a:spcBef>
                <a:spcPts val="0"/>
              </a:spcBef>
              <a:spcAft>
                <a:spcPts val="0"/>
              </a:spcAft>
              <a:buClr>
                <a:schemeClr val="lt1"/>
              </a:buClr>
              <a:buSzPts val="1100"/>
              <a:buFont typeface="Lato"/>
              <a:buChar char="○"/>
              <a:defRPr sz="1100" b="0" i="0" u="none" strike="noStrike" cap="none">
                <a:solidFill>
                  <a:schemeClr val="lt1"/>
                </a:solidFill>
                <a:latin typeface="Lato"/>
                <a:ea typeface="Lato"/>
                <a:cs typeface="Lato"/>
                <a:sym typeface="Lato"/>
              </a:defRPr>
            </a:lvl5pPr>
            <a:lvl6pPr marL="2743200" marR="0" lvl="5" indent="-298450" algn="l" rtl="0">
              <a:lnSpc>
                <a:spcPct val="115000"/>
              </a:lnSpc>
              <a:spcBef>
                <a:spcPts val="0"/>
              </a:spcBef>
              <a:spcAft>
                <a:spcPts val="0"/>
              </a:spcAft>
              <a:buClr>
                <a:schemeClr val="lt1"/>
              </a:buClr>
              <a:buSzPts val="1100"/>
              <a:buFont typeface="Lato"/>
              <a:buChar char="■"/>
              <a:defRPr sz="1100" b="0" i="0" u="none" strike="noStrike" cap="none">
                <a:solidFill>
                  <a:schemeClr val="lt1"/>
                </a:solidFill>
                <a:latin typeface="Lato"/>
                <a:ea typeface="Lato"/>
                <a:cs typeface="Lato"/>
                <a:sym typeface="Lato"/>
              </a:defRPr>
            </a:lvl6pPr>
            <a:lvl7pPr marL="3200400" marR="0" lvl="6" indent="-298450" algn="l" rtl="0">
              <a:lnSpc>
                <a:spcPct val="115000"/>
              </a:lnSpc>
              <a:spcBef>
                <a:spcPts val="0"/>
              </a:spcBef>
              <a:spcAft>
                <a:spcPts val="0"/>
              </a:spcAft>
              <a:buClr>
                <a:schemeClr val="lt1"/>
              </a:buClr>
              <a:buSzPts val="1100"/>
              <a:buFont typeface="Lato"/>
              <a:buChar char="●"/>
              <a:defRPr sz="1100" b="0" i="0" u="none" strike="noStrike" cap="none">
                <a:solidFill>
                  <a:schemeClr val="lt1"/>
                </a:solidFill>
                <a:latin typeface="Lato"/>
                <a:ea typeface="Lato"/>
                <a:cs typeface="Lato"/>
                <a:sym typeface="Lato"/>
              </a:defRPr>
            </a:lvl7pPr>
            <a:lvl8pPr marL="3657600" marR="0" lvl="7" indent="-298450" algn="l" rtl="0">
              <a:lnSpc>
                <a:spcPct val="115000"/>
              </a:lnSpc>
              <a:spcBef>
                <a:spcPts val="0"/>
              </a:spcBef>
              <a:spcAft>
                <a:spcPts val="0"/>
              </a:spcAft>
              <a:buClr>
                <a:schemeClr val="lt1"/>
              </a:buClr>
              <a:buSzPts val="1100"/>
              <a:buFont typeface="Lato"/>
              <a:buChar char="○"/>
              <a:defRPr sz="1100" b="0" i="0" u="none" strike="noStrike" cap="none">
                <a:solidFill>
                  <a:schemeClr val="lt1"/>
                </a:solidFill>
                <a:latin typeface="Lato"/>
                <a:ea typeface="Lato"/>
                <a:cs typeface="Lato"/>
                <a:sym typeface="Lato"/>
              </a:defRPr>
            </a:lvl8pPr>
            <a:lvl9pPr marL="4114800" marR="0" lvl="8" indent="-298450" algn="l" rtl="0">
              <a:lnSpc>
                <a:spcPct val="115000"/>
              </a:lnSpc>
              <a:spcBef>
                <a:spcPts val="0"/>
              </a:spcBef>
              <a:spcAft>
                <a:spcPts val="0"/>
              </a:spcAft>
              <a:buClr>
                <a:schemeClr val="lt1"/>
              </a:buClr>
              <a:buSzPts val="1100"/>
              <a:buFont typeface="Lato"/>
              <a:buChar char="■"/>
              <a:defRPr sz="1100" b="0" i="0" u="none" strike="noStrike" cap="none">
                <a:solidFill>
                  <a:schemeClr val="lt1"/>
                </a:solidFill>
                <a:latin typeface="Lato"/>
                <a:ea typeface="Lato"/>
                <a:cs typeface="Lato"/>
                <a:sym typeface="Lato"/>
              </a:defRPr>
            </a:lvl9pPr>
          </a:lstStyle>
          <a:p>
            <a:endParaRPr/>
          </a:p>
        </p:txBody>
      </p:sp>
      <p:sp>
        <p:nvSpPr>
          <p:cNvPr id="8" name="Google Shape;8;g3ab635eec4b_0_53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hyperlink" Target="https://journals.lww.com/md-journal/fulltext/2024/01190/breast_cancer__a_review_of_risk_factors_and.67.aspx" TargetMode="Externa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magonlinelibrary.com/doi/abs/10.12968/hmed.2021.0459" TargetMode="External"/><Relationship Id="rId12" Type="http://schemas.openxmlformats.org/officeDocument/2006/relationships/hyperlink" Target="https://www.nature.com/articles/s41523-022-00468-0"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onlinelibrary.wiley.com/doi/abs/10.1002/cac2.12358" TargetMode="External"/><Relationship Id="rId11" Type="http://schemas.openxmlformats.org/officeDocument/2006/relationships/hyperlink" Target="https://link.springer.com/article/10.1186/s12943-023-01805-y" TargetMode="External"/><Relationship Id="rId5" Type="http://schemas.openxmlformats.org/officeDocument/2006/relationships/hyperlink" Target="https://acsjournals.onlinelibrary.wiley.com/doi/abs/10.3322/caac.21754" TargetMode="External"/><Relationship Id="rId10" Type="http://schemas.openxmlformats.org/officeDocument/2006/relationships/hyperlink" Target="https://www.nature.com/articles/s41392-024-02108-4" TargetMode="External"/><Relationship Id="rId4" Type="http://schemas.openxmlformats.org/officeDocument/2006/relationships/notesSlide" Target="../notesSlides/notesSlide13.xml"/><Relationship Id="rId9" Type="http://schemas.openxmlformats.org/officeDocument/2006/relationships/hyperlink" Target="https://www.aafp.org/pubs/afp/issues/2021/0800/p171.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3"/>
        <p:cNvGrpSpPr/>
        <p:nvPr/>
      </p:nvGrpSpPr>
      <p:grpSpPr>
        <a:xfrm>
          <a:off x="0" y="0"/>
          <a:ext cx="0" cy="0"/>
          <a:chOff x="0" y="0"/>
          <a:chExt cx="0" cy="0"/>
        </a:xfrm>
      </p:grpSpPr>
      <p:sp>
        <p:nvSpPr>
          <p:cNvPr id="134" name="Google Shape;134;p1"/>
          <p:cNvSpPr txBox="1">
            <a:spLocks noGrp="1"/>
          </p:cNvSpPr>
          <p:nvPr>
            <p:ph type="ctrTitle"/>
          </p:nvPr>
        </p:nvSpPr>
        <p:spPr>
          <a:xfrm>
            <a:off x="176310" y="84434"/>
            <a:ext cx="8568900" cy="9117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SzPts val="990"/>
              <a:buNone/>
            </a:pPr>
            <a:endParaRPr sz="2040" b="1">
              <a:solidFill>
                <a:srgbClr val="222222"/>
              </a:solidFill>
              <a:highlight>
                <a:srgbClr val="00FFFF"/>
              </a:highlight>
              <a:latin typeface="Times New Roman"/>
              <a:ea typeface="Times New Roman"/>
              <a:cs typeface="Times New Roman"/>
              <a:sym typeface="Times New Roman"/>
            </a:endParaRPr>
          </a:p>
          <a:p>
            <a:pPr marL="0" lvl="0" indent="0" algn="ctr" rtl="0">
              <a:lnSpc>
                <a:spcPct val="115000"/>
              </a:lnSpc>
              <a:spcBef>
                <a:spcPts val="1200"/>
              </a:spcBef>
              <a:spcAft>
                <a:spcPts val="1200"/>
              </a:spcAft>
              <a:buClr>
                <a:schemeClr val="dk1"/>
              </a:buClr>
              <a:buSzPts val="1100"/>
              <a:buFont typeface="Arial"/>
              <a:buNone/>
            </a:pPr>
            <a:endParaRPr sz="4860" b="1">
              <a:highlight>
                <a:srgbClr val="FFF2CC"/>
              </a:highlight>
              <a:latin typeface="Times New Roman"/>
              <a:ea typeface="Times New Roman"/>
              <a:cs typeface="Times New Roman"/>
              <a:sym typeface="Times New Roman"/>
            </a:endParaRPr>
          </a:p>
        </p:txBody>
      </p:sp>
      <p:sp>
        <p:nvSpPr>
          <p:cNvPr id="135" name="Google Shape;135;p1"/>
          <p:cNvSpPr txBox="1"/>
          <p:nvPr/>
        </p:nvSpPr>
        <p:spPr>
          <a:xfrm>
            <a:off x="0" y="0"/>
            <a:ext cx="9144000" cy="4755118"/>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endParaRPr sz="24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endParaRPr sz="24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endParaRPr sz="24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2400" b="1" dirty="0">
                <a:latin typeface="Times New Roman"/>
                <a:ea typeface="Times New Roman"/>
                <a:cs typeface="Times New Roman"/>
                <a:sym typeface="Times New Roman"/>
              </a:rPr>
              <a:t>Programme: BSc Health and Social Care</a:t>
            </a:r>
            <a:endParaRPr sz="24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2400" b="1" dirty="0">
                <a:latin typeface="Times New Roman"/>
                <a:ea typeface="Times New Roman"/>
                <a:cs typeface="Times New Roman"/>
                <a:sym typeface="Times New Roman"/>
              </a:rPr>
              <a:t>Module: Introduction to Physiology</a:t>
            </a:r>
            <a:endParaRPr sz="24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2400" b="1" dirty="0">
                <a:latin typeface="Times New Roman"/>
                <a:ea typeface="Times New Roman"/>
                <a:cs typeface="Times New Roman"/>
                <a:sym typeface="Times New Roman"/>
              </a:rPr>
              <a:t>Module code: BMHP5023</a:t>
            </a:r>
            <a:endParaRPr sz="24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800" b="1" i="1" dirty="0">
                <a:latin typeface="Times New Roman"/>
                <a:ea typeface="Times New Roman"/>
                <a:cs typeface="Times New Roman"/>
                <a:sym typeface="Times New Roman"/>
              </a:rPr>
              <a:t>Student Name: Vitalina Kraievska</a:t>
            </a:r>
            <a:endParaRPr sz="1800" b="1" i="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800" b="1" i="1" dirty="0">
                <a:latin typeface="Times New Roman"/>
                <a:ea typeface="Times New Roman"/>
                <a:cs typeface="Times New Roman"/>
                <a:sym typeface="Times New Roman"/>
              </a:rPr>
              <a:t>Student ID: 2411153</a:t>
            </a:r>
            <a:endParaRPr sz="1800" b="1" i="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800" b="1" i="1">
                <a:latin typeface="Times New Roman"/>
                <a:ea typeface="Times New Roman"/>
                <a:cs typeface="Times New Roman"/>
                <a:sym typeface="Times New Roman"/>
              </a:rPr>
              <a:t>Lecturer name: Shaila Hussain</a:t>
            </a:r>
            <a:endParaRPr sz="1800" b="1" i="1" dirty="0">
              <a:latin typeface="Times New Roman"/>
              <a:ea typeface="Times New Roman"/>
              <a:cs typeface="Times New Roman"/>
              <a:sym typeface="Times New Roman"/>
            </a:endParaRPr>
          </a:p>
        </p:txBody>
      </p:sp>
      <p:pic>
        <p:nvPicPr>
          <p:cNvPr id="136" name="Google Shape;136;p1"/>
          <p:cNvPicPr preferRelativeResize="0"/>
          <p:nvPr/>
        </p:nvPicPr>
        <p:blipFill>
          <a:blip r:embed="rId5">
            <a:alphaModFix/>
          </a:blip>
          <a:stretch>
            <a:fillRect/>
          </a:stretch>
        </p:blipFill>
        <p:spPr>
          <a:xfrm>
            <a:off x="3304275" y="293975"/>
            <a:ext cx="2428875" cy="1162050"/>
          </a:xfrm>
          <a:prstGeom prst="rect">
            <a:avLst/>
          </a:prstGeom>
          <a:noFill/>
          <a:ln>
            <a:noFill/>
          </a:ln>
        </p:spPr>
      </p:pic>
      <p:pic>
        <p:nvPicPr>
          <p:cNvPr id="2" name="Audio 1">
            <a:hlinkClick r:id="" action="ppaction://media"/>
            <a:extLst>
              <a:ext uri="{FF2B5EF4-FFF2-40B4-BE49-F238E27FC236}">
                <a16:creationId xmlns:a16="http://schemas.microsoft.com/office/drawing/2014/main" id="{7C635314-7ABE-4246-AF09-6FEC99A622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913"/>
    </mc:Choice>
    <mc:Fallback xmlns="">
      <p:transition spd="slow" advTm="20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0"/>
        <p:cNvGrpSpPr/>
        <p:nvPr/>
      </p:nvGrpSpPr>
      <p:grpSpPr>
        <a:xfrm>
          <a:off x="0" y="0"/>
          <a:ext cx="0" cy="0"/>
          <a:chOff x="0" y="0"/>
          <a:chExt cx="0" cy="0"/>
        </a:xfrm>
      </p:grpSpPr>
      <p:sp>
        <p:nvSpPr>
          <p:cNvPr id="141" name="Google Shape;141;p7"/>
          <p:cNvSpPr txBox="1">
            <a:spLocks noGrp="1"/>
          </p:cNvSpPr>
          <p:nvPr>
            <p:ph type="title"/>
          </p:nvPr>
        </p:nvSpPr>
        <p:spPr>
          <a:xfrm>
            <a:off x="1103326" y="105797"/>
            <a:ext cx="6892006" cy="1031563"/>
          </a:xfrm>
          <a:prstGeom prst="rect">
            <a:avLst/>
          </a:prstGeom>
          <a:solidFill>
            <a:srgbClr val="CFE2F3"/>
          </a:solid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600"/>
              </a:spcAft>
              <a:buClr>
                <a:schemeClr val="dk1"/>
              </a:buClr>
              <a:buSzPts val="1100"/>
              <a:buFont typeface="Arial"/>
              <a:buNone/>
            </a:pPr>
            <a:r>
              <a:rPr lang="en" sz="3000" b="1" dirty="0">
                <a:solidFill>
                  <a:srgbClr val="3C78D8"/>
                </a:solidFill>
                <a:latin typeface="Times New Roman"/>
                <a:ea typeface="Times New Roman"/>
                <a:cs typeface="Times New Roman"/>
                <a:sym typeface="Times New Roman"/>
              </a:rPr>
              <a:t>Introduction </a:t>
            </a:r>
            <a:endParaRPr sz="3000" b="1" dirty="0">
              <a:solidFill>
                <a:srgbClr val="3C78D8"/>
              </a:solidFill>
              <a:latin typeface="Times New Roman"/>
              <a:ea typeface="Times New Roman"/>
              <a:cs typeface="Times New Roman"/>
              <a:sym typeface="Times New Roman"/>
            </a:endParaRPr>
          </a:p>
        </p:txBody>
      </p:sp>
      <p:sp>
        <p:nvSpPr>
          <p:cNvPr id="142" name="Google Shape;142;p7"/>
          <p:cNvSpPr txBox="1">
            <a:spLocks noGrp="1"/>
          </p:cNvSpPr>
          <p:nvPr>
            <p:ph type="body" idx="1"/>
          </p:nvPr>
        </p:nvSpPr>
        <p:spPr>
          <a:xfrm>
            <a:off x="0" y="1375379"/>
            <a:ext cx="5389800" cy="3193496"/>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Fictional patient: Mrs Smith is a middle-aged woman who can be used to demonstrate real-life cancer care requirements in a health care facility in the UK.</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Age: 52 years, which is an age bracket where breast cancer incidence is comparatively widespread in the UK population.</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History Diagnosed with breast cancer after GP referral and specialist diagnostic investigations.</a:t>
            </a:r>
            <a:endParaRPr sz="1200" dirty="0">
              <a:solidFill>
                <a:srgbClr val="000000"/>
              </a:solidFill>
              <a:latin typeface="Times New Roman"/>
              <a:ea typeface="Times New Roman"/>
              <a:cs typeface="Times New Roman"/>
              <a:sym typeface="Times New Roman"/>
            </a:endParaRPr>
          </a:p>
        </p:txBody>
      </p:sp>
      <p:pic>
        <p:nvPicPr>
          <p:cNvPr id="143" name="Google Shape;143;p7"/>
          <p:cNvPicPr preferRelativeResize="0"/>
          <p:nvPr/>
        </p:nvPicPr>
        <p:blipFill>
          <a:blip r:embed="rId5">
            <a:alphaModFix/>
          </a:blip>
          <a:stretch>
            <a:fillRect/>
          </a:stretch>
        </p:blipFill>
        <p:spPr>
          <a:xfrm>
            <a:off x="5478699" y="1298544"/>
            <a:ext cx="3449401" cy="3449401"/>
          </a:xfrm>
          <a:prstGeom prst="rect">
            <a:avLst/>
          </a:prstGeom>
          <a:noFill/>
          <a:ln>
            <a:noFill/>
          </a:ln>
        </p:spPr>
      </p:pic>
      <p:pic>
        <p:nvPicPr>
          <p:cNvPr id="2" name="Audio 1">
            <a:hlinkClick r:id="" action="ppaction://media"/>
            <a:extLst>
              <a:ext uri="{FF2B5EF4-FFF2-40B4-BE49-F238E27FC236}">
                <a16:creationId xmlns:a16="http://schemas.microsoft.com/office/drawing/2014/main" id="{176B5E9F-1B0C-41E8-8C40-8356B39305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8272"/>
    </mc:Choice>
    <mc:Fallback xmlns="">
      <p:transition spd="slow" advTm="68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7"/>
        <p:cNvGrpSpPr/>
        <p:nvPr/>
      </p:nvGrpSpPr>
      <p:grpSpPr>
        <a:xfrm>
          <a:off x="0" y="0"/>
          <a:ext cx="0" cy="0"/>
          <a:chOff x="0" y="0"/>
          <a:chExt cx="0" cy="0"/>
        </a:xfrm>
      </p:grpSpPr>
      <p:sp>
        <p:nvSpPr>
          <p:cNvPr id="148" name="Google Shape;148;g29fba433eea_0_0"/>
          <p:cNvSpPr txBox="1">
            <a:spLocks noGrp="1"/>
          </p:cNvSpPr>
          <p:nvPr>
            <p:ph type="title"/>
          </p:nvPr>
        </p:nvSpPr>
        <p:spPr>
          <a:xfrm>
            <a:off x="1297500" y="393750"/>
            <a:ext cx="7038900" cy="914100"/>
          </a:xfrm>
          <a:prstGeom prst="rect">
            <a:avLst/>
          </a:prstGeom>
          <a:solidFill>
            <a:srgbClr val="FFF2CC"/>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b="1">
                <a:solidFill>
                  <a:srgbClr val="76A5AF"/>
                </a:solidFill>
                <a:latin typeface="Times New Roman"/>
                <a:ea typeface="Times New Roman"/>
                <a:cs typeface="Times New Roman"/>
                <a:sym typeface="Times New Roman"/>
              </a:rPr>
              <a:t>Information About the Person</a:t>
            </a:r>
            <a:endParaRPr>
              <a:solidFill>
                <a:srgbClr val="76A5AF"/>
              </a:solidFill>
            </a:endParaRPr>
          </a:p>
        </p:txBody>
      </p:sp>
      <p:sp>
        <p:nvSpPr>
          <p:cNvPr id="149" name="Google Shape;149;g29fba433eea_0_0"/>
          <p:cNvSpPr txBox="1">
            <a:spLocks noGrp="1"/>
          </p:cNvSpPr>
          <p:nvPr>
            <p:ph type="body" idx="1"/>
          </p:nvPr>
        </p:nvSpPr>
        <p:spPr>
          <a:xfrm>
            <a:off x="333100" y="1569525"/>
            <a:ext cx="4788000" cy="34164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Resides in Manchester, England, where primary and secondary healthcare services of the NHS are available.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Married, has two adult children who are emotionally and practically supportive throughout the treatment.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Practises part-time working as an office administrator and has to combine work with health care.</a:t>
            </a:r>
            <a:endParaRPr sz="1200" b="1">
              <a:solidFill>
                <a:srgbClr val="000000"/>
              </a:solidFill>
              <a:latin typeface="Times New Roman"/>
              <a:ea typeface="Times New Roman"/>
              <a:cs typeface="Times New Roman"/>
              <a:sym typeface="Times New Roman"/>
            </a:endParaRPr>
          </a:p>
        </p:txBody>
      </p:sp>
      <p:pic>
        <p:nvPicPr>
          <p:cNvPr id="150" name="Google Shape;150;g29fba433eea_0_0"/>
          <p:cNvPicPr preferRelativeResize="0"/>
          <p:nvPr/>
        </p:nvPicPr>
        <p:blipFill>
          <a:blip r:embed="rId5">
            <a:alphaModFix/>
          </a:blip>
          <a:stretch>
            <a:fillRect/>
          </a:stretch>
        </p:blipFill>
        <p:spPr>
          <a:xfrm>
            <a:off x="5273500" y="1720125"/>
            <a:ext cx="3543001" cy="2478724"/>
          </a:xfrm>
          <a:prstGeom prst="rect">
            <a:avLst/>
          </a:prstGeom>
          <a:noFill/>
          <a:ln>
            <a:noFill/>
          </a:ln>
        </p:spPr>
      </p:pic>
      <p:pic>
        <p:nvPicPr>
          <p:cNvPr id="2" name="Audio 1">
            <a:hlinkClick r:id="" action="ppaction://media"/>
            <a:extLst>
              <a:ext uri="{FF2B5EF4-FFF2-40B4-BE49-F238E27FC236}">
                <a16:creationId xmlns:a16="http://schemas.microsoft.com/office/drawing/2014/main" id="{97C7795C-AC5A-47E9-B504-F2688E31A6F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4136"/>
    </mc:Choice>
    <mc:Fallback xmlns="">
      <p:transition spd="slow" advTm="74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4"/>
        <p:cNvGrpSpPr/>
        <p:nvPr/>
      </p:nvGrpSpPr>
      <p:grpSpPr>
        <a:xfrm>
          <a:off x="0" y="0"/>
          <a:ext cx="0" cy="0"/>
          <a:chOff x="0" y="0"/>
          <a:chExt cx="0" cy="0"/>
        </a:xfrm>
      </p:grpSpPr>
      <p:sp>
        <p:nvSpPr>
          <p:cNvPr id="155" name="Google Shape;155;g29fba433eea_0_5"/>
          <p:cNvSpPr txBox="1">
            <a:spLocks noGrp="1"/>
          </p:cNvSpPr>
          <p:nvPr>
            <p:ph type="title"/>
          </p:nvPr>
        </p:nvSpPr>
        <p:spPr>
          <a:xfrm>
            <a:off x="1297500" y="393750"/>
            <a:ext cx="7038900" cy="914100"/>
          </a:xfrm>
          <a:prstGeom prst="rect">
            <a:avLst/>
          </a:prstGeom>
          <a:solidFill>
            <a:srgbClr val="EAD1DC"/>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3000" b="1">
                <a:solidFill>
                  <a:srgbClr val="6FA8DC"/>
                </a:solidFill>
                <a:latin typeface="Times New Roman"/>
                <a:ea typeface="Times New Roman"/>
                <a:cs typeface="Times New Roman"/>
                <a:sym typeface="Times New Roman"/>
              </a:rPr>
              <a:t>Main Health Measurements</a:t>
            </a:r>
            <a:endParaRPr sz="3000">
              <a:solidFill>
                <a:srgbClr val="6FA8DC"/>
              </a:solidFill>
            </a:endParaRPr>
          </a:p>
        </p:txBody>
      </p:sp>
      <p:sp>
        <p:nvSpPr>
          <p:cNvPr id="156" name="Google Shape;156;g29fba433eea_0_5"/>
          <p:cNvSpPr txBox="1">
            <a:spLocks noGrp="1"/>
          </p:cNvSpPr>
          <p:nvPr>
            <p:ph type="body" idx="1"/>
          </p:nvPr>
        </p:nvSpPr>
        <p:spPr>
          <a:xfrm>
            <a:off x="311700" y="1505375"/>
            <a:ext cx="42603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blood pressure and heart rate are within normal clinical limits, which means that the cardiovascular status is stable (</a:t>
            </a:r>
            <a:r>
              <a:rPr lang="en" sz="1200">
                <a:solidFill>
                  <a:srgbClr val="222222"/>
                </a:solidFill>
                <a:highlight>
                  <a:srgbClr val="FFFFFF"/>
                </a:highlight>
                <a:latin typeface="Times New Roman"/>
                <a:ea typeface="Times New Roman"/>
                <a:cs typeface="Times New Roman"/>
                <a:sym typeface="Times New Roman"/>
              </a:rPr>
              <a:t>Trayes and Cokenakes, 2021)</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Body mass index is also slightly increased, and this could have some impact on recovery and long-term health outcomes.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Blood tests show mild anaemia, which is the cause of fatigue and low energy levels.</a:t>
            </a:r>
            <a:endParaRPr sz="1200" b="1" i="1">
              <a:solidFill>
                <a:srgbClr val="000000"/>
              </a:solidFill>
              <a:latin typeface="Times New Roman"/>
              <a:ea typeface="Times New Roman"/>
              <a:cs typeface="Times New Roman"/>
              <a:sym typeface="Times New Roman"/>
            </a:endParaRPr>
          </a:p>
        </p:txBody>
      </p:sp>
      <p:pic>
        <p:nvPicPr>
          <p:cNvPr id="157" name="Google Shape;157;g29fba433eea_0_5"/>
          <p:cNvPicPr preferRelativeResize="0"/>
          <p:nvPr/>
        </p:nvPicPr>
        <p:blipFill>
          <a:blip r:embed="rId5">
            <a:alphaModFix/>
          </a:blip>
          <a:stretch>
            <a:fillRect/>
          </a:stretch>
        </p:blipFill>
        <p:spPr>
          <a:xfrm>
            <a:off x="4735225" y="1666000"/>
            <a:ext cx="4048775" cy="2951399"/>
          </a:xfrm>
          <a:prstGeom prst="rect">
            <a:avLst/>
          </a:prstGeom>
          <a:noFill/>
          <a:ln>
            <a:noFill/>
          </a:ln>
        </p:spPr>
      </p:pic>
      <p:pic>
        <p:nvPicPr>
          <p:cNvPr id="2" name="Audio 1">
            <a:hlinkClick r:id="" action="ppaction://media"/>
            <a:extLst>
              <a:ext uri="{FF2B5EF4-FFF2-40B4-BE49-F238E27FC236}">
                <a16:creationId xmlns:a16="http://schemas.microsoft.com/office/drawing/2014/main" id="{CD6EBEC8-1C39-486C-8978-07541F0BF6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8691"/>
    </mc:Choice>
    <mc:Fallback xmlns="">
      <p:transition spd="slow" advTm="68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1"/>
        <p:cNvGrpSpPr/>
        <p:nvPr/>
      </p:nvGrpSpPr>
      <p:grpSpPr>
        <a:xfrm>
          <a:off x="0" y="0"/>
          <a:ext cx="0" cy="0"/>
          <a:chOff x="0" y="0"/>
          <a:chExt cx="0" cy="0"/>
        </a:xfrm>
      </p:grpSpPr>
      <p:sp>
        <p:nvSpPr>
          <p:cNvPr id="162" name="Google Shape;162;g29fba433eea_0_10"/>
          <p:cNvSpPr txBox="1">
            <a:spLocks noGrp="1"/>
          </p:cNvSpPr>
          <p:nvPr>
            <p:ph type="title"/>
          </p:nvPr>
        </p:nvSpPr>
        <p:spPr>
          <a:xfrm>
            <a:off x="1297500" y="393750"/>
            <a:ext cx="7038900" cy="914100"/>
          </a:xfrm>
          <a:prstGeom prst="rect">
            <a:avLst/>
          </a:prstGeom>
          <a:solidFill>
            <a:srgbClr val="A4C2F4"/>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b="1">
                <a:solidFill>
                  <a:srgbClr val="1155CC"/>
                </a:solidFill>
                <a:latin typeface="Times New Roman"/>
                <a:ea typeface="Times New Roman"/>
                <a:cs typeface="Times New Roman"/>
                <a:sym typeface="Times New Roman"/>
              </a:rPr>
              <a:t>Anatomy and Physiology</a:t>
            </a:r>
            <a:endParaRPr sz="2400">
              <a:solidFill>
                <a:srgbClr val="1155CC"/>
              </a:solidFill>
            </a:endParaRPr>
          </a:p>
        </p:txBody>
      </p:sp>
      <p:sp>
        <p:nvSpPr>
          <p:cNvPr id="163" name="Google Shape;163;g29fba433eea_0_10"/>
          <p:cNvSpPr txBox="1"/>
          <p:nvPr/>
        </p:nvSpPr>
        <p:spPr>
          <a:xfrm>
            <a:off x="311700" y="1745375"/>
            <a:ext cx="4661100" cy="17547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Normal breast tissue is a combination of glandular tissue, fatty tissue and connective tissue.</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ducts and lobules are important in the functioning of the breast, and they are the common locations of cancer (</a:t>
            </a:r>
            <a:r>
              <a:rPr lang="en" sz="1200" dirty="0">
                <a:solidFill>
                  <a:srgbClr val="222222"/>
                </a:solidFill>
                <a:highlight>
                  <a:srgbClr val="FFFFFF"/>
                </a:highlight>
                <a:latin typeface="Times New Roman"/>
                <a:ea typeface="Times New Roman"/>
                <a:cs typeface="Times New Roman"/>
                <a:sym typeface="Times New Roman"/>
              </a:rPr>
              <a:t>Xiong </a:t>
            </a:r>
            <a:r>
              <a:rPr lang="en" sz="1200" i="1" dirty="0">
                <a:solidFill>
                  <a:srgbClr val="222222"/>
                </a:solidFill>
                <a:highlight>
                  <a:srgbClr val="FFFFFF"/>
                </a:highlight>
                <a:latin typeface="Times New Roman"/>
                <a:ea typeface="Times New Roman"/>
                <a:cs typeface="Times New Roman"/>
                <a:sym typeface="Times New Roman"/>
              </a:rPr>
              <a:t>et al. </a:t>
            </a:r>
            <a:r>
              <a:rPr lang="en" sz="1200" dirty="0">
                <a:solidFill>
                  <a:srgbClr val="222222"/>
                </a:solidFill>
                <a:highlight>
                  <a:srgbClr val="FFFFFF"/>
                </a:highlight>
                <a:latin typeface="Times New Roman"/>
                <a:ea typeface="Times New Roman"/>
                <a:cs typeface="Times New Roman"/>
                <a:sym typeface="Times New Roman"/>
              </a:rPr>
              <a:t>2025)</a:t>
            </a:r>
            <a:r>
              <a:rPr lang="en" sz="1200" dirty="0">
                <a:latin typeface="Times New Roman"/>
                <a:ea typeface="Times New Roman"/>
                <a:cs typeface="Times New Roman"/>
                <a:sym typeface="Times New Roman"/>
              </a:rPr>
              <a:t>.</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hormonal regulation has a great impact on the growth of the breast tissues and the activity of the cells.</a:t>
            </a:r>
            <a:endParaRPr sz="1200" dirty="0">
              <a:latin typeface="Times New Roman"/>
              <a:ea typeface="Times New Roman"/>
              <a:cs typeface="Times New Roman"/>
              <a:sym typeface="Times New Roman"/>
            </a:endParaRPr>
          </a:p>
        </p:txBody>
      </p:sp>
      <p:pic>
        <p:nvPicPr>
          <p:cNvPr id="164" name="Google Shape;164;g29fba433eea_0_10"/>
          <p:cNvPicPr preferRelativeResize="0"/>
          <p:nvPr/>
        </p:nvPicPr>
        <p:blipFill>
          <a:blip r:embed="rId5">
            <a:alphaModFix/>
          </a:blip>
          <a:stretch>
            <a:fillRect/>
          </a:stretch>
        </p:blipFill>
        <p:spPr>
          <a:xfrm>
            <a:off x="5125200" y="1460250"/>
            <a:ext cx="3866400" cy="3238110"/>
          </a:xfrm>
          <a:prstGeom prst="rect">
            <a:avLst/>
          </a:prstGeom>
          <a:noFill/>
          <a:ln>
            <a:noFill/>
          </a:ln>
        </p:spPr>
      </p:pic>
      <p:pic>
        <p:nvPicPr>
          <p:cNvPr id="2" name="Audio 1">
            <a:hlinkClick r:id="" action="ppaction://media"/>
            <a:extLst>
              <a:ext uri="{FF2B5EF4-FFF2-40B4-BE49-F238E27FC236}">
                <a16:creationId xmlns:a16="http://schemas.microsoft.com/office/drawing/2014/main" id="{1314F00F-6546-4A1B-B23B-357D1E7E66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8442"/>
    </mc:Choice>
    <mc:Fallback xmlns="">
      <p:transition spd="slow" advTm="68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8"/>
        <p:cNvGrpSpPr/>
        <p:nvPr/>
      </p:nvGrpSpPr>
      <p:grpSpPr>
        <a:xfrm>
          <a:off x="0" y="0"/>
          <a:ext cx="0" cy="0"/>
          <a:chOff x="0" y="0"/>
          <a:chExt cx="0" cy="0"/>
        </a:xfrm>
      </p:grpSpPr>
      <p:sp>
        <p:nvSpPr>
          <p:cNvPr id="169" name="Google Shape;169;g2686d5f57bf_0_4"/>
          <p:cNvSpPr txBox="1">
            <a:spLocks noGrp="1"/>
          </p:cNvSpPr>
          <p:nvPr>
            <p:ph type="title"/>
          </p:nvPr>
        </p:nvSpPr>
        <p:spPr>
          <a:xfrm>
            <a:off x="1297500" y="393750"/>
            <a:ext cx="7038900" cy="914100"/>
          </a:xfrm>
          <a:prstGeom prst="rect">
            <a:avLst/>
          </a:prstGeom>
          <a:solidFill>
            <a:srgbClr val="D9D2E9"/>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3000" b="1">
                <a:solidFill>
                  <a:srgbClr val="3C78D8"/>
                </a:solidFill>
                <a:latin typeface="Times New Roman"/>
                <a:ea typeface="Times New Roman"/>
                <a:cs typeface="Times New Roman"/>
                <a:sym typeface="Times New Roman"/>
              </a:rPr>
              <a:t>Pathophysiology of Breast Cancer</a:t>
            </a:r>
            <a:endParaRPr sz="3000" b="1">
              <a:solidFill>
                <a:srgbClr val="3C78D8"/>
              </a:solidFill>
              <a:latin typeface="Times New Roman"/>
              <a:ea typeface="Times New Roman"/>
              <a:cs typeface="Times New Roman"/>
              <a:sym typeface="Times New Roman"/>
            </a:endParaRPr>
          </a:p>
        </p:txBody>
      </p:sp>
      <p:sp>
        <p:nvSpPr>
          <p:cNvPr id="170" name="Google Shape;170;g2686d5f57bf_0_4"/>
          <p:cNvSpPr txBox="1"/>
          <p:nvPr/>
        </p:nvSpPr>
        <p:spPr>
          <a:xfrm>
            <a:off x="330750" y="1870375"/>
            <a:ext cx="4632600" cy="17547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abnormal division of uncontrollable breast cells occurs as a result of genetic and cellular modifications.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abnormality of cell division leads to the development of a cancerous growth (</a:t>
            </a:r>
            <a:r>
              <a:rPr lang="en" sz="1200" dirty="0">
                <a:solidFill>
                  <a:srgbClr val="222222"/>
                </a:solidFill>
                <a:highlight>
                  <a:srgbClr val="FFFFFF"/>
                </a:highlight>
                <a:latin typeface="Times New Roman"/>
                <a:ea typeface="Times New Roman"/>
                <a:cs typeface="Times New Roman"/>
                <a:sym typeface="Times New Roman"/>
              </a:rPr>
              <a:t>Hong and Xu, 2022)</a:t>
            </a:r>
            <a:r>
              <a:rPr lang="en" sz="1200" dirty="0">
                <a:latin typeface="Times New Roman"/>
                <a:ea typeface="Times New Roman"/>
                <a:cs typeface="Times New Roman"/>
                <a:sym typeface="Times New Roman"/>
              </a:rPr>
              <a:t>.</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Malignant cells can lodge through the lymphatics to the lymph nodes that are close together.</a:t>
            </a:r>
            <a:endParaRPr sz="1200" dirty="0">
              <a:latin typeface="Times New Roman"/>
              <a:ea typeface="Times New Roman"/>
              <a:cs typeface="Times New Roman"/>
              <a:sym typeface="Times New Roman"/>
            </a:endParaRPr>
          </a:p>
        </p:txBody>
      </p:sp>
      <p:pic>
        <p:nvPicPr>
          <p:cNvPr id="171" name="Google Shape;171;g2686d5f57bf_0_4"/>
          <p:cNvPicPr preferRelativeResize="0"/>
          <p:nvPr/>
        </p:nvPicPr>
        <p:blipFill>
          <a:blip r:embed="rId5">
            <a:alphaModFix/>
          </a:blip>
          <a:stretch>
            <a:fillRect/>
          </a:stretch>
        </p:blipFill>
        <p:spPr>
          <a:xfrm>
            <a:off x="5115750" y="1460250"/>
            <a:ext cx="3875850" cy="2897267"/>
          </a:xfrm>
          <a:prstGeom prst="rect">
            <a:avLst/>
          </a:prstGeom>
          <a:noFill/>
          <a:ln>
            <a:noFill/>
          </a:ln>
        </p:spPr>
      </p:pic>
      <p:pic>
        <p:nvPicPr>
          <p:cNvPr id="2" name="Audio 1">
            <a:hlinkClick r:id="" action="ppaction://media"/>
            <a:extLst>
              <a:ext uri="{FF2B5EF4-FFF2-40B4-BE49-F238E27FC236}">
                <a16:creationId xmlns:a16="http://schemas.microsoft.com/office/drawing/2014/main" id="{DF121457-3020-4DEB-B9C1-1BE2B8133D6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1888"/>
    </mc:Choice>
    <mc:Fallback xmlns="">
      <p:transition spd="slow" advTm="81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5"/>
        <p:cNvGrpSpPr/>
        <p:nvPr/>
      </p:nvGrpSpPr>
      <p:grpSpPr>
        <a:xfrm>
          <a:off x="0" y="0"/>
          <a:ext cx="0" cy="0"/>
          <a:chOff x="0" y="0"/>
          <a:chExt cx="0" cy="0"/>
        </a:xfrm>
      </p:grpSpPr>
      <p:sp>
        <p:nvSpPr>
          <p:cNvPr id="176" name="Google Shape;176;g2686d5f57bf_0_10"/>
          <p:cNvSpPr txBox="1">
            <a:spLocks noGrp="1"/>
          </p:cNvSpPr>
          <p:nvPr>
            <p:ph type="title"/>
          </p:nvPr>
        </p:nvSpPr>
        <p:spPr>
          <a:xfrm>
            <a:off x="1373275" y="339650"/>
            <a:ext cx="7038900" cy="796800"/>
          </a:xfrm>
          <a:prstGeom prst="rect">
            <a:avLst/>
          </a:prstGeom>
          <a:solidFill>
            <a:srgbClr val="EA9999"/>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b="1">
                <a:solidFill>
                  <a:srgbClr val="3C78D8"/>
                </a:solidFill>
                <a:latin typeface="Times New Roman"/>
                <a:ea typeface="Times New Roman"/>
                <a:cs typeface="Times New Roman"/>
                <a:sym typeface="Times New Roman"/>
              </a:rPr>
              <a:t>Care Plan (1/3) – Lifestyle and Health Behaviour</a:t>
            </a:r>
            <a:endParaRPr>
              <a:solidFill>
                <a:srgbClr val="3C78D8"/>
              </a:solidFill>
            </a:endParaRPr>
          </a:p>
        </p:txBody>
      </p:sp>
      <p:sp>
        <p:nvSpPr>
          <p:cNvPr id="177" name="Google Shape;177;g2686d5f57bf_0_10"/>
          <p:cNvSpPr txBox="1"/>
          <p:nvPr/>
        </p:nvSpPr>
        <p:spPr>
          <a:xfrm>
            <a:off x="159675" y="1722100"/>
            <a:ext cx="5134500" cy="17547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Promote a diet that is healthy and balanced in order to boost immunity, stamina, and healing.</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Encourage mild exercise like walking to enhance physical and psychological health (</a:t>
            </a:r>
            <a:r>
              <a:rPr lang="en" sz="1200" dirty="0">
                <a:solidFill>
                  <a:srgbClr val="222222"/>
                </a:solidFill>
                <a:highlight>
                  <a:srgbClr val="FFFFFF"/>
                </a:highlight>
                <a:latin typeface="Times New Roman"/>
                <a:ea typeface="Times New Roman"/>
                <a:cs typeface="Times New Roman"/>
                <a:sym typeface="Times New Roman"/>
              </a:rPr>
              <a:t>Giaquinto </a:t>
            </a:r>
            <a:r>
              <a:rPr lang="en" sz="1200" i="1" dirty="0">
                <a:solidFill>
                  <a:srgbClr val="222222"/>
                </a:solidFill>
                <a:highlight>
                  <a:srgbClr val="FFFFFF"/>
                </a:highlight>
                <a:latin typeface="Times New Roman"/>
                <a:ea typeface="Times New Roman"/>
                <a:cs typeface="Times New Roman"/>
                <a:sym typeface="Times New Roman"/>
              </a:rPr>
              <a:t>et al</a:t>
            </a:r>
            <a:r>
              <a:rPr lang="en" sz="1200" dirty="0">
                <a:solidFill>
                  <a:srgbClr val="222222"/>
                </a:solidFill>
                <a:highlight>
                  <a:srgbClr val="FFFFFF"/>
                </a:highlight>
                <a:latin typeface="Times New Roman"/>
                <a:ea typeface="Times New Roman"/>
                <a:cs typeface="Times New Roman"/>
                <a:sym typeface="Times New Roman"/>
              </a:rPr>
              <a:t>. 2022)</a:t>
            </a:r>
            <a:r>
              <a:rPr lang="en" sz="1200" dirty="0">
                <a:latin typeface="Times New Roman"/>
                <a:ea typeface="Times New Roman"/>
                <a:cs typeface="Times New Roman"/>
                <a:sym typeface="Times New Roman"/>
              </a:rPr>
              <a:t>.</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Encourage abstinence from alcohol and the punishment of unhealthy behaviours.</a:t>
            </a:r>
            <a:endParaRPr sz="1200" b="1" dirty="0">
              <a:latin typeface="Times New Roman"/>
              <a:ea typeface="Times New Roman"/>
              <a:cs typeface="Times New Roman"/>
              <a:sym typeface="Times New Roman"/>
            </a:endParaRPr>
          </a:p>
        </p:txBody>
      </p:sp>
      <p:pic>
        <p:nvPicPr>
          <p:cNvPr id="178" name="Google Shape;178;g2686d5f57bf_0_10"/>
          <p:cNvPicPr preferRelativeResize="0"/>
          <p:nvPr/>
        </p:nvPicPr>
        <p:blipFill>
          <a:blip r:embed="rId5">
            <a:alphaModFix/>
          </a:blip>
          <a:stretch>
            <a:fillRect/>
          </a:stretch>
        </p:blipFill>
        <p:spPr>
          <a:xfrm>
            <a:off x="5446575" y="1288850"/>
            <a:ext cx="3340704" cy="3702252"/>
          </a:xfrm>
          <a:prstGeom prst="rect">
            <a:avLst/>
          </a:prstGeom>
          <a:noFill/>
          <a:ln>
            <a:noFill/>
          </a:ln>
        </p:spPr>
      </p:pic>
      <p:pic>
        <p:nvPicPr>
          <p:cNvPr id="2" name="Audio 1">
            <a:hlinkClick r:id="" action="ppaction://media"/>
            <a:extLst>
              <a:ext uri="{FF2B5EF4-FFF2-40B4-BE49-F238E27FC236}">
                <a16:creationId xmlns:a16="http://schemas.microsoft.com/office/drawing/2014/main" id="{E8D59625-E6F9-4464-BD22-345928C7EA2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9532"/>
    </mc:Choice>
    <mc:Fallback xmlns="">
      <p:transition spd="slow" advTm="69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2"/>
        <p:cNvGrpSpPr/>
        <p:nvPr/>
      </p:nvGrpSpPr>
      <p:grpSpPr>
        <a:xfrm>
          <a:off x="0" y="0"/>
          <a:ext cx="0" cy="0"/>
          <a:chOff x="0" y="0"/>
          <a:chExt cx="0" cy="0"/>
        </a:xfrm>
      </p:grpSpPr>
      <p:sp>
        <p:nvSpPr>
          <p:cNvPr id="183" name="Google Shape;183;g29fba433eea_0_15"/>
          <p:cNvSpPr txBox="1">
            <a:spLocks noGrp="1"/>
          </p:cNvSpPr>
          <p:nvPr>
            <p:ph type="title"/>
          </p:nvPr>
        </p:nvSpPr>
        <p:spPr>
          <a:xfrm>
            <a:off x="1297500" y="393750"/>
            <a:ext cx="7038900" cy="914100"/>
          </a:xfrm>
          <a:prstGeom prst="rect">
            <a:avLst/>
          </a:prstGeom>
          <a:solidFill>
            <a:srgbClr val="D9EAD3"/>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3000" b="1">
                <a:solidFill>
                  <a:srgbClr val="0B5394"/>
                </a:solidFill>
                <a:latin typeface="Times New Roman"/>
                <a:ea typeface="Times New Roman"/>
                <a:cs typeface="Times New Roman"/>
                <a:sym typeface="Times New Roman"/>
              </a:rPr>
              <a:t>Care Plan (2/3) – Everyday Routine</a:t>
            </a:r>
            <a:endParaRPr sz="3000">
              <a:solidFill>
                <a:srgbClr val="0B5394"/>
              </a:solidFill>
            </a:endParaRPr>
          </a:p>
        </p:txBody>
      </p:sp>
      <p:sp>
        <p:nvSpPr>
          <p:cNvPr id="184" name="Google Shape;184;g29fba433eea_0_15"/>
          <p:cNvSpPr txBox="1"/>
          <p:nvPr/>
        </p:nvSpPr>
        <p:spPr>
          <a:xfrm>
            <a:off x="353550" y="2087050"/>
            <a:ext cx="3000000" cy="23088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Setting up an orderly but loose daily routine to aid normality and control.</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Include scheduled rest intervals in order to address fatigue as a result of treatment (</a:t>
            </a:r>
            <a:r>
              <a:rPr lang="en" sz="1200" dirty="0">
                <a:solidFill>
                  <a:srgbClr val="222222"/>
                </a:solidFill>
                <a:highlight>
                  <a:srgbClr val="FFFFFF"/>
                </a:highlight>
                <a:latin typeface="Times New Roman"/>
                <a:ea typeface="Times New Roman"/>
                <a:cs typeface="Times New Roman"/>
                <a:sym typeface="Times New Roman"/>
              </a:rPr>
              <a:t>Obeagu, and Obeagu, 2024)</a:t>
            </a:r>
            <a:r>
              <a:rPr lang="en" sz="1200" dirty="0">
                <a:latin typeface="Times New Roman"/>
                <a:ea typeface="Times New Roman"/>
                <a:cs typeface="Times New Roman"/>
                <a:sym typeface="Times New Roman"/>
              </a:rPr>
              <a:t>.</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See to it that there is regular attendance at clinic and hospital appointments to review and get treatment.</a:t>
            </a:r>
            <a:endParaRPr sz="1200" dirty="0">
              <a:latin typeface="Times New Roman"/>
              <a:ea typeface="Times New Roman"/>
              <a:cs typeface="Times New Roman"/>
              <a:sym typeface="Times New Roman"/>
            </a:endParaRPr>
          </a:p>
        </p:txBody>
      </p:sp>
      <p:pic>
        <p:nvPicPr>
          <p:cNvPr id="185" name="Google Shape;185;g29fba433eea_0_15"/>
          <p:cNvPicPr preferRelativeResize="0"/>
          <p:nvPr/>
        </p:nvPicPr>
        <p:blipFill>
          <a:blip r:embed="rId5">
            <a:alphaModFix/>
          </a:blip>
          <a:stretch>
            <a:fillRect/>
          </a:stretch>
        </p:blipFill>
        <p:spPr>
          <a:xfrm>
            <a:off x="3614175" y="1763325"/>
            <a:ext cx="5485650" cy="2759861"/>
          </a:xfrm>
          <a:prstGeom prst="rect">
            <a:avLst/>
          </a:prstGeom>
          <a:noFill/>
          <a:ln>
            <a:noFill/>
          </a:ln>
        </p:spPr>
      </p:pic>
      <p:pic>
        <p:nvPicPr>
          <p:cNvPr id="2" name="Audio 1">
            <a:hlinkClick r:id="" action="ppaction://media"/>
            <a:extLst>
              <a:ext uri="{FF2B5EF4-FFF2-40B4-BE49-F238E27FC236}">
                <a16:creationId xmlns:a16="http://schemas.microsoft.com/office/drawing/2014/main" id="{8AEEE784-2C1F-4C4A-8CCC-A2BA3BF6BA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4243"/>
    </mc:Choice>
    <mc:Fallback xmlns="">
      <p:transition spd="slow" advTm="64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9"/>
        <p:cNvGrpSpPr/>
        <p:nvPr/>
      </p:nvGrpSpPr>
      <p:grpSpPr>
        <a:xfrm>
          <a:off x="0" y="0"/>
          <a:ext cx="0" cy="0"/>
          <a:chOff x="0" y="0"/>
          <a:chExt cx="0" cy="0"/>
        </a:xfrm>
      </p:grpSpPr>
      <p:sp>
        <p:nvSpPr>
          <p:cNvPr id="190" name="Google Shape;190;g26852e0f4dc_1_0"/>
          <p:cNvSpPr txBox="1">
            <a:spLocks noGrp="1"/>
          </p:cNvSpPr>
          <p:nvPr>
            <p:ph type="title"/>
          </p:nvPr>
        </p:nvSpPr>
        <p:spPr>
          <a:xfrm>
            <a:off x="1297500" y="393750"/>
            <a:ext cx="7038900" cy="914100"/>
          </a:xfrm>
          <a:prstGeom prst="rect">
            <a:avLst/>
          </a:prstGeom>
          <a:solidFill>
            <a:srgbClr val="B4A7D6"/>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700" b="1">
                <a:solidFill>
                  <a:srgbClr val="1155CC"/>
                </a:solidFill>
                <a:latin typeface="Times New Roman"/>
                <a:ea typeface="Times New Roman"/>
                <a:cs typeface="Times New Roman"/>
                <a:sym typeface="Times New Roman"/>
              </a:rPr>
              <a:t>Care Plan (3/3) – Communication and Ethics</a:t>
            </a:r>
            <a:endParaRPr sz="2700">
              <a:solidFill>
                <a:srgbClr val="1155CC"/>
              </a:solidFill>
            </a:endParaRPr>
          </a:p>
        </p:txBody>
      </p:sp>
      <p:sp>
        <p:nvSpPr>
          <p:cNvPr id="191" name="Google Shape;191;g26852e0f4dc_1_0"/>
          <p:cNvSpPr txBox="1"/>
          <p:nvPr/>
        </p:nvSpPr>
        <p:spPr>
          <a:xfrm>
            <a:off x="479000" y="1608050"/>
            <a:ext cx="5145900" cy="14775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Employ empathetic, patient-centred and clear communication at all levels of care.</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Get informed consent by means of mutual decisions (</a:t>
            </a:r>
            <a:r>
              <a:rPr lang="en" sz="1200" dirty="0">
                <a:solidFill>
                  <a:srgbClr val="222222"/>
                </a:solidFill>
                <a:highlight>
                  <a:srgbClr val="FFFFFF"/>
                </a:highlight>
                <a:latin typeface="Times New Roman"/>
                <a:ea typeface="Times New Roman"/>
                <a:cs typeface="Times New Roman"/>
                <a:sym typeface="Times New Roman"/>
              </a:rPr>
              <a:t>Katsura, </a:t>
            </a:r>
            <a:r>
              <a:rPr lang="en" sz="1200" i="1" dirty="0">
                <a:solidFill>
                  <a:srgbClr val="222222"/>
                </a:solidFill>
                <a:highlight>
                  <a:srgbClr val="FFFFFF"/>
                </a:highlight>
                <a:latin typeface="Times New Roman"/>
                <a:ea typeface="Times New Roman"/>
                <a:cs typeface="Times New Roman"/>
                <a:sym typeface="Times New Roman"/>
              </a:rPr>
              <a:t>et al.</a:t>
            </a:r>
            <a:r>
              <a:rPr lang="en" sz="1200" dirty="0">
                <a:solidFill>
                  <a:srgbClr val="222222"/>
                </a:solidFill>
                <a:highlight>
                  <a:srgbClr val="FFFFFF"/>
                </a:highlight>
                <a:latin typeface="Times New Roman"/>
                <a:ea typeface="Times New Roman"/>
                <a:cs typeface="Times New Roman"/>
                <a:sym typeface="Times New Roman"/>
              </a:rPr>
              <a:t> 2022)</a:t>
            </a:r>
            <a:r>
              <a:rPr lang="en" sz="1200" dirty="0">
                <a:latin typeface="Times New Roman"/>
                <a:ea typeface="Times New Roman"/>
                <a:cs typeface="Times New Roman"/>
                <a:sym typeface="Times New Roman"/>
              </a:rPr>
              <a:t>.</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Acknowledge Mrs Smith and her dignity, autonomy, values and personal healthcare choices.</a:t>
            </a:r>
            <a:endParaRPr sz="1200" dirty="0">
              <a:latin typeface="Times New Roman"/>
              <a:ea typeface="Times New Roman"/>
              <a:cs typeface="Times New Roman"/>
              <a:sym typeface="Times New Roman"/>
            </a:endParaRPr>
          </a:p>
        </p:txBody>
      </p:sp>
      <p:pic>
        <p:nvPicPr>
          <p:cNvPr id="192" name="Google Shape;192;g26852e0f4dc_1_0"/>
          <p:cNvPicPr preferRelativeResize="0"/>
          <p:nvPr/>
        </p:nvPicPr>
        <p:blipFill>
          <a:blip r:embed="rId5">
            <a:alphaModFix/>
          </a:blip>
          <a:stretch>
            <a:fillRect/>
          </a:stretch>
        </p:blipFill>
        <p:spPr>
          <a:xfrm>
            <a:off x="5766475" y="2023100"/>
            <a:ext cx="3214300" cy="2296153"/>
          </a:xfrm>
          <a:prstGeom prst="rect">
            <a:avLst/>
          </a:prstGeom>
          <a:noFill/>
          <a:ln>
            <a:noFill/>
          </a:ln>
        </p:spPr>
      </p:pic>
      <p:pic>
        <p:nvPicPr>
          <p:cNvPr id="2" name="Audio 1">
            <a:hlinkClick r:id="" action="ppaction://media"/>
            <a:extLst>
              <a:ext uri="{FF2B5EF4-FFF2-40B4-BE49-F238E27FC236}">
                <a16:creationId xmlns:a16="http://schemas.microsoft.com/office/drawing/2014/main" id="{9B2780AC-714C-42EB-9789-107E54B2AA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7143"/>
    </mc:Choice>
    <mc:Fallback xmlns="">
      <p:transition spd="slow" advTm="77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6"/>
        <p:cNvGrpSpPr/>
        <p:nvPr/>
      </p:nvGrpSpPr>
      <p:grpSpPr>
        <a:xfrm>
          <a:off x="0" y="0"/>
          <a:ext cx="0" cy="0"/>
          <a:chOff x="0" y="0"/>
          <a:chExt cx="0" cy="0"/>
        </a:xfrm>
      </p:grpSpPr>
      <p:sp>
        <p:nvSpPr>
          <p:cNvPr id="197" name="Google Shape;197;g26852e0f4dc_1_5"/>
          <p:cNvSpPr txBox="1">
            <a:spLocks noGrp="1"/>
          </p:cNvSpPr>
          <p:nvPr>
            <p:ph type="title"/>
          </p:nvPr>
        </p:nvSpPr>
        <p:spPr>
          <a:xfrm>
            <a:off x="1297500" y="393750"/>
            <a:ext cx="7038900" cy="914100"/>
          </a:xfrm>
          <a:prstGeom prst="rect">
            <a:avLst/>
          </a:prstGeom>
          <a:solidFill>
            <a:srgbClr val="B6D7A8"/>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3000" b="1">
                <a:solidFill>
                  <a:srgbClr val="3C78D8"/>
                </a:solidFill>
                <a:latin typeface="Times New Roman"/>
                <a:ea typeface="Times New Roman"/>
                <a:cs typeface="Times New Roman"/>
                <a:sym typeface="Times New Roman"/>
              </a:rPr>
              <a:t>Risk Factors</a:t>
            </a:r>
            <a:endParaRPr sz="3000" b="1">
              <a:solidFill>
                <a:srgbClr val="3C78D8"/>
              </a:solidFill>
              <a:latin typeface="Times New Roman"/>
              <a:ea typeface="Times New Roman"/>
              <a:cs typeface="Times New Roman"/>
              <a:sym typeface="Times New Roman"/>
            </a:endParaRPr>
          </a:p>
        </p:txBody>
      </p:sp>
      <p:sp>
        <p:nvSpPr>
          <p:cNvPr id="198" name="Google Shape;198;g26852e0f4dc_1_5"/>
          <p:cNvSpPr txBox="1"/>
          <p:nvPr/>
        </p:nvSpPr>
        <p:spPr>
          <a:xfrm>
            <a:off x="296500" y="1596650"/>
            <a:ext cx="4495800" cy="17547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Older age and exposure to hormones are some of the factors that increase the risk of breast cancer (</a:t>
            </a:r>
            <a:r>
              <a:rPr lang="en" sz="1200" dirty="0">
                <a:solidFill>
                  <a:srgbClr val="222222"/>
                </a:solidFill>
                <a:highlight>
                  <a:srgbClr val="FFFFFF"/>
                </a:highlight>
                <a:latin typeface="Times New Roman"/>
                <a:ea typeface="Times New Roman"/>
                <a:cs typeface="Times New Roman"/>
                <a:sym typeface="Times New Roman"/>
              </a:rPr>
              <a:t>Zagami, and Carey, 2022)</a:t>
            </a:r>
            <a:r>
              <a:rPr lang="en" sz="1200" dirty="0">
                <a:latin typeface="Times New Roman"/>
                <a:ea typeface="Times New Roman"/>
                <a:cs typeface="Times New Roman"/>
                <a:sym typeface="Times New Roman"/>
              </a:rPr>
              <a:t>..</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Potentially,previous family history predisposes genetic and hereditary vulnerability </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An already sedentary lifestyle could have been contributing to the general health risk.</a:t>
            </a:r>
            <a:endParaRPr sz="1200" dirty="0">
              <a:latin typeface="Times New Roman"/>
              <a:ea typeface="Times New Roman"/>
              <a:cs typeface="Times New Roman"/>
              <a:sym typeface="Times New Roman"/>
            </a:endParaRPr>
          </a:p>
        </p:txBody>
      </p:sp>
      <p:pic>
        <p:nvPicPr>
          <p:cNvPr id="199" name="Google Shape;199;g26852e0f4dc_1_5"/>
          <p:cNvPicPr preferRelativeResize="0"/>
          <p:nvPr/>
        </p:nvPicPr>
        <p:blipFill>
          <a:blip r:embed="rId5">
            <a:alphaModFix/>
          </a:blip>
          <a:stretch>
            <a:fillRect/>
          </a:stretch>
        </p:blipFill>
        <p:spPr>
          <a:xfrm>
            <a:off x="4944700" y="1460250"/>
            <a:ext cx="3810000" cy="3048000"/>
          </a:xfrm>
          <a:prstGeom prst="rect">
            <a:avLst/>
          </a:prstGeom>
          <a:noFill/>
          <a:ln>
            <a:noFill/>
          </a:ln>
        </p:spPr>
      </p:pic>
      <p:pic>
        <p:nvPicPr>
          <p:cNvPr id="2" name="Audio 1">
            <a:hlinkClick r:id="" action="ppaction://media"/>
            <a:extLst>
              <a:ext uri="{FF2B5EF4-FFF2-40B4-BE49-F238E27FC236}">
                <a16:creationId xmlns:a16="http://schemas.microsoft.com/office/drawing/2014/main" id="{05A563CE-DA3D-4896-9916-24B83A43766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4099"/>
    </mc:Choice>
    <mc:Fallback xmlns="">
      <p:transition spd="slow" advTm="64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3"/>
        <p:cNvGrpSpPr/>
        <p:nvPr/>
      </p:nvGrpSpPr>
      <p:grpSpPr>
        <a:xfrm>
          <a:off x="0" y="0"/>
          <a:ext cx="0" cy="0"/>
          <a:chOff x="0" y="0"/>
          <a:chExt cx="0" cy="0"/>
        </a:xfrm>
      </p:grpSpPr>
      <p:sp>
        <p:nvSpPr>
          <p:cNvPr id="204" name="Google Shape;204;g26a9c2b9a57_0_0"/>
          <p:cNvSpPr txBox="1">
            <a:spLocks noGrp="1"/>
          </p:cNvSpPr>
          <p:nvPr>
            <p:ph type="title"/>
          </p:nvPr>
        </p:nvSpPr>
        <p:spPr>
          <a:xfrm>
            <a:off x="1297500" y="393750"/>
            <a:ext cx="7038900" cy="914100"/>
          </a:xfrm>
          <a:prstGeom prst="rect">
            <a:avLst/>
          </a:prstGeom>
          <a:solidFill>
            <a:srgbClr val="CFE2F3"/>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3000" b="1">
                <a:solidFill>
                  <a:srgbClr val="0B5394"/>
                </a:solidFill>
                <a:latin typeface="Times New Roman"/>
                <a:ea typeface="Times New Roman"/>
                <a:cs typeface="Times New Roman"/>
                <a:sym typeface="Times New Roman"/>
              </a:rPr>
              <a:t>Recommendations</a:t>
            </a:r>
            <a:endParaRPr sz="3000">
              <a:solidFill>
                <a:srgbClr val="0B5394"/>
              </a:solidFill>
            </a:endParaRPr>
          </a:p>
        </p:txBody>
      </p:sp>
      <p:sp>
        <p:nvSpPr>
          <p:cNvPr id="205" name="Google Shape;205;g26a9c2b9a57_0_0"/>
          <p:cNvSpPr txBox="1"/>
          <p:nvPr/>
        </p:nvSpPr>
        <p:spPr>
          <a:xfrm>
            <a:off x="364950" y="1779125"/>
            <a:ext cx="3825450" cy="156963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use of a multidisciplinary team of healthcare professionals in providing coordinated care (</a:t>
            </a:r>
            <a:r>
              <a:rPr lang="en" sz="1200" dirty="0">
                <a:solidFill>
                  <a:srgbClr val="222222"/>
                </a:solidFill>
                <a:highlight>
                  <a:srgbClr val="FFFFFF"/>
                </a:highlight>
                <a:latin typeface="Times New Roman"/>
                <a:ea typeface="Times New Roman"/>
                <a:cs typeface="Times New Roman"/>
                <a:sym typeface="Times New Roman"/>
              </a:rPr>
              <a:t>Ye </a:t>
            </a:r>
            <a:r>
              <a:rPr lang="en" sz="1200" i="1" dirty="0">
                <a:solidFill>
                  <a:srgbClr val="222222"/>
                </a:solidFill>
                <a:highlight>
                  <a:srgbClr val="FFFFFF"/>
                </a:highlight>
                <a:latin typeface="Times New Roman"/>
                <a:ea typeface="Times New Roman"/>
                <a:cs typeface="Times New Roman"/>
                <a:sym typeface="Times New Roman"/>
              </a:rPr>
              <a:t>et al. </a:t>
            </a:r>
            <a:r>
              <a:rPr lang="en" sz="1200" dirty="0">
                <a:solidFill>
                  <a:srgbClr val="222222"/>
                </a:solidFill>
                <a:highlight>
                  <a:srgbClr val="FFFFFF"/>
                </a:highlight>
                <a:latin typeface="Times New Roman"/>
                <a:ea typeface="Times New Roman"/>
                <a:cs typeface="Times New Roman"/>
                <a:sym typeface="Times New Roman"/>
              </a:rPr>
              <a:t>2023).</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Frequent check-ups follow-ups and evaluation of care requirements.</a:t>
            </a:r>
            <a:endParaRPr sz="1200" dirty="0">
              <a:latin typeface="Times New Roman"/>
              <a:ea typeface="Times New Roman"/>
              <a:cs typeface="Times New Roman"/>
              <a:sym typeface="Times New Roman"/>
            </a:endParaRPr>
          </a:p>
        </p:txBody>
      </p:sp>
      <p:pic>
        <p:nvPicPr>
          <p:cNvPr id="206" name="Google Shape;206;g26a9c2b9a57_0_0"/>
          <p:cNvPicPr preferRelativeResize="0"/>
          <p:nvPr/>
        </p:nvPicPr>
        <p:blipFill>
          <a:blip r:embed="rId5">
            <a:alphaModFix/>
          </a:blip>
          <a:stretch>
            <a:fillRect/>
          </a:stretch>
        </p:blipFill>
        <p:spPr>
          <a:xfrm>
            <a:off x="4363200" y="1908001"/>
            <a:ext cx="4442091" cy="2930700"/>
          </a:xfrm>
          <a:prstGeom prst="rect">
            <a:avLst/>
          </a:prstGeom>
          <a:noFill/>
          <a:ln>
            <a:noFill/>
          </a:ln>
        </p:spPr>
      </p:pic>
      <p:pic>
        <p:nvPicPr>
          <p:cNvPr id="2" name="Audio 1">
            <a:hlinkClick r:id="" action="ppaction://media"/>
            <a:extLst>
              <a:ext uri="{FF2B5EF4-FFF2-40B4-BE49-F238E27FC236}">
                <a16:creationId xmlns:a16="http://schemas.microsoft.com/office/drawing/2014/main" id="{8ECC09AC-E065-4073-8FA2-66A1992C13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3273"/>
    </mc:Choice>
    <mc:Fallback xmlns="">
      <p:transition spd="slow" advTm="73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0"/>
        <p:cNvGrpSpPr/>
        <p:nvPr/>
      </p:nvGrpSpPr>
      <p:grpSpPr>
        <a:xfrm>
          <a:off x="0" y="0"/>
          <a:ext cx="0" cy="0"/>
          <a:chOff x="0" y="0"/>
          <a:chExt cx="0" cy="0"/>
        </a:xfrm>
      </p:grpSpPr>
      <p:sp>
        <p:nvSpPr>
          <p:cNvPr id="211" name="Google Shape;211;g26a9c2b9a57_0_5"/>
          <p:cNvSpPr txBox="1">
            <a:spLocks noGrp="1"/>
          </p:cNvSpPr>
          <p:nvPr>
            <p:ph type="title"/>
          </p:nvPr>
        </p:nvSpPr>
        <p:spPr>
          <a:xfrm>
            <a:off x="1297500" y="393750"/>
            <a:ext cx="7038900" cy="914100"/>
          </a:xfrm>
          <a:prstGeom prst="rect">
            <a:avLst/>
          </a:prstGeom>
          <a:solidFill>
            <a:srgbClr val="9FC5E8"/>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3000" b="1">
                <a:solidFill>
                  <a:srgbClr val="45818E"/>
                </a:solidFill>
                <a:latin typeface="Times New Roman"/>
                <a:ea typeface="Times New Roman"/>
                <a:cs typeface="Times New Roman"/>
                <a:sym typeface="Times New Roman"/>
              </a:rPr>
              <a:t>Conclusion</a:t>
            </a:r>
            <a:endParaRPr sz="3000">
              <a:solidFill>
                <a:srgbClr val="45818E"/>
              </a:solidFill>
            </a:endParaRPr>
          </a:p>
        </p:txBody>
      </p:sp>
      <p:sp>
        <p:nvSpPr>
          <p:cNvPr id="212" name="Google Shape;212;g26a9c2b9a57_0_5"/>
          <p:cNvSpPr txBox="1"/>
          <p:nvPr/>
        </p:nvSpPr>
        <p:spPr>
          <a:xfrm>
            <a:off x="162075" y="1605950"/>
            <a:ext cx="5338800" cy="12006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History of breast cancer diagnosis and care requirements of Mrs Smith.</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Focus on medical care that is holistic with a physical, psychological, and social focus.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Significance of person-centred care planning on outcomes and quality of life.</a:t>
            </a:r>
            <a:endParaRPr sz="1200">
              <a:latin typeface="Times New Roman"/>
              <a:ea typeface="Times New Roman"/>
              <a:cs typeface="Times New Roman"/>
              <a:sym typeface="Times New Roman"/>
            </a:endParaRPr>
          </a:p>
        </p:txBody>
      </p:sp>
      <p:pic>
        <p:nvPicPr>
          <p:cNvPr id="213" name="Google Shape;213;g26a9c2b9a57_0_5"/>
          <p:cNvPicPr preferRelativeResize="0"/>
          <p:nvPr/>
        </p:nvPicPr>
        <p:blipFill>
          <a:blip r:embed="rId5">
            <a:alphaModFix/>
          </a:blip>
          <a:stretch>
            <a:fillRect/>
          </a:stretch>
        </p:blipFill>
        <p:spPr>
          <a:xfrm>
            <a:off x="5555850" y="1774150"/>
            <a:ext cx="3338323" cy="2152523"/>
          </a:xfrm>
          <a:prstGeom prst="rect">
            <a:avLst/>
          </a:prstGeom>
          <a:noFill/>
          <a:ln>
            <a:noFill/>
          </a:ln>
        </p:spPr>
      </p:pic>
      <p:pic>
        <p:nvPicPr>
          <p:cNvPr id="2" name="Audio 1">
            <a:hlinkClick r:id="" action="ppaction://media"/>
            <a:extLst>
              <a:ext uri="{FF2B5EF4-FFF2-40B4-BE49-F238E27FC236}">
                <a16:creationId xmlns:a16="http://schemas.microsoft.com/office/drawing/2014/main" id="{D89ADD30-DCA3-4604-BA27-6DEF1D114C6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3074"/>
    </mc:Choice>
    <mc:Fallback xmlns="">
      <p:transition spd="slow" advTm="43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7"/>
        <p:cNvGrpSpPr/>
        <p:nvPr/>
      </p:nvGrpSpPr>
      <p:grpSpPr>
        <a:xfrm>
          <a:off x="0" y="0"/>
          <a:ext cx="0" cy="0"/>
          <a:chOff x="0" y="0"/>
          <a:chExt cx="0" cy="0"/>
        </a:xfrm>
      </p:grpSpPr>
      <p:sp>
        <p:nvSpPr>
          <p:cNvPr id="218" name="Google Shape;218;g208e8e289db_1_20"/>
          <p:cNvSpPr txBox="1">
            <a:spLocks noGrp="1"/>
          </p:cNvSpPr>
          <p:nvPr>
            <p:ph type="title"/>
          </p:nvPr>
        </p:nvSpPr>
        <p:spPr>
          <a:xfrm>
            <a:off x="311700" y="138300"/>
            <a:ext cx="8520600" cy="572700"/>
          </a:xfrm>
          <a:prstGeom prst="rect">
            <a:avLst/>
          </a:prstGeom>
          <a:solidFill>
            <a:srgbClr val="A4C2F4"/>
          </a:solid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990"/>
              <a:buFont typeface="Arial"/>
              <a:buNone/>
            </a:pPr>
            <a:r>
              <a:rPr lang="en" sz="2460" b="1">
                <a:latin typeface="Times New Roman"/>
                <a:ea typeface="Times New Roman"/>
                <a:cs typeface="Times New Roman"/>
                <a:sym typeface="Times New Roman"/>
              </a:rPr>
              <a:t>References</a:t>
            </a:r>
            <a:endParaRPr sz="2460" b="1">
              <a:latin typeface="Times New Roman"/>
              <a:ea typeface="Times New Roman"/>
              <a:cs typeface="Times New Roman"/>
              <a:sym typeface="Times New Roman"/>
            </a:endParaRPr>
          </a:p>
          <a:p>
            <a:pPr marL="0" lvl="0" indent="0" algn="l" rtl="0">
              <a:lnSpc>
                <a:spcPct val="100000"/>
              </a:lnSpc>
              <a:spcBef>
                <a:spcPts val="0"/>
              </a:spcBef>
              <a:spcAft>
                <a:spcPts val="0"/>
              </a:spcAft>
              <a:buSzPts val="990"/>
              <a:buNone/>
            </a:pPr>
            <a:endParaRPr sz="2520"/>
          </a:p>
        </p:txBody>
      </p:sp>
      <p:sp>
        <p:nvSpPr>
          <p:cNvPr id="219" name="Google Shape;219;g208e8e289db_1_20"/>
          <p:cNvSpPr txBox="1">
            <a:spLocks noGrp="1"/>
          </p:cNvSpPr>
          <p:nvPr>
            <p:ph type="body" idx="1"/>
          </p:nvPr>
        </p:nvSpPr>
        <p:spPr>
          <a:xfrm>
            <a:off x="62100" y="711000"/>
            <a:ext cx="9019800" cy="35391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 sz="800">
                <a:solidFill>
                  <a:srgbClr val="222222"/>
                </a:solidFill>
                <a:highlight>
                  <a:srgbClr val="FFFFFF"/>
                </a:highlight>
                <a:latin typeface="Times New Roman"/>
                <a:ea typeface="Times New Roman"/>
                <a:cs typeface="Times New Roman"/>
                <a:sym typeface="Times New Roman"/>
              </a:rPr>
              <a:t>Giaquinto, A.N., Sung, H., Miller, K.D., Kramer, J.L., Newman, L.A., Minihan, A., Jemal, A. and Siegel, R.L., 2022. Breast cancer statistics, 2022. </a:t>
            </a:r>
            <a:r>
              <a:rPr lang="en" sz="800" i="1">
                <a:solidFill>
                  <a:srgbClr val="222222"/>
                </a:solidFill>
                <a:highlight>
                  <a:srgbClr val="FFFFFF"/>
                </a:highlight>
                <a:latin typeface="Times New Roman"/>
                <a:ea typeface="Times New Roman"/>
                <a:cs typeface="Times New Roman"/>
                <a:sym typeface="Times New Roman"/>
              </a:rPr>
              <a:t>CA: a cancer journal for clinicians</a:t>
            </a:r>
            <a:r>
              <a:rPr lang="en" sz="800">
                <a:solidFill>
                  <a:srgbClr val="222222"/>
                </a:solidFill>
                <a:highlight>
                  <a:srgbClr val="FFFFFF"/>
                </a:highlight>
                <a:latin typeface="Times New Roman"/>
                <a:ea typeface="Times New Roman"/>
                <a:cs typeface="Times New Roman"/>
                <a:sym typeface="Times New Roman"/>
              </a:rPr>
              <a:t>, </a:t>
            </a:r>
            <a:r>
              <a:rPr lang="en" sz="800" i="1">
                <a:solidFill>
                  <a:srgbClr val="222222"/>
                </a:solidFill>
                <a:highlight>
                  <a:srgbClr val="FFFFFF"/>
                </a:highlight>
                <a:latin typeface="Times New Roman"/>
                <a:ea typeface="Times New Roman"/>
                <a:cs typeface="Times New Roman"/>
                <a:sym typeface="Times New Roman"/>
              </a:rPr>
              <a:t>72</a:t>
            </a:r>
            <a:r>
              <a:rPr lang="en" sz="800">
                <a:solidFill>
                  <a:srgbClr val="222222"/>
                </a:solidFill>
                <a:highlight>
                  <a:srgbClr val="FFFFFF"/>
                </a:highlight>
                <a:latin typeface="Times New Roman"/>
                <a:ea typeface="Times New Roman"/>
                <a:cs typeface="Times New Roman"/>
                <a:sym typeface="Times New Roman"/>
              </a:rPr>
              <a:t>(6), pp.524-541.</a:t>
            </a:r>
            <a:r>
              <a:rPr lang="en" sz="800" u="sng">
                <a:solidFill>
                  <a:srgbClr val="1155CC"/>
                </a:solidFill>
                <a:highlight>
                  <a:srgbClr val="FFFFFF"/>
                </a:highlight>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https://acsjournals.onlinelibrary.wiley.com/doi/abs/10.3322/caac.21754</a:t>
            </a:r>
            <a:endParaRPr sz="8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800">
                <a:solidFill>
                  <a:srgbClr val="222222"/>
                </a:solidFill>
                <a:highlight>
                  <a:srgbClr val="FFFFFF"/>
                </a:highlight>
                <a:latin typeface="Times New Roman"/>
                <a:ea typeface="Times New Roman"/>
                <a:cs typeface="Times New Roman"/>
                <a:sym typeface="Times New Roman"/>
              </a:rPr>
              <a:t>Hong, R. and Xu, B., 2022. Breast cancer: an up‐to‐date review and future perspectives. </a:t>
            </a:r>
            <a:r>
              <a:rPr lang="en" sz="800" i="1">
                <a:solidFill>
                  <a:srgbClr val="222222"/>
                </a:solidFill>
                <a:highlight>
                  <a:srgbClr val="FFFFFF"/>
                </a:highlight>
                <a:latin typeface="Times New Roman"/>
                <a:ea typeface="Times New Roman"/>
                <a:cs typeface="Times New Roman"/>
                <a:sym typeface="Times New Roman"/>
              </a:rPr>
              <a:t>Cancer communications</a:t>
            </a:r>
            <a:r>
              <a:rPr lang="en" sz="800">
                <a:solidFill>
                  <a:srgbClr val="222222"/>
                </a:solidFill>
                <a:highlight>
                  <a:srgbClr val="FFFFFF"/>
                </a:highlight>
                <a:latin typeface="Times New Roman"/>
                <a:ea typeface="Times New Roman"/>
                <a:cs typeface="Times New Roman"/>
                <a:sym typeface="Times New Roman"/>
              </a:rPr>
              <a:t>, </a:t>
            </a:r>
            <a:r>
              <a:rPr lang="en" sz="800" i="1">
                <a:solidFill>
                  <a:srgbClr val="222222"/>
                </a:solidFill>
                <a:highlight>
                  <a:srgbClr val="FFFFFF"/>
                </a:highlight>
                <a:latin typeface="Times New Roman"/>
                <a:ea typeface="Times New Roman"/>
                <a:cs typeface="Times New Roman"/>
                <a:sym typeface="Times New Roman"/>
              </a:rPr>
              <a:t>42</a:t>
            </a:r>
            <a:r>
              <a:rPr lang="en" sz="800">
                <a:solidFill>
                  <a:srgbClr val="222222"/>
                </a:solidFill>
                <a:highlight>
                  <a:srgbClr val="FFFFFF"/>
                </a:highlight>
                <a:latin typeface="Times New Roman"/>
                <a:ea typeface="Times New Roman"/>
                <a:cs typeface="Times New Roman"/>
                <a:sym typeface="Times New Roman"/>
              </a:rPr>
              <a:t>(10), pp.913-936.</a:t>
            </a:r>
            <a:r>
              <a:rPr lang="en" sz="800" u="sng">
                <a:solidFill>
                  <a:srgbClr val="1155CC"/>
                </a:solidFill>
                <a:highlight>
                  <a:srgbClr val="FFFFFF"/>
                </a:highlight>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https://onlinelibrary.wiley.com/doi/abs/10.1002/cac2.12358</a:t>
            </a:r>
            <a:endParaRPr sz="8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800">
                <a:solidFill>
                  <a:srgbClr val="222222"/>
                </a:solidFill>
                <a:highlight>
                  <a:srgbClr val="FFFFFF"/>
                </a:highlight>
                <a:latin typeface="Times New Roman"/>
                <a:ea typeface="Times New Roman"/>
                <a:cs typeface="Times New Roman"/>
                <a:sym typeface="Times New Roman"/>
              </a:rPr>
              <a:t>Katsura, C., Ogunmwonyi, I., Kankam, H.K. and Saha, S., 2022. Breast cancer: presentation, investigation and management. </a:t>
            </a:r>
            <a:r>
              <a:rPr lang="en" sz="800" i="1">
                <a:solidFill>
                  <a:srgbClr val="222222"/>
                </a:solidFill>
                <a:highlight>
                  <a:srgbClr val="FFFFFF"/>
                </a:highlight>
                <a:latin typeface="Times New Roman"/>
                <a:ea typeface="Times New Roman"/>
                <a:cs typeface="Times New Roman"/>
                <a:sym typeface="Times New Roman"/>
              </a:rPr>
              <a:t>British Journal of Hospital Medicine</a:t>
            </a:r>
            <a:r>
              <a:rPr lang="en" sz="800">
                <a:solidFill>
                  <a:srgbClr val="222222"/>
                </a:solidFill>
                <a:highlight>
                  <a:srgbClr val="FFFFFF"/>
                </a:highlight>
                <a:latin typeface="Times New Roman"/>
                <a:ea typeface="Times New Roman"/>
                <a:cs typeface="Times New Roman"/>
                <a:sym typeface="Times New Roman"/>
              </a:rPr>
              <a:t>, </a:t>
            </a:r>
            <a:r>
              <a:rPr lang="en" sz="800" i="1">
                <a:solidFill>
                  <a:srgbClr val="222222"/>
                </a:solidFill>
                <a:highlight>
                  <a:srgbClr val="FFFFFF"/>
                </a:highlight>
                <a:latin typeface="Times New Roman"/>
                <a:ea typeface="Times New Roman"/>
                <a:cs typeface="Times New Roman"/>
                <a:sym typeface="Times New Roman"/>
              </a:rPr>
              <a:t>83</a:t>
            </a:r>
            <a:r>
              <a:rPr lang="en" sz="800">
                <a:solidFill>
                  <a:srgbClr val="222222"/>
                </a:solidFill>
                <a:highlight>
                  <a:srgbClr val="FFFFFF"/>
                </a:highlight>
                <a:latin typeface="Times New Roman"/>
                <a:ea typeface="Times New Roman"/>
                <a:cs typeface="Times New Roman"/>
                <a:sym typeface="Times New Roman"/>
              </a:rPr>
              <a:t>(2), pp.1-7.</a:t>
            </a:r>
            <a:r>
              <a:rPr lang="en" sz="800" u="sng">
                <a:solidFill>
                  <a:srgbClr val="1155CC"/>
                </a:solidFill>
                <a:highlight>
                  <a:srgbClr val="FFFFFF"/>
                </a:highlight>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https://www.magonlinelibrary.com/doi/abs/10.12968/hmed.2021.0459</a:t>
            </a:r>
            <a:endParaRPr sz="8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800">
                <a:solidFill>
                  <a:srgbClr val="222222"/>
                </a:solidFill>
                <a:highlight>
                  <a:srgbClr val="FFFFFF"/>
                </a:highlight>
                <a:latin typeface="Times New Roman"/>
                <a:ea typeface="Times New Roman"/>
                <a:cs typeface="Times New Roman"/>
                <a:sym typeface="Times New Roman"/>
              </a:rPr>
              <a:t>Obeagu, E.I. and Obeagu, G.U., 2024. Breast cancer: A review of risk factors and diagnosis. </a:t>
            </a:r>
            <a:r>
              <a:rPr lang="en" sz="800" i="1">
                <a:solidFill>
                  <a:srgbClr val="222222"/>
                </a:solidFill>
                <a:highlight>
                  <a:srgbClr val="FFFFFF"/>
                </a:highlight>
                <a:latin typeface="Times New Roman"/>
                <a:ea typeface="Times New Roman"/>
                <a:cs typeface="Times New Roman"/>
                <a:sym typeface="Times New Roman"/>
              </a:rPr>
              <a:t>Medicine</a:t>
            </a:r>
            <a:r>
              <a:rPr lang="en" sz="800">
                <a:solidFill>
                  <a:srgbClr val="222222"/>
                </a:solidFill>
                <a:highlight>
                  <a:srgbClr val="FFFFFF"/>
                </a:highlight>
                <a:latin typeface="Times New Roman"/>
                <a:ea typeface="Times New Roman"/>
                <a:cs typeface="Times New Roman"/>
                <a:sym typeface="Times New Roman"/>
              </a:rPr>
              <a:t>, </a:t>
            </a:r>
            <a:r>
              <a:rPr lang="en" sz="800" i="1">
                <a:solidFill>
                  <a:srgbClr val="222222"/>
                </a:solidFill>
                <a:highlight>
                  <a:srgbClr val="FFFFFF"/>
                </a:highlight>
                <a:latin typeface="Times New Roman"/>
                <a:ea typeface="Times New Roman"/>
                <a:cs typeface="Times New Roman"/>
                <a:sym typeface="Times New Roman"/>
              </a:rPr>
              <a:t>103</a:t>
            </a:r>
            <a:r>
              <a:rPr lang="en" sz="800">
                <a:solidFill>
                  <a:srgbClr val="222222"/>
                </a:solidFill>
                <a:highlight>
                  <a:srgbClr val="FFFFFF"/>
                </a:highlight>
                <a:latin typeface="Times New Roman"/>
                <a:ea typeface="Times New Roman"/>
                <a:cs typeface="Times New Roman"/>
                <a:sym typeface="Times New Roman"/>
              </a:rPr>
              <a:t>(3), p.e36905.</a:t>
            </a:r>
            <a:r>
              <a:rPr lang="en" sz="800" u="sng">
                <a:solidFill>
                  <a:srgbClr val="1155CC"/>
                </a:solidFill>
                <a:highlight>
                  <a:srgbClr val="FFFFFF"/>
                </a:highlight>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https://journals.lww.com/md-journal/fulltext/2024/01190/breast_cancer__a_review_of_risk_factors_and.67.aspx</a:t>
            </a:r>
            <a:endParaRPr sz="8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800">
                <a:solidFill>
                  <a:srgbClr val="222222"/>
                </a:solidFill>
                <a:highlight>
                  <a:srgbClr val="FFFFFF"/>
                </a:highlight>
                <a:latin typeface="Times New Roman"/>
                <a:ea typeface="Times New Roman"/>
                <a:cs typeface="Times New Roman"/>
                <a:sym typeface="Times New Roman"/>
              </a:rPr>
              <a:t>Trayes, K.P. and Cokenakes, S.E., 2021. Breast cancer treatment. </a:t>
            </a:r>
            <a:r>
              <a:rPr lang="en" sz="800" i="1">
                <a:solidFill>
                  <a:srgbClr val="222222"/>
                </a:solidFill>
                <a:highlight>
                  <a:srgbClr val="FFFFFF"/>
                </a:highlight>
                <a:latin typeface="Times New Roman"/>
                <a:ea typeface="Times New Roman"/>
                <a:cs typeface="Times New Roman"/>
                <a:sym typeface="Times New Roman"/>
              </a:rPr>
              <a:t>American family physician</a:t>
            </a:r>
            <a:r>
              <a:rPr lang="en" sz="800">
                <a:solidFill>
                  <a:srgbClr val="222222"/>
                </a:solidFill>
                <a:highlight>
                  <a:srgbClr val="FFFFFF"/>
                </a:highlight>
                <a:latin typeface="Times New Roman"/>
                <a:ea typeface="Times New Roman"/>
                <a:cs typeface="Times New Roman"/>
                <a:sym typeface="Times New Roman"/>
              </a:rPr>
              <a:t>, </a:t>
            </a:r>
            <a:r>
              <a:rPr lang="en" sz="800" i="1">
                <a:solidFill>
                  <a:srgbClr val="222222"/>
                </a:solidFill>
                <a:highlight>
                  <a:srgbClr val="FFFFFF"/>
                </a:highlight>
                <a:latin typeface="Times New Roman"/>
                <a:ea typeface="Times New Roman"/>
                <a:cs typeface="Times New Roman"/>
                <a:sym typeface="Times New Roman"/>
              </a:rPr>
              <a:t>104</a:t>
            </a:r>
            <a:r>
              <a:rPr lang="en" sz="800">
                <a:solidFill>
                  <a:srgbClr val="222222"/>
                </a:solidFill>
                <a:highlight>
                  <a:srgbClr val="FFFFFF"/>
                </a:highlight>
                <a:latin typeface="Times New Roman"/>
                <a:ea typeface="Times New Roman"/>
                <a:cs typeface="Times New Roman"/>
                <a:sym typeface="Times New Roman"/>
              </a:rPr>
              <a:t>(2), pp.171-178.</a:t>
            </a:r>
            <a:r>
              <a:rPr lang="en" sz="800" u="sng">
                <a:solidFill>
                  <a:srgbClr val="1155CC"/>
                </a:solidFill>
                <a:highlight>
                  <a:srgbClr val="FFFFFF"/>
                </a:highlight>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https://www.aafp.org/pubs/afp/issues/2021/0800/p171.html</a:t>
            </a:r>
            <a:endParaRPr sz="8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800">
                <a:solidFill>
                  <a:srgbClr val="222222"/>
                </a:solidFill>
                <a:highlight>
                  <a:srgbClr val="FFFFFF"/>
                </a:highlight>
                <a:latin typeface="Times New Roman"/>
                <a:ea typeface="Times New Roman"/>
                <a:cs typeface="Times New Roman"/>
                <a:sym typeface="Times New Roman"/>
              </a:rPr>
              <a:t>Xiong, X., Zheng, L.W., Ding, Y., Chen, Y.F., Cai, Y.W., Wang, L.P., Huang, L., Liu, C.C., Shao, Z.M. and Yu, K.D., 2025. Breast cancer: pathogenesis and treatments. </a:t>
            </a:r>
            <a:r>
              <a:rPr lang="en" sz="800" i="1">
                <a:solidFill>
                  <a:srgbClr val="222222"/>
                </a:solidFill>
                <a:highlight>
                  <a:srgbClr val="FFFFFF"/>
                </a:highlight>
                <a:latin typeface="Times New Roman"/>
                <a:ea typeface="Times New Roman"/>
                <a:cs typeface="Times New Roman"/>
                <a:sym typeface="Times New Roman"/>
              </a:rPr>
              <a:t>Signal transduction and targeted therapy</a:t>
            </a:r>
            <a:r>
              <a:rPr lang="en" sz="800">
                <a:solidFill>
                  <a:srgbClr val="222222"/>
                </a:solidFill>
                <a:highlight>
                  <a:srgbClr val="FFFFFF"/>
                </a:highlight>
                <a:latin typeface="Times New Roman"/>
                <a:ea typeface="Times New Roman"/>
                <a:cs typeface="Times New Roman"/>
                <a:sym typeface="Times New Roman"/>
              </a:rPr>
              <a:t>, </a:t>
            </a:r>
            <a:r>
              <a:rPr lang="en" sz="800" i="1">
                <a:solidFill>
                  <a:srgbClr val="222222"/>
                </a:solidFill>
                <a:highlight>
                  <a:srgbClr val="FFFFFF"/>
                </a:highlight>
                <a:latin typeface="Times New Roman"/>
                <a:ea typeface="Times New Roman"/>
                <a:cs typeface="Times New Roman"/>
                <a:sym typeface="Times New Roman"/>
              </a:rPr>
              <a:t>10</a:t>
            </a:r>
            <a:r>
              <a:rPr lang="en" sz="800">
                <a:solidFill>
                  <a:srgbClr val="222222"/>
                </a:solidFill>
                <a:highlight>
                  <a:srgbClr val="FFFFFF"/>
                </a:highlight>
                <a:latin typeface="Times New Roman"/>
                <a:ea typeface="Times New Roman"/>
                <a:cs typeface="Times New Roman"/>
                <a:sym typeface="Times New Roman"/>
              </a:rPr>
              <a:t>(1), p.49.</a:t>
            </a:r>
            <a:r>
              <a:rPr lang="en" sz="800" u="sng">
                <a:solidFill>
                  <a:srgbClr val="1155CC"/>
                </a:solidFill>
                <a:highlight>
                  <a:srgbClr val="FFFFFF"/>
                </a:highlight>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https://www.nature.com/articles/s41392-024-02108-4</a:t>
            </a:r>
            <a:endParaRPr sz="8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800">
                <a:solidFill>
                  <a:srgbClr val="222222"/>
                </a:solidFill>
                <a:highlight>
                  <a:srgbClr val="FFFFFF"/>
                </a:highlight>
                <a:latin typeface="Times New Roman"/>
                <a:ea typeface="Times New Roman"/>
                <a:cs typeface="Times New Roman"/>
                <a:sym typeface="Times New Roman"/>
              </a:rPr>
              <a:t>Ye, F., Dewanjee, S., Li, Y., Jha, N.K., Chen, Z.S., Kumar, A., Vishakha, N., Behl, T., Jha, S.K. and Tang, H., 2023. Advancements in clinical aspects of targeted therapy and immunotherapy in breast cancer. </a:t>
            </a:r>
            <a:r>
              <a:rPr lang="en" sz="800" i="1">
                <a:solidFill>
                  <a:srgbClr val="222222"/>
                </a:solidFill>
                <a:highlight>
                  <a:srgbClr val="FFFFFF"/>
                </a:highlight>
                <a:latin typeface="Times New Roman"/>
                <a:ea typeface="Times New Roman"/>
                <a:cs typeface="Times New Roman"/>
                <a:sym typeface="Times New Roman"/>
              </a:rPr>
              <a:t>Molecular cancer</a:t>
            </a:r>
            <a:r>
              <a:rPr lang="en" sz="800">
                <a:solidFill>
                  <a:srgbClr val="222222"/>
                </a:solidFill>
                <a:highlight>
                  <a:srgbClr val="FFFFFF"/>
                </a:highlight>
                <a:latin typeface="Times New Roman"/>
                <a:ea typeface="Times New Roman"/>
                <a:cs typeface="Times New Roman"/>
                <a:sym typeface="Times New Roman"/>
              </a:rPr>
              <a:t>, </a:t>
            </a:r>
            <a:r>
              <a:rPr lang="en" sz="800" i="1">
                <a:solidFill>
                  <a:srgbClr val="222222"/>
                </a:solidFill>
                <a:highlight>
                  <a:srgbClr val="FFFFFF"/>
                </a:highlight>
                <a:latin typeface="Times New Roman"/>
                <a:ea typeface="Times New Roman"/>
                <a:cs typeface="Times New Roman"/>
                <a:sym typeface="Times New Roman"/>
              </a:rPr>
              <a:t>22</a:t>
            </a:r>
            <a:r>
              <a:rPr lang="en" sz="800">
                <a:solidFill>
                  <a:srgbClr val="222222"/>
                </a:solidFill>
                <a:highlight>
                  <a:srgbClr val="FFFFFF"/>
                </a:highlight>
                <a:latin typeface="Times New Roman"/>
                <a:ea typeface="Times New Roman"/>
                <a:cs typeface="Times New Roman"/>
                <a:sym typeface="Times New Roman"/>
              </a:rPr>
              <a:t>(1), p.105.</a:t>
            </a:r>
            <a:r>
              <a:rPr lang="en" sz="800" u="sng">
                <a:solidFill>
                  <a:srgbClr val="1155CC"/>
                </a:solidFill>
                <a:highlight>
                  <a:srgbClr val="FFFFFF"/>
                </a:highlight>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https://link.springer.com/article/10.1186/s12943-023-01805-y</a:t>
            </a:r>
            <a:endParaRPr sz="8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800">
                <a:solidFill>
                  <a:srgbClr val="222222"/>
                </a:solidFill>
                <a:highlight>
                  <a:srgbClr val="FFFFFF"/>
                </a:highlight>
                <a:latin typeface="Times New Roman"/>
                <a:ea typeface="Times New Roman"/>
                <a:cs typeface="Times New Roman"/>
                <a:sym typeface="Times New Roman"/>
              </a:rPr>
              <a:t>Zagami, P. and Carey, L.A., 2022. Triple negative breast cancer: Pitfalls and progress. </a:t>
            </a:r>
            <a:r>
              <a:rPr lang="en" sz="800" i="1">
                <a:solidFill>
                  <a:srgbClr val="222222"/>
                </a:solidFill>
                <a:highlight>
                  <a:srgbClr val="FFFFFF"/>
                </a:highlight>
                <a:latin typeface="Times New Roman"/>
                <a:ea typeface="Times New Roman"/>
                <a:cs typeface="Times New Roman"/>
                <a:sym typeface="Times New Roman"/>
              </a:rPr>
              <a:t>NPJ breast cancer</a:t>
            </a:r>
            <a:r>
              <a:rPr lang="en" sz="800">
                <a:solidFill>
                  <a:srgbClr val="222222"/>
                </a:solidFill>
                <a:highlight>
                  <a:srgbClr val="FFFFFF"/>
                </a:highlight>
                <a:latin typeface="Times New Roman"/>
                <a:ea typeface="Times New Roman"/>
                <a:cs typeface="Times New Roman"/>
                <a:sym typeface="Times New Roman"/>
              </a:rPr>
              <a:t>, </a:t>
            </a:r>
            <a:r>
              <a:rPr lang="en" sz="800" i="1">
                <a:solidFill>
                  <a:srgbClr val="222222"/>
                </a:solidFill>
                <a:highlight>
                  <a:srgbClr val="FFFFFF"/>
                </a:highlight>
                <a:latin typeface="Times New Roman"/>
                <a:ea typeface="Times New Roman"/>
                <a:cs typeface="Times New Roman"/>
                <a:sym typeface="Times New Roman"/>
              </a:rPr>
              <a:t>8</a:t>
            </a:r>
            <a:r>
              <a:rPr lang="en" sz="800">
                <a:solidFill>
                  <a:srgbClr val="222222"/>
                </a:solidFill>
                <a:highlight>
                  <a:srgbClr val="FFFFFF"/>
                </a:highlight>
                <a:latin typeface="Times New Roman"/>
                <a:ea typeface="Times New Roman"/>
                <a:cs typeface="Times New Roman"/>
                <a:sym typeface="Times New Roman"/>
              </a:rPr>
              <a:t>(1), p.95.</a:t>
            </a:r>
            <a:r>
              <a:rPr lang="en" sz="800" u="sng">
                <a:solidFill>
                  <a:srgbClr val="1155CC"/>
                </a:solidFill>
                <a:highlight>
                  <a:srgbClr val="FFFFFF"/>
                </a:highlight>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https://www.nature.com/articles/s41523-022-00468-0</a:t>
            </a:r>
            <a:endParaRPr sz="8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0"/>
              </a:spcAft>
              <a:buSzPts val="7200"/>
              <a:buNone/>
            </a:pPr>
            <a:endParaRPr sz="700">
              <a:solidFill>
                <a:srgbClr val="000000"/>
              </a:solidFill>
              <a:latin typeface="Times New Roman"/>
              <a:ea typeface="Times New Roman"/>
              <a:cs typeface="Times New Roman"/>
              <a:sym typeface="Times New Roman"/>
            </a:endParaRPr>
          </a:p>
        </p:txBody>
      </p:sp>
      <p:pic>
        <p:nvPicPr>
          <p:cNvPr id="2" name="Audio 1">
            <a:hlinkClick r:id="" action="ppaction://media"/>
            <a:extLst>
              <a:ext uri="{FF2B5EF4-FFF2-40B4-BE49-F238E27FC236}">
                <a16:creationId xmlns:a16="http://schemas.microsoft.com/office/drawing/2014/main" id="{42AC0F7B-EF08-487E-8DAA-15AE1E499D30}"/>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8440738" y="44402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520"/>
    </mc:Choice>
    <mc:Fallback xmlns="">
      <p:transition spd="slow" advTm="8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3"/>
        <p:cNvGrpSpPr/>
        <p:nvPr/>
      </p:nvGrpSpPr>
      <p:grpSpPr>
        <a:xfrm>
          <a:off x="0" y="0"/>
          <a:ext cx="0" cy="0"/>
          <a:chOff x="0" y="0"/>
          <a:chExt cx="0" cy="0"/>
        </a:xfrm>
      </p:grpSpPr>
      <p:sp>
        <p:nvSpPr>
          <p:cNvPr id="224" name="Google Shape;224;g20e74b2839b_3_3"/>
          <p:cNvSpPr txBox="1">
            <a:spLocks noGrp="1"/>
          </p:cNvSpPr>
          <p:nvPr>
            <p:ph type="title"/>
          </p:nvPr>
        </p:nvSpPr>
        <p:spPr>
          <a:xfrm>
            <a:off x="1297500" y="393750"/>
            <a:ext cx="7038900" cy="9141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111"/>
              <a:buNone/>
            </a:pPr>
            <a:endParaRPr/>
          </a:p>
        </p:txBody>
      </p:sp>
      <p:sp>
        <p:nvSpPr>
          <p:cNvPr id="225" name="Google Shape;225;g20e74b2839b_3_3"/>
          <p:cNvSpPr txBox="1">
            <a:spLocks noGrp="1"/>
          </p:cNvSpPr>
          <p:nvPr>
            <p:ph type="body" idx="1"/>
          </p:nvPr>
        </p:nvSpPr>
        <p:spPr>
          <a:xfrm>
            <a:off x="1297500" y="1567550"/>
            <a:ext cx="7038900" cy="2911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endParaRPr/>
          </a:p>
        </p:txBody>
      </p:sp>
      <p:pic>
        <p:nvPicPr>
          <p:cNvPr id="226" name="Google Shape;226;g20e74b2839b_3_3"/>
          <p:cNvPicPr preferRelativeResize="0"/>
          <p:nvPr/>
        </p:nvPicPr>
        <p:blipFill rotWithShape="1">
          <a:blip r:embed="rId3">
            <a:alphaModFix/>
          </a:blip>
          <a:srcRect/>
          <a:stretch/>
        </p:blipFill>
        <p:spPr>
          <a:xfrm>
            <a:off x="0" y="0"/>
            <a:ext cx="9144001" cy="5143500"/>
          </a:xfrm>
          <a:prstGeom prst="rect">
            <a:avLst/>
          </a:prstGeom>
          <a:noFill/>
          <a:ln>
            <a:noFill/>
          </a:ln>
        </p:spPr>
      </p:pic>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2414</Words>
  <Application>Microsoft Office PowerPoint</Application>
  <PresentationFormat>On-screen Show (16:9)</PresentationFormat>
  <Paragraphs>72</Paragraphs>
  <Slides>14</Slides>
  <Notes>14</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Montserrat</vt:lpstr>
      <vt:lpstr>Arial</vt:lpstr>
      <vt:lpstr>Lato</vt:lpstr>
      <vt:lpstr>Times New Roman</vt:lpstr>
      <vt:lpstr>Focus</vt:lpstr>
      <vt:lpstr> </vt:lpstr>
      <vt:lpstr>Introduction </vt:lpstr>
      <vt:lpstr>Information About the Person</vt:lpstr>
      <vt:lpstr>Main Health Measurements</vt:lpstr>
      <vt:lpstr>Anatomy and Physiology</vt:lpstr>
      <vt:lpstr>Pathophysiology of Breast Cancer</vt:lpstr>
      <vt:lpstr>Care Plan (1/3) – Lifestyle and Health Behaviour</vt:lpstr>
      <vt:lpstr>Care Plan (2/3) – Everyday Routine</vt:lpstr>
      <vt:lpstr>Care Plan (3/3) – Communication and Ethics</vt:lpstr>
      <vt:lpstr>Risk Factors</vt:lpstr>
      <vt:lpstr>Recommendations</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VitalinaPC</dc:creator>
  <cp:lastModifiedBy>Vitalina Vasko</cp:lastModifiedBy>
  <cp:revision>4</cp:revision>
  <dcterms:modified xsi:type="dcterms:W3CDTF">2025-12-17T13:16:50Z</dcterms:modified>
</cp:coreProperties>
</file>