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4"/>
  </p:notesMasterIdLst>
  <p:sldIdLst>
    <p:sldId id="258" r:id="rId5"/>
    <p:sldId id="259" r:id="rId6"/>
    <p:sldId id="256" r:id="rId7"/>
    <p:sldId id="257" r:id="rId8"/>
    <p:sldId id="260" r:id="rId9"/>
    <p:sldId id="261" r:id="rId10"/>
    <p:sldId id="262" r:id="rId11"/>
    <p:sldId id="263" r:id="rId12"/>
    <p:sldId id="264" r:id="rId13"/>
    <p:sldId id="266" r:id="rId14"/>
    <p:sldId id="267" r:id="rId15"/>
    <p:sldId id="268" r:id="rId16"/>
    <p:sldId id="269" r:id="rId17"/>
    <p:sldId id="271" r:id="rId18"/>
    <p:sldId id="270" r:id="rId19"/>
    <p:sldId id="272" r:id="rId20"/>
    <p:sldId id="273" r:id="rId21"/>
    <p:sldId id="275" r:id="rId22"/>
    <p:sldId id="274"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974" autoAdjust="0"/>
    <p:restoredTop sz="94660"/>
  </p:normalViewPr>
  <p:slideViewPr>
    <p:cSldViewPr snapToGrid="0">
      <p:cViewPr varScale="1">
        <p:scale>
          <a:sx n="94" d="100"/>
          <a:sy n="94" d="100"/>
        </p:scale>
        <p:origin x="114" y="1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C0C3CE9-211F-45AA-9AB0-A86FD6975265}"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3378CC92-B995-4F4D-8003-D3FA3607911A}">
      <dgm:prSet custT="1"/>
      <dgm:spPr/>
      <dgm:t>
        <a:bodyPr/>
        <a:lstStyle/>
        <a:p>
          <a:r>
            <a:rPr lang="en-GB" sz="2400" b="1" dirty="0"/>
            <a:t>Organisational transformation requires employees who can: </a:t>
          </a:r>
          <a:endParaRPr lang="en-US" sz="2400" dirty="0"/>
        </a:p>
      </dgm:t>
    </dgm:pt>
    <dgm:pt modelId="{E7551F0D-0501-41C0-91D4-8E327BC39CE2}" type="parTrans" cxnId="{6FBD57BA-9FE6-47FC-8AC9-048717206462}">
      <dgm:prSet/>
      <dgm:spPr/>
      <dgm:t>
        <a:bodyPr/>
        <a:lstStyle/>
        <a:p>
          <a:endParaRPr lang="en-US"/>
        </a:p>
      </dgm:t>
    </dgm:pt>
    <dgm:pt modelId="{C5AA3422-11D5-4605-B152-6F423A09FA8B}" type="sibTrans" cxnId="{6FBD57BA-9FE6-47FC-8AC9-048717206462}">
      <dgm:prSet/>
      <dgm:spPr/>
      <dgm:t>
        <a:bodyPr/>
        <a:lstStyle/>
        <a:p>
          <a:endParaRPr lang="en-US"/>
        </a:p>
      </dgm:t>
    </dgm:pt>
    <dgm:pt modelId="{B5816340-2549-4160-9643-AA2193B8F1C6}">
      <dgm:prSet custT="1"/>
      <dgm:spPr/>
      <dgm:t>
        <a:bodyPr/>
        <a:lstStyle/>
        <a:p>
          <a:r>
            <a:rPr lang="en-GB" sz="2400" b="1" dirty="0"/>
            <a:t>Adapt to change </a:t>
          </a:r>
          <a:endParaRPr lang="en-US" sz="2400" dirty="0"/>
        </a:p>
      </dgm:t>
    </dgm:pt>
    <dgm:pt modelId="{D33DC52E-BFC2-4E95-8D4B-2DD76747366C}" type="parTrans" cxnId="{6C53F81F-2BCB-47CD-8FF3-1E69EB603EE0}">
      <dgm:prSet/>
      <dgm:spPr/>
      <dgm:t>
        <a:bodyPr/>
        <a:lstStyle/>
        <a:p>
          <a:endParaRPr lang="en-US"/>
        </a:p>
      </dgm:t>
    </dgm:pt>
    <dgm:pt modelId="{951CAC8C-FE6A-43AE-A9CA-E1134A293923}" type="sibTrans" cxnId="{6C53F81F-2BCB-47CD-8FF3-1E69EB603EE0}">
      <dgm:prSet/>
      <dgm:spPr/>
      <dgm:t>
        <a:bodyPr/>
        <a:lstStyle/>
        <a:p>
          <a:endParaRPr lang="en-US"/>
        </a:p>
      </dgm:t>
    </dgm:pt>
    <dgm:pt modelId="{80C0FA5B-BEDC-4816-ABC7-2ABB9B1C5BDD}">
      <dgm:prSet custT="1"/>
      <dgm:spPr/>
      <dgm:t>
        <a:bodyPr/>
        <a:lstStyle/>
        <a:p>
          <a:r>
            <a:rPr lang="en-GB" sz="2400" b="1" dirty="0"/>
            <a:t>Manage projects </a:t>
          </a:r>
          <a:endParaRPr lang="en-US" sz="2400" dirty="0"/>
        </a:p>
      </dgm:t>
    </dgm:pt>
    <dgm:pt modelId="{935EA9A0-D215-47A2-B2E9-16322AAB074D}" type="parTrans" cxnId="{2DB7FC15-DB67-4890-97E2-F9F52D9DAC3B}">
      <dgm:prSet/>
      <dgm:spPr/>
      <dgm:t>
        <a:bodyPr/>
        <a:lstStyle/>
        <a:p>
          <a:endParaRPr lang="en-US"/>
        </a:p>
      </dgm:t>
    </dgm:pt>
    <dgm:pt modelId="{314A185C-D532-4383-8382-17D2A789A914}" type="sibTrans" cxnId="{2DB7FC15-DB67-4890-97E2-F9F52D9DAC3B}">
      <dgm:prSet/>
      <dgm:spPr/>
      <dgm:t>
        <a:bodyPr/>
        <a:lstStyle/>
        <a:p>
          <a:endParaRPr lang="en-US"/>
        </a:p>
      </dgm:t>
    </dgm:pt>
    <dgm:pt modelId="{DB824029-6928-4F1C-A53D-F55DE0B57629}">
      <dgm:prSet custT="1"/>
      <dgm:spPr/>
      <dgm:t>
        <a:bodyPr/>
        <a:lstStyle/>
        <a:p>
          <a:r>
            <a:rPr lang="en-GB" sz="2400" b="1" dirty="0"/>
            <a:t>Use digital technology </a:t>
          </a:r>
          <a:endParaRPr lang="en-US" sz="2400" dirty="0"/>
        </a:p>
      </dgm:t>
    </dgm:pt>
    <dgm:pt modelId="{509E4EFD-5241-422F-921A-F84E3C494667}" type="parTrans" cxnId="{D4C7CF2B-0D7B-4B76-90F3-ABBBAE4A84F1}">
      <dgm:prSet/>
      <dgm:spPr/>
      <dgm:t>
        <a:bodyPr/>
        <a:lstStyle/>
        <a:p>
          <a:endParaRPr lang="en-US"/>
        </a:p>
      </dgm:t>
    </dgm:pt>
    <dgm:pt modelId="{71D7CEC1-61C1-4ECA-805D-156C45C5071E}" type="sibTrans" cxnId="{D4C7CF2B-0D7B-4B76-90F3-ABBBAE4A84F1}">
      <dgm:prSet/>
      <dgm:spPr/>
      <dgm:t>
        <a:bodyPr/>
        <a:lstStyle/>
        <a:p>
          <a:endParaRPr lang="en-US"/>
        </a:p>
      </dgm:t>
    </dgm:pt>
    <dgm:pt modelId="{AD7EACE5-C588-490A-8F4D-92BE3FB610D5}">
      <dgm:prSet custT="1"/>
      <dgm:spPr/>
      <dgm:t>
        <a:bodyPr/>
        <a:lstStyle/>
        <a:p>
          <a:r>
            <a:rPr lang="en-GB" sz="2400" b="1" dirty="0"/>
            <a:t>Solve problems </a:t>
          </a:r>
          <a:endParaRPr lang="en-US" sz="2400" dirty="0"/>
        </a:p>
      </dgm:t>
    </dgm:pt>
    <dgm:pt modelId="{82B2792F-FCE3-461B-AB06-9719623F13AD}" type="parTrans" cxnId="{51515A11-F901-48D8-9A0D-9C06B9ED243E}">
      <dgm:prSet/>
      <dgm:spPr/>
      <dgm:t>
        <a:bodyPr/>
        <a:lstStyle/>
        <a:p>
          <a:endParaRPr lang="en-US"/>
        </a:p>
      </dgm:t>
    </dgm:pt>
    <dgm:pt modelId="{CD77705F-2DBB-4136-9CDD-CC60CCF9C3AD}" type="sibTrans" cxnId="{51515A11-F901-48D8-9A0D-9C06B9ED243E}">
      <dgm:prSet/>
      <dgm:spPr/>
      <dgm:t>
        <a:bodyPr/>
        <a:lstStyle/>
        <a:p>
          <a:endParaRPr lang="en-US"/>
        </a:p>
      </dgm:t>
    </dgm:pt>
    <dgm:pt modelId="{74F83837-A2BA-4E33-929B-1BDBA9634D3E}">
      <dgm:prSet custT="1"/>
      <dgm:spPr/>
      <dgm:t>
        <a:bodyPr/>
        <a:lstStyle/>
        <a:p>
          <a:r>
            <a:rPr lang="en-GB" sz="2400" b="1" dirty="0"/>
            <a:t>Support business goals</a:t>
          </a:r>
          <a:endParaRPr lang="en-US" sz="2400" dirty="0"/>
        </a:p>
      </dgm:t>
    </dgm:pt>
    <dgm:pt modelId="{264D0673-47D8-4A4A-BC05-0E17D31A6FD6}" type="parTrans" cxnId="{2CAA2929-2EB2-43E1-815D-6A166B1671AA}">
      <dgm:prSet/>
      <dgm:spPr/>
      <dgm:t>
        <a:bodyPr/>
        <a:lstStyle/>
        <a:p>
          <a:endParaRPr lang="en-US"/>
        </a:p>
      </dgm:t>
    </dgm:pt>
    <dgm:pt modelId="{B5E81109-7AF4-41DA-AB06-76148CE28867}" type="sibTrans" cxnId="{2CAA2929-2EB2-43E1-815D-6A166B1671AA}">
      <dgm:prSet/>
      <dgm:spPr/>
      <dgm:t>
        <a:bodyPr/>
        <a:lstStyle/>
        <a:p>
          <a:endParaRPr lang="en-US"/>
        </a:p>
      </dgm:t>
    </dgm:pt>
    <dgm:pt modelId="{3D493466-5E83-4299-8932-FF9C70F65A9F}" type="pres">
      <dgm:prSet presAssocID="{8C0C3CE9-211F-45AA-9AB0-A86FD6975265}" presName="linear" presStyleCnt="0">
        <dgm:presLayoutVars>
          <dgm:animLvl val="lvl"/>
          <dgm:resizeHandles val="exact"/>
        </dgm:presLayoutVars>
      </dgm:prSet>
      <dgm:spPr/>
    </dgm:pt>
    <dgm:pt modelId="{2028D560-BA76-4BA7-ACD7-E2C083BA5E17}" type="pres">
      <dgm:prSet presAssocID="{3378CC92-B995-4F4D-8003-D3FA3607911A}" presName="parentText" presStyleLbl="node1" presStyleIdx="0" presStyleCnt="1">
        <dgm:presLayoutVars>
          <dgm:chMax val="0"/>
          <dgm:bulletEnabled val="1"/>
        </dgm:presLayoutVars>
      </dgm:prSet>
      <dgm:spPr/>
    </dgm:pt>
    <dgm:pt modelId="{4F0FB1BF-2624-45F2-AD49-5B34FA1344EE}" type="pres">
      <dgm:prSet presAssocID="{3378CC92-B995-4F4D-8003-D3FA3607911A}" presName="childText" presStyleLbl="revTx" presStyleIdx="0" presStyleCnt="1" custLinFactNeighborX="-547" custLinFactNeighborY="-5499">
        <dgm:presLayoutVars>
          <dgm:bulletEnabled val="1"/>
        </dgm:presLayoutVars>
      </dgm:prSet>
      <dgm:spPr/>
    </dgm:pt>
  </dgm:ptLst>
  <dgm:cxnLst>
    <dgm:cxn modelId="{56B17C05-36E2-4E30-96E8-BFA91D23C8F6}" type="presOf" srcId="{B5816340-2549-4160-9643-AA2193B8F1C6}" destId="{4F0FB1BF-2624-45F2-AD49-5B34FA1344EE}" srcOrd="0" destOrd="0" presId="urn:microsoft.com/office/officeart/2005/8/layout/vList2"/>
    <dgm:cxn modelId="{51515A11-F901-48D8-9A0D-9C06B9ED243E}" srcId="{3378CC92-B995-4F4D-8003-D3FA3607911A}" destId="{AD7EACE5-C588-490A-8F4D-92BE3FB610D5}" srcOrd="3" destOrd="0" parTransId="{82B2792F-FCE3-461B-AB06-9719623F13AD}" sibTransId="{CD77705F-2DBB-4136-9CDD-CC60CCF9C3AD}"/>
    <dgm:cxn modelId="{2DB7FC15-DB67-4890-97E2-F9F52D9DAC3B}" srcId="{3378CC92-B995-4F4D-8003-D3FA3607911A}" destId="{80C0FA5B-BEDC-4816-ABC7-2ABB9B1C5BDD}" srcOrd="1" destOrd="0" parTransId="{935EA9A0-D215-47A2-B2E9-16322AAB074D}" sibTransId="{314A185C-D532-4383-8382-17D2A789A914}"/>
    <dgm:cxn modelId="{2FB4FF1D-5B22-4294-95BE-067B7E4A3D4D}" type="presOf" srcId="{DB824029-6928-4F1C-A53D-F55DE0B57629}" destId="{4F0FB1BF-2624-45F2-AD49-5B34FA1344EE}" srcOrd="0" destOrd="2" presId="urn:microsoft.com/office/officeart/2005/8/layout/vList2"/>
    <dgm:cxn modelId="{6C53F81F-2BCB-47CD-8FF3-1E69EB603EE0}" srcId="{3378CC92-B995-4F4D-8003-D3FA3607911A}" destId="{B5816340-2549-4160-9643-AA2193B8F1C6}" srcOrd="0" destOrd="0" parTransId="{D33DC52E-BFC2-4E95-8D4B-2DD76747366C}" sibTransId="{951CAC8C-FE6A-43AE-A9CA-E1134A293923}"/>
    <dgm:cxn modelId="{2CAA2929-2EB2-43E1-815D-6A166B1671AA}" srcId="{3378CC92-B995-4F4D-8003-D3FA3607911A}" destId="{74F83837-A2BA-4E33-929B-1BDBA9634D3E}" srcOrd="4" destOrd="0" parTransId="{264D0673-47D8-4A4A-BC05-0E17D31A6FD6}" sibTransId="{B5E81109-7AF4-41DA-AB06-76148CE28867}"/>
    <dgm:cxn modelId="{D4C7CF2B-0D7B-4B76-90F3-ABBBAE4A84F1}" srcId="{3378CC92-B995-4F4D-8003-D3FA3607911A}" destId="{DB824029-6928-4F1C-A53D-F55DE0B57629}" srcOrd="2" destOrd="0" parTransId="{509E4EFD-5241-422F-921A-F84E3C494667}" sibTransId="{71D7CEC1-61C1-4ECA-805D-156C45C5071E}"/>
    <dgm:cxn modelId="{BE636464-0643-42AA-B1C1-88B8D2F2FCFD}" type="presOf" srcId="{8C0C3CE9-211F-45AA-9AB0-A86FD6975265}" destId="{3D493466-5E83-4299-8932-FF9C70F65A9F}" srcOrd="0" destOrd="0" presId="urn:microsoft.com/office/officeart/2005/8/layout/vList2"/>
    <dgm:cxn modelId="{1CDC916D-C40B-4C1F-BF88-77B00DC27D5E}" type="presOf" srcId="{AD7EACE5-C588-490A-8F4D-92BE3FB610D5}" destId="{4F0FB1BF-2624-45F2-AD49-5B34FA1344EE}" srcOrd="0" destOrd="3" presId="urn:microsoft.com/office/officeart/2005/8/layout/vList2"/>
    <dgm:cxn modelId="{E81FC878-D36E-4186-9A11-3BD6FF6A962B}" type="presOf" srcId="{74F83837-A2BA-4E33-929B-1BDBA9634D3E}" destId="{4F0FB1BF-2624-45F2-AD49-5B34FA1344EE}" srcOrd="0" destOrd="4" presId="urn:microsoft.com/office/officeart/2005/8/layout/vList2"/>
    <dgm:cxn modelId="{B929928C-982E-4B1F-B3D4-1AF3C84FB1BF}" type="presOf" srcId="{3378CC92-B995-4F4D-8003-D3FA3607911A}" destId="{2028D560-BA76-4BA7-ACD7-E2C083BA5E17}" srcOrd="0" destOrd="0" presId="urn:microsoft.com/office/officeart/2005/8/layout/vList2"/>
    <dgm:cxn modelId="{6FBD57BA-9FE6-47FC-8AC9-048717206462}" srcId="{8C0C3CE9-211F-45AA-9AB0-A86FD6975265}" destId="{3378CC92-B995-4F4D-8003-D3FA3607911A}" srcOrd="0" destOrd="0" parTransId="{E7551F0D-0501-41C0-91D4-8E327BC39CE2}" sibTransId="{C5AA3422-11D5-4605-B152-6F423A09FA8B}"/>
    <dgm:cxn modelId="{0A4303D7-6C48-43CD-A624-A2E1D3FB39E2}" type="presOf" srcId="{80C0FA5B-BEDC-4816-ABC7-2ABB9B1C5BDD}" destId="{4F0FB1BF-2624-45F2-AD49-5B34FA1344EE}" srcOrd="0" destOrd="1" presId="urn:microsoft.com/office/officeart/2005/8/layout/vList2"/>
    <dgm:cxn modelId="{3286081A-AB46-44C0-8AED-A15FD03D5390}" type="presParOf" srcId="{3D493466-5E83-4299-8932-FF9C70F65A9F}" destId="{2028D560-BA76-4BA7-ACD7-E2C083BA5E17}" srcOrd="0" destOrd="0" presId="urn:microsoft.com/office/officeart/2005/8/layout/vList2"/>
    <dgm:cxn modelId="{E32F1372-8F54-4FB5-9696-7214471D6ADC}" type="presParOf" srcId="{3D493466-5E83-4299-8932-FF9C70F65A9F}" destId="{4F0FB1BF-2624-45F2-AD49-5B34FA1344EE}"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04FD65B-1657-4FF8-81CC-3BB76489AEB3}"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0892B0DA-8712-4FA2-A55F-0DE7797B4B5D}">
      <dgm:prSet/>
      <dgm:spPr/>
      <dgm:t>
        <a:bodyPr/>
        <a:lstStyle/>
        <a:p>
          <a:r>
            <a:rPr lang="en-GB" b="1"/>
            <a:t>Similarities</a:t>
          </a:r>
          <a:endParaRPr lang="en-US"/>
        </a:p>
      </dgm:t>
    </dgm:pt>
    <dgm:pt modelId="{0E418D4A-7516-418B-8EB0-555303175709}" type="parTrans" cxnId="{7941E699-AFDA-4214-882D-8D3C301B1B4B}">
      <dgm:prSet/>
      <dgm:spPr/>
      <dgm:t>
        <a:bodyPr/>
        <a:lstStyle/>
        <a:p>
          <a:endParaRPr lang="en-US"/>
        </a:p>
      </dgm:t>
    </dgm:pt>
    <dgm:pt modelId="{CDEC77B0-94AD-4DAF-AF8A-C7C1ED43C5C4}" type="sibTrans" cxnId="{7941E699-AFDA-4214-882D-8D3C301B1B4B}">
      <dgm:prSet/>
      <dgm:spPr/>
      <dgm:t>
        <a:bodyPr/>
        <a:lstStyle/>
        <a:p>
          <a:endParaRPr lang="en-US"/>
        </a:p>
      </dgm:t>
    </dgm:pt>
    <dgm:pt modelId="{D7095BF6-6287-403B-8829-26947AECCADD}">
      <dgm:prSet/>
      <dgm:spPr/>
      <dgm:t>
        <a:bodyPr/>
        <a:lstStyle/>
        <a:p>
          <a:r>
            <a:rPr lang="en-GB" b="1"/>
            <a:t>Assess skills and experience</a:t>
          </a:r>
          <a:endParaRPr lang="en-US"/>
        </a:p>
      </dgm:t>
    </dgm:pt>
    <dgm:pt modelId="{8BC3620A-C4E8-4D29-AFB3-6612E3C41421}" type="parTrans" cxnId="{96931FD8-A16F-4836-A104-8A88EF54C47F}">
      <dgm:prSet/>
      <dgm:spPr/>
      <dgm:t>
        <a:bodyPr/>
        <a:lstStyle/>
        <a:p>
          <a:endParaRPr lang="en-US"/>
        </a:p>
      </dgm:t>
    </dgm:pt>
    <dgm:pt modelId="{00E03305-FB12-4595-A2BE-239CDE13071C}" type="sibTrans" cxnId="{96931FD8-A16F-4836-A104-8A88EF54C47F}">
      <dgm:prSet/>
      <dgm:spPr/>
      <dgm:t>
        <a:bodyPr/>
        <a:lstStyle/>
        <a:p>
          <a:endParaRPr lang="en-US"/>
        </a:p>
      </dgm:t>
    </dgm:pt>
    <dgm:pt modelId="{0D2277B7-FF34-4FBE-84E6-3E502BB9AE8B}">
      <dgm:prSet/>
      <dgm:spPr/>
      <dgm:t>
        <a:bodyPr/>
        <a:lstStyle/>
        <a:p>
          <a:r>
            <a:rPr lang="en-GB" b="1"/>
            <a:t>Evaluate candidate suitability </a:t>
          </a:r>
          <a:endParaRPr lang="en-US"/>
        </a:p>
      </dgm:t>
    </dgm:pt>
    <dgm:pt modelId="{A3999D10-2DF3-4070-A02E-5B161273D5F2}" type="parTrans" cxnId="{E6E6D658-2A07-4B5B-B2EF-66A29362B5BB}">
      <dgm:prSet/>
      <dgm:spPr/>
      <dgm:t>
        <a:bodyPr/>
        <a:lstStyle/>
        <a:p>
          <a:endParaRPr lang="en-US"/>
        </a:p>
      </dgm:t>
    </dgm:pt>
    <dgm:pt modelId="{9127CDF6-1E42-4E2F-A750-C9803C404D13}" type="sibTrans" cxnId="{E6E6D658-2A07-4B5B-B2EF-66A29362B5BB}">
      <dgm:prSet/>
      <dgm:spPr/>
      <dgm:t>
        <a:bodyPr/>
        <a:lstStyle/>
        <a:p>
          <a:endParaRPr lang="en-US"/>
        </a:p>
      </dgm:t>
    </dgm:pt>
    <dgm:pt modelId="{3477FE00-35EE-4410-ABE5-385EB5918046}">
      <dgm:prSet/>
      <dgm:spPr/>
      <dgm:t>
        <a:bodyPr/>
        <a:lstStyle/>
        <a:p>
          <a:r>
            <a:rPr lang="en-GB" b="1"/>
            <a:t>Support recruitment decisions</a:t>
          </a:r>
          <a:endParaRPr lang="en-US"/>
        </a:p>
      </dgm:t>
    </dgm:pt>
    <dgm:pt modelId="{E1282AA3-6F01-4AA5-87B7-83F95188470C}" type="parTrans" cxnId="{B3D88F7C-8BA3-4575-AADF-518FDF1514E6}">
      <dgm:prSet/>
      <dgm:spPr/>
      <dgm:t>
        <a:bodyPr/>
        <a:lstStyle/>
        <a:p>
          <a:endParaRPr lang="en-US"/>
        </a:p>
      </dgm:t>
    </dgm:pt>
    <dgm:pt modelId="{49FD5F46-3472-47BA-ACF1-5B31262BB6AB}" type="sibTrans" cxnId="{B3D88F7C-8BA3-4575-AADF-518FDF1514E6}">
      <dgm:prSet/>
      <dgm:spPr/>
      <dgm:t>
        <a:bodyPr/>
        <a:lstStyle/>
        <a:p>
          <a:endParaRPr lang="en-US"/>
        </a:p>
      </dgm:t>
    </dgm:pt>
    <dgm:pt modelId="{E35B4D99-3F25-476D-BA49-295C6A6B33F0}">
      <dgm:prSet/>
      <dgm:spPr/>
      <dgm:t>
        <a:bodyPr/>
        <a:lstStyle/>
        <a:p>
          <a:r>
            <a:rPr lang="en-GB" dirty="0"/>
            <a:t>Virtual interviews offer greater flexibility and cost  efficiency, whereas face to face interviews facilitate richer interpersonal interaction and observation of non-verbal cues.</a:t>
          </a:r>
          <a:endParaRPr lang="en-US" dirty="0"/>
        </a:p>
      </dgm:t>
    </dgm:pt>
    <dgm:pt modelId="{25842A62-6B3C-4C12-BB64-E698C26B6446}" type="parTrans" cxnId="{6018585A-42E6-440D-ABFF-AE9C3665FC23}">
      <dgm:prSet/>
      <dgm:spPr/>
      <dgm:t>
        <a:bodyPr/>
        <a:lstStyle/>
        <a:p>
          <a:endParaRPr lang="en-US"/>
        </a:p>
      </dgm:t>
    </dgm:pt>
    <dgm:pt modelId="{86D8C3DC-52A7-417C-BD34-D3F06985D988}" type="sibTrans" cxnId="{6018585A-42E6-440D-ABFF-AE9C3665FC23}">
      <dgm:prSet/>
      <dgm:spPr/>
      <dgm:t>
        <a:bodyPr/>
        <a:lstStyle/>
        <a:p>
          <a:endParaRPr lang="en-US"/>
        </a:p>
      </dgm:t>
    </dgm:pt>
    <dgm:pt modelId="{A7DCD49A-32FD-482D-928F-20B538142546}" type="pres">
      <dgm:prSet presAssocID="{B04FD65B-1657-4FF8-81CC-3BB76489AEB3}" presName="linear" presStyleCnt="0">
        <dgm:presLayoutVars>
          <dgm:animLvl val="lvl"/>
          <dgm:resizeHandles val="exact"/>
        </dgm:presLayoutVars>
      </dgm:prSet>
      <dgm:spPr/>
    </dgm:pt>
    <dgm:pt modelId="{4418C791-E0F3-406F-83F3-04D5E0D05AA1}" type="pres">
      <dgm:prSet presAssocID="{0892B0DA-8712-4FA2-A55F-0DE7797B4B5D}" presName="parentText" presStyleLbl="node1" presStyleIdx="0" presStyleCnt="2">
        <dgm:presLayoutVars>
          <dgm:chMax val="0"/>
          <dgm:bulletEnabled val="1"/>
        </dgm:presLayoutVars>
      </dgm:prSet>
      <dgm:spPr/>
    </dgm:pt>
    <dgm:pt modelId="{1099C5B7-2521-43D0-8DD3-8669AB45AE7A}" type="pres">
      <dgm:prSet presAssocID="{0892B0DA-8712-4FA2-A55F-0DE7797B4B5D}" presName="childText" presStyleLbl="revTx" presStyleIdx="0" presStyleCnt="1">
        <dgm:presLayoutVars>
          <dgm:bulletEnabled val="1"/>
        </dgm:presLayoutVars>
      </dgm:prSet>
      <dgm:spPr/>
    </dgm:pt>
    <dgm:pt modelId="{6085735F-5937-42EE-B813-0F42E6588EBF}" type="pres">
      <dgm:prSet presAssocID="{E35B4D99-3F25-476D-BA49-295C6A6B33F0}" presName="parentText" presStyleLbl="node1" presStyleIdx="1" presStyleCnt="2">
        <dgm:presLayoutVars>
          <dgm:chMax val="0"/>
          <dgm:bulletEnabled val="1"/>
        </dgm:presLayoutVars>
      </dgm:prSet>
      <dgm:spPr/>
    </dgm:pt>
  </dgm:ptLst>
  <dgm:cxnLst>
    <dgm:cxn modelId="{1C5A8018-ED66-4956-86C7-BC118262D879}" type="presOf" srcId="{0892B0DA-8712-4FA2-A55F-0DE7797B4B5D}" destId="{4418C791-E0F3-406F-83F3-04D5E0D05AA1}" srcOrd="0" destOrd="0" presId="urn:microsoft.com/office/officeart/2005/8/layout/vList2"/>
    <dgm:cxn modelId="{2F69113E-449C-42E8-A33E-51C938F57325}" type="presOf" srcId="{0D2277B7-FF34-4FBE-84E6-3E502BB9AE8B}" destId="{1099C5B7-2521-43D0-8DD3-8669AB45AE7A}" srcOrd="0" destOrd="1" presId="urn:microsoft.com/office/officeart/2005/8/layout/vList2"/>
    <dgm:cxn modelId="{E6E6D658-2A07-4B5B-B2EF-66A29362B5BB}" srcId="{0892B0DA-8712-4FA2-A55F-0DE7797B4B5D}" destId="{0D2277B7-FF34-4FBE-84E6-3E502BB9AE8B}" srcOrd="1" destOrd="0" parTransId="{A3999D10-2DF3-4070-A02E-5B161273D5F2}" sibTransId="{9127CDF6-1E42-4E2F-A750-C9803C404D13}"/>
    <dgm:cxn modelId="{6018585A-42E6-440D-ABFF-AE9C3665FC23}" srcId="{B04FD65B-1657-4FF8-81CC-3BB76489AEB3}" destId="{E35B4D99-3F25-476D-BA49-295C6A6B33F0}" srcOrd="1" destOrd="0" parTransId="{25842A62-6B3C-4C12-BB64-E698C26B6446}" sibTransId="{86D8C3DC-52A7-417C-BD34-D3F06985D988}"/>
    <dgm:cxn modelId="{B3D88F7C-8BA3-4575-AADF-518FDF1514E6}" srcId="{0892B0DA-8712-4FA2-A55F-0DE7797B4B5D}" destId="{3477FE00-35EE-4410-ABE5-385EB5918046}" srcOrd="2" destOrd="0" parTransId="{E1282AA3-6F01-4AA5-87B7-83F95188470C}" sibTransId="{49FD5F46-3472-47BA-ACF1-5B31262BB6AB}"/>
    <dgm:cxn modelId="{A5D62580-DCD1-409F-9FBC-F0139C5C5D1B}" type="presOf" srcId="{3477FE00-35EE-4410-ABE5-385EB5918046}" destId="{1099C5B7-2521-43D0-8DD3-8669AB45AE7A}" srcOrd="0" destOrd="2" presId="urn:microsoft.com/office/officeart/2005/8/layout/vList2"/>
    <dgm:cxn modelId="{9DD6BA8C-BC33-45A3-9634-5CBAB6E359E3}" type="presOf" srcId="{B04FD65B-1657-4FF8-81CC-3BB76489AEB3}" destId="{A7DCD49A-32FD-482D-928F-20B538142546}" srcOrd="0" destOrd="0" presId="urn:microsoft.com/office/officeart/2005/8/layout/vList2"/>
    <dgm:cxn modelId="{48F59194-2F65-4B35-8D34-39688ECD0549}" type="presOf" srcId="{E35B4D99-3F25-476D-BA49-295C6A6B33F0}" destId="{6085735F-5937-42EE-B813-0F42E6588EBF}" srcOrd="0" destOrd="0" presId="urn:microsoft.com/office/officeart/2005/8/layout/vList2"/>
    <dgm:cxn modelId="{7941E699-AFDA-4214-882D-8D3C301B1B4B}" srcId="{B04FD65B-1657-4FF8-81CC-3BB76489AEB3}" destId="{0892B0DA-8712-4FA2-A55F-0DE7797B4B5D}" srcOrd="0" destOrd="0" parTransId="{0E418D4A-7516-418B-8EB0-555303175709}" sibTransId="{CDEC77B0-94AD-4DAF-AF8A-C7C1ED43C5C4}"/>
    <dgm:cxn modelId="{26B1F9A0-2076-4948-8E43-091E2C1A18C3}" type="presOf" srcId="{D7095BF6-6287-403B-8829-26947AECCADD}" destId="{1099C5B7-2521-43D0-8DD3-8669AB45AE7A}" srcOrd="0" destOrd="0" presId="urn:microsoft.com/office/officeart/2005/8/layout/vList2"/>
    <dgm:cxn modelId="{96931FD8-A16F-4836-A104-8A88EF54C47F}" srcId="{0892B0DA-8712-4FA2-A55F-0DE7797B4B5D}" destId="{D7095BF6-6287-403B-8829-26947AECCADD}" srcOrd="0" destOrd="0" parTransId="{8BC3620A-C4E8-4D29-AFB3-6612E3C41421}" sibTransId="{00E03305-FB12-4595-A2BE-239CDE13071C}"/>
    <dgm:cxn modelId="{C111BA89-6B03-42EB-A88B-EFC8A1D269A9}" type="presParOf" srcId="{A7DCD49A-32FD-482D-928F-20B538142546}" destId="{4418C791-E0F3-406F-83F3-04D5E0D05AA1}" srcOrd="0" destOrd="0" presId="urn:microsoft.com/office/officeart/2005/8/layout/vList2"/>
    <dgm:cxn modelId="{3F3E1848-4D6F-403B-A0D4-EDF08DC0C73F}" type="presParOf" srcId="{A7DCD49A-32FD-482D-928F-20B538142546}" destId="{1099C5B7-2521-43D0-8DD3-8669AB45AE7A}" srcOrd="1" destOrd="0" presId="urn:microsoft.com/office/officeart/2005/8/layout/vList2"/>
    <dgm:cxn modelId="{73D31262-1D08-4779-AA66-069541C98CFB}" type="presParOf" srcId="{A7DCD49A-32FD-482D-928F-20B538142546}" destId="{6085735F-5937-42EE-B813-0F42E6588EBF}"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28D560-BA76-4BA7-ACD7-E2C083BA5E17}">
      <dsp:nvSpPr>
        <dsp:cNvPr id="0" name=""/>
        <dsp:cNvSpPr/>
      </dsp:nvSpPr>
      <dsp:spPr>
        <a:xfrm>
          <a:off x="0" y="1460"/>
          <a:ext cx="6868885" cy="84707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Organisational transformation requires employees who can: </a:t>
          </a:r>
          <a:endParaRPr lang="en-US" sz="2400" kern="1200" dirty="0"/>
        </a:p>
      </dsp:txBody>
      <dsp:txXfrm>
        <a:off x="41351" y="42811"/>
        <a:ext cx="6786183" cy="764377"/>
      </dsp:txXfrm>
    </dsp:sp>
    <dsp:sp modelId="{4F0FB1BF-2624-45F2-AD49-5B34FA1344EE}">
      <dsp:nvSpPr>
        <dsp:cNvPr id="0" name=""/>
        <dsp:cNvSpPr/>
      </dsp:nvSpPr>
      <dsp:spPr>
        <a:xfrm>
          <a:off x="0" y="801958"/>
          <a:ext cx="6868885" cy="18276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8087" tIns="30480" rIns="170688" bIns="30480" numCol="1" spcCol="1270" anchor="t" anchorCtr="0">
          <a:noAutofit/>
        </a:bodyPr>
        <a:lstStyle/>
        <a:p>
          <a:pPr marL="228600" lvl="1" indent="-228600" algn="l" defTabSz="1066800">
            <a:lnSpc>
              <a:spcPct val="90000"/>
            </a:lnSpc>
            <a:spcBef>
              <a:spcPct val="0"/>
            </a:spcBef>
            <a:spcAft>
              <a:spcPct val="20000"/>
            </a:spcAft>
            <a:buChar char="•"/>
          </a:pPr>
          <a:r>
            <a:rPr lang="en-GB" sz="2400" b="1" kern="1200" dirty="0"/>
            <a:t>Adapt to change </a:t>
          </a:r>
          <a:endParaRPr lang="en-US" sz="2400" kern="1200" dirty="0"/>
        </a:p>
        <a:p>
          <a:pPr marL="228600" lvl="1" indent="-228600" algn="l" defTabSz="1066800">
            <a:lnSpc>
              <a:spcPct val="90000"/>
            </a:lnSpc>
            <a:spcBef>
              <a:spcPct val="0"/>
            </a:spcBef>
            <a:spcAft>
              <a:spcPct val="20000"/>
            </a:spcAft>
            <a:buChar char="•"/>
          </a:pPr>
          <a:r>
            <a:rPr lang="en-GB" sz="2400" b="1" kern="1200" dirty="0"/>
            <a:t>Manage projects </a:t>
          </a:r>
          <a:endParaRPr lang="en-US" sz="2400" kern="1200" dirty="0"/>
        </a:p>
        <a:p>
          <a:pPr marL="228600" lvl="1" indent="-228600" algn="l" defTabSz="1066800">
            <a:lnSpc>
              <a:spcPct val="90000"/>
            </a:lnSpc>
            <a:spcBef>
              <a:spcPct val="0"/>
            </a:spcBef>
            <a:spcAft>
              <a:spcPct val="20000"/>
            </a:spcAft>
            <a:buChar char="•"/>
          </a:pPr>
          <a:r>
            <a:rPr lang="en-GB" sz="2400" b="1" kern="1200" dirty="0"/>
            <a:t>Use digital technology </a:t>
          </a:r>
          <a:endParaRPr lang="en-US" sz="2400" kern="1200" dirty="0"/>
        </a:p>
        <a:p>
          <a:pPr marL="228600" lvl="1" indent="-228600" algn="l" defTabSz="1066800">
            <a:lnSpc>
              <a:spcPct val="90000"/>
            </a:lnSpc>
            <a:spcBef>
              <a:spcPct val="0"/>
            </a:spcBef>
            <a:spcAft>
              <a:spcPct val="20000"/>
            </a:spcAft>
            <a:buChar char="•"/>
          </a:pPr>
          <a:r>
            <a:rPr lang="en-GB" sz="2400" b="1" kern="1200" dirty="0"/>
            <a:t>Solve problems </a:t>
          </a:r>
          <a:endParaRPr lang="en-US" sz="2400" kern="1200" dirty="0"/>
        </a:p>
        <a:p>
          <a:pPr marL="228600" lvl="1" indent="-228600" algn="l" defTabSz="1066800">
            <a:lnSpc>
              <a:spcPct val="90000"/>
            </a:lnSpc>
            <a:spcBef>
              <a:spcPct val="0"/>
            </a:spcBef>
            <a:spcAft>
              <a:spcPct val="20000"/>
            </a:spcAft>
            <a:buChar char="•"/>
          </a:pPr>
          <a:r>
            <a:rPr lang="en-GB" sz="2400" b="1" kern="1200" dirty="0"/>
            <a:t>Support business goals</a:t>
          </a:r>
          <a:endParaRPr lang="en-US" sz="2400" kern="1200" dirty="0"/>
        </a:p>
      </dsp:txBody>
      <dsp:txXfrm>
        <a:off x="0" y="801958"/>
        <a:ext cx="6868885" cy="182765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18C791-E0F3-406F-83F3-04D5E0D05AA1}">
      <dsp:nvSpPr>
        <dsp:cNvPr id="0" name=""/>
        <dsp:cNvSpPr/>
      </dsp:nvSpPr>
      <dsp:spPr>
        <a:xfrm>
          <a:off x="0" y="132313"/>
          <a:ext cx="8588828" cy="67874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a:t>Similarities</a:t>
          </a:r>
          <a:endParaRPr lang="en-US" sz="1700" kern="1200"/>
        </a:p>
      </dsp:txBody>
      <dsp:txXfrm>
        <a:off x="33134" y="165447"/>
        <a:ext cx="8522560" cy="612478"/>
      </dsp:txXfrm>
    </dsp:sp>
    <dsp:sp modelId="{1099C5B7-2521-43D0-8DD3-8669AB45AE7A}">
      <dsp:nvSpPr>
        <dsp:cNvPr id="0" name=""/>
        <dsp:cNvSpPr/>
      </dsp:nvSpPr>
      <dsp:spPr>
        <a:xfrm>
          <a:off x="0" y="811059"/>
          <a:ext cx="8588828" cy="6862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72695" tIns="21590" rIns="120904" bIns="21590" numCol="1" spcCol="1270" anchor="t" anchorCtr="0">
          <a:noAutofit/>
        </a:bodyPr>
        <a:lstStyle/>
        <a:p>
          <a:pPr marL="114300" lvl="1" indent="-114300" algn="l" defTabSz="577850">
            <a:lnSpc>
              <a:spcPct val="90000"/>
            </a:lnSpc>
            <a:spcBef>
              <a:spcPct val="0"/>
            </a:spcBef>
            <a:spcAft>
              <a:spcPct val="20000"/>
            </a:spcAft>
            <a:buChar char="•"/>
          </a:pPr>
          <a:r>
            <a:rPr lang="en-GB" sz="1300" b="1" kern="1200"/>
            <a:t>Assess skills and experience</a:t>
          </a:r>
          <a:endParaRPr lang="en-US" sz="1300" kern="1200"/>
        </a:p>
        <a:p>
          <a:pPr marL="114300" lvl="1" indent="-114300" algn="l" defTabSz="577850">
            <a:lnSpc>
              <a:spcPct val="90000"/>
            </a:lnSpc>
            <a:spcBef>
              <a:spcPct val="0"/>
            </a:spcBef>
            <a:spcAft>
              <a:spcPct val="20000"/>
            </a:spcAft>
            <a:buChar char="•"/>
          </a:pPr>
          <a:r>
            <a:rPr lang="en-GB" sz="1300" b="1" kern="1200"/>
            <a:t>Evaluate candidate suitability </a:t>
          </a:r>
          <a:endParaRPr lang="en-US" sz="1300" kern="1200"/>
        </a:p>
        <a:p>
          <a:pPr marL="114300" lvl="1" indent="-114300" algn="l" defTabSz="577850">
            <a:lnSpc>
              <a:spcPct val="90000"/>
            </a:lnSpc>
            <a:spcBef>
              <a:spcPct val="0"/>
            </a:spcBef>
            <a:spcAft>
              <a:spcPct val="20000"/>
            </a:spcAft>
            <a:buChar char="•"/>
          </a:pPr>
          <a:r>
            <a:rPr lang="en-GB" sz="1300" b="1" kern="1200"/>
            <a:t>Support recruitment decisions</a:t>
          </a:r>
          <a:endParaRPr lang="en-US" sz="1300" kern="1200"/>
        </a:p>
      </dsp:txBody>
      <dsp:txXfrm>
        <a:off x="0" y="811059"/>
        <a:ext cx="8588828" cy="686204"/>
      </dsp:txXfrm>
    </dsp:sp>
    <dsp:sp modelId="{6085735F-5937-42EE-B813-0F42E6588EBF}">
      <dsp:nvSpPr>
        <dsp:cNvPr id="0" name=""/>
        <dsp:cNvSpPr/>
      </dsp:nvSpPr>
      <dsp:spPr>
        <a:xfrm>
          <a:off x="0" y="1497264"/>
          <a:ext cx="8588828" cy="67874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Virtual interviews offer greater flexibility and cost  efficiency, whereas face to face interviews facilitate richer interpersonal interaction and observation of non-verbal cues.</a:t>
          </a:r>
          <a:endParaRPr lang="en-US" sz="1700" kern="1200" dirty="0"/>
        </a:p>
      </dsp:txBody>
      <dsp:txXfrm>
        <a:off x="33134" y="1530398"/>
        <a:ext cx="8522560" cy="61247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E743DAA-D594-4E58-A545-E885EA1C59AF}" type="datetimeFigureOut">
              <a:rPr lang="en-GB" smtClean="0"/>
              <a:t>12/07/2026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AF4327D-9645-4127-A0D6-AC9DF1F99048}" type="slidenum">
              <a:rPr lang="en-GB" smtClean="0"/>
              <a:t>‹#›</a:t>
            </a:fld>
            <a:endParaRPr lang="en-GB"/>
          </a:p>
        </p:txBody>
      </p:sp>
    </p:spTree>
    <p:extLst>
      <p:ext uri="{BB962C8B-B14F-4D97-AF65-F5344CB8AC3E}">
        <p14:creationId xmlns:p14="http://schemas.microsoft.com/office/powerpoint/2010/main" val="906897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AF4327D-9645-4127-A0D6-AC9DF1F99048}" type="slidenum">
              <a:rPr lang="en-GB" smtClean="0"/>
              <a:t>9</a:t>
            </a:fld>
            <a:endParaRPr lang="en-GB"/>
          </a:p>
        </p:txBody>
      </p:sp>
    </p:spTree>
    <p:extLst>
      <p:ext uri="{BB962C8B-B14F-4D97-AF65-F5344CB8AC3E}">
        <p14:creationId xmlns:p14="http://schemas.microsoft.com/office/powerpoint/2010/main" val="34122104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AF4327D-9645-4127-A0D6-AC9DF1F99048}" type="slidenum">
              <a:rPr lang="en-GB" smtClean="0"/>
              <a:t>11</a:t>
            </a:fld>
            <a:endParaRPr lang="en-GB"/>
          </a:p>
        </p:txBody>
      </p:sp>
    </p:spTree>
    <p:extLst>
      <p:ext uri="{BB962C8B-B14F-4D97-AF65-F5344CB8AC3E}">
        <p14:creationId xmlns:p14="http://schemas.microsoft.com/office/powerpoint/2010/main" val="16253915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AF4327D-9645-4127-A0D6-AC9DF1F99048}" type="slidenum">
              <a:rPr lang="en-GB" smtClean="0"/>
              <a:t>12</a:t>
            </a:fld>
            <a:endParaRPr lang="en-GB"/>
          </a:p>
        </p:txBody>
      </p:sp>
    </p:spTree>
    <p:extLst>
      <p:ext uri="{BB962C8B-B14F-4D97-AF65-F5344CB8AC3E}">
        <p14:creationId xmlns:p14="http://schemas.microsoft.com/office/powerpoint/2010/main" val="9944800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AF4327D-9645-4127-A0D6-AC9DF1F99048}" type="slidenum">
              <a:rPr lang="en-GB" smtClean="0"/>
              <a:t>13</a:t>
            </a:fld>
            <a:endParaRPr lang="en-GB"/>
          </a:p>
        </p:txBody>
      </p:sp>
    </p:spTree>
    <p:extLst>
      <p:ext uri="{BB962C8B-B14F-4D97-AF65-F5344CB8AC3E}">
        <p14:creationId xmlns:p14="http://schemas.microsoft.com/office/powerpoint/2010/main" val="342405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CA4D1-F20C-F879-9E08-4336084FE1A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2BCA491D-820C-8343-B6A6-67B8F117788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6653F1F2-9847-920D-DA92-683179AB324F}"/>
              </a:ext>
            </a:extLst>
          </p:cNvPr>
          <p:cNvSpPr>
            <a:spLocks noGrp="1"/>
          </p:cNvSpPr>
          <p:nvPr>
            <p:ph type="dt" sz="half" idx="10"/>
          </p:nvPr>
        </p:nvSpPr>
        <p:spPr/>
        <p:txBody>
          <a:bodyPr/>
          <a:lstStyle/>
          <a:p>
            <a:fld id="{489549A1-5325-480A-A0F1-2F7F7B6295E6}" type="datetimeFigureOut">
              <a:rPr lang="en-GB" smtClean="0"/>
              <a:t>12/07/2026</a:t>
            </a:fld>
            <a:endParaRPr lang="en-GB"/>
          </a:p>
        </p:txBody>
      </p:sp>
      <p:sp>
        <p:nvSpPr>
          <p:cNvPr id="5" name="Footer Placeholder 4">
            <a:extLst>
              <a:ext uri="{FF2B5EF4-FFF2-40B4-BE49-F238E27FC236}">
                <a16:creationId xmlns:a16="http://schemas.microsoft.com/office/drawing/2014/main" id="{C56A090F-DA99-9D25-884C-F3DC5CC9AB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32C048-5A13-E3C5-56D5-F5948FB29FA8}"/>
              </a:ext>
            </a:extLst>
          </p:cNvPr>
          <p:cNvSpPr>
            <a:spLocks noGrp="1"/>
          </p:cNvSpPr>
          <p:nvPr>
            <p:ph type="sldNum" sz="quarter" idx="12"/>
          </p:nvPr>
        </p:nvSpPr>
        <p:spPr/>
        <p:txBody>
          <a:bodyPr/>
          <a:lstStyle/>
          <a:p>
            <a:fld id="{BDF40EE7-969C-4ECD-88E2-8BF699430DCB}" type="slidenum">
              <a:rPr lang="en-GB" smtClean="0"/>
              <a:t>‹#›</a:t>
            </a:fld>
            <a:endParaRPr lang="en-GB"/>
          </a:p>
        </p:txBody>
      </p:sp>
    </p:spTree>
    <p:extLst>
      <p:ext uri="{BB962C8B-B14F-4D97-AF65-F5344CB8AC3E}">
        <p14:creationId xmlns:p14="http://schemas.microsoft.com/office/powerpoint/2010/main" val="16435932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B35E8A-44D7-01BD-FFDA-F570FF5A3BF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2DA0EB1-774B-85D5-D877-BA1B7ACDFC3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B17FDC0-8FA0-4C11-B6B0-27DE1848C74C}"/>
              </a:ext>
            </a:extLst>
          </p:cNvPr>
          <p:cNvSpPr>
            <a:spLocks noGrp="1"/>
          </p:cNvSpPr>
          <p:nvPr>
            <p:ph type="dt" sz="half" idx="10"/>
          </p:nvPr>
        </p:nvSpPr>
        <p:spPr/>
        <p:txBody>
          <a:bodyPr/>
          <a:lstStyle/>
          <a:p>
            <a:fld id="{489549A1-5325-480A-A0F1-2F7F7B6295E6}" type="datetimeFigureOut">
              <a:rPr lang="en-GB" smtClean="0"/>
              <a:t>12/07/2026</a:t>
            </a:fld>
            <a:endParaRPr lang="en-GB"/>
          </a:p>
        </p:txBody>
      </p:sp>
      <p:sp>
        <p:nvSpPr>
          <p:cNvPr id="5" name="Footer Placeholder 4">
            <a:extLst>
              <a:ext uri="{FF2B5EF4-FFF2-40B4-BE49-F238E27FC236}">
                <a16:creationId xmlns:a16="http://schemas.microsoft.com/office/drawing/2014/main" id="{A5816836-C6DF-6EF1-993B-F0508278DB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8F0197-4962-7870-E26F-53C56831B0DD}"/>
              </a:ext>
            </a:extLst>
          </p:cNvPr>
          <p:cNvSpPr>
            <a:spLocks noGrp="1"/>
          </p:cNvSpPr>
          <p:nvPr>
            <p:ph type="sldNum" sz="quarter" idx="12"/>
          </p:nvPr>
        </p:nvSpPr>
        <p:spPr/>
        <p:txBody>
          <a:bodyPr/>
          <a:lstStyle/>
          <a:p>
            <a:fld id="{BDF40EE7-969C-4ECD-88E2-8BF699430DCB}" type="slidenum">
              <a:rPr lang="en-GB" smtClean="0"/>
              <a:t>‹#›</a:t>
            </a:fld>
            <a:endParaRPr lang="en-GB"/>
          </a:p>
        </p:txBody>
      </p:sp>
    </p:spTree>
    <p:extLst>
      <p:ext uri="{BB962C8B-B14F-4D97-AF65-F5344CB8AC3E}">
        <p14:creationId xmlns:p14="http://schemas.microsoft.com/office/powerpoint/2010/main" val="5242000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AB571A-5A15-DC1F-D7E4-7EDA2F2AA8F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3EF44D52-1E73-4F7D-593E-7EDC66F25EA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C0606CE-AFEC-77B4-FAF2-16752430CA46}"/>
              </a:ext>
            </a:extLst>
          </p:cNvPr>
          <p:cNvSpPr>
            <a:spLocks noGrp="1"/>
          </p:cNvSpPr>
          <p:nvPr>
            <p:ph type="dt" sz="half" idx="10"/>
          </p:nvPr>
        </p:nvSpPr>
        <p:spPr/>
        <p:txBody>
          <a:bodyPr/>
          <a:lstStyle/>
          <a:p>
            <a:fld id="{489549A1-5325-480A-A0F1-2F7F7B6295E6}" type="datetimeFigureOut">
              <a:rPr lang="en-GB" smtClean="0"/>
              <a:t>12/07/2026</a:t>
            </a:fld>
            <a:endParaRPr lang="en-GB"/>
          </a:p>
        </p:txBody>
      </p:sp>
      <p:sp>
        <p:nvSpPr>
          <p:cNvPr id="5" name="Footer Placeholder 4">
            <a:extLst>
              <a:ext uri="{FF2B5EF4-FFF2-40B4-BE49-F238E27FC236}">
                <a16:creationId xmlns:a16="http://schemas.microsoft.com/office/drawing/2014/main" id="{58C31ABD-6563-8367-FE9D-C65BED5C84E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A91FF3-9D2E-3818-E8FD-CE2661869881}"/>
              </a:ext>
            </a:extLst>
          </p:cNvPr>
          <p:cNvSpPr>
            <a:spLocks noGrp="1"/>
          </p:cNvSpPr>
          <p:nvPr>
            <p:ph type="sldNum" sz="quarter" idx="12"/>
          </p:nvPr>
        </p:nvSpPr>
        <p:spPr/>
        <p:txBody>
          <a:bodyPr/>
          <a:lstStyle/>
          <a:p>
            <a:fld id="{BDF40EE7-969C-4ECD-88E2-8BF699430DCB}" type="slidenum">
              <a:rPr lang="en-GB" smtClean="0"/>
              <a:t>‹#›</a:t>
            </a:fld>
            <a:endParaRPr lang="en-GB"/>
          </a:p>
        </p:txBody>
      </p:sp>
    </p:spTree>
    <p:extLst>
      <p:ext uri="{BB962C8B-B14F-4D97-AF65-F5344CB8AC3E}">
        <p14:creationId xmlns:p14="http://schemas.microsoft.com/office/powerpoint/2010/main" val="42030388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D0E588-DC37-EFF5-5C2F-1D14856B855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899F1B7-1D2A-D0DF-09DD-7C054B2CBA5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75F34320-0EC1-68DF-D3B6-DE4F2B930E2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B26D77E7-321B-6159-1235-0300736F95DF}"/>
              </a:ext>
            </a:extLst>
          </p:cNvPr>
          <p:cNvSpPr>
            <a:spLocks noGrp="1"/>
          </p:cNvSpPr>
          <p:nvPr>
            <p:ph type="dt" sz="half" idx="10"/>
          </p:nvPr>
        </p:nvSpPr>
        <p:spPr/>
        <p:txBody>
          <a:bodyPr/>
          <a:lstStyle/>
          <a:p>
            <a:fld id="{489549A1-5325-480A-A0F1-2F7F7B6295E6}" type="datetimeFigureOut">
              <a:rPr lang="en-GB" smtClean="0"/>
              <a:t>12/07/2026</a:t>
            </a:fld>
            <a:endParaRPr lang="en-GB"/>
          </a:p>
        </p:txBody>
      </p:sp>
      <p:sp>
        <p:nvSpPr>
          <p:cNvPr id="6" name="Footer Placeholder 5">
            <a:extLst>
              <a:ext uri="{FF2B5EF4-FFF2-40B4-BE49-F238E27FC236}">
                <a16:creationId xmlns:a16="http://schemas.microsoft.com/office/drawing/2014/main" id="{4BF34C24-1274-FC16-C780-5F129E8BC15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051C796-06BF-09FE-065B-CE334397AF4E}"/>
              </a:ext>
            </a:extLst>
          </p:cNvPr>
          <p:cNvSpPr>
            <a:spLocks noGrp="1"/>
          </p:cNvSpPr>
          <p:nvPr>
            <p:ph type="sldNum" sz="quarter" idx="12"/>
          </p:nvPr>
        </p:nvSpPr>
        <p:spPr/>
        <p:txBody>
          <a:bodyPr/>
          <a:lstStyle/>
          <a:p>
            <a:fld id="{BDF40EE7-969C-4ECD-88E2-8BF699430DCB}" type="slidenum">
              <a:rPr lang="en-GB" smtClean="0"/>
              <a:t>‹#›</a:t>
            </a:fld>
            <a:endParaRPr lang="en-GB"/>
          </a:p>
        </p:txBody>
      </p:sp>
    </p:spTree>
    <p:extLst>
      <p:ext uri="{BB962C8B-B14F-4D97-AF65-F5344CB8AC3E}">
        <p14:creationId xmlns:p14="http://schemas.microsoft.com/office/powerpoint/2010/main" val="3783821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7FBC7-52DC-4C62-EE3D-686128C0184F}"/>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29E3E48B-7DFC-5A8D-5E5A-CEA4A7D7F41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A9C2994-6C18-8ADC-E767-6B27BD1E175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A197D2AD-0245-C528-FE6A-7C60B34762B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ADD42B1-16FE-E516-D58E-D3D42657D4B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BCCA7CAC-0FC9-7C4C-D42A-4E660AA1DD04}"/>
              </a:ext>
            </a:extLst>
          </p:cNvPr>
          <p:cNvSpPr>
            <a:spLocks noGrp="1"/>
          </p:cNvSpPr>
          <p:nvPr>
            <p:ph type="dt" sz="half" idx="10"/>
          </p:nvPr>
        </p:nvSpPr>
        <p:spPr/>
        <p:txBody>
          <a:bodyPr/>
          <a:lstStyle/>
          <a:p>
            <a:fld id="{489549A1-5325-480A-A0F1-2F7F7B6295E6}" type="datetimeFigureOut">
              <a:rPr lang="en-GB" smtClean="0"/>
              <a:t>12/07/2026</a:t>
            </a:fld>
            <a:endParaRPr lang="en-GB"/>
          </a:p>
        </p:txBody>
      </p:sp>
      <p:sp>
        <p:nvSpPr>
          <p:cNvPr id="8" name="Footer Placeholder 7">
            <a:extLst>
              <a:ext uri="{FF2B5EF4-FFF2-40B4-BE49-F238E27FC236}">
                <a16:creationId xmlns:a16="http://schemas.microsoft.com/office/drawing/2014/main" id="{EB26545C-9F8A-2E99-EF4A-525996990FC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1B682A1-3B9B-0770-F525-29D4957A1FB5}"/>
              </a:ext>
            </a:extLst>
          </p:cNvPr>
          <p:cNvSpPr>
            <a:spLocks noGrp="1"/>
          </p:cNvSpPr>
          <p:nvPr>
            <p:ph type="sldNum" sz="quarter" idx="12"/>
          </p:nvPr>
        </p:nvSpPr>
        <p:spPr/>
        <p:txBody>
          <a:bodyPr/>
          <a:lstStyle/>
          <a:p>
            <a:fld id="{BDF40EE7-969C-4ECD-88E2-8BF699430DCB}" type="slidenum">
              <a:rPr lang="en-GB" smtClean="0"/>
              <a:t>‹#›</a:t>
            </a:fld>
            <a:endParaRPr lang="en-GB"/>
          </a:p>
        </p:txBody>
      </p:sp>
    </p:spTree>
    <p:extLst>
      <p:ext uri="{BB962C8B-B14F-4D97-AF65-F5344CB8AC3E}">
        <p14:creationId xmlns:p14="http://schemas.microsoft.com/office/powerpoint/2010/main" val="36017466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DFB075-38AB-D7D7-EADF-9DD73AF0D4BE}"/>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76A1CCA9-4C5F-97E7-FA11-E687C21FE522}"/>
              </a:ext>
            </a:extLst>
          </p:cNvPr>
          <p:cNvSpPr>
            <a:spLocks noGrp="1"/>
          </p:cNvSpPr>
          <p:nvPr>
            <p:ph type="dt" sz="half" idx="10"/>
          </p:nvPr>
        </p:nvSpPr>
        <p:spPr/>
        <p:txBody>
          <a:bodyPr/>
          <a:lstStyle/>
          <a:p>
            <a:fld id="{489549A1-5325-480A-A0F1-2F7F7B6295E6}" type="datetimeFigureOut">
              <a:rPr lang="en-GB" smtClean="0"/>
              <a:t>12/07/2026</a:t>
            </a:fld>
            <a:endParaRPr lang="en-GB"/>
          </a:p>
        </p:txBody>
      </p:sp>
      <p:sp>
        <p:nvSpPr>
          <p:cNvPr id="4" name="Footer Placeholder 3">
            <a:extLst>
              <a:ext uri="{FF2B5EF4-FFF2-40B4-BE49-F238E27FC236}">
                <a16:creationId xmlns:a16="http://schemas.microsoft.com/office/drawing/2014/main" id="{CF3F91D6-9031-18B1-FF3D-F4CFE0A5519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AF53EE0-9CA3-9D3E-2D30-2CD5CC6C5EAC}"/>
              </a:ext>
            </a:extLst>
          </p:cNvPr>
          <p:cNvSpPr>
            <a:spLocks noGrp="1"/>
          </p:cNvSpPr>
          <p:nvPr>
            <p:ph type="sldNum" sz="quarter" idx="12"/>
          </p:nvPr>
        </p:nvSpPr>
        <p:spPr/>
        <p:txBody>
          <a:bodyPr/>
          <a:lstStyle/>
          <a:p>
            <a:fld id="{BDF40EE7-969C-4ECD-88E2-8BF699430DCB}" type="slidenum">
              <a:rPr lang="en-GB" smtClean="0"/>
              <a:t>‹#›</a:t>
            </a:fld>
            <a:endParaRPr lang="en-GB"/>
          </a:p>
        </p:txBody>
      </p:sp>
    </p:spTree>
    <p:extLst>
      <p:ext uri="{BB962C8B-B14F-4D97-AF65-F5344CB8AC3E}">
        <p14:creationId xmlns:p14="http://schemas.microsoft.com/office/powerpoint/2010/main" val="34748296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08E452C-5433-230B-A92D-5F04F6BF3A6D}"/>
              </a:ext>
            </a:extLst>
          </p:cNvPr>
          <p:cNvSpPr>
            <a:spLocks noGrp="1"/>
          </p:cNvSpPr>
          <p:nvPr>
            <p:ph type="dt" sz="half" idx="10"/>
          </p:nvPr>
        </p:nvSpPr>
        <p:spPr/>
        <p:txBody>
          <a:bodyPr/>
          <a:lstStyle/>
          <a:p>
            <a:fld id="{489549A1-5325-480A-A0F1-2F7F7B6295E6}" type="datetimeFigureOut">
              <a:rPr lang="en-GB" smtClean="0"/>
              <a:t>12/07/2026</a:t>
            </a:fld>
            <a:endParaRPr lang="en-GB"/>
          </a:p>
        </p:txBody>
      </p:sp>
      <p:sp>
        <p:nvSpPr>
          <p:cNvPr id="3" name="Footer Placeholder 2">
            <a:extLst>
              <a:ext uri="{FF2B5EF4-FFF2-40B4-BE49-F238E27FC236}">
                <a16:creationId xmlns:a16="http://schemas.microsoft.com/office/drawing/2014/main" id="{D9AA0617-5376-B56E-74BB-A837ED3ED0B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8488B46-E527-8FE5-7D37-E9DDD24013A5}"/>
              </a:ext>
            </a:extLst>
          </p:cNvPr>
          <p:cNvSpPr>
            <a:spLocks noGrp="1"/>
          </p:cNvSpPr>
          <p:nvPr>
            <p:ph type="sldNum" sz="quarter" idx="12"/>
          </p:nvPr>
        </p:nvSpPr>
        <p:spPr/>
        <p:txBody>
          <a:bodyPr/>
          <a:lstStyle/>
          <a:p>
            <a:fld id="{BDF40EE7-969C-4ECD-88E2-8BF699430DCB}" type="slidenum">
              <a:rPr lang="en-GB" smtClean="0"/>
              <a:t>‹#›</a:t>
            </a:fld>
            <a:endParaRPr lang="en-GB"/>
          </a:p>
        </p:txBody>
      </p:sp>
    </p:spTree>
    <p:extLst>
      <p:ext uri="{BB962C8B-B14F-4D97-AF65-F5344CB8AC3E}">
        <p14:creationId xmlns:p14="http://schemas.microsoft.com/office/powerpoint/2010/main" val="13906024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5B56F-4C54-842A-9F86-9F815CC80B0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D8C8DA21-7B58-AF06-F179-C8274643C3E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B549BA23-F289-4A34-2430-3C5A2F5B6AC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66A748D-2D8D-DBFA-827D-6E0465A0EE69}"/>
              </a:ext>
            </a:extLst>
          </p:cNvPr>
          <p:cNvSpPr>
            <a:spLocks noGrp="1"/>
          </p:cNvSpPr>
          <p:nvPr>
            <p:ph type="dt" sz="half" idx="10"/>
          </p:nvPr>
        </p:nvSpPr>
        <p:spPr/>
        <p:txBody>
          <a:bodyPr/>
          <a:lstStyle/>
          <a:p>
            <a:fld id="{489549A1-5325-480A-A0F1-2F7F7B6295E6}" type="datetimeFigureOut">
              <a:rPr lang="en-GB" smtClean="0"/>
              <a:t>12/07/2026</a:t>
            </a:fld>
            <a:endParaRPr lang="en-GB"/>
          </a:p>
        </p:txBody>
      </p:sp>
      <p:sp>
        <p:nvSpPr>
          <p:cNvPr id="6" name="Footer Placeholder 5">
            <a:extLst>
              <a:ext uri="{FF2B5EF4-FFF2-40B4-BE49-F238E27FC236}">
                <a16:creationId xmlns:a16="http://schemas.microsoft.com/office/drawing/2014/main" id="{6D25581D-594B-7EEC-428C-E536ACC3D62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E533BF1-0A34-7580-9728-11B36B1BDDD6}"/>
              </a:ext>
            </a:extLst>
          </p:cNvPr>
          <p:cNvSpPr>
            <a:spLocks noGrp="1"/>
          </p:cNvSpPr>
          <p:nvPr>
            <p:ph type="sldNum" sz="quarter" idx="12"/>
          </p:nvPr>
        </p:nvSpPr>
        <p:spPr/>
        <p:txBody>
          <a:bodyPr/>
          <a:lstStyle/>
          <a:p>
            <a:fld id="{BDF40EE7-969C-4ECD-88E2-8BF699430DCB}" type="slidenum">
              <a:rPr lang="en-GB" smtClean="0"/>
              <a:t>‹#›</a:t>
            </a:fld>
            <a:endParaRPr lang="en-GB"/>
          </a:p>
        </p:txBody>
      </p:sp>
    </p:spTree>
    <p:extLst>
      <p:ext uri="{BB962C8B-B14F-4D97-AF65-F5344CB8AC3E}">
        <p14:creationId xmlns:p14="http://schemas.microsoft.com/office/powerpoint/2010/main" val="2982223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CEC56-83DC-C36D-4B6A-A9E44606756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7BABA969-B6D3-7C3C-37D8-CCEC9803733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D802228-B2BF-1200-9AA4-1D1922E51C2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61CD1E8-C026-C398-3D8E-F29D303740A7}"/>
              </a:ext>
            </a:extLst>
          </p:cNvPr>
          <p:cNvSpPr>
            <a:spLocks noGrp="1"/>
          </p:cNvSpPr>
          <p:nvPr>
            <p:ph type="dt" sz="half" idx="10"/>
          </p:nvPr>
        </p:nvSpPr>
        <p:spPr/>
        <p:txBody>
          <a:bodyPr/>
          <a:lstStyle/>
          <a:p>
            <a:fld id="{489549A1-5325-480A-A0F1-2F7F7B6295E6}" type="datetimeFigureOut">
              <a:rPr lang="en-GB" smtClean="0"/>
              <a:t>12/07/2026</a:t>
            </a:fld>
            <a:endParaRPr lang="en-GB"/>
          </a:p>
        </p:txBody>
      </p:sp>
      <p:sp>
        <p:nvSpPr>
          <p:cNvPr id="6" name="Footer Placeholder 5">
            <a:extLst>
              <a:ext uri="{FF2B5EF4-FFF2-40B4-BE49-F238E27FC236}">
                <a16:creationId xmlns:a16="http://schemas.microsoft.com/office/drawing/2014/main" id="{5569CADB-84E9-77EF-4C77-56FF675198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D802389-9CFD-5244-B953-D860F79C2A35}"/>
              </a:ext>
            </a:extLst>
          </p:cNvPr>
          <p:cNvSpPr>
            <a:spLocks noGrp="1"/>
          </p:cNvSpPr>
          <p:nvPr>
            <p:ph type="sldNum" sz="quarter" idx="12"/>
          </p:nvPr>
        </p:nvSpPr>
        <p:spPr/>
        <p:txBody>
          <a:bodyPr/>
          <a:lstStyle/>
          <a:p>
            <a:fld id="{BDF40EE7-969C-4ECD-88E2-8BF699430DCB}" type="slidenum">
              <a:rPr lang="en-GB" smtClean="0"/>
              <a:t>‹#›</a:t>
            </a:fld>
            <a:endParaRPr lang="en-GB"/>
          </a:p>
        </p:txBody>
      </p:sp>
    </p:spTree>
    <p:extLst>
      <p:ext uri="{BB962C8B-B14F-4D97-AF65-F5344CB8AC3E}">
        <p14:creationId xmlns:p14="http://schemas.microsoft.com/office/powerpoint/2010/main" val="19663204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CE4D4-7FBC-D404-0AEC-B07D8375B164}"/>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874ABF78-400C-49D4-AEDC-43F67CC55F6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3B98284-33F4-2866-C3DB-3DE9C47B77A6}"/>
              </a:ext>
            </a:extLst>
          </p:cNvPr>
          <p:cNvSpPr>
            <a:spLocks noGrp="1"/>
          </p:cNvSpPr>
          <p:nvPr>
            <p:ph type="dt" sz="half" idx="10"/>
          </p:nvPr>
        </p:nvSpPr>
        <p:spPr/>
        <p:txBody>
          <a:bodyPr/>
          <a:lstStyle/>
          <a:p>
            <a:fld id="{489549A1-5325-480A-A0F1-2F7F7B6295E6}" type="datetimeFigureOut">
              <a:rPr lang="en-GB" smtClean="0"/>
              <a:t>12/07/2026</a:t>
            </a:fld>
            <a:endParaRPr lang="en-GB"/>
          </a:p>
        </p:txBody>
      </p:sp>
      <p:sp>
        <p:nvSpPr>
          <p:cNvPr id="5" name="Footer Placeholder 4">
            <a:extLst>
              <a:ext uri="{FF2B5EF4-FFF2-40B4-BE49-F238E27FC236}">
                <a16:creationId xmlns:a16="http://schemas.microsoft.com/office/drawing/2014/main" id="{4AC4EC03-8E63-D791-A13A-035A8424F0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C13DB3-0DC8-A14A-7BC1-C4FF76355738}"/>
              </a:ext>
            </a:extLst>
          </p:cNvPr>
          <p:cNvSpPr>
            <a:spLocks noGrp="1"/>
          </p:cNvSpPr>
          <p:nvPr>
            <p:ph type="sldNum" sz="quarter" idx="12"/>
          </p:nvPr>
        </p:nvSpPr>
        <p:spPr/>
        <p:txBody>
          <a:bodyPr/>
          <a:lstStyle/>
          <a:p>
            <a:fld id="{BDF40EE7-969C-4ECD-88E2-8BF699430DCB}" type="slidenum">
              <a:rPr lang="en-GB" smtClean="0"/>
              <a:t>‹#›</a:t>
            </a:fld>
            <a:endParaRPr lang="en-GB"/>
          </a:p>
        </p:txBody>
      </p:sp>
    </p:spTree>
    <p:extLst>
      <p:ext uri="{BB962C8B-B14F-4D97-AF65-F5344CB8AC3E}">
        <p14:creationId xmlns:p14="http://schemas.microsoft.com/office/powerpoint/2010/main" val="37926454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10383D5-806E-C2C0-3114-6CA65158B97D}"/>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69EC6AD1-CD1D-FC97-76B4-A1EB552E53D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32D3675-CABD-AD6C-76E5-7AE2BD7DDD30}"/>
              </a:ext>
            </a:extLst>
          </p:cNvPr>
          <p:cNvSpPr>
            <a:spLocks noGrp="1"/>
          </p:cNvSpPr>
          <p:nvPr>
            <p:ph type="dt" sz="half" idx="10"/>
          </p:nvPr>
        </p:nvSpPr>
        <p:spPr/>
        <p:txBody>
          <a:bodyPr/>
          <a:lstStyle/>
          <a:p>
            <a:fld id="{489549A1-5325-480A-A0F1-2F7F7B6295E6}" type="datetimeFigureOut">
              <a:rPr lang="en-GB" smtClean="0"/>
              <a:t>12/07/2026</a:t>
            </a:fld>
            <a:endParaRPr lang="en-GB"/>
          </a:p>
        </p:txBody>
      </p:sp>
      <p:sp>
        <p:nvSpPr>
          <p:cNvPr id="5" name="Footer Placeholder 4">
            <a:extLst>
              <a:ext uri="{FF2B5EF4-FFF2-40B4-BE49-F238E27FC236}">
                <a16:creationId xmlns:a16="http://schemas.microsoft.com/office/drawing/2014/main" id="{FB49F23F-8666-27AD-2A6C-6B1C2AB71E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D98A59-5C6D-FEDD-EA44-70D391165977}"/>
              </a:ext>
            </a:extLst>
          </p:cNvPr>
          <p:cNvSpPr>
            <a:spLocks noGrp="1"/>
          </p:cNvSpPr>
          <p:nvPr>
            <p:ph type="sldNum" sz="quarter" idx="12"/>
          </p:nvPr>
        </p:nvSpPr>
        <p:spPr/>
        <p:txBody>
          <a:bodyPr/>
          <a:lstStyle/>
          <a:p>
            <a:fld id="{BDF40EE7-969C-4ECD-88E2-8BF699430DCB}" type="slidenum">
              <a:rPr lang="en-GB" smtClean="0"/>
              <a:t>‹#›</a:t>
            </a:fld>
            <a:endParaRPr lang="en-GB"/>
          </a:p>
        </p:txBody>
      </p:sp>
    </p:spTree>
    <p:extLst>
      <p:ext uri="{BB962C8B-B14F-4D97-AF65-F5344CB8AC3E}">
        <p14:creationId xmlns:p14="http://schemas.microsoft.com/office/powerpoint/2010/main" val="34779116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971D968-5F99-8512-AAC2-BF7895BF35E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BA9E85EB-C8A7-A81C-1E0A-F059121BAAE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09A7FCE-72E6-7F99-4D6E-2E5F1C8B0F4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89549A1-5325-480A-A0F1-2F7F7B6295E6}" type="datetimeFigureOut">
              <a:rPr lang="en-GB" smtClean="0"/>
              <a:t>12/07/2026</a:t>
            </a:fld>
            <a:endParaRPr lang="en-GB"/>
          </a:p>
        </p:txBody>
      </p:sp>
      <p:sp>
        <p:nvSpPr>
          <p:cNvPr id="5" name="Footer Placeholder 4">
            <a:extLst>
              <a:ext uri="{FF2B5EF4-FFF2-40B4-BE49-F238E27FC236}">
                <a16:creationId xmlns:a16="http://schemas.microsoft.com/office/drawing/2014/main" id="{40A266B5-7E3E-C76D-79D3-E85A8BFA16D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7320B96-05AA-F831-D36D-128E6804B93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DF40EE7-969C-4ECD-88E2-8BF699430DCB}" type="slidenum">
              <a:rPr lang="en-GB" smtClean="0"/>
              <a:t>‹#›</a:t>
            </a:fld>
            <a:endParaRPr lang="en-GB"/>
          </a:p>
        </p:txBody>
      </p:sp>
    </p:spTree>
    <p:extLst>
      <p:ext uri="{BB962C8B-B14F-4D97-AF65-F5344CB8AC3E}">
        <p14:creationId xmlns:p14="http://schemas.microsoft.com/office/powerpoint/2010/main" val="24735952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13EF386-268D-30C9-3BE8-EF5F58286381}"/>
              </a:ext>
            </a:extLst>
          </p:cNvPr>
          <p:cNvSpPr txBox="1"/>
          <p:nvPr/>
        </p:nvSpPr>
        <p:spPr>
          <a:xfrm>
            <a:off x="2174240" y="2113280"/>
            <a:ext cx="3271520" cy="369332"/>
          </a:xfrm>
          <a:prstGeom prst="rect">
            <a:avLst/>
          </a:prstGeom>
          <a:noFill/>
        </p:spPr>
        <p:txBody>
          <a:bodyPr wrap="square" rtlCol="0">
            <a:spAutoFit/>
          </a:bodyPr>
          <a:lstStyle/>
          <a:p>
            <a:r>
              <a:rPr lang="en-GB" b="1" dirty="0"/>
              <a:t>MST SADIA RAHMAN MAHIMA</a:t>
            </a:r>
          </a:p>
        </p:txBody>
      </p:sp>
      <p:sp>
        <p:nvSpPr>
          <p:cNvPr id="5" name="TextBox 4">
            <a:extLst>
              <a:ext uri="{FF2B5EF4-FFF2-40B4-BE49-F238E27FC236}">
                <a16:creationId xmlns:a16="http://schemas.microsoft.com/office/drawing/2014/main" id="{D9F3FB10-2B99-DFBF-A65B-33B0A8F8170F}"/>
              </a:ext>
            </a:extLst>
          </p:cNvPr>
          <p:cNvSpPr txBox="1"/>
          <p:nvPr/>
        </p:nvSpPr>
        <p:spPr>
          <a:xfrm>
            <a:off x="279400" y="2113280"/>
            <a:ext cx="2021840" cy="369332"/>
          </a:xfrm>
          <a:prstGeom prst="rect">
            <a:avLst/>
          </a:prstGeom>
          <a:noFill/>
        </p:spPr>
        <p:txBody>
          <a:bodyPr wrap="square" rtlCol="0">
            <a:spAutoFit/>
          </a:bodyPr>
          <a:lstStyle/>
          <a:p>
            <a:r>
              <a:rPr lang="en-GB" b="1" dirty="0"/>
              <a:t>STUDENT NAME:</a:t>
            </a:r>
          </a:p>
        </p:txBody>
      </p:sp>
      <p:sp>
        <p:nvSpPr>
          <p:cNvPr id="6" name="TextBox 5">
            <a:extLst>
              <a:ext uri="{FF2B5EF4-FFF2-40B4-BE49-F238E27FC236}">
                <a16:creationId xmlns:a16="http://schemas.microsoft.com/office/drawing/2014/main" id="{452EBBAC-9832-7A8E-607B-631099DB216F}"/>
              </a:ext>
            </a:extLst>
          </p:cNvPr>
          <p:cNvSpPr txBox="1"/>
          <p:nvPr/>
        </p:nvSpPr>
        <p:spPr>
          <a:xfrm>
            <a:off x="619760" y="2604532"/>
            <a:ext cx="1717040" cy="369332"/>
          </a:xfrm>
          <a:prstGeom prst="rect">
            <a:avLst/>
          </a:prstGeom>
          <a:noFill/>
        </p:spPr>
        <p:txBody>
          <a:bodyPr wrap="square" rtlCol="0">
            <a:spAutoFit/>
          </a:bodyPr>
          <a:lstStyle/>
          <a:p>
            <a:r>
              <a:rPr lang="en-GB" b="1" dirty="0"/>
              <a:t>STUDENT ID :</a:t>
            </a:r>
          </a:p>
        </p:txBody>
      </p:sp>
      <p:sp>
        <p:nvSpPr>
          <p:cNvPr id="7" name="TextBox 6">
            <a:extLst>
              <a:ext uri="{FF2B5EF4-FFF2-40B4-BE49-F238E27FC236}">
                <a16:creationId xmlns:a16="http://schemas.microsoft.com/office/drawing/2014/main" id="{8C228E6F-75D6-015B-4A28-090F034C4759}"/>
              </a:ext>
            </a:extLst>
          </p:cNvPr>
          <p:cNvSpPr txBox="1"/>
          <p:nvPr/>
        </p:nvSpPr>
        <p:spPr>
          <a:xfrm>
            <a:off x="2174240" y="2604532"/>
            <a:ext cx="2296160" cy="369332"/>
          </a:xfrm>
          <a:prstGeom prst="rect">
            <a:avLst/>
          </a:prstGeom>
          <a:noFill/>
        </p:spPr>
        <p:txBody>
          <a:bodyPr wrap="square" rtlCol="0">
            <a:spAutoFit/>
          </a:bodyPr>
          <a:lstStyle/>
          <a:p>
            <a:r>
              <a:rPr lang="en-GB" b="1" dirty="0"/>
              <a:t>2442120</a:t>
            </a:r>
          </a:p>
        </p:txBody>
      </p:sp>
      <p:sp>
        <p:nvSpPr>
          <p:cNvPr id="8" name="TextBox 7">
            <a:extLst>
              <a:ext uri="{FF2B5EF4-FFF2-40B4-BE49-F238E27FC236}">
                <a16:creationId xmlns:a16="http://schemas.microsoft.com/office/drawing/2014/main" id="{F7FD5005-65A6-033D-7C08-A95860825AC3}"/>
              </a:ext>
            </a:extLst>
          </p:cNvPr>
          <p:cNvSpPr txBox="1"/>
          <p:nvPr/>
        </p:nvSpPr>
        <p:spPr>
          <a:xfrm>
            <a:off x="335280" y="3113206"/>
            <a:ext cx="1910080" cy="369332"/>
          </a:xfrm>
          <a:prstGeom prst="rect">
            <a:avLst/>
          </a:prstGeom>
          <a:noFill/>
        </p:spPr>
        <p:txBody>
          <a:bodyPr wrap="square" rtlCol="0">
            <a:spAutoFit/>
          </a:bodyPr>
          <a:lstStyle/>
          <a:p>
            <a:r>
              <a:rPr lang="en-GB" b="1" dirty="0"/>
              <a:t>MODULE NAME :</a:t>
            </a:r>
          </a:p>
        </p:txBody>
      </p:sp>
      <p:sp>
        <p:nvSpPr>
          <p:cNvPr id="9" name="TextBox 8">
            <a:extLst>
              <a:ext uri="{FF2B5EF4-FFF2-40B4-BE49-F238E27FC236}">
                <a16:creationId xmlns:a16="http://schemas.microsoft.com/office/drawing/2014/main" id="{EA51E128-393F-8363-06CB-5AAC32F17A23}"/>
              </a:ext>
            </a:extLst>
          </p:cNvPr>
          <p:cNvSpPr txBox="1"/>
          <p:nvPr/>
        </p:nvSpPr>
        <p:spPr>
          <a:xfrm>
            <a:off x="2209800" y="3095784"/>
            <a:ext cx="7051040" cy="369332"/>
          </a:xfrm>
          <a:prstGeom prst="rect">
            <a:avLst/>
          </a:prstGeom>
          <a:noFill/>
        </p:spPr>
        <p:txBody>
          <a:bodyPr wrap="square" rtlCol="0">
            <a:spAutoFit/>
          </a:bodyPr>
          <a:lstStyle/>
          <a:p>
            <a:r>
              <a:rPr lang="en-GB" b="1" dirty="0"/>
              <a:t>DEVELOPING AND MANAGING INDIVIDUALS AND TEAMS</a:t>
            </a:r>
          </a:p>
        </p:txBody>
      </p:sp>
      <p:sp>
        <p:nvSpPr>
          <p:cNvPr id="2" name="TextBox 1">
            <a:extLst>
              <a:ext uri="{FF2B5EF4-FFF2-40B4-BE49-F238E27FC236}">
                <a16:creationId xmlns:a16="http://schemas.microsoft.com/office/drawing/2014/main" id="{8DE5C3BA-0CC1-EC92-E932-93E2D9C37B0E}"/>
              </a:ext>
            </a:extLst>
          </p:cNvPr>
          <p:cNvSpPr txBox="1"/>
          <p:nvPr/>
        </p:nvSpPr>
        <p:spPr>
          <a:xfrm>
            <a:off x="0" y="3560128"/>
            <a:ext cx="2722880" cy="369332"/>
          </a:xfrm>
          <a:prstGeom prst="rect">
            <a:avLst/>
          </a:prstGeom>
          <a:noFill/>
        </p:spPr>
        <p:txBody>
          <a:bodyPr wrap="square" rtlCol="0">
            <a:spAutoFit/>
          </a:bodyPr>
          <a:lstStyle/>
          <a:p>
            <a:r>
              <a:rPr lang="en-GB" b="1" dirty="0"/>
              <a:t>ASSIGNMENT TITLE:</a:t>
            </a:r>
          </a:p>
        </p:txBody>
      </p:sp>
      <p:sp>
        <p:nvSpPr>
          <p:cNvPr id="3" name="TextBox 2">
            <a:extLst>
              <a:ext uri="{FF2B5EF4-FFF2-40B4-BE49-F238E27FC236}">
                <a16:creationId xmlns:a16="http://schemas.microsoft.com/office/drawing/2014/main" id="{15B20516-84BB-5B60-9787-5BB50C528A60}"/>
              </a:ext>
            </a:extLst>
          </p:cNvPr>
          <p:cNvSpPr txBox="1"/>
          <p:nvPr/>
        </p:nvSpPr>
        <p:spPr>
          <a:xfrm>
            <a:off x="2209800" y="3560128"/>
            <a:ext cx="4988560" cy="646331"/>
          </a:xfrm>
          <a:prstGeom prst="rect">
            <a:avLst/>
          </a:prstGeom>
          <a:noFill/>
        </p:spPr>
        <p:txBody>
          <a:bodyPr wrap="square" rtlCol="0">
            <a:spAutoFit/>
          </a:bodyPr>
          <a:lstStyle/>
          <a:p>
            <a:r>
              <a:rPr lang="en-GB" b="1" dirty="0"/>
              <a:t>RECRUITMENT AND SELECTION DURING ORGANISATIONAL TRANSFORMATION</a:t>
            </a:r>
          </a:p>
        </p:txBody>
      </p:sp>
      <p:sp>
        <p:nvSpPr>
          <p:cNvPr id="10" name="TextBox 9">
            <a:extLst>
              <a:ext uri="{FF2B5EF4-FFF2-40B4-BE49-F238E27FC236}">
                <a16:creationId xmlns:a16="http://schemas.microsoft.com/office/drawing/2014/main" id="{313F49C9-0F6F-B54A-3236-27722C6D1F9D}"/>
              </a:ext>
            </a:extLst>
          </p:cNvPr>
          <p:cNvSpPr txBox="1"/>
          <p:nvPr/>
        </p:nvSpPr>
        <p:spPr>
          <a:xfrm>
            <a:off x="226060" y="4301471"/>
            <a:ext cx="2270760" cy="369332"/>
          </a:xfrm>
          <a:prstGeom prst="rect">
            <a:avLst/>
          </a:prstGeom>
          <a:noFill/>
        </p:spPr>
        <p:txBody>
          <a:bodyPr wrap="square" rtlCol="0">
            <a:spAutoFit/>
          </a:bodyPr>
          <a:lstStyle/>
          <a:p>
            <a:r>
              <a:rPr lang="en-GB" b="1" dirty="0"/>
              <a:t>LECTURER NAME: </a:t>
            </a:r>
          </a:p>
        </p:txBody>
      </p:sp>
      <p:sp>
        <p:nvSpPr>
          <p:cNvPr id="11" name="TextBox 10">
            <a:extLst>
              <a:ext uri="{FF2B5EF4-FFF2-40B4-BE49-F238E27FC236}">
                <a16:creationId xmlns:a16="http://schemas.microsoft.com/office/drawing/2014/main" id="{1F235F44-F704-3537-7DC5-ED1AEF2741D7}"/>
              </a:ext>
            </a:extLst>
          </p:cNvPr>
          <p:cNvSpPr txBox="1"/>
          <p:nvPr/>
        </p:nvSpPr>
        <p:spPr>
          <a:xfrm>
            <a:off x="2336800" y="4301471"/>
            <a:ext cx="2270760" cy="369332"/>
          </a:xfrm>
          <a:prstGeom prst="rect">
            <a:avLst/>
          </a:prstGeom>
          <a:noFill/>
        </p:spPr>
        <p:txBody>
          <a:bodyPr wrap="square" rtlCol="0">
            <a:spAutoFit/>
          </a:bodyPr>
          <a:lstStyle/>
          <a:p>
            <a:r>
              <a:rPr lang="en-GB" b="1" dirty="0"/>
              <a:t>AMER KAREEM</a:t>
            </a:r>
          </a:p>
        </p:txBody>
      </p:sp>
      <p:pic>
        <p:nvPicPr>
          <p:cNvPr id="1026" name="Picture 2">
            <a:extLst>
              <a:ext uri="{FF2B5EF4-FFF2-40B4-BE49-F238E27FC236}">
                <a16:creationId xmlns:a16="http://schemas.microsoft.com/office/drawing/2014/main" id="{5C845D4C-45BD-25F4-7DA4-91AA1F95A77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98360" y="0"/>
            <a:ext cx="4643118" cy="21382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82917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84E17CD0-0CA7-0FEF-8D78-EB0B493A1DBB}"/>
              </a:ext>
            </a:extLst>
          </p:cNvPr>
          <p:cNvSpPr txBox="1"/>
          <p:nvPr/>
        </p:nvSpPr>
        <p:spPr>
          <a:xfrm>
            <a:off x="3048000" y="2136339"/>
            <a:ext cx="6096000" cy="2585323"/>
          </a:xfrm>
          <a:prstGeom prst="rect">
            <a:avLst/>
          </a:prstGeom>
          <a:noFill/>
        </p:spPr>
        <p:txBody>
          <a:bodyPr wrap="square">
            <a:spAutoFit/>
          </a:bodyPr>
          <a:lstStyle/>
          <a:p>
            <a:r>
              <a:rPr lang="en-GB" sz="1800" b="0" i="0">
                <a:solidFill>
                  <a:srgbClr val="FFFFFF"/>
                </a:solidFill>
                <a:effectLst/>
                <a:latin typeface="Segoe UI Historic" panose="020B0502040204020203" pitchFamily="34" charset="0"/>
              </a:rPr>
              <a:t>1. Introduction to Tesco PLC 2. Organisational Transformation at Tesco 3. Recruitment Needs During Transformation 4. Recruitment Process 5. Job Analysis 6. Job Description and Person Specification 7. Recruitment Advertising 8. Structured Interviews 9. Behavioural Interviews 10. Situational Interviews 11. Questioning Techniques 12. Face-to-Face Interviews 13. Virtual Interviews 14. Recommendations and Conclusion 15. References</a:t>
            </a:r>
            <a:endParaRPr lang="en-GB" dirty="0"/>
          </a:p>
        </p:txBody>
      </p:sp>
      <p:sp>
        <p:nvSpPr>
          <p:cNvPr id="32" name="TextBox 31">
            <a:extLst>
              <a:ext uri="{FF2B5EF4-FFF2-40B4-BE49-F238E27FC236}">
                <a16:creationId xmlns:a16="http://schemas.microsoft.com/office/drawing/2014/main" id="{3B9351BD-705D-9D81-97C3-A8CD867C894C}"/>
              </a:ext>
            </a:extLst>
          </p:cNvPr>
          <p:cNvSpPr txBox="1"/>
          <p:nvPr/>
        </p:nvSpPr>
        <p:spPr>
          <a:xfrm>
            <a:off x="3303723" y="84920"/>
            <a:ext cx="4527395" cy="584775"/>
          </a:xfrm>
          <a:prstGeom prst="rect">
            <a:avLst/>
          </a:prstGeom>
          <a:noFill/>
        </p:spPr>
        <p:txBody>
          <a:bodyPr wrap="square" rtlCol="0">
            <a:spAutoFit/>
          </a:bodyPr>
          <a:lstStyle/>
          <a:p>
            <a:r>
              <a:rPr lang="en-GB" sz="3200" b="1"/>
              <a:t>TABLE OF CONTENTS</a:t>
            </a:r>
            <a:endParaRPr lang="en-GB" sz="3200" b="1" dirty="0"/>
          </a:p>
        </p:txBody>
      </p:sp>
      <p:sp>
        <p:nvSpPr>
          <p:cNvPr id="2" name="TextBox 1">
            <a:extLst>
              <a:ext uri="{FF2B5EF4-FFF2-40B4-BE49-F238E27FC236}">
                <a16:creationId xmlns:a16="http://schemas.microsoft.com/office/drawing/2014/main" id="{55154D2B-9E32-F66D-291D-7AE67EA971B0}"/>
              </a:ext>
            </a:extLst>
          </p:cNvPr>
          <p:cNvSpPr txBox="1"/>
          <p:nvPr/>
        </p:nvSpPr>
        <p:spPr>
          <a:xfrm>
            <a:off x="1227696" y="522273"/>
            <a:ext cx="7570616" cy="6124754"/>
          </a:xfrm>
          <a:prstGeom prst="rect">
            <a:avLst/>
          </a:prstGeom>
          <a:noFill/>
        </p:spPr>
        <p:txBody>
          <a:bodyPr wrap="square" rtlCol="0">
            <a:spAutoFit/>
          </a:bodyPr>
          <a:lstStyle/>
          <a:p>
            <a:pPr marL="285750" indent="-285750">
              <a:buFont typeface="Arial" panose="020B0604020202020204" pitchFamily="34" charset="0"/>
              <a:buChar char="•"/>
            </a:pPr>
            <a:r>
              <a:rPr lang="en-GB" sz="2800"/>
              <a:t>Introduction to Tesco PLC</a:t>
            </a:r>
          </a:p>
          <a:p>
            <a:pPr marL="285750" indent="-285750">
              <a:buFont typeface="Arial" panose="020B0604020202020204" pitchFamily="34" charset="0"/>
              <a:buChar char="•"/>
            </a:pPr>
            <a:r>
              <a:rPr lang="en-GB" sz="2800"/>
              <a:t> Recruitment Needs During Transformation </a:t>
            </a:r>
          </a:p>
          <a:p>
            <a:pPr marL="285750" indent="-285750">
              <a:buFont typeface="Arial" panose="020B0604020202020204" pitchFamily="34" charset="0"/>
              <a:buChar char="•"/>
            </a:pPr>
            <a:r>
              <a:rPr lang="en-GB" sz="2800"/>
              <a:t>Recruitment Process</a:t>
            </a:r>
          </a:p>
          <a:p>
            <a:pPr marL="285750" indent="-285750">
              <a:buFont typeface="Arial" panose="020B0604020202020204" pitchFamily="34" charset="0"/>
              <a:buChar char="•"/>
            </a:pPr>
            <a:r>
              <a:rPr lang="en-GB" sz="2800"/>
              <a:t> Job Analysis </a:t>
            </a:r>
          </a:p>
          <a:p>
            <a:pPr marL="285750" indent="-285750">
              <a:buFont typeface="Arial" panose="020B0604020202020204" pitchFamily="34" charset="0"/>
              <a:buChar char="•"/>
            </a:pPr>
            <a:r>
              <a:rPr lang="en-GB" sz="2800"/>
              <a:t>Job Description and Person Specification </a:t>
            </a:r>
          </a:p>
          <a:p>
            <a:pPr marL="285750" indent="-285750">
              <a:buFont typeface="Arial" panose="020B0604020202020204" pitchFamily="34" charset="0"/>
              <a:buChar char="•"/>
            </a:pPr>
            <a:r>
              <a:rPr lang="en-GB" sz="2800"/>
              <a:t>RecruitmentAdvertising Platforms</a:t>
            </a:r>
          </a:p>
          <a:p>
            <a:pPr marL="285750" indent="-285750">
              <a:buFont typeface="Arial" panose="020B0604020202020204" pitchFamily="34" charset="0"/>
              <a:buChar char="•"/>
            </a:pPr>
            <a:r>
              <a:rPr lang="en-GB" sz="2800"/>
              <a:t> Structured Interviews</a:t>
            </a:r>
          </a:p>
          <a:p>
            <a:pPr marL="285750" indent="-285750">
              <a:buFont typeface="Arial" panose="020B0604020202020204" pitchFamily="34" charset="0"/>
              <a:buChar char="•"/>
            </a:pPr>
            <a:r>
              <a:rPr lang="en-GB" sz="2800"/>
              <a:t> Behavioural Interviews</a:t>
            </a:r>
          </a:p>
          <a:p>
            <a:pPr marL="285750" indent="-285750">
              <a:buFont typeface="Arial" panose="020B0604020202020204" pitchFamily="34" charset="0"/>
              <a:buChar char="•"/>
            </a:pPr>
            <a:r>
              <a:rPr lang="en-GB" sz="2800"/>
              <a:t> Situational Interviews </a:t>
            </a:r>
          </a:p>
          <a:p>
            <a:pPr marL="285750" indent="-285750">
              <a:buFont typeface="Arial" panose="020B0604020202020204" pitchFamily="34" charset="0"/>
              <a:buChar char="•"/>
            </a:pPr>
            <a:r>
              <a:rPr lang="en-GB" sz="2800"/>
              <a:t>Questioning Techniques</a:t>
            </a:r>
          </a:p>
          <a:p>
            <a:pPr marL="285750" indent="-285750">
              <a:buFont typeface="Arial" panose="020B0604020202020204" pitchFamily="34" charset="0"/>
              <a:buChar char="•"/>
            </a:pPr>
            <a:r>
              <a:rPr lang="en-GB" sz="2800"/>
              <a:t> Face-to-Face vs Virtual Interviews </a:t>
            </a:r>
          </a:p>
          <a:p>
            <a:pPr marL="285750" indent="-285750">
              <a:buFont typeface="Arial" panose="020B0604020202020204" pitchFamily="34" charset="0"/>
              <a:buChar char="•"/>
            </a:pPr>
            <a:r>
              <a:rPr lang="en-GB" sz="2800"/>
              <a:t>1Recommendations </a:t>
            </a:r>
          </a:p>
          <a:p>
            <a:pPr marL="285750" indent="-285750">
              <a:buFont typeface="Arial" panose="020B0604020202020204" pitchFamily="34" charset="0"/>
              <a:buChar char="•"/>
            </a:pPr>
            <a:r>
              <a:rPr lang="en-GB" sz="2800"/>
              <a:t>Conclusion</a:t>
            </a:r>
          </a:p>
          <a:p>
            <a:pPr marL="285750" indent="-285750">
              <a:buFont typeface="Arial" panose="020B0604020202020204" pitchFamily="34" charset="0"/>
              <a:buChar char="•"/>
            </a:pPr>
            <a:r>
              <a:rPr lang="en-GB" sz="2800"/>
              <a:t> References</a:t>
            </a:r>
            <a:endParaRPr lang="en-GB" sz="2800" dirty="0"/>
          </a:p>
        </p:txBody>
      </p:sp>
    </p:spTree>
    <p:extLst>
      <p:ext uri="{BB962C8B-B14F-4D97-AF65-F5344CB8AC3E}">
        <p14:creationId xmlns:p14="http://schemas.microsoft.com/office/powerpoint/2010/main" val="22438870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sp>
        <p:nvSpPr>
          <p:cNvPr id="1035" name="Freeform: Shape 1034">
            <a:extLst>
              <a:ext uri="{FF2B5EF4-FFF2-40B4-BE49-F238E27FC236}">
                <a16:creationId xmlns:a16="http://schemas.microsoft.com/office/drawing/2014/main" id="{072DC3EE-C469-49E0-A83D-CA3BE525C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644774" y="0"/>
            <a:ext cx="9547224" cy="6858000"/>
          </a:xfrm>
          <a:custGeom>
            <a:avLst/>
            <a:gdLst>
              <a:gd name="connsiteX0" fmla="*/ 7924201 w 9547224"/>
              <a:gd name="connsiteY0" fmla="*/ 0 h 6858000"/>
              <a:gd name="connsiteX1" fmla="*/ 6830968 w 9547224"/>
              <a:gd name="connsiteY1" fmla="*/ 0 h 6858000"/>
              <a:gd name="connsiteX2" fmla="*/ 6514769 w 9547224"/>
              <a:gd name="connsiteY2" fmla="*/ 0 h 6858000"/>
              <a:gd name="connsiteX3" fmla="*/ 6050802 w 9547224"/>
              <a:gd name="connsiteY3" fmla="*/ 0 h 6858000"/>
              <a:gd name="connsiteX4" fmla="*/ 4341273 w 9547224"/>
              <a:gd name="connsiteY4" fmla="*/ 0 h 6858000"/>
              <a:gd name="connsiteX5" fmla="*/ 0 w 9547224"/>
              <a:gd name="connsiteY5" fmla="*/ 0 h 6858000"/>
              <a:gd name="connsiteX6" fmla="*/ 0 w 9547224"/>
              <a:gd name="connsiteY6" fmla="*/ 6858000 h 6858000"/>
              <a:gd name="connsiteX7" fmla="*/ 4341273 w 9547224"/>
              <a:gd name="connsiteY7" fmla="*/ 6858000 h 6858000"/>
              <a:gd name="connsiteX8" fmla="*/ 6050802 w 9547224"/>
              <a:gd name="connsiteY8" fmla="*/ 6858000 h 6858000"/>
              <a:gd name="connsiteX9" fmla="*/ 6514769 w 9547224"/>
              <a:gd name="connsiteY9" fmla="*/ 6858000 h 6858000"/>
              <a:gd name="connsiteX10" fmla="*/ 6830968 w 9547224"/>
              <a:gd name="connsiteY10" fmla="*/ 6858000 h 6858000"/>
              <a:gd name="connsiteX11" fmla="*/ 7044470 w 9547224"/>
              <a:gd name="connsiteY11" fmla="*/ 6858000 h 6858000"/>
              <a:gd name="connsiteX12" fmla="*/ 7156226 w 9547224"/>
              <a:gd name="connsiteY12" fmla="*/ 6780599 h 6858000"/>
              <a:gd name="connsiteX13" fmla="*/ 7672874 w 9547224"/>
              <a:gd name="connsiteY13" fmla="*/ 6374814 h 6858000"/>
              <a:gd name="connsiteX14" fmla="*/ 9547224 w 9547224"/>
              <a:gd name="connsiteY14" fmla="*/ 3621656 h 6858000"/>
              <a:gd name="connsiteX15" fmla="*/ 7946325 w 9547224"/>
              <a:gd name="connsiteY15"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547224" h="6858000">
                <a:moveTo>
                  <a:pt x="7924201" y="0"/>
                </a:moveTo>
                <a:lnTo>
                  <a:pt x="6830968" y="0"/>
                </a:lnTo>
                <a:lnTo>
                  <a:pt x="6514769" y="0"/>
                </a:lnTo>
                <a:lnTo>
                  <a:pt x="6050802" y="0"/>
                </a:lnTo>
                <a:lnTo>
                  <a:pt x="4341273" y="0"/>
                </a:lnTo>
                <a:lnTo>
                  <a:pt x="0" y="0"/>
                </a:lnTo>
                <a:lnTo>
                  <a:pt x="0" y="6858000"/>
                </a:lnTo>
                <a:lnTo>
                  <a:pt x="4341273" y="6858000"/>
                </a:lnTo>
                <a:lnTo>
                  <a:pt x="6050802" y="6858000"/>
                </a:lnTo>
                <a:lnTo>
                  <a:pt x="6514769" y="6858000"/>
                </a:lnTo>
                <a:lnTo>
                  <a:pt x="6830968" y="6858000"/>
                </a:lnTo>
                <a:lnTo>
                  <a:pt x="7044470" y="6858000"/>
                </a:lnTo>
                <a:lnTo>
                  <a:pt x="7156226" y="6780599"/>
                </a:lnTo>
                <a:cubicBezTo>
                  <a:pt x="7330044" y="6653108"/>
                  <a:pt x="7500671" y="6515397"/>
                  <a:pt x="7672874" y="6374814"/>
                </a:cubicBezTo>
                <a:cubicBezTo>
                  <a:pt x="8618499" y="5602839"/>
                  <a:pt x="9547224" y="4969131"/>
                  <a:pt x="9547224" y="3621656"/>
                </a:cubicBezTo>
                <a:cubicBezTo>
                  <a:pt x="9547224" y="2093192"/>
                  <a:pt x="8973488" y="754641"/>
                  <a:pt x="7946325" y="14997"/>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37" name="Freeform: Shape 1036">
            <a:extLst>
              <a:ext uri="{FF2B5EF4-FFF2-40B4-BE49-F238E27FC236}">
                <a16:creationId xmlns:a16="http://schemas.microsoft.com/office/drawing/2014/main" id="{8DBEAE55-3EA1-41D7-A212-5F7D8986C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212206"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039" name="Freeform: Shape 1038">
            <a:extLst>
              <a:ext uri="{FF2B5EF4-FFF2-40B4-BE49-F238E27FC236}">
                <a16:creationId xmlns:a16="http://schemas.microsoft.com/office/drawing/2014/main" id="{CFC5F0E7-644F-4101-BE72-12825CF537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17551"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1028" name="Picture 4" descr="Tesco To Offer Sustainability Linked ...">
            <a:extLst>
              <a:ext uri="{FF2B5EF4-FFF2-40B4-BE49-F238E27FC236}">
                <a16:creationId xmlns:a16="http://schemas.microsoft.com/office/drawing/2014/main" id="{360E7EB6-2A3B-6DFD-D5D6-3A353DCCF77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399281" y="134011"/>
            <a:ext cx="7111999" cy="461387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D882226-D564-B377-D33E-612D5A2526DF}"/>
              </a:ext>
            </a:extLst>
          </p:cNvPr>
          <p:cNvSpPr txBox="1"/>
          <p:nvPr/>
        </p:nvSpPr>
        <p:spPr>
          <a:xfrm>
            <a:off x="29961" y="596348"/>
            <a:ext cx="4649164" cy="400110"/>
          </a:xfrm>
          <a:prstGeom prst="rect">
            <a:avLst/>
          </a:prstGeom>
          <a:noFill/>
        </p:spPr>
        <p:txBody>
          <a:bodyPr wrap="square" rtlCol="0">
            <a:spAutoFit/>
          </a:bodyPr>
          <a:lstStyle/>
          <a:p>
            <a:r>
              <a:rPr lang="en-GB" sz="2000" b="1" dirty="0"/>
              <a:t>ABOUT TESCO</a:t>
            </a:r>
          </a:p>
        </p:txBody>
      </p:sp>
      <p:sp>
        <p:nvSpPr>
          <p:cNvPr id="5" name="TextBox 4">
            <a:extLst>
              <a:ext uri="{FF2B5EF4-FFF2-40B4-BE49-F238E27FC236}">
                <a16:creationId xmlns:a16="http://schemas.microsoft.com/office/drawing/2014/main" id="{06E04DEC-7EB5-7B8A-A26F-9E68CB25B229}"/>
              </a:ext>
            </a:extLst>
          </p:cNvPr>
          <p:cNvSpPr txBox="1"/>
          <p:nvPr/>
        </p:nvSpPr>
        <p:spPr>
          <a:xfrm>
            <a:off x="124967" y="996458"/>
            <a:ext cx="3750366" cy="1384995"/>
          </a:xfrm>
          <a:prstGeom prst="rect">
            <a:avLst/>
          </a:prstGeom>
          <a:noFill/>
        </p:spPr>
        <p:txBody>
          <a:bodyPr wrap="square" rtlCol="0">
            <a:spAutoFit/>
          </a:bodyPr>
          <a:lstStyle/>
          <a:p>
            <a:pPr marL="285750" indent="-285750">
              <a:buFont typeface="Arial" panose="020B0604020202020204" pitchFamily="34" charset="0"/>
              <a:buChar char="•"/>
            </a:pPr>
            <a:r>
              <a:rPr lang="en-GB" sz="2800" dirty="0"/>
              <a:t>Tesco is the largest supermarket in the UK.</a:t>
            </a:r>
          </a:p>
        </p:txBody>
      </p:sp>
      <p:sp>
        <p:nvSpPr>
          <p:cNvPr id="7" name="TextBox 6">
            <a:extLst>
              <a:ext uri="{FF2B5EF4-FFF2-40B4-BE49-F238E27FC236}">
                <a16:creationId xmlns:a16="http://schemas.microsoft.com/office/drawing/2014/main" id="{94EAE3C8-352B-39E1-8BDE-BF17C10F26C4}"/>
              </a:ext>
            </a:extLst>
          </p:cNvPr>
          <p:cNvSpPr txBox="1"/>
          <p:nvPr/>
        </p:nvSpPr>
        <p:spPr>
          <a:xfrm>
            <a:off x="124967" y="2440950"/>
            <a:ext cx="3362960" cy="523220"/>
          </a:xfrm>
          <a:prstGeom prst="rect">
            <a:avLst/>
          </a:prstGeom>
          <a:noFill/>
        </p:spPr>
        <p:txBody>
          <a:bodyPr wrap="square" rtlCol="0">
            <a:spAutoFit/>
          </a:bodyPr>
          <a:lstStyle/>
          <a:p>
            <a:pPr marL="285750" indent="-285750">
              <a:buFont typeface="Arial" panose="020B0604020202020204" pitchFamily="34" charset="0"/>
              <a:buChar char="•"/>
            </a:pPr>
            <a:r>
              <a:rPr lang="en-GB" sz="2800" dirty="0"/>
              <a:t>Founded in 1919</a:t>
            </a:r>
            <a:r>
              <a:rPr lang="en-GB" dirty="0"/>
              <a:t>.</a:t>
            </a:r>
          </a:p>
        </p:txBody>
      </p:sp>
      <p:sp>
        <p:nvSpPr>
          <p:cNvPr id="8" name="TextBox 7">
            <a:extLst>
              <a:ext uri="{FF2B5EF4-FFF2-40B4-BE49-F238E27FC236}">
                <a16:creationId xmlns:a16="http://schemas.microsoft.com/office/drawing/2014/main" id="{7BC5E9C6-7747-3E91-5832-3A106663E63C}"/>
              </a:ext>
            </a:extLst>
          </p:cNvPr>
          <p:cNvSpPr txBox="1"/>
          <p:nvPr/>
        </p:nvSpPr>
        <p:spPr>
          <a:xfrm>
            <a:off x="141497" y="3032968"/>
            <a:ext cx="3108960" cy="1815882"/>
          </a:xfrm>
          <a:prstGeom prst="rect">
            <a:avLst/>
          </a:prstGeom>
          <a:noFill/>
        </p:spPr>
        <p:txBody>
          <a:bodyPr wrap="square" rtlCol="0">
            <a:spAutoFit/>
          </a:bodyPr>
          <a:lstStyle/>
          <a:p>
            <a:pPr marL="285750" indent="-285750">
              <a:buFont typeface="Arial" panose="020B0604020202020204" pitchFamily="34" charset="0"/>
              <a:buChar char="•"/>
            </a:pPr>
            <a:r>
              <a:rPr lang="en-GB" sz="2800" dirty="0"/>
              <a:t>Operate physical stores and online shopping services.</a:t>
            </a:r>
          </a:p>
        </p:txBody>
      </p:sp>
      <p:sp>
        <p:nvSpPr>
          <p:cNvPr id="9" name="TextBox 8">
            <a:extLst>
              <a:ext uri="{FF2B5EF4-FFF2-40B4-BE49-F238E27FC236}">
                <a16:creationId xmlns:a16="http://schemas.microsoft.com/office/drawing/2014/main" id="{61BFF1B9-09FD-1BD0-1E4B-304F95AA340C}"/>
              </a:ext>
            </a:extLst>
          </p:cNvPr>
          <p:cNvSpPr txBox="1"/>
          <p:nvPr/>
        </p:nvSpPr>
        <p:spPr>
          <a:xfrm>
            <a:off x="141497" y="4876657"/>
            <a:ext cx="5140960" cy="1384995"/>
          </a:xfrm>
          <a:prstGeom prst="rect">
            <a:avLst/>
          </a:prstGeom>
          <a:noFill/>
        </p:spPr>
        <p:txBody>
          <a:bodyPr wrap="square" rtlCol="0">
            <a:spAutoFit/>
          </a:bodyPr>
          <a:lstStyle/>
          <a:p>
            <a:pPr marL="285750" indent="-285750">
              <a:buFont typeface="Arial" panose="020B0604020202020204" pitchFamily="34" charset="0"/>
              <a:buChar char="•"/>
            </a:pPr>
            <a:r>
              <a:rPr lang="en-GB" sz="2800" dirty="0"/>
              <a:t>Employs more than 300,000 (three hundred thousand) people worldwide.</a:t>
            </a:r>
          </a:p>
        </p:txBody>
      </p:sp>
      <p:sp>
        <p:nvSpPr>
          <p:cNvPr id="11" name="TextBox 10">
            <a:extLst>
              <a:ext uri="{FF2B5EF4-FFF2-40B4-BE49-F238E27FC236}">
                <a16:creationId xmlns:a16="http://schemas.microsoft.com/office/drawing/2014/main" id="{D26BB2C2-9336-4940-AA1C-44D5E747F72B}"/>
              </a:ext>
            </a:extLst>
          </p:cNvPr>
          <p:cNvSpPr txBox="1"/>
          <p:nvPr/>
        </p:nvSpPr>
        <p:spPr>
          <a:xfrm>
            <a:off x="10227365" y="5892320"/>
            <a:ext cx="2267029" cy="369332"/>
          </a:xfrm>
          <a:prstGeom prst="rect">
            <a:avLst/>
          </a:prstGeom>
          <a:noFill/>
        </p:spPr>
        <p:txBody>
          <a:bodyPr wrap="square" rtlCol="0">
            <a:spAutoFit/>
          </a:bodyPr>
          <a:lstStyle/>
          <a:p>
            <a:r>
              <a:rPr lang="en-GB" b="1" dirty="0"/>
              <a:t>(Tesco PLG,2025)</a:t>
            </a:r>
          </a:p>
        </p:txBody>
      </p:sp>
    </p:spTree>
    <p:extLst>
      <p:ext uri="{BB962C8B-B14F-4D97-AF65-F5344CB8AC3E}">
        <p14:creationId xmlns:p14="http://schemas.microsoft.com/office/powerpoint/2010/main" val="29806214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9" name="Rectangle 18">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671C98C9-B01A-D38F-C9E0-6CCDF753815D}"/>
              </a:ext>
            </a:extLst>
          </p:cNvPr>
          <p:cNvSpPr txBox="1"/>
          <p:nvPr/>
        </p:nvSpPr>
        <p:spPr>
          <a:xfrm>
            <a:off x="761803" y="350196"/>
            <a:ext cx="4646904" cy="162452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a:latin typeface="+mj-lt"/>
                <a:ea typeface="+mj-ea"/>
                <a:cs typeface="+mj-cs"/>
              </a:rPr>
              <a:t>TESCO’S TRANSFORMATION</a:t>
            </a:r>
          </a:p>
        </p:txBody>
      </p:sp>
      <p:sp>
        <p:nvSpPr>
          <p:cNvPr id="4" name="TextBox 3">
            <a:extLst>
              <a:ext uri="{FF2B5EF4-FFF2-40B4-BE49-F238E27FC236}">
                <a16:creationId xmlns:a16="http://schemas.microsoft.com/office/drawing/2014/main" id="{0A6D8C18-AC4B-1994-218E-3D8C005A6422}"/>
              </a:ext>
            </a:extLst>
          </p:cNvPr>
          <p:cNvSpPr txBox="1"/>
          <p:nvPr/>
        </p:nvSpPr>
        <p:spPr>
          <a:xfrm>
            <a:off x="338056" y="2324912"/>
            <a:ext cx="4646905" cy="3613149"/>
          </a:xfrm>
          <a:prstGeom prst="rect">
            <a:avLst/>
          </a:prstGeom>
        </p:spPr>
        <p:txBody>
          <a:bodyPr vert="horz" lIns="91440" tIns="45720" rIns="91440" bIns="45720" rtlCol="0" anchor="ctr">
            <a:normAutofit/>
          </a:bodyPr>
          <a:lstStyle/>
          <a:p>
            <a:pPr>
              <a:lnSpc>
                <a:spcPct val="90000"/>
              </a:lnSpc>
              <a:spcAft>
                <a:spcPts val="600"/>
              </a:spcAft>
            </a:pPr>
            <a:r>
              <a:rPr lang="en-US" sz="2000" b="1" dirty="0"/>
              <a:t>Tesco is investing in:</a:t>
            </a:r>
          </a:p>
          <a:p>
            <a:pPr marL="285750" indent="-228600">
              <a:lnSpc>
                <a:spcPct val="90000"/>
              </a:lnSpc>
              <a:spcAft>
                <a:spcPts val="600"/>
              </a:spcAft>
              <a:buFont typeface="Arial" panose="020B0604020202020204" pitchFamily="34" charset="0"/>
              <a:buChar char="•"/>
            </a:pPr>
            <a:r>
              <a:rPr lang="en-US" sz="2000" b="1" dirty="0"/>
              <a:t> Digital technology </a:t>
            </a:r>
          </a:p>
          <a:p>
            <a:pPr marL="285750" indent="-228600">
              <a:lnSpc>
                <a:spcPct val="90000"/>
              </a:lnSpc>
              <a:spcAft>
                <a:spcPts val="600"/>
              </a:spcAft>
              <a:buFont typeface="Arial" panose="020B0604020202020204" pitchFamily="34" charset="0"/>
              <a:buChar char="•"/>
            </a:pPr>
            <a:r>
              <a:rPr lang="en-US" sz="2000" b="1" dirty="0"/>
              <a:t>Online shopping platforms</a:t>
            </a:r>
          </a:p>
          <a:p>
            <a:pPr marL="285750" indent="-228600">
              <a:lnSpc>
                <a:spcPct val="90000"/>
              </a:lnSpc>
              <a:spcAft>
                <a:spcPts val="600"/>
              </a:spcAft>
              <a:buFont typeface="Arial" panose="020B0604020202020204" pitchFamily="34" charset="0"/>
              <a:buChar char="•"/>
            </a:pPr>
            <a:r>
              <a:rPr lang="en-US" sz="2000" b="1" dirty="0"/>
              <a:t>Data analytics</a:t>
            </a:r>
          </a:p>
          <a:p>
            <a:pPr marL="285750" indent="-228600">
              <a:lnSpc>
                <a:spcPct val="90000"/>
              </a:lnSpc>
              <a:spcAft>
                <a:spcPts val="600"/>
              </a:spcAft>
              <a:buFont typeface="Arial" panose="020B0604020202020204" pitchFamily="34" charset="0"/>
              <a:buChar char="•"/>
            </a:pPr>
            <a:r>
              <a:rPr lang="en-US" sz="2000" b="1" dirty="0"/>
              <a:t>  Automation systems </a:t>
            </a:r>
          </a:p>
          <a:p>
            <a:pPr>
              <a:lnSpc>
                <a:spcPct val="90000"/>
              </a:lnSpc>
              <a:spcAft>
                <a:spcPts val="600"/>
              </a:spcAft>
            </a:pPr>
            <a:r>
              <a:rPr lang="en-US" sz="2000" b="1" dirty="0"/>
              <a:t>These changes help Tesco improve customer service and business performance while remaining competitive in the retail market</a:t>
            </a:r>
          </a:p>
          <a:p>
            <a:pPr>
              <a:lnSpc>
                <a:spcPct val="90000"/>
              </a:lnSpc>
              <a:spcAft>
                <a:spcPts val="600"/>
              </a:spcAft>
            </a:pPr>
            <a:br>
              <a:rPr lang="en-US" sz="2000" b="1" dirty="0"/>
            </a:br>
            <a:endParaRPr lang="en-US" sz="2000" b="1" dirty="0"/>
          </a:p>
        </p:txBody>
      </p:sp>
      <p:pic>
        <p:nvPicPr>
          <p:cNvPr id="13" name="Picture 12" descr="Graph">
            <a:extLst>
              <a:ext uri="{FF2B5EF4-FFF2-40B4-BE49-F238E27FC236}">
                <a16:creationId xmlns:a16="http://schemas.microsoft.com/office/drawing/2014/main" id="{DE22D750-093E-2E0F-BA2F-30A33F0F6AB7}"/>
              </a:ext>
            </a:extLst>
          </p:cNvPr>
          <p:cNvPicPr>
            <a:picLocks noChangeAspect="1"/>
          </p:cNvPicPr>
          <p:nvPr/>
        </p:nvPicPr>
        <p:blipFill>
          <a:blip r:embed="rId2"/>
          <a:srcRect l="16558" r="27824"/>
          <a:stretch>
            <a:fillRect/>
          </a:stretch>
        </p:blipFill>
        <p:spPr>
          <a:xfrm>
            <a:off x="6096000" y="1"/>
            <a:ext cx="6102825" cy="6858000"/>
          </a:xfrm>
          <a:prstGeom prst="rect">
            <a:avLst/>
          </a:prstGeom>
        </p:spPr>
      </p:pic>
      <p:sp>
        <p:nvSpPr>
          <p:cNvPr id="6" name="TextBox 5">
            <a:extLst>
              <a:ext uri="{FF2B5EF4-FFF2-40B4-BE49-F238E27FC236}">
                <a16:creationId xmlns:a16="http://schemas.microsoft.com/office/drawing/2014/main" id="{8CD641D6-07BF-5A8F-7E75-BA0B60574E15}"/>
              </a:ext>
            </a:extLst>
          </p:cNvPr>
          <p:cNvSpPr txBox="1"/>
          <p:nvPr/>
        </p:nvSpPr>
        <p:spPr>
          <a:xfrm>
            <a:off x="2873191" y="6323459"/>
            <a:ext cx="3215982" cy="369332"/>
          </a:xfrm>
          <a:prstGeom prst="rect">
            <a:avLst/>
          </a:prstGeom>
          <a:noFill/>
        </p:spPr>
        <p:txBody>
          <a:bodyPr wrap="square" rtlCol="0">
            <a:spAutoFit/>
          </a:bodyPr>
          <a:lstStyle/>
          <a:p>
            <a:r>
              <a:rPr lang="en-GB" b="1" dirty="0"/>
              <a:t>(Armstrong and Taylor,2023)</a:t>
            </a:r>
          </a:p>
        </p:txBody>
      </p:sp>
    </p:spTree>
    <p:extLst>
      <p:ext uri="{BB962C8B-B14F-4D97-AF65-F5344CB8AC3E}">
        <p14:creationId xmlns:p14="http://schemas.microsoft.com/office/powerpoint/2010/main" val="41026917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D2DF2BC-3EA7-BE9D-615F-17DB6BEAB5A0}"/>
              </a:ext>
            </a:extLst>
          </p:cNvPr>
          <p:cNvSpPr txBox="1"/>
          <p:nvPr/>
        </p:nvSpPr>
        <p:spPr>
          <a:xfrm>
            <a:off x="2405742" y="130237"/>
            <a:ext cx="7380515" cy="523220"/>
          </a:xfrm>
          <a:prstGeom prst="rect">
            <a:avLst/>
          </a:prstGeom>
          <a:noFill/>
        </p:spPr>
        <p:txBody>
          <a:bodyPr wrap="square" rtlCol="0">
            <a:spAutoFit/>
          </a:bodyPr>
          <a:lstStyle/>
          <a:p>
            <a:r>
              <a:rPr lang="en-GB" sz="2800" b="1" dirty="0"/>
              <a:t>Recruitment Needs During Transformation</a:t>
            </a:r>
          </a:p>
        </p:txBody>
      </p:sp>
      <p:sp>
        <p:nvSpPr>
          <p:cNvPr id="3" name="TextBox 2">
            <a:extLst>
              <a:ext uri="{FF2B5EF4-FFF2-40B4-BE49-F238E27FC236}">
                <a16:creationId xmlns:a16="http://schemas.microsoft.com/office/drawing/2014/main" id="{7BCB9785-ED66-D631-2C74-16B30D35C004}"/>
              </a:ext>
            </a:extLst>
          </p:cNvPr>
          <p:cNvSpPr txBox="1"/>
          <p:nvPr/>
        </p:nvSpPr>
        <p:spPr>
          <a:xfrm>
            <a:off x="163286" y="898228"/>
            <a:ext cx="5041060" cy="461665"/>
          </a:xfrm>
          <a:prstGeom prst="rect">
            <a:avLst/>
          </a:prstGeom>
          <a:noFill/>
        </p:spPr>
        <p:txBody>
          <a:bodyPr wrap="none" rtlCol="0">
            <a:spAutoFit/>
          </a:bodyPr>
          <a:lstStyle/>
          <a:p>
            <a:r>
              <a:rPr lang="en-GB" sz="2400" b="1" dirty="0">
                <a:ln w="0"/>
                <a:solidFill>
                  <a:schemeClr val="bg2">
                    <a:lumMod val="25000"/>
                  </a:schemeClr>
                </a:solidFill>
                <a:effectLst>
                  <a:outerShdw blurRad="38100" dist="19050" dir="2700000" algn="tl" rotWithShape="0">
                    <a:schemeClr val="dk1">
                      <a:alpha val="40000"/>
                    </a:schemeClr>
                  </a:outerShdw>
                </a:effectLst>
              </a:rPr>
              <a:t>Why this recruitment is important?</a:t>
            </a:r>
          </a:p>
        </p:txBody>
      </p:sp>
      <p:graphicFrame>
        <p:nvGraphicFramePr>
          <p:cNvPr id="15" name="Table 14">
            <a:extLst>
              <a:ext uri="{FF2B5EF4-FFF2-40B4-BE49-F238E27FC236}">
                <a16:creationId xmlns:a16="http://schemas.microsoft.com/office/drawing/2014/main" id="{189A1197-3B18-FB68-9ED3-E1A0FFC6F3B7}"/>
              </a:ext>
            </a:extLst>
          </p:cNvPr>
          <p:cNvGraphicFramePr>
            <a:graphicFrameLocks noGrp="1"/>
          </p:cNvGraphicFramePr>
          <p:nvPr>
            <p:extLst>
              <p:ext uri="{D42A27DB-BD31-4B8C-83A1-F6EECF244321}">
                <p14:modId xmlns:p14="http://schemas.microsoft.com/office/powerpoint/2010/main" val="2143166110"/>
              </p:ext>
            </p:extLst>
          </p:nvPr>
        </p:nvGraphicFramePr>
        <p:xfrm>
          <a:off x="609600" y="4192786"/>
          <a:ext cx="6466114" cy="2468880"/>
        </p:xfrm>
        <a:graphic>
          <a:graphicData uri="http://schemas.openxmlformats.org/drawingml/2006/table">
            <a:tbl>
              <a:tblPr firstRow="1" bandRow="1">
                <a:tableStyleId>{616DA210-FB5B-4158-B5E0-FEB733F419BA}</a:tableStyleId>
              </a:tblPr>
              <a:tblGrid>
                <a:gridCol w="2082603">
                  <a:extLst>
                    <a:ext uri="{9D8B030D-6E8A-4147-A177-3AD203B41FA5}">
                      <a16:colId xmlns:a16="http://schemas.microsoft.com/office/drawing/2014/main" val="441361153"/>
                    </a:ext>
                  </a:extLst>
                </a:gridCol>
                <a:gridCol w="4383511">
                  <a:extLst>
                    <a:ext uri="{9D8B030D-6E8A-4147-A177-3AD203B41FA5}">
                      <a16:colId xmlns:a16="http://schemas.microsoft.com/office/drawing/2014/main" val="2614148793"/>
                    </a:ext>
                  </a:extLst>
                </a:gridCol>
              </a:tblGrid>
              <a:tr h="292670">
                <a:tc>
                  <a:txBody>
                    <a:bodyPr/>
                    <a:lstStyle/>
                    <a:p>
                      <a:r>
                        <a:rPr lang="en-GB" sz="1800" b="1" i="0" kern="1200" dirty="0">
                          <a:solidFill>
                            <a:schemeClr val="tx1"/>
                          </a:solidFill>
                          <a:effectLst/>
                          <a:latin typeface="+mn-lt"/>
                          <a:ea typeface="+mn-ea"/>
                          <a:cs typeface="+mn-cs"/>
                        </a:rPr>
                        <a:t>Position </a:t>
                      </a:r>
                      <a:endParaRPr lang="en-GB" b="1" dirty="0"/>
                    </a:p>
                  </a:txBody>
                  <a:tcPr/>
                </a:tc>
                <a:tc>
                  <a:txBody>
                    <a:bodyPr/>
                    <a:lstStyle/>
                    <a:p>
                      <a:r>
                        <a:rPr lang="en-GB" sz="1800" b="1" i="0" kern="1200" dirty="0">
                          <a:solidFill>
                            <a:schemeClr val="tx1"/>
                          </a:solidFill>
                          <a:effectLst/>
                          <a:latin typeface="+mn-lt"/>
                          <a:ea typeface="+mn-ea"/>
                          <a:cs typeface="+mn-cs"/>
                        </a:rPr>
                        <a:t>Responsibility </a:t>
                      </a:r>
                      <a:endParaRPr lang="en-GB" b="1" dirty="0"/>
                    </a:p>
                  </a:txBody>
                  <a:tcPr/>
                </a:tc>
                <a:extLst>
                  <a:ext uri="{0D108BD9-81ED-4DB2-BD59-A6C34878D82A}">
                    <a16:rowId xmlns:a16="http://schemas.microsoft.com/office/drawing/2014/main" val="1486229921"/>
                  </a:ext>
                </a:extLst>
              </a:tr>
              <a:tr h="292670">
                <a:tc>
                  <a:txBody>
                    <a:bodyPr/>
                    <a:lstStyle/>
                    <a:p>
                      <a:r>
                        <a:rPr lang="en-GB" sz="1800" b="0" i="0" kern="1200" dirty="0">
                          <a:solidFill>
                            <a:schemeClr val="tx1"/>
                          </a:solidFill>
                          <a:effectLst/>
                          <a:latin typeface="+mn-lt"/>
                          <a:ea typeface="+mn-ea"/>
                          <a:cs typeface="+mn-cs"/>
                        </a:rPr>
                        <a:t>Project Manager </a:t>
                      </a:r>
                      <a:endParaRPr lang="en-GB" dirty="0"/>
                    </a:p>
                  </a:txBody>
                  <a:tcPr/>
                </a:tc>
                <a:tc>
                  <a:txBody>
                    <a:bodyPr/>
                    <a:lstStyle/>
                    <a:p>
                      <a:r>
                        <a:rPr lang="en-GB" sz="1800" b="0" i="0" kern="1200" dirty="0">
                          <a:solidFill>
                            <a:schemeClr val="tx1"/>
                          </a:solidFill>
                          <a:effectLst/>
                          <a:latin typeface="+mn-lt"/>
                          <a:ea typeface="+mn-ea"/>
                          <a:cs typeface="+mn-cs"/>
                        </a:rPr>
                        <a:t>Leads transformation projects </a:t>
                      </a:r>
                      <a:endParaRPr lang="en-GB" dirty="0"/>
                    </a:p>
                  </a:txBody>
                  <a:tcPr/>
                </a:tc>
                <a:extLst>
                  <a:ext uri="{0D108BD9-81ED-4DB2-BD59-A6C34878D82A}">
                    <a16:rowId xmlns:a16="http://schemas.microsoft.com/office/drawing/2014/main" val="1625032334"/>
                  </a:ext>
                </a:extLst>
              </a:tr>
              <a:tr h="292670">
                <a:tc>
                  <a:txBody>
                    <a:bodyPr/>
                    <a:lstStyle/>
                    <a:p>
                      <a:r>
                        <a:rPr lang="en-GB" sz="1800" b="0" i="0" kern="1200" dirty="0">
                          <a:solidFill>
                            <a:schemeClr val="tx1"/>
                          </a:solidFill>
                          <a:effectLst/>
                          <a:latin typeface="+mn-lt"/>
                          <a:ea typeface="+mn-ea"/>
                          <a:cs typeface="+mn-cs"/>
                        </a:rPr>
                        <a:t>Change Manager </a:t>
                      </a:r>
                      <a:endParaRPr lang="en-GB" dirty="0"/>
                    </a:p>
                  </a:txBody>
                  <a:tcPr/>
                </a:tc>
                <a:tc>
                  <a:txBody>
                    <a:bodyPr/>
                    <a:lstStyle/>
                    <a:p>
                      <a:r>
                        <a:rPr lang="en-GB" sz="1800" b="0" i="0" kern="1200" dirty="0">
                          <a:solidFill>
                            <a:schemeClr val="tx1"/>
                          </a:solidFill>
                          <a:effectLst/>
                          <a:latin typeface="+mn-lt"/>
                          <a:ea typeface="+mn-ea"/>
                          <a:cs typeface="+mn-cs"/>
                        </a:rPr>
                        <a:t>Supports organisational change </a:t>
                      </a:r>
                      <a:endParaRPr lang="en-GB" dirty="0"/>
                    </a:p>
                  </a:txBody>
                  <a:tcPr/>
                </a:tc>
                <a:extLst>
                  <a:ext uri="{0D108BD9-81ED-4DB2-BD59-A6C34878D82A}">
                    <a16:rowId xmlns:a16="http://schemas.microsoft.com/office/drawing/2014/main" val="182702321"/>
                  </a:ext>
                </a:extLst>
              </a:tr>
              <a:tr h="292670">
                <a:tc>
                  <a:txBody>
                    <a:bodyPr/>
                    <a:lstStyle/>
                    <a:p>
                      <a:r>
                        <a:rPr lang="en-GB" sz="1800" b="0" i="0" kern="1200" dirty="0">
                          <a:solidFill>
                            <a:schemeClr val="tx1"/>
                          </a:solidFill>
                          <a:effectLst/>
                          <a:latin typeface="+mn-lt"/>
                          <a:ea typeface="+mn-ea"/>
                          <a:cs typeface="+mn-cs"/>
                        </a:rPr>
                        <a:t>Digital Specialist </a:t>
                      </a:r>
                      <a:endParaRPr lang="en-GB" dirty="0"/>
                    </a:p>
                  </a:txBody>
                  <a:tcPr/>
                </a:tc>
                <a:tc>
                  <a:txBody>
                    <a:bodyPr/>
                    <a:lstStyle/>
                    <a:p>
                      <a:r>
                        <a:rPr lang="en-GB" sz="1800" b="0" i="0" kern="1200" dirty="0">
                          <a:solidFill>
                            <a:schemeClr val="tx1"/>
                          </a:solidFill>
                          <a:effectLst/>
                          <a:latin typeface="+mn-lt"/>
                          <a:ea typeface="+mn-ea"/>
                          <a:cs typeface="+mn-cs"/>
                        </a:rPr>
                        <a:t>Implements technology solutions</a:t>
                      </a:r>
                      <a:endParaRPr lang="en-GB" dirty="0"/>
                    </a:p>
                  </a:txBody>
                  <a:tcPr/>
                </a:tc>
                <a:extLst>
                  <a:ext uri="{0D108BD9-81ED-4DB2-BD59-A6C34878D82A}">
                    <a16:rowId xmlns:a16="http://schemas.microsoft.com/office/drawing/2014/main" val="1941334881"/>
                  </a:ext>
                </a:extLst>
              </a:tr>
              <a:tr h="226230">
                <a:tc>
                  <a:txBody>
                    <a:bodyPr/>
                    <a:lstStyle/>
                    <a:p>
                      <a:r>
                        <a:rPr lang="en-GB" sz="1800" b="0" i="0" kern="1200" dirty="0">
                          <a:solidFill>
                            <a:schemeClr val="tx1"/>
                          </a:solidFill>
                          <a:effectLst/>
                          <a:latin typeface="+mn-lt"/>
                          <a:ea typeface="+mn-ea"/>
                          <a:cs typeface="+mn-cs"/>
                        </a:rPr>
                        <a:t>Operations Manager </a:t>
                      </a:r>
                      <a:endParaRPr lang="en-GB" dirty="0"/>
                    </a:p>
                  </a:txBody>
                  <a:tcPr/>
                </a:tc>
                <a:tc>
                  <a:txBody>
                    <a:bodyPr/>
                    <a:lstStyle/>
                    <a:p>
                      <a:r>
                        <a:rPr lang="en-GB" sz="1800" b="0" i="0" kern="1200" dirty="0">
                          <a:solidFill>
                            <a:schemeClr val="tx1"/>
                          </a:solidFill>
                          <a:effectLst/>
                          <a:latin typeface="+mn-lt"/>
                          <a:ea typeface="+mn-ea"/>
                          <a:cs typeface="+mn-cs"/>
                        </a:rPr>
                        <a:t>Improves  efficiency</a:t>
                      </a:r>
                      <a:endParaRPr lang="en-GB" dirty="0"/>
                    </a:p>
                  </a:txBody>
                  <a:tcPr/>
                </a:tc>
                <a:extLst>
                  <a:ext uri="{0D108BD9-81ED-4DB2-BD59-A6C34878D82A}">
                    <a16:rowId xmlns:a16="http://schemas.microsoft.com/office/drawing/2014/main" val="1884961235"/>
                  </a:ext>
                </a:extLst>
              </a:tr>
              <a:tr h="292670">
                <a:tc>
                  <a:txBody>
                    <a:bodyPr/>
                    <a:lstStyle/>
                    <a:p>
                      <a:r>
                        <a:rPr lang="en-GB" sz="1800" b="0" i="0" kern="1200" dirty="0">
                          <a:solidFill>
                            <a:schemeClr val="tx1"/>
                          </a:solidFill>
                          <a:effectLst/>
                          <a:latin typeface="+mn-lt"/>
                          <a:ea typeface="+mn-ea"/>
                          <a:cs typeface="+mn-cs"/>
                        </a:rPr>
                        <a:t>Data Analyst </a:t>
                      </a:r>
                      <a:endParaRPr lang="en-GB" dirty="0"/>
                    </a:p>
                  </a:txBody>
                  <a:tcPr/>
                </a:tc>
                <a:tc>
                  <a:txBody>
                    <a:bodyPr/>
                    <a:lstStyle/>
                    <a:p>
                      <a:r>
                        <a:rPr lang="en-GB" sz="1800" b="0" i="0" kern="1200" dirty="0">
                          <a:solidFill>
                            <a:schemeClr val="tx1"/>
                          </a:solidFill>
                          <a:effectLst/>
                          <a:latin typeface="+mn-lt"/>
                          <a:ea typeface="+mn-ea"/>
                          <a:cs typeface="+mn-cs"/>
                        </a:rPr>
                        <a:t>Provides business insights</a:t>
                      </a:r>
                      <a:endParaRPr lang="en-GB" dirty="0"/>
                    </a:p>
                  </a:txBody>
                  <a:tcPr/>
                </a:tc>
                <a:extLst>
                  <a:ext uri="{0D108BD9-81ED-4DB2-BD59-A6C34878D82A}">
                    <a16:rowId xmlns:a16="http://schemas.microsoft.com/office/drawing/2014/main" val="1828917846"/>
                  </a:ext>
                </a:extLst>
              </a:tr>
            </a:tbl>
          </a:graphicData>
        </a:graphic>
      </p:graphicFrame>
      <p:sp>
        <p:nvSpPr>
          <p:cNvPr id="16" name="TextBox 15">
            <a:extLst>
              <a:ext uri="{FF2B5EF4-FFF2-40B4-BE49-F238E27FC236}">
                <a16:creationId xmlns:a16="http://schemas.microsoft.com/office/drawing/2014/main" id="{69125E3A-85CE-CB28-A58E-D403576BE1CC}"/>
              </a:ext>
            </a:extLst>
          </p:cNvPr>
          <p:cNvSpPr txBox="1"/>
          <p:nvPr/>
        </p:nvSpPr>
        <p:spPr>
          <a:xfrm>
            <a:off x="7075714" y="4420819"/>
            <a:ext cx="4506686" cy="1200329"/>
          </a:xfrm>
          <a:prstGeom prst="rect">
            <a:avLst/>
          </a:prstGeom>
          <a:noFill/>
        </p:spPr>
        <p:txBody>
          <a:bodyPr wrap="square" rtlCol="0">
            <a:spAutoFit/>
          </a:bodyPr>
          <a:lstStyle/>
          <a:p>
            <a:r>
              <a:rPr lang="en-GB" b="1" dirty="0"/>
              <a:t>Effective recruitment helps organisations find employees </a:t>
            </a:r>
          </a:p>
          <a:p>
            <a:r>
              <a:rPr lang="en-GB" b="1" dirty="0"/>
              <a:t>who can support successful change initiatives</a:t>
            </a:r>
          </a:p>
        </p:txBody>
      </p:sp>
      <p:sp>
        <p:nvSpPr>
          <p:cNvPr id="17" name="TextBox 16">
            <a:extLst>
              <a:ext uri="{FF2B5EF4-FFF2-40B4-BE49-F238E27FC236}">
                <a16:creationId xmlns:a16="http://schemas.microsoft.com/office/drawing/2014/main" id="{EBE18584-48DB-5BCA-D343-904B14E3A7AE}"/>
              </a:ext>
            </a:extLst>
          </p:cNvPr>
          <p:cNvSpPr txBox="1"/>
          <p:nvPr/>
        </p:nvSpPr>
        <p:spPr>
          <a:xfrm>
            <a:off x="9002487" y="6052457"/>
            <a:ext cx="2873828" cy="369332"/>
          </a:xfrm>
          <a:prstGeom prst="rect">
            <a:avLst/>
          </a:prstGeom>
          <a:noFill/>
        </p:spPr>
        <p:txBody>
          <a:bodyPr wrap="square" rtlCol="0">
            <a:spAutoFit/>
          </a:bodyPr>
          <a:lstStyle/>
          <a:p>
            <a:r>
              <a:rPr lang="en-GB" b="1" dirty="0"/>
              <a:t>(Bratton and Gold, 2022)</a:t>
            </a:r>
          </a:p>
        </p:txBody>
      </p:sp>
      <p:graphicFrame>
        <p:nvGraphicFramePr>
          <p:cNvPr id="21" name="TextBox 7">
            <a:extLst>
              <a:ext uri="{FF2B5EF4-FFF2-40B4-BE49-F238E27FC236}">
                <a16:creationId xmlns:a16="http://schemas.microsoft.com/office/drawing/2014/main" id="{0DDE283F-53B8-B048-46E6-6EBC0F84B632}"/>
              </a:ext>
            </a:extLst>
          </p:cNvPr>
          <p:cNvGraphicFramePr/>
          <p:nvPr>
            <p:extLst>
              <p:ext uri="{D42A27DB-BD31-4B8C-83A1-F6EECF244321}">
                <p14:modId xmlns:p14="http://schemas.microsoft.com/office/powerpoint/2010/main" val="1698629267"/>
              </p:ext>
            </p:extLst>
          </p:nvPr>
        </p:nvGraphicFramePr>
        <p:xfrm>
          <a:off x="1632857" y="1359893"/>
          <a:ext cx="6868885" cy="26776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747349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7AAEBDE-F877-E9B6-9119-5176912CFE9D}"/>
              </a:ext>
            </a:extLst>
          </p:cNvPr>
          <p:cNvSpPr txBox="1"/>
          <p:nvPr/>
        </p:nvSpPr>
        <p:spPr>
          <a:xfrm>
            <a:off x="3113314" y="87086"/>
            <a:ext cx="4430486" cy="584775"/>
          </a:xfrm>
          <a:prstGeom prst="rect">
            <a:avLst/>
          </a:prstGeom>
          <a:noFill/>
        </p:spPr>
        <p:txBody>
          <a:bodyPr wrap="square" rtlCol="0">
            <a:spAutoFit/>
          </a:bodyPr>
          <a:lstStyle/>
          <a:p>
            <a:r>
              <a:rPr lang="en-GB" sz="3200" b="1" dirty="0"/>
              <a:t>Recruitment Process</a:t>
            </a:r>
          </a:p>
        </p:txBody>
      </p:sp>
      <p:sp>
        <p:nvSpPr>
          <p:cNvPr id="3" name="TextBox 2">
            <a:extLst>
              <a:ext uri="{FF2B5EF4-FFF2-40B4-BE49-F238E27FC236}">
                <a16:creationId xmlns:a16="http://schemas.microsoft.com/office/drawing/2014/main" id="{D04C02B2-EBA8-4878-A945-25FFB823F3C5}"/>
              </a:ext>
            </a:extLst>
          </p:cNvPr>
          <p:cNvSpPr txBox="1"/>
          <p:nvPr/>
        </p:nvSpPr>
        <p:spPr>
          <a:xfrm>
            <a:off x="511628" y="905532"/>
            <a:ext cx="3222172" cy="461665"/>
          </a:xfrm>
          <a:prstGeom prst="rect">
            <a:avLst/>
          </a:prstGeom>
          <a:noFill/>
        </p:spPr>
        <p:txBody>
          <a:bodyPr wrap="square" rtlCol="0">
            <a:spAutoFit/>
          </a:bodyPr>
          <a:lstStyle/>
          <a:p>
            <a:r>
              <a:rPr lang="en-GB" sz="2400" b="1" dirty="0">
                <a:solidFill>
                  <a:schemeClr val="tx1">
                    <a:lumMod val="75000"/>
                    <a:lumOff val="25000"/>
                  </a:schemeClr>
                </a:solidFill>
                <a:highlight>
                  <a:srgbClr val="C0C0C0"/>
                </a:highlight>
              </a:rPr>
              <a:t>Recruitment Steps</a:t>
            </a:r>
          </a:p>
        </p:txBody>
      </p:sp>
      <p:sp>
        <p:nvSpPr>
          <p:cNvPr id="4" name="Arrow: Right 3">
            <a:extLst>
              <a:ext uri="{FF2B5EF4-FFF2-40B4-BE49-F238E27FC236}">
                <a16:creationId xmlns:a16="http://schemas.microsoft.com/office/drawing/2014/main" id="{B5A8E56F-5A17-3270-1975-9BBC6606B218}"/>
              </a:ext>
            </a:extLst>
          </p:cNvPr>
          <p:cNvSpPr/>
          <p:nvPr/>
        </p:nvSpPr>
        <p:spPr>
          <a:xfrm>
            <a:off x="511628" y="1571893"/>
            <a:ext cx="1491343" cy="859973"/>
          </a:xfrm>
          <a:prstGeom prst="rightArrow">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2400" b="1" dirty="0"/>
              <a:t>Step1</a:t>
            </a:r>
          </a:p>
        </p:txBody>
      </p:sp>
      <p:sp>
        <p:nvSpPr>
          <p:cNvPr id="5" name="Rectangle: Rounded Corners 4">
            <a:extLst>
              <a:ext uri="{FF2B5EF4-FFF2-40B4-BE49-F238E27FC236}">
                <a16:creationId xmlns:a16="http://schemas.microsoft.com/office/drawing/2014/main" id="{908CC523-9B18-4617-B227-DC36A060F1CE}"/>
              </a:ext>
            </a:extLst>
          </p:cNvPr>
          <p:cNvSpPr/>
          <p:nvPr/>
        </p:nvSpPr>
        <p:spPr>
          <a:xfrm>
            <a:off x="2122714" y="1604665"/>
            <a:ext cx="2035630" cy="859973"/>
          </a:xfrm>
          <a:prstGeom prst="round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2400" b="1" dirty="0"/>
              <a:t>Job Analysis</a:t>
            </a:r>
          </a:p>
        </p:txBody>
      </p:sp>
      <p:cxnSp>
        <p:nvCxnSpPr>
          <p:cNvPr id="7" name="Straight Arrow Connector 6">
            <a:extLst>
              <a:ext uri="{FF2B5EF4-FFF2-40B4-BE49-F238E27FC236}">
                <a16:creationId xmlns:a16="http://schemas.microsoft.com/office/drawing/2014/main" id="{98A6D70A-BB29-0650-DA1E-DB61EF4354DD}"/>
              </a:ext>
            </a:extLst>
          </p:cNvPr>
          <p:cNvCxnSpPr>
            <a:cxnSpLocks/>
          </p:cNvCxnSpPr>
          <p:nvPr/>
        </p:nvCxnSpPr>
        <p:spPr>
          <a:xfrm>
            <a:off x="4343400" y="2016368"/>
            <a:ext cx="527957" cy="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9" name="TextBox 8">
            <a:extLst>
              <a:ext uri="{FF2B5EF4-FFF2-40B4-BE49-F238E27FC236}">
                <a16:creationId xmlns:a16="http://schemas.microsoft.com/office/drawing/2014/main" id="{B693EF3B-D0C6-6436-1888-5AADC25CBCD3}"/>
              </a:ext>
            </a:extLst>
          </p:cNvPr>
          <p:cNvSpPr txBox="1"/>
          <p:nvPr/>
        </p:nvSpPr>
        <p:spPr>
          <a:xfrm>
            <a:off x="5170061" y="1539638"/>
            <a:ext cx="3467100" cy="830997"/>
          </a:xfrm>
          <a:prstGeom prst="rect">
            <a:avLst/>
          </a:prstGeom>
          <a:noFill/>
        </p:spPr>
        <p:txBody>
          <a:bodyPr wrap="square" rtlCol="0">
            <a:spAutoFit/>
          </a:bodyPr>
          <a:lstStyle/>
          <a:p>
            <a:r>
              <a:rPr lang="en-GB" sz="2400" b="1" dirty="0"/>
              <a:t>Identify duties and skills needed</a:t>
            </a:r>
          </a:p>
        </p:txBody>
      </p:sp>
      <p:sp>
        <p:nvSpPr>
          <p:cNvPr id="10" name="Arrow: Right 9">
            <a:extLst>
              <a:ext uri="{FF2B5EF4-FFF2-40B4-BE49-F238E27FC236}">
                <a16:creationId xmlns:a16="http://schemas.microsoft.com/office/drawing/2014/main" id="{0F58A9AA-936E-AA93-1332-88416C933CFD}"/>
              </a:ext>
            </a:extLst>
          </p:cNvPr>
          <p:cNvSpPr/>
          <p:nvPr/>
        </p:nvSpPr>
        <p:spPr>
          <a:xfrm>
            <a:off x="473527" y="2714983"/>
            <a:ext cx="1567544" cy="944838"/>
          </a:xfrm>
          <a:prstGeom prst="rightArrow">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2400" b="1" dirty="0"/>
              <a:t>Step2</a:t>
            </a:r>
          </a:p>
        </p:txBody>
      </p:sp>
      <p:sp>
        <p:nvSpPr>
          <p:cNvPr id="11" name="Rectangle: Rounded Corners 10">
            <a:extLst>
              <a:ext uri="{FF2B5EF4-FFF2-40B4-BE49-F238E27FC236}">
                <a16:creationId xmlns:a16="http://schemas.microsoft.com/office/drawing/2014/main" id="{EC8C455D-F33E-BCCF-9131-6367B44774CF}"/>
              </a:ext>
            </a:extLst>
          </p:cNvPr>
          <p:cNvSpPr/>
          <p:nvPr/>
        </p:nvSpPr>
        <p:spPr>
          <a:xfrm>
            <a:off x="2122714" y="2799850"/>
            <a:ext cx="2035630" cy="859971"/>
          </a:xfrm>
          <a:prstGeom prst="round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2400" b="1" dirty="0"/>
              <a:t>Job Description</a:t>
            </a:r>
          </a:p>
        </p:txBody>
      </p:sp>
      <p:cxnSp>
        <p:nvCxnSpPr>
          <p:cNvPr id="13" name="Straight Arrow Connector 12">
            <a:extLst>
              <a:ext uri="{FF2B5EF4-FFF2-40B4-BE49-F238E27FC236}">
                <a16:creationId xmlns:a16="http://schemas.microsoft.com/office/drawing/2014/main" id="{2E75DE5A-4C17-9072-92F9-6C4570BEF93D}"/>
              </a:ext>
            </a:extLst>
          </p:cNvPr>
          <p:cNvCxnSpPr>
            <a:cxnSpLocks/>
          </p:cNvCxnSpPr>
          <p:nvPr/>
        </p:nvCxnSpPr>
        <p:spPr>
          <a:xfrm flipV="1">
            <a:off x="4414810" y="3238412"/>
            <a:ext cx="527957" cy="3222"/>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17" name="TextBox 16">
            <a:extLst>
              <a:ext uri="{FF2B5EF4-FFF2-40B4-BE49-F238E27FC236}">
                <a16:creationId xmlns:a16="http://schemas.microsoft.com/office/drawing/2014/main" id="{08BF3A84-2FBE-FE3F-1625-FF74D532564B}"/>
              </a:ext>
            </a:extLst>
          </p:cNvPr>
          <p:cNvSpPr txBox="1"/>
          <p:nvPr/>
        </p:nvSpPr>
        <p:spPr>
          <a:xfrm>
            <a:off x="5190744" y="2809875"/>
            <a:ext cx="2699657" cy="830997"/>
          </a:xfrm>
          <a:prstGeom prst="rect">
            <a:avLst/>
          </a:prstGeom>
          <a:noFill/>
        </p:spPr>
        <p:txBody>
          <a:bodyPr wrap="square" rtlCol="0">
            <a:spAutoFit/>
          </a:bodyPr>
          <a:lstStyle/>
          <a:p>
            <a:r>
              <a:rPr lang="en-GB" sz="2400" b="1" dirty="0"/>
              <a:t>Explain job responsibilities</a:t>
            </a:r>
          </a:p>
        </p:txBody>
      </p:sp>
      <p:sp>
        <p:nvSpPr>
          <p:cNvPr id="18" name="Arrow: Right 17">
            <a:extLst>
              <a:ext uri="{FF2B5EF4-FFF2-40B4-BE49-F238E27FC236}">
                <a16:creationId xmlns:a16="http://schemas.microsoft.com/office/drawing/2014/main" id="{5A9EB185-5117-062B-A7DF-4D68B11413E5}"/>
              </a:ext>
            </a:extLst>
          </p:cNvPr>
          <p:cNvSpPr/>
          <p:nvPr/>
        </p:nvSpPr>
        <p:spPr>
          <a:xfrm>
            <a:off x="473527" y="3852804"/>
            <a:ext cx="1567544" cy="944838"/>
          </a:xfrm>
          <a:prstGeom prst="rightArrow">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2400" b="1" dirty="0"/>
              <a:t>Step3</a:t>
            </a:r>
          </a:p>
        </p:txBody>
      </p:sp>
      <p:sp>
        <p:nvSpPr>
          <p:cNvPr id="19" name="Rectangle: Rounded Corners 18">
            <a:extLst>
              <a:ext uri="{FF2B5EF4-FFF2-40B4-BE49-F238E27FC236}">
                <a16:creationId xmlns:a16="http://schemas.microsoft.com/office/drawing/2014/main" id="{FD9BE857-2FBF-47DB-F876-0AC53E38C150}"/>
              </a:ext>
            </a:extLst>
          </p:cNvPr>
          <p:cNvSpPr/>
          <p:nvPr/>
        </p:nvSpPr>
        <p:spPr>
          <a:xfrm>
            <a:off x="2134034" y="3933434"/>
            <a:ext cx="2209366" cy="919857"/>
          </a:xfrm>
          <a:prstGeom prst="round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2400" b="1" dirty="0"/>
              <a:t>Person Specification</a:t>
            </a:r>
          </a:p>
        </p:txBody>
      </p:sp>
      <p:cxnSp>
        <p:nvCxnSpPr>
          <p:cNvPr id="21" name="Straight Arrow Connector 20">
            <a:extLst>
              <a:ext uri="{FF2B5EF4-FFF2-40B4-BE49-F238E27FC236}">
                <a16:creationId xmlns:a16="http://schemas.microsoft.com/office/drawing/2014/main" id="{C8981C60-1512-0266-D406-072F2D6DA427}"/>
              </a:ext>
            </a:extLst>
          </p:cNvPr>
          <p:cNvCxnSpPr>
            <a:cxnSpLocks/>
          </p:cNvCxnSpPr>
          <p:nvPr/>
        </p:nvCxnSpPr>
        <p:spPr>
          <a:xfrm>
            <a:off x="4501677" y="4325223"/>
            <a:ext cx="544613" cy="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25" name="TextBox 24">
            <a:extLst>
              <a:ext uri="{FF2B5EF4-FFF2-40B4-BE49-F238E27FC236}">
                <a16:creationId xmlns:a16="http://schemas.microsoft.com/office/drawing/2014/main" id="{F94ADCDF-89EE-5040-1847-962CCA8A392E}"/>
              </a:ext>
            </a:extLst>
          </p:cNvPr>
          <p:cNvSpPr txBox="1"/>
          <p:nvPr/>
        </p:nvSpPr>
        <p:spPr>
          <a:xfrm>
            <a:off x="5328557" y="5085067"/>
            <a:ext cx="1810512" cy="830997"/>
          </a:xfrm>
          <a:prstGeom prst="rect">
            <a:avLst/>
          </a:prstGeom>
          <a:noFill/>
        </p:spPr>
        <p:txBody>
          <a:bodyPr wrap="square" rtlCol="0">
            <a:spAutoFit/>
          </a:bodyPr>
          <a:lstStyle/>
          <a:p>
            <a:r>
              <a:rPr lang="en-GB" sz="2400" b="1" dirty="0"/>
              <a:t>Promote vacancies</a:t>
            </a:r>
          </a:p>
        </p:txBody>
      </p:sp>
      <p:sp>
        <p:nvSpPr>
          <p:cNvPr id="26" name="Arrow: Right 25">
            <a:extLst>
              <a:ext uri="{FF2B5EF4-FFF2-40B4-BE49-F238E27FC236}">
                <a16:creationId xmlns:a16="http://schemas.microsoft.com/office/drawing/2014/main" id="{4BA69618-D687-1BFC-4B9E-B455777D8B40}"/>
              </a:ext>
            </a:extLst>
          </p:cNvPr>
          <p:cNvSpPr/>
          <p:nvPr/>
        </p:nvSpPr>
        <p:spPr>
          <a:xfrm>
            <a:off x="473527" y="4934754"/>
            <a:ext cx="1567544" cy="944837"/>
          </a:xfrm>
          <a:prstGeom prst="rightArrow">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2400" b="1" dirty="0"/>
              <a:t>Step4</a:t>
            </a:r>
          </a:p>
        </p:txBody>
      </p:sp>
      <p:sp>
        <p:nvSpPr>
          <p:cNvPr id="27" name="Rectangle: Rounded Corners 26">
            <a:extLst>
              <a:ext uri="{FF2B5EF4-FFF2-40B4-BE49-F238E27FC236}">
                <a16:creationId xmlns:a16="http://schemas.microsoft.com/office/drawing/2014/main" id="{0E348098-72F8-5CE0-748E-66E3D0C827F3}"/>
              </a:ext>
            </a:extLst>
          </p:cNvPr>
          <p:cNvSpPr/>
          <p:nvPr/>
        </p:nvSpPr>
        <p:spPr>
          <a:xfrm>
            <a:off x="2122714" y="5085067"/>
            <a:ext cx="2322576" cy="983638"/>
          </a:xfrm>
          <a:prstGeom prst="roundRect">
            <a:avLst/>
          </a:prstGeom>
        </p:spPr>
        <p:style>
          <a:lnRef idx="2">
            <a:schemeClr val="dk1"/>
          </a:lnRef>
          <a:fillRef idx="1">
            <a:schemeClr val="lt1"/>
          </a:fillRef>
          <a:effectRef idx="0">
            <a:schemeClr val="dk1"/>
          </a:effectRef>
          <a:fontRef idx="minor">
            <a:schemeClr val="dk1"/>
          </a:fontRef>
        </p:style>
        <p:txBody>
          <a:bodyPr rtlCol="0" anchor="ctr"/>
          <a:lstStyle/>
          <a:p>
            <a:r>
              <a:rPr lang="en-GB" sz="2400" b="1" dirty="0"/>
              <a:t>Advertisement</a:t>
            </a:r>
          </a:p>
        </p:txBody>
      </p:sp>
      <p:cxnSp>
        <p:nvCxnSpPr>
          <p:cNvPr id="29" name="Straight Arrow Connector 28">
            <a:extLst>
              <a:ext uri="{FF2B5EF4-FFF2-40B4-BE49-F238E27FC236}">
                <a16:creationId xmlns:a16="http://schemas.microsoft.com/office/drawing/2014/main" id="{441BFEA9-F398-4402-33A5-B169C1B501BC}"/>
              </a:ext>
            </a:extLst>
          </p:cNvPr>
          <p:cNvCxnSpPr/>
          <p:nvPr/>
        </p:nvCxnSpPr>
        <p:spPr>
          <a:xfrm>
            <a:off x="4607378" y="5576886"/>
            <a:ext cx="562683" cy="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30" name="TextBox 29">
            <a:extLst>
              <a:ext uri="{FF2B5EF4-FFF2-40B4-BE49-F238E27FC236}">
                <a16:creationId xmlns:a16="http://schemas.microsoft.com/office/drawing/2014/main" id="{C795FB74-0DED-789A-B3F9-1B389B858B3E}"/>
              </a:ext>
            </a:extLst>
          </p:cNvPr>
          <p:cNvSpPr txBox="1"/>
          <p:nvPr/>
        </p:nvSpPr>
        <p:spPr>
          <a:xfrm>
            <a:off x="5204567" y="3977863"/>
            <a:ext cx="3569208" cy="830997"/>
          </a:xfrm>
          <a:prstGeom prst="rect">
            <a:avLst/>
          </a:prstGeom>
          <a:noFill/>
        </p:spPr>
        <p:txBody>
          <a:bodyPr wrap="square" rtlCol="0">
            <a:spAutoFit/>
          </a:bodyPr>
          <a:lstStyle/>
          <a:p>
            <a:r>
              <a:rPr lang="en-GB" sz="2400" b="1" dirty="0"/>
              <a:t>Identify qualifications and skills</a:t>
            </a:r>
          </a:p>
        </p:txBody>
      </p:sp>
    </p:spTree>
    <p:extLst>
      <p:ext uri="{BB962C8B-B14F-4D97-AF65-F5344CB8AC3E}">
        <p14:creationId xmlns:p14="http://schemas.microsoft.com/office/powerpoint/2010/main" val="18896640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rrow: Right 1">
            <a:extLst>
              <a:ext uri="{FF2B5EF4-FFF2-40B4-BE49-F238E27FC236}">
                <a16:creationId xmlns:a16="http://schemas.microsoft.com/office/drawing/2014/main" id="{CBB364D8-9552-A109-02D5-D4F0BCE8A126}"/>
              </a:ext>
            </a:extLst>
          </p:cNvPr>
          <p:cNvSpPr/>
          <p:nvPr/>
        </p:nvSpPr>
        <p:spPr>
          <a:xfrm>
            <a:off x="502920" y="1700784"/>
            <a:ext cx="1536192" cy="960120"/>
          </a:xfrm>
          <a:prstGeom prst="rightArrow">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2400" b="1" dirty="0"/>
              <a:t>Step5</a:t>
            </a:r>
          </a:p>
        </p:txBody>
      </p:sp>
      <p:sp>
        <p:nvSpPr>
          <p:cNvPr id="3" name="Arrow: Right 2">
            <a:extLst>
              <a:ext uri="{FF2B5EF4-FFF2-40B4-BE49-F238E27FC236}">
                <a16:creationId xmlns:a16="http://schemas.microsoft.com/office/drawing/2014/main" id="{860FA204-F6A4-F9DF-1ACE-10C599E3216C}"/>
              </a:ext>
            </a:extLst>
          </p:cNvPr>
          <p:cNvSpPr/>
          <p:nvPr/>
        </p:nvSpPr>
        <p:spPr>
          <a:xfrm>
            <a:off x="502920" y="2948940"/>
            <a:ext cx="1536192" cy="960120"/>
          </a:xfrm>
          <a:prstGeom prst="rightArrow">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2400" b="1" dirty="0"/>
              <a:t>Step6</a:t>
            </a:r>
          </a:p>
        </p:txBody>
      </p:sp>
      <p:sp>
        <p:nvSpPr>
          <p:cNvPr id="4" name="Rectangle: Rounded Corners 3">
            <a:extLst>
              <a:ext uri="{FF2B5EF4-FFF2-40B4-BE49-F238E27FC236}">
                <a16:creationId xmlns:a16="http://schemas.microsoft.com/office/drawing/2014/main" id="{988BC096-9F58-197E-9162-49A9D617CE6B}"/>
              </a:ext>
            </a:extLst>
          </p:cNvPr>
          <p:cNvSpPr/>
          <p:nvPr/>
        </p:nvSpPr>
        <p:spPr>
          <a:xfrm>
            <a:off x="2423160" y="1700784"/>
            <a:ext cx="2139696" cy="960120"/>
          </a:xfrm>
          <a:prstGeom prst="round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2400" b="1" dirty="0"/>
              <a:t>Selection</a:t>
            </a:r>
          </a:p>
        </p:txBody>
      </p:sp>
      <p:sp>
        <p:nvSpPr>
          <p:cNvPr id="5" name="Rectangle: Rounded Corners 4">
            <a:extLst>
              <a:ext uri="{FF2B5EF4-FFF2-40B4-BE49-F238E27FC236}">
                <a16:creationId xmlns:a16="http://schemas.microsoft.com/office/drawing/2014/main" id="{6BEF71E0-6092-5305-AF37-EBBEC8DBC08F}"/>
              </a:ext>
            </a:extLst>
          </p:cNvPr>
          <p:cNvSpPr/>
          <p:nvPr/>
        </p:nvSpPr>
        <p:spPr>
          <a:xfrm>
            <a:off x="2423160" y="2948940"/>
            <a:ext cx="2203704" cy="960120"/>
          </a:xfrm>
          <a:prstGeom prst="round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2400" b="1" dirty="0"/>
              <a:t>Appointment</a:t>
            </a:r>
          </a:p>
        </p:txBody>
      </p:sp>
      <p:cxnSp>
        <p:nvCxnSpPr>
          <p:cNvPr id="7" name="Straight Arrow Connector 6">
            <a:extLst>
              <a:ext uri="{FF2B5EF4-FFF2-40B4-BE49-F238E27FC236}">
                <a16:creationId xmlns:a16="http://schemas.microsoft.com/office/drawing/2014/main" id="{D9ACC573-E4FB-3357-68E6-A315A2D016EE}"/>
              </a:ext>
            </a:extLst>
          </p:cNvPr>
          <p:cNvCxnSpPr/>
          <p:nvPr/>
        </p:nvCxnSpPr>
        <p:spPr>
          <a:xfrm>
            <a:off x="4809744" y="2176272"/>
            <a:ext cx="630936" cy="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9" name="Straight Arrow Connector 8">
            <a:extLst>
              <a:ext uri="{FF2B5EF4-FFF2-40B4-BE49-F238E27FC236}">
                <a16:creationId xmlns:a16="http://schemas.microsoft.com/office/drawing/2014/main" id="{128A8D2D-7BA7-DBEE-B805-BF8ECB326C75}"/>
              </a:ext>
            </a:extLst>
          </p:cNvPr>
          <p:cNvCxnSpPr>
            <a:cxnSpLocks/>
          </p:cNvCxnSpPr>
          <p:nvPr/>
        </p:nvCxnSpPr>
        <p:spPr>
          <a:xfrm>
            <a:off x="4809744" y="3429000"/>
            <a:ext cx="740664" cy="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12" name="TextBox 11">
            <a:extLst>
              <a:ext uri="{FF2B5EF4-FFF2-40B4-BE49-F238E27FC236}">
                <a16:creationId xmlns:a16="http://schemas.microsoft.com/office/drawing/2014/main" id="{61BFEF03-A50F-B471-F029-CE9B11F02EE3}"/>
              </a:ext>
            </a:extLst>
          </p:cNvPr>
          <p:cNvSpPr txBox="1"/>
          <p:nvPr/>
        </p:nvSpPr>
        <p:spPr>
          <a:xfrm>
            <a:off x="5687568" y="1700784"/>
            <a:ext cx="1895858" cy="830997"/>
          </a:xfrm>
          <a:prstGeom prst="rect">
            <a:avLst/>
          </a:prstGeom>
          <a:noFill/>
        </p:spPr>
        <p:txBody>
          <a:bodyPr wrap="square" rtlCol="0">
            <a:spAutoFit/>
          </a:bodyPr>
          <a:lstStyle/>
          <a:p>
            <a:r>
              <a:rPr lang="en-GB" sz="2400" b="1" dirty="0"/>
              <a:t>Screen and interview</a:t>
            </a:r>
          </a:p>
        </p:txBody>
      </p:sp>
      <p:sp>
        <p:nvSpPr>
          <p:cNvPr id="13" name="TextBox 12">
            <a:extLst>
              <a:ext uri="{FF2B5EF4-FFF2-40B4-BE49-F238E27FC236}">
                <a16:creationId xmlns:a16="http://schemas.microsoft.com/office/drawing/2014/main" id="{854DB351-5F53-A5D2-D0A2-D7C2C97B78FE}"/>
              </a:ext>
            </a:extLst>
          </p:cNvPr>
          <p:cNvSpPr txBox="1"/>
          <p:nvPr/>
        </p:nvSpPr>
        <p:spPr>
          <a:xfrm>
            <a:off x="5687568" y="2948940"/>
            <a:ext cx="3639312" cy="830997"/>
          </a:xfrm>
          <a:prstGeom prst="rect">
            <a:avLst/>
          </a:prstGeom>
          <a:noFill/>
        </p:spPr>
        <p:txBody>
          <a:bodyPr wrap="square" rtlCol="0">
            <a:spAutoFit/>
          </a:bodyPr>
          <a:lstStyle/>
          <a:p>
            <a:r>
              <a:rPr lang="en-GB" sz="2400" b="1" dirty="0"/>
              <a:t>Choose and interview candidates</a:t>
            </a:r>
          </a:p>
        </p:txBody>
      </p:sp>
      <p:sp>
        <p:nvSpPr>
          <p:cNvPr id="15" name="TextBox 14">
            <a:extLst>
              <a:ext uri="{FF2B5EF4-FFF2-40B4-BE49-F238E27FC236}">
                <a16:creationId xmlns:a16="http://schemas.microsoft.com/office/drawing/2014/main" id="{A0268499-BE55-8FA6-4D2A-5C27BE275531}"/>
              </a:ext>
            </a:extLst>
          </p:cNvPr>
          <p:cNvSpPr txBox="1"/>
          <p:nvPr/>
        </p:nvSpPr>
        <p:spPr>
          <a:xfrm>
            <a:off x="1354618" y="4443291"/>
            <a:ext cx="5960582" cy="1200329"/>
          </a:xfrm>
          <a:prstGeom prst="rect">
            <a:avLst/>
          </a:prstGeom>
          <a:noFill/>
        </p:spPr>
        <p:txBody>
          <a:bodyPr wrap="square" rtlCol="0">
            <a:spAutoFit/>
          </a:bodyPr>
          <a:lstStyle/>
          <a:p>
            <a:r>
              <a:rPr lang="en-GB" sz="2400" dirty="0"/>
              <a:t>A structured recruitment process improves hiring quality and organisational performance.</a:t>
            </a:r>
          </a:p>
        </p:txBody>
      </p:sp>
      <p:sp>
        <p:nvSpPr>
          <p:cNvPr id="16" name="TextBox 15">
            <a:extLst>
              <a:ext uri="{FF2B5EF4-FFF2-40B4-BE49-F238E27FC236}">
                <a16:creationId xmlns:a16="http://schemas.microsoft.com/office/drawing/2014/main" id="{D3F458EA-6E31-EC5A-F36C-26AD33ABBB09}"/>
              </a:ext>
            </a:extLst>
          </p:cNvPr>
          <p:cNvSpPr txBox="1"/>
          <p:nvPr/>
        </p:nvSpPr>
        <p:spPr>
          <a:xfrm>
            <a:off x="7315200" y="6177851"/>
            <a:ext cx="4625009" cy="461665"/>
          </a:xfrm>
          <a:prstGeom prst="rect">
            <a:avLst/>
          </a:prstGeom>
          <a:noFill/>
        </p:spPr>
        <p:txBody>
          <a:bodyPr wrap="square" rtlCol="0">
            <a:spAutoFit/>
          </a:bodyPr>
          <a:lstStyle/>
          <a:p>
            <a:r>
              <a:rPr lang="en-GB" sz="2400" b="1" dirty="0"/>
              <a:t>(CIPD,2026)</a:t>
            </a:r>
          </a:p>
        </p:txBody>
      </p:sp>
    </p:spTree>
    <p:extLst>
      <p:ext uri="{BB962C8B-B14F-4D97-AF65-F5344CB8AC3E}">
        <p14:creationId xmlns:p14="http://schemas.microsoft.com/office/powerpoint/2010/main" val="24579953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2669B56-38E4-3AE1-DC07-5B0AE5D6881C}"/>
              </a:ext>
            </a:extLst>
          </p:cNvPr>
          <p:cNvSpPr txBox="1"/>
          <p:nvPr/>
        </p:nvSpPr>
        <p:spPr>
          <a:xfrm>
            <a:off x="3813048" y="215557"/>
            <a:ext cx="2286000" cy="523220"/>
          </a:xfrm>
          <a:prstGeom prst="rect">
            <a:avLst/>
          </a:prstGeom>
          <a:noFill/>
        </p:spPr>
        <p:txBody>
          <a:bodyPr wrap="square" rtlCol="0">
            <a:spAutoFit/>
          </a:bodyPr>
          <a:lstStyle/>
          <a:p>
            <a:r>
              <a:rPr lang="en-GB" sz="2800" b="1" dirty="0"/>
              <a:t>Job Analysis</a:t>
            </a:r>
          </a:p>
        </p:txBody>
      </p:sp>
      <p:sp>
        <p:nvSpPr>
          <p:cNvPr id="3" name="TextBox 2">
            <a:extLst>
              <a:ext uri="{FF2B5EF4-FFF2-40B4-BE49-F238E27FC236}">
                <a16:creationId xmlns:a16="http://schemas.microsoft.com/office/drawing/2014/main" id="{95B718A1-DDE5-B36C-F44D-AFF30762CA24}"/>
              </a:ext>
            </a:extLst>
          </p:cNvPr>
          <p:cNvSpPr txBox="1"/>
          <p:nvPr/>
        </p:nvSpPr>
        <p:spPr>
          <a:xfrm>
            <a:off x="237745" y="797632"/>
            <a:ext cx="4127863" cy="461665"/>
          </a:xfrm>
          <a:prstGeom prst="rect">
            <a:avLst/>
          </a:prstGeom>
          <a:noFill/>
        </p:spPr>
        <p:txBody>
          <a:bodyPr wrap="square" rtlCol="0">
            <a:spAutoFit/>
          </a:bodyPr>
          <a:lstStyle/>
          <a:p>
            <a:r>
              <a:rPr lang="en-GB" sz="2400" b="1" dirty="0">
                <a:solidFill>
                  <a:schemeClr val="tx1">
                    <a:lumMod val="75000"/>
                    <a:lumOff val="25000"/>
                  </a:schemeClr>
                </a:solidFill>
                <a:highlight>
                  <a:srgbClr val="C0C0C0"/>
                </a:highlight>
              </a:rPr>
              <a:t>What is Job Analysis?</a:t>
            </a:r>
          </a:p>
        </p:txBody>
      </p:sp>
      <p:sp>
        <p:nvSpPr>
          <p:cNvPr id="4" name="TextBox 3">
            <a:extLst>
              <a:ext uri="{FF2B5EF4-FFF2-40B4-BE49-F238E27FC236}">
                <a16:creationId xmlns:a16="http://schemas.microsoft.com/office/drawing/2014/main" id="{80F63201-C41D-0B34-4DD6-E9EE349F9B1F}"/>
              </a:ext>
            </a:extLst>
          </p:cNvPr>
          <p:cNvSpPr txBox="1"/>
          <p:nvPr/>
        </p:nvSpPr>
        <p:spPr>
          <a:xfrm>
            <a:off x="237745" y="1278987"/>
            <a:ext cx="3749039" cy="461665"/>
          </a:xfrm>
          <a:prstGeom prst="rect">
            <a:avLst/>
          </a:prstGeom>
          <a:noFill/>
        </p:spPr>
        <p:txBody>
          <a:bodyPr wrap="square" rtlCol="0">
            <a:spAutoFit/>
          </a:bodyPr>
          <a:lstStyle/>
          <a:p>
            <a:r>
              <a:rPr lang="en-GB" sz="2400" b="1" u="sng" dirty="0"/>
              <a:t>Job analysis identifies</a:t>
            </a:r>
            <a:r>
              <a:rPr lang="en-GB" sz="2000" b="1" dirty="0"/>
              <a:t>:</a:t>
            </a:r>
          </a:p>
        </p:txBody>
      </p:sp>
      <p:sp>
        <p:nvSpPr>
          <p:cNvPr id="5" name="TextBox 4">
            <a:extLst>
              <a:ext uri="{FF2B5EF4-FFF2-40B4-BE49-F238E27FC236}">
                <a16:creationId xmlns:a16="http://schemas.microsoft.com/office/drawing/2014/main" id="{AB5CF801-7066-BD3E-D451-EE069140D290}"/>
              </a:ext>
            </a:extLst>
          </p:cNvPr>
          <p:cNvSpPr txBox="1"/>
          <p:nvPr/>
        </p:nvSpPr>
        <p:spPr>
          <a:xfrm>
            <a:off x="179397" y="1740652"/>
            <a:ext cx="3749040" cy="1938992"/>
          </a:xfrm>
          <a:prstGeom prst="rect">
            <a:avLst/>
          </a:prstGeom>
          <a:noFill/>
        </p:spPr>
        <p:txBody>
          <a:bodyPr wrap="square" rtlCol="0">
            <a:spAutoFit/>
          </a:bodyPr>
          <a:lstStyle/>
          <a:p>
            <a:pPr marL="285750" indent="-285750">
              <a:buFont typeface="Arial" panose="020B0604020202020204" pitchFamily="34" charset="0"/>
              <a:buChar char="•"/>
            </a:pPr>
            <a:r>
              <a:rPr lang="en-GB" sz="2400" b="1" dirty="0"/>
              <a:t>Duties</a:t>
            </a:r>
          </a:p>
          <a:p>
            <a:pPr marL="285750" indent="-285750">
              <a:buFont typeface="Arial" panose="020B0604020202020204" pitchFamily="34" charset="0"/>
              <a:buChar char="•"/>
            </a:pPr>
            <a:r>
              <a:rPr lang="en-GB" sz="2400" b="1" dirty="0"/>
              <a:t>Responsibilities</a:t>
            </a:r>
          </a:p>
          <a:p>
            <a:pPr marL="285750" indent="-285750">
              <a:buFont typeface="Arial" panose="020B0604020202020204" pitchFamily="34" charset="0"/>
              <a:buChar char="•"/>
            </a:pPr>
            <a:r>
              <a:rPr lang="en-GB" sz="2400" b="1" dirty="0"/>
              <a:t>Skills</a:t>
            </a:r>
          </a:p>
          <a:p>
            <a:pPr marL="285750" indent="-285750">
              <a:buFont typeface="Arial" panose="020B0604020202020204" pitchFamily="34" charset="0"/>
              <a:buChar char="•"/>
            </a:pPr>
            <a:r>
              <a:rPr lang="en-GB" sz="2400" b="1" dirty="0"/>
              <a:t>Knowledge</a:t>
            </a:r>
          </a:p>
          <a:p>
            <a:pPr marL="285750" indent="-285750">
              <a:buFont typeface="Arial" panose="020B0604020202020204" pitchFamily="34" charset="0"/>
              <a:buChar char="•"/>
            </a:pPr>
            <a:r>
              <a:rPr lang="en-GB" sz="2400" b="1" dirty="0"/>
              <a:t>Competencies</a:t>
            </a:r>
          </a:p>
        </p:txBody>
      </p:sp>
      <p:sp>
        <p:nvSpPr>
          <p:cNvPr id="6" name="TextBox 5">
            <a:extLst>
              <a:ext uri="{FF2B5EF4-FFF2-40B4-BE49-F238E27FC236}">
                <a16:creationId xmlns:a16="http://schemas.microsoft.com/office/drawing/2014/main" id="{C04D04C4-A03C-A502-E2CC-EFF58840B4EE}"/>
              </a:ext>
            </a:extLst>
          </p:cNvPr>
          <p:cNvSpPr txBox="1"/>
          <p:nvPr/>
        </p:nvSpPr>
        <p:spPr>
          <a:xfrm>
            <a:off x="2301676" y="3792913"/>
            <a:ext cx="4273296" cy="461665"/>
          </a:xfrm>
          <a:prstGeom prst="rect">
            <a:avLst/>
          </a:prstGeom>
          <a:noFill/>
        </p:spPr>
        <p:txBody>
          <a:bodyPr wrap="square" rtlCol="0">
            <a:spAutoFit/>
          </a:bodyPr>
          <a:lstStyle/>
          <a:p>
            <a:r>
              <a:rPr lang="en-GB" sz="2400" dirty="0">
                <a:highlight>
                  <a:srgbClr val="C0C0C0"/>
                </a:highlight>
              </a:rPr>
              <a:t>Example : Change Manager</a:t>
            </a:r>
          </a:p>
        </p:txBody>
      </p:sp>
      <p:sp>
        <p:nvSpPr>
          <p:cNvPr id="8" name="TextBox 7">
            <a:extLst>
              <a:ext uri="{FF2B5EF4-FFF2-40B4-BE49-F238E27FC236}">
                <a16:creationId xmlns:a16="http://schemas.microsoft.com/office/drawing/2014/main" id="{0B28AE5A-1384-516F-F2B3-833559BA23C9}"/>
              </a:ext>
            </a:extLst>
          </p:cNvPr>
          <p:cNvSpPr txBox="1"/>
          <p:nvPr/>
        </p:nvSpPr>
        <p:spPr>
          <a:xfrm>
            <a:off x="382524" y="4315420"/>
            <a:ext cx="2231136" cy="461665"/>
          </a:xfrm>
          <a:prstGeom prst="rect">
            <a:avLst/>
          </a:prstGeom>
          <a:noFill/>
        </p:spPr>
        <p:txBody>
          <a:bodyPr wrap="square" rtlCol="0">
            <a:spAutoFit/>
          </a:bodyPr>
          <a:lstStyle/>
          <a:p>
            <a:r>
              <a:rPr lang="en-GB" sz="2400" b="1" dirty="0"/>
              <a:t>Main Duties</a:t>
            </a:r>
          </a:p>
        </p:txBody>
      </p:sp>
      <p:sp>
        <p:nvSpPr>
          <p:cNvPr id="11" name="TextBox 10">
            <a:extLst>
              <a:ext uri="{FF2B5EF4-FFF2-40B4-BE49-F238E27FC236}">
                <a16:creationId xmlns:a16="http://schemas.microsoft.com/office/drawing/2014/main" id="{5B5A6F93-6438-66A7-9AB0-1940E54DF082}"/>
              </a:ext>
            </a:extLst>
          </p:cNvPr>
          <p:cNvSpPr txBox="1"/>
          <p:nvPr/>
        </p:nvSpPr>
        <p:spPr>
          <a:xfrm>
            <a:off x="212271" y="4898768"/>
            <a:ext cx="5306785" cy="1569660"/>
          </a:xfrm>
          <a:prstGeom prst="rect">
            <a:avLst/>
          </a:prstGeom>
          <a:noFill/>
        </p:spPr>
        <p:txBody>
          <a:bodyPr wrap="square" rtlCol="0">
            <a:spAutoFit/>
          </a:bodyPr>
          <a:lstStyle/>
          <a:p>
            <a:pPr marL="285750" indent="-285750">
              <a:buFont typeface="Arial" panose="020B0604020202020204" pitchFamily="34" charset="0"/>
              <a:buChar char="•"/>
            </a:pPr>
            <a:r>
              <a:rPr lang="en-GB" sz="2400" b="1" dirty="0"/>
              <a:t>Lead organisational change </a:t>
            </a:r>
          </a:p>
          <a:p>
            <a:pPr marL="285750" indent="-285750">
              <a:buFont typeface="Arial" panose="020B0604020202020204" pitchFamily="34" charset="0"/>
              <a:buChar char="•"/>
            </a:pPr>
            <a:r>
              <a:rPr lang="en-GB" sz="2400" b="1" dirty="0"/>
              <a:t> Communicate with employees </a:t>
            </a:r>
          </a:p>
          <a:p>
            <a:pPr marL="285750" indent="-285750">
              <a:buFont typeface="Arial" panose="020B0604020202020204" pitchFamily="34" charset="0"/>
              <a:buChar char="•"/>
            </a:pPr>
            <a:r>
              <a:rPr lang="en-GB" sz="2400" b="1" dirty="0"/>
              <a:t> Manage resistance to change </a:t>
            </a:r>
          </a:p>
          <a:p>
            <a:pPr marL="285750" indent="-285750">
              <a:buFont typeface="Arial" panose="020B0604020202020204" pitchFamily="34" charset="0"/>
              <a:buChar char="•"/>
            </a:pPr>
            <a:r>
              <a:rPr lang="en-GB" sz="2400" b="1" dirty="0"/>
              <a:t>Support transformation projects</a:t>
            </a:r>
          </a:p>
        </p:txBody>
      </p:sp>
      <p:sp>
        <p:nvSpPr>
          <p:cNvPr id="12" name="TextBox 11">
            <a:extLst>
              <a:ext uri="{FF2B5EF4-FFF2-40B4-BE49-F238E27FC236}">
                <a16:creationId xmlns:a16="http://schemas.microsoft.com/office/drawing/2014/main" id="{C51B5B38-ED3A-6543-35D8-B1C302D6B9F1}"/>
              </a:ext>
            </a:extLst>
          </p:cNvPr>
          <p:cNvSpPr txBox="1"/>
          <p:nvPr/>
        </p:nvSpPr>
        <p:spPr>
          <a:xfrm>
            <a:off x="5131308" y="4530865"/>
            <a:ext cx="3516521" cy="461665"/>
          </a:xfrm>
          <a:prstGeom prst="rect">
            <a:avLst/>
          </a:prstGeom>
          <a:noFill/>
        </p:spPr>
        <p:txBody>
          <a:bodyPr wrap="square" rtlCol="0">
            <a:spAutoFit/>
          </a:bodyPr>
          <a:lstStyle/>
          <a:p>
            <a:r>
              <a:rPr lang="en-GB" sz="2400" b="1" dirty="0"/>
              <a:t>Required Skills</a:t>
            </a:r>
          </a:p>
        </p:txBody>
      </p:sp>
      <p:sp>
        <p:nvSpPr>
          <p:cNvPr id="13" name="TextBox 12">
            <a:extLst>
              <a:ext uri="{FF2B5EF4-FFF2-40B4-BE49-F238E27FC236}">
                <a16:creationId xmlns:a16="http://schemas.microsoft.com/office/drawing/2014/main" id="{C5A88073-92FC-304B-53DB-8B33946AE99A}"/>
              </a:ext>
            </a:extLst>
          </p:cNvPr>
          <p:cNvSpPr txBox="1"/>
          <p:nvPr/>
        </p:nvSpPr>
        <p:spPr>
          <a:xfrm>
            <a:off x="5109322" y="4992530"/>
            <a:ext cx="3127248" cy="1569660"/>
          </a:xfrm>
          <a:prstGeom prst="rect">
            <a:avLst/>
          </a:prstGeom>
          <a:noFill/>
        </p:spPr>
        <p:txBody>
          <a:bodyPr wrap="square" rtlCol="0">
            <a:spAutoFit/>
          </a:bodyPr>
          <a:lstStyle/>
          <a:p>
            <a:pPr marL="285750" indent="-285750">
              <a:buFont typeface="Arial" panose="020B0604020202020204" pitchFamily="34" charset="0"/>
              <a:buChar char="•"/>
            </a:pPr>
            <a:r>
              <a:rPr lang="en-GB" sz="2400" b="1" dirty="0"/>
              <a:t>Leadership</a:t>
            </a:r>
          </a:p>
          <a:p>
            <a:pPr marL="285750" indent="-285750">
              <a:buFont typeface="Arial" panose="020B0604020202020204" pitchFamily="34" charset="0"/>
              <a:buChar char="•"/>
            </a:pPr>
            <a:r>
              <a:rPr lang="en-GB" sz="2400" b="1" dirty="0"/>
              <a:t>Communication</a:t>
            </a:r>
          </a:p>
          <a:p>
            <a:pPr marL="285750" indent="-285750">
              <a:buFont typeface="Arial" panose="020B0604020202020204" pitchFamily="34" charset="0"/>
              <a:buChar char="•"/>
            </a:pPr>
            <a:r>
              <a:rPr lang="en-GB" sz="2400" b="1" dirty="0"/>
              <a:t>  Problem-solving </a:t>
            </a:r>
          </a:p>
          <a:p>
            <a:pPr marL="285750" indent="-285750">
              <a:buFont typeface="Arial" panose="020B0604020202020204" pitchFamily="34" charset="0"/>
              <a:buChar char="•"/>
            </a:pPr>
            <a:r>
              <a:rPr lang="en-GB" sz="2400" b="1" dirty="0"/>
              <a:t>Teamwork</a:t>
            </a:r>
          </a:p>
        </p:txBody>
      </p:sp>
      <p:sp>
        <p:nvSpPr>
          <p:cNvPr id="15" name="TextBox 14">
            <a:extLst>
              <a:ext uri="{FF2B5EF4-FFF2-40B4-BE49-F238E27FC236}">
                <a16:creationId xmlns:a16="http://schemas.microsoft.com/office/drawing/2014/main" id="{347D1B20-013E-501F-3F9B-F6DF7A92D652}"/>
              </a:ext>
            </a:extLst>
          </p:cNvPr>
          <p:cNvSpPr txBox="1"/>
          <p:nvPr/>
        </p:nvSpPr>
        <p:spPr>
          <a:xfrm>
            <a:off x="8260080" y="4715530"/>
            <a:ext cx="3654552" cy="1846659"/>
          </a:xfrm>
          <a:prstGeom prst="rect">
            <a:avLst/>
          </a:prstGeom>
          <a:noFill/>
        </p:spPr>
        <p:txBody>
          <a:bodyPr wrap="square" rtlCol="0">
            <a:spAutoFit/>
          </a:bodyPr>
          <a:lstStyle/>
          <a:p>
            <a:r>
              <a:rPr lang="en-GB" sz="2400" dirty="0"/>
              <a:t>Job analysis provides the foundation for effective recruitment and employee selection.</a:t>
            </a:r>
          </a:p>
          <a:p>
            <a:endParaRPr lang="en-GB" dirty="0"/>
          </a:p>
        </p:txBody>
      </p:sp>
      <p:sp>
        <p:nvSpPr>
          <p:cNvPr id="16" name="TextBox 15">
            <a:extLst>
              <a:ext uri="{FF2B5EF4-FFF2-40B4-BE49-F238E27FC236}">
                <a16:creationId xmlns:a16="http://schemas.microsoft.com/office/drawing/2014/main" id="{13CAA696-F403-8D90-1290-B1B62771A55A}"/>
              </a:ext>
            </a:extLst>
          </p:cNvPr>
          <p:cNvSpPr txBox="1"/>
          <p:nvPr/>
        </p:nvSpPr>
        <p:spPr>
          <a:xfrm>
            <a:off x="7641337" y="6237595"/>
            <a:ext cx="4273295" cy="461665"/>
          </a:xfrm>
          <a:prstGeom prst="rect">
            <a:avLst/>
          </a:prstGeom>
          <a:noFill/>
        </p:spPr>
        <p:txBody>
          <a:bodyPr wrap="square" rtlCol="0">
            <a:spAutoFit/>
          </a:bodyPr>
          <a:lstStyle/>
          <a:p>
            <a:r>
              <a:rPr lang="en-GB" sz="2400" b="1" dirty="0"/>
              <a:t>(Bratton and Gold,2022)</a:t>
            </a:r>
          </a:p>
        </p:txBody>
      </p:sp>
      <p:pic>
        <p:nvPicPr>
          <p:cNvPr id="7" name="Picture 6">
            <a:extLst>
              <a:ext uri="{FF2B5EF4-FFF2-40B4-BE49-F238E27FC236}">
                <a16:creationId xmlns:a16="http://schemas.microsoft.com/office/drawing/2014/main" id="{39482F3B-DD51-DDDE-82B7-39C4278E7BA0}"/>
              </a:ext>
            </a:extLst>
          </p:cNvPr>
          <p:cNvPicPr>
            <a:picLocks noChangeAspect="1"/>
          </p:cNvPicPr>
          <p:nvPr/>
        </p:nvPicPr>
        <p:blipFill>
          <a:blip r:embed="rId2"/>
          <a:stretch>
            <a:fillRect/>
          </a:stretch>
        </p:blipFill>
        <p:spPr>
          <a:xfrm>
            <a:off x="5897799" y="877853"/>
            <a:ext cx="5207394" cy="2929159"/>
          </a:xfrm>
          <a:prstGeom prst="rect">
            <a:avLst/>
          </a:prstGeom>
        </p:spPr>
      </p:pic>
    </p:spTree>
    <p:extLst>
      <p:ext uri="{BB962C8B-B14F-4D97-AF65-F5344CB8AC3E}">
        <p14:creationId xmlns:p14="http://schemas.microsoft.com/office/powerpoint/2010/main" val="6347622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9BDBC03-C637-631C-1D50-8F95940ECA73}"/>
              </a:ext>
            </a:extLst>
          </p:cNvPr>
          <p:cNvSpPr txBox="1"/>
          <p:nvPr/>
        </p:nvSpPr>
        <p:spPr>
          <a:xfrm>
            <a:off x="2185416" y="11662"/>
            <a:ext cx="7068312" cy="461665"/>
          </a:xfrm>
          <a:prstGeom prst="rect">
            <a:avLst/>
          </a:prstGeom>
          <a:noFill/>
        </p:spPr>
        <p:txBody>
          <a:bodyPr wrap="square" rtlCol="0">
            <a:spAutoFit/>
          </a:bodyPr>
          <a:lstStyle/>
          <a:p>
            <a:r>
              <a:rPr lang="en-GB" sz="2400" b="1" dirty="0"/>
              <a:t>Job Description and Person Specification</a:t>
            </a:r>
          </a:p>
        </p:txBody>
      </p:sp>
      <p:sp>
        <p:nvSpPr>
          <p:cNvPr id="4" name="TextBox 3">
            <a:extLst>
              <a:ext uri="{FF2B5EF4-FFF2-40B4-BE49-F238E27FC236}">
                <a16:creationId xmlns:a16="http://schemas.microsoft.com/office/drawing/2014/main" id="{208644D4-0B10-461E-7B2F-3F5A3A5D6E1A}"/>
              </a:ext>
            </a:extLst>
          </p:cNvPr>
          <p:cNvSpPr txBox="1"/>
          <p:nvPr/>
        </p:nvSpPr>
        <p:spPr>
          <a:xfrm>
            <a:off x="465472" y="580563"/>
            <a:ext cx="2807208" cy="461665"/>
          </a:xfrm>
          <a:prstGeom prst="rect">
            <a:avLst/>
          </a:prstGeom>
          <a:noFill/>
        </p:spPr>
        <p:txBody>
          <a:bodyPr wrap="square" rtlCol="0">
            <a:spAutoFit/>
          </a:bodyPr>
          <a:lstStyle/>
          <a:p>
            <a:r>
              <a:rPr lang="en-GB" sz="2400" b="1" dirty="0"/>
              <a:t>Job description </a:t>
            </a:r>
          </a:p>
        </p:txBody>
      </p:sp>
      <p:sp>
        <p:nvSpPr>
          <p:cNvPr id="5" name="TextBox 4">
            <a:extLst>
              <a:ext uri="{FF2B5EF4-FFF2-40B4-BE49-F238E27FC236}">
                <a16:creationId xmlns:a16="http://schemas.microsoft.com/office/drawing/2014/main" id="{E1F8CD5C-4771-B1F1-E2FF-112C44CB42A6}"/>
              </a:ext>
            </a:extLst>
          </p:cNvPr>
          <p:cNvSpPr txBox="1"/>
          <p:nvPr/>
        </p:nvSpPr>
        <p:spPr>
          <a:xfrm>
            <a:off x="465472" y="1011450"/>
            <a:ext cx="6796169" cy="461665"/>
          </a:xfrm>
          <a:prstGeom prst="rect">
            <a:avLst/>
          </a:prstGeom>
          <a:noFill/>
        </p:spPr>
        <p:txBody>
          <a:bodyPr wrap="square" rtlCol="0">
            <a:spAutoFit/>
          </a:bodyPr>
          <a:lstStyle/>
          <a:p>
            <a:r>
              <a:rPr lang="en-GB" sz="2400" dirty="0"/>
              <a:t>Position: Digital Transformation Specialist</a:t>
            </a:r>
          </a:p>
        </p:txBody>
      </p:sp>
      <p:sp>
        <p:nvSpPr>
          <p:cNvPr id="6" name="TextBox 5">
            <a:extLst>
              <a:ext uri="{FF2B5EF4-FFF2-40B4-BE49-F238E27FC236}">
                <a16:creationId xmlns:a16="http://schemas.microsoft.com/office/drawing/2014/main" id="{09395098-0A8C-C48B-0F68-4550AD347782}"/>
              </a:ext>
            </a:extLst>
          </p:cNvPr>
          <p:cNvSpPr txBox="1"/>
          <p:nvPr/>
        </p:nvSpPr>
        <p:spPr>
          <a:xfrm>
            <a:off x="780288" y="1423318"/>
            <a:ext cx="2386584" cy="461665"/>
          </a:xfrm>
          <a:prstGeom prst="rect">
            <a:avLst/>
          </a:prstGeom>
          <a:noFill/>
        </p:spPr>
        <p:txBody>
          <a:bodyPr wrap="square" rtlCol="0">
            <a:spAutoFit/>
          </a:bodyPr>
          <a:lstStyle/>
          <a:p>
            <a:r>
              <a:rPr lang="en-GB" sz="2400" dirty="0">
                <a:highlight>
                  <a:srgbClr val="C0C0C0"/>
                </a:highlight>
              </a:rPr>
              <a:t>Responsibilities</a:t>
            </a:r>
          </a:p>
        </p:txBody>
      </p:sp>
      <p:sp>
        <p:nvSpPr>
          <p:cNvPr id="8" name="TextBox 7">
            <a:extLst>
              <a:ext uri="{FF2B5EF4-FFF2-40B4-BE49-F238E27FC236}">
                <a16:creationId xmlns:a16="http://schemas.microsoft.com/office/drawing/2014/main" id="{DA92F097-22E6-0C6A-27CF-55E92905FB86}"/>
              </a:ext>
            </a:extLst>
          </p:cNvPr>
          <p:cNvSpPr txBox="1"/>
          <p:nvPr/>
        </p:nvSpPr>
        <p:spPr>
          <a:xfrm>
            <a:off x="320040" y="1834308"/>
            <a:ext cx="10031839" cy="1569660"/>
          </a:xfrm>
          <a:prstGeom prst="rect">
            <a:avLst/>
          </a:prstGeom>
          <a:noFill/>
        </p:spPr>
        <p:txBody>
          <a:bodyPr wrap="square" rtlCol="0">
            <a:spAutoFit/>
          </a:bodyPr>
          <a:lstStyle/>
          <a:p>
            <a:pPr marL="285750" indent="-285750">
              <a:buFont typeface="Arial" panose="020B0604020202020204" pitchFamily="34" charset="0"/>
              <a:buChar char="•"/>
            </a:pPr>
            <a:r>
              <a:rPr lang="en-GB" sz="2400" b="1" dirty="0"/>
              <a:t>Support digital projects </a:t>
            </a:r>
          </a:p>
          <a:p>
            <a:pPr marL="285750" indent="-285750">
              <a:buFont typeface="Arial" panose="020B0604020202020204" pitchFamily="34" charset="0"/>
              <a:buChar char="•"/>
            </a:pPr>
            <a:r>
              <a:rPr lang="en-GB" sz="2400" b="1" dirty="0"/>
              <a:t>Introduce new technologies </a:t>
            </a:r>
          </a:p>
          <a:p>
            <a:pPr marL="285750" indent="-285750">
              <a:buFont typeface="Arial" panose="020B0604020202020204" pitchFamily="34" charset="0"/>
              <a:buChar char="•"/>
            </a:pPr>
            <a:r>
              <a:rPr lang="en-GB" sz="2400" b="1" dirty="0"/>
              <a:t>Train employees </a:t>
            </a:r>
          </a:p>
          <a:p>
            <a:pPr marL="285750" indent="-285750">
              <a:buFont typeface="Arial" panose="020B0604020202020204" pitchFamily="34" charset="0"/>
              <a:buChar char="•"/>
            </a:pPr>
            <a:r>
              <a:rPr lang="en-GB" sz="2400" b="1" dirty="0"/>
              <a:t> Monitor project progres</a:t>
            </a:r>
            <a:r>
              <a:rPr lang="en-GB" sz="2000" b="1" dirty="0"/>
              <a:t>s</a:t>
            </a:r>
          </a:p>
        </p:txBody>
      </p:sp>
      <p:sp>
        <p:nvSpPr>
          <p:cNvPr id="9" name="TextBox 8">
            <a:extLst>
              <a:ext uri="{FF2B5EF4-FFF2-40B4-BE49-F238E27FC236}">
                <a16:creationId xmlns:a16="http://schemas.microsoft.com/office/drawing/2014/main" id="{07781E40-ABBD-4D97-C21E-CC2815EEFABE}"/>
              </a:ext>
            </a:extLst>
          </p:cNvPr>
          <p:cNvSpPr txBox="1"/>
          <p:nvPr/>
        </p:nvSpPr>
        <p:spPr>
          <a:xfrm>
            <a:off x="2288286" y="3310664"/>
            <a:ext cx="3973068" cy="461665"/>
          </a:xfrm>
          <a:prstGeom prst="rect">
            <a:avLst/>
          </a:prstGeom>
          <a:noFill/>
        </p:spPr>
        <p:txBody>
          <a:bodyPr wrap="square" rtlCol="0">
            <a:spAutoFit/>
          </a:bodyPr>
          <a:lstStyle/>
          <a:p>
            <a:r>
              <a:rPr lang="en-GB" sz="2400" b="1" dirty="0"/>
              <a:t>Person Specification</a:t>
            </a:r>
          </a:p>
        </p:txBody>
      </p:sp>
      <p:sp>
        <p:nvSpPr>
          <p:cNvPr id="10" name="TextBox 9">
            <a:extLst>
              <a:ext uri="{FF2B5EF4-FFF2-40B4-BE49-F238E27FC236}">
                <a16:creationId xmlns:a16="http://schemas.microsoft.com/office/drawing/2014/main" id="{3B2E30B6-3483-3DC4-525C-E026D483BBF6}"/>
              </a:ext>
            </a:extLst>
          </p:cNvPr>
          <p:cNvSpPr txBox="1"/>
          <p:nvPr/>
        </p:nvSpPr>
        <p:spPr>
          <a:xfrm>
            <a:off x="978408" y="3906975"/>
            <a:ext cx="3712464" cy="400110"/>
          </a:xfrm>
          <a:prstGeom prst="rect">
            <a:avLst/>
          </a:prstGeom>
          <a:noFill/>
        </p:spPr>
        <p:txBody>
          <a:bodyPr wrap="square" rtlCol="0">
            <a:spAutoFit/>
          </a:bodyPr>
          <a:lstStyle/>
          <a:p>
            <a:r>
              <a:rPr lang="en-GB" sz="2000" dirty="0">
                <a:highlight>
                  <a:srgbClr val="C0C0C0"/>
                </a:highlight>
              </a:rPr>
              <a:t>Essential Requirements</a:t>
            </a:r>
          </a:p>
        </p:txBody>
      </p:sp>
      <p:sp>
        <p:nvSpPr>
          <p:cNvPr id="11" name="TextBox 10">
            <a:extLst>
              <a:ext uri="{FF2B5EF4-FFF2-40B4-BE49-F238E27FC236}">
                <a16:creationId xmlns:a16="http://schemas.microsoft.com/office/drawing/2014/main" id="{89540CDD-174F-9087-880E-C00E30F7D453}"/>
              </a:ext>
            </a:extLst>
          </p:cNvPr>
          <p:cNvSpPr txBox="1"/>
          <p:nvPr/>
        </p:nvSpPr>
        <p:spPr>
          <a:xfrm>
            <a:off x="320040" y="4326105"/>
            <a:ext cx="4773168" cy="2123658"/>
          </a:xfrm>
          <a:prstGeom prst="rect">
            <a:avLst/>
          </a:prstGeom>
          <a:noFill/>
        </p:spPr>
        <p:txBody>
          <a:bodyPr wrap="square" rtlCol="0">
            <a:spAutoFit/>
          </a:bodyPr>
          <a:lstStyle/>
          <a:p>
            <a:pPr marL="285750" indent="-285750">
              <a:buFont typeface="Arial" panose="020B0604020202020204" pitchFamily="34" charset="0"/>
              <a:buChar char="•"/>
            </a:pPr>
            <a:r>
              <a:rPr lang="en-GB" sz="2400" b="1" dirty="0"/>
              <a:t>Degree in Business or IT</a:t>
            </a:r>
          </a:p>
          <a:p>
            <a:pPr marL="285750" indent="-285750">
              <a:buFont typeface="Arial" panose="020B0604020202020204" pitchFamily="34" charset="0"/>
              <a:buChar char="•"/>
            </a:pPr>
            <a:r>
              <a:rPr lang="en-GB" sz="2400" b="1" dirty="0"/>
              <a:t> Communication skills</a:t>
            </a:r>
          </a:p>
          <a:p>
            <a:pPr marL="285750" indent="-285750">
              <a:buFont typeface="Arial" panose="020B0604020202020204" pitchFamily="34" charset="0"/>
              <a:buChar char="•"/>
            </a:pPr>
            <a:r>
              <a:rPr lang="en-GB" sz="2400" b="1" dirty="0"/>
              <a:t> Problem-solving ability</a:t>
            </a:r>
          </a:p>
          <a:p>
            <a:pPr marL="285750" indent="-285750">
              <a:buFont typeface="Arial" panose="020B0604020202020204" pitchFamily="34" charset="0"/>
              <a:buChar char="•"/>
            </a:pPr>
            <a:r>
              <a:rPr lang="en-GB" sz="2400" b="1" dirty="0"/>
              <a:t>Teamwork skills</a:t>
            </a:r>
          </a:p>
          <a:p>
            <a:br>
              <a:rPr lang="en-GB" dirty="0"/>
            </a:br>
            <a:endParaRPr lang="en-GB" dirty="0"/>
          </a:p>
        </p:txBody>
      </p:sp>
      <p:sp>
        <p:nvSpPr>
          <p:cNvPr id="12" name="TextBox 11">
            <a:extLst>
              <a:ext uri="{FF2B5EF4-FFF2-40B4-BE49-F238E27FC236}">
                <a16:creationId xmlns:a16="http://schemas.microsoft.com/office/drawing/2014/main" id="{97EBD60B-5E1D-84CF-5FE1-892E9C6E7A42}"/>
              </a:ext>
            </a:extLst>
          </p:cNvPr>
          <p:cNvSpPr txBox="1"/>
          <p:nvPr/>
        </p:nvSpPr>
        <p:spPr>
          <a:xfrm>
            <a:off x="4293108" y="3887955"/>
            <a:ext cx="2852928" cy="400110"/>
          </a:xfrm>
          <a:prstGeom prst="rect">
            <a:avLst/>
          </a:prstGeom>
          <a:noFill/>
        </p:spPr>
        <p:txBody>
          <a:bodyPr wrap="square" rtlCol="0">
            <a:spAutoFit/>
          </a:bodyPr>
          <a:lstStyle/>
          <a:p>
            <a:r>
              <a:rPr lang="en-GB" sz="2000" dirty="0">
                <a:highlight>
                  <a:srgbClr val="C0C0C0"/>
                </a:highlight>
              </a:rPr>
              <a:t>Desirable Requirements</a:t>
            </a:r>
          </a:p>
        </p:txBody>
      </p:sp>
      <p:sp>
        <p:nvSpPr>
          <p:cNvPr id="13" name="TextBox 12">
            <a:extLst>
              <a:ext uri="{FF2B5EF4-FFF2-40B4-BE49-F238E27FC236}">
                <a16:creationId xmlns:a16="http://schemas.microsoft.com/office/drawing/2014/main" id="{6E5C8703-6930-3158-5F75-7000C61947C2}"/>
              </a:ext>
            </a:extLst>
          </p:cNvPr>
          <p:cNvSpPr txBox="1"/>
          <p:nvPr/>
        </p:nvSpPr>
        <p:spPr>
          <a:xfrm>
            <a:off x="4130801" y="4275336"/>
            <a:ext cx="3630713" cy="1200329"/>
          </a:xfrm>
          <a:prstGeom prst="rect">
            <a:avLst/>
          </a:prstGeom>
          <a:noFill/>
        </p:spPr>
        <p:txBody>
          <a:bodyPr wrap="square" rtlCol="0">
            <a:spAutoFit/>
          </a:bodyPr>
          <a:lstStyle/>
          <a:p>
            <a:pPr marL="342900" indent="-342900">
              <a:buFont typeface="Arial" panose="020B0604020202020204" pitchFamily="34" charset="0"/>
              <a:buChar char="•"/>
            </a:pPr>
            <a:r>
              <a:rPr lang="en-GB" sz="2400" b="1" dirty="0"/>
              <a:t>Retail experience</a:t>
            </a:r>
          </a:p>
          <a:p>
            <a:pPr marL="342900" indent="-342900">
              <a:buFont typeface="Arial" panose="020B0604020202020204" pitchFamily="34" charset="0"/>
              <a:buChar char="•"/>
            </a:pPr>
            <a:r>
              <a:rPr lang="en-GB" sz="2400" b="1" dirty="0"/>
              <a:t> Project management knowledge</a:t>
            </a:r>
          </a:p>
        </p:txBody>
      </p:sp>
      <p:sp>
        <p:nvSpPr>
          <p:cNvPr id="14" name="TextBox 13">
            <a:extLst>
              <a:ext uri="{FF2B5EF4-FFF2-40B4-BE49-F238E27FC236}">
                <a16:creationId xmlns:a16="http://schemas.microsoft.com/office/drawing/2014/main" id="{262DCE7D-9E4E-9BA4-251B-52A7AB457366}"/>
              </a:ext>
            </a:extLst>
          </p:cNvPr>
          <p:cNvSpPr txBox="1"/>
          <p:nvPr/>
        </p:nvSpPr>
        <p:spPr>
          <a:xfrm>
            <a:off x="239487" y="5769864"/>
            <a:ext cx="8142514" cy="830997"/>
          </a:xfrm>
          <a:prstGeom prst="rect">
            <a:avLst/>
          </a:prstGeom>
          <a:noFill/>
        </p:spPr>
        <p:txBody>
          <a:bodyPr wrap="square" rtlCol="0">
            <a:spAutoFit/>
          </a:bodyPr>
          <a:lstStyle/>
          <a:p>
            <a:r>
              <a:rPr lang="en-GB" sz="2400" dirty="0"/>
              <a:t>Job descriptions and person specifications  help the identify suitable candidates. </a:t>
            </a:r>
          </a:p>
        </p:txBody>
      </p:sp>
      <p:sp>
        <p:nvSpPr>
          <p:cNvPr id="15" name="TextBox 14">
            <a:extLst>
              <a:ext uri="{FF2B5EF4-FFF2-40B4-BE49-F238E27FC236}">
                <a16:creationId xmlns:a16="http://schemas.microsoft.com/office/drawing/2014/main" id="{CF85F4FC-4412-6981-68A4-EB6ACB354199}"/>
              </a:ext>
            </a:extLst>
          </p:cNvPr>
          <p:cNvSpPr txBox="1"/>
          <p:nvPr/>
        </p:nvSpPr>
        <p:spPr>
          <a:xfrm>
            <a:off x="6498771" y="6231529"/>
            <a:ext cx="5693229" cy="461665"/>
          </a:xfrm>
          <a:prstGeom prst="rect">
            <a:avLst/>
          </a:prstGeom>
          <a:noFill/>
        </p:spPr>
        <p:txBody>
          <a:bodyPr wrap="square" rtlCol="0">
            <a:spAutoFit/>
          </a:bodyPr>
          <a:lstStyle/>
          <a:p>
            <a:r>
              <a:rPr lang="en-GB" sz="2400" b="1" dirty="0"/>
              <a:t>(Armstrong and Taylor, 2023)</a:t>
            </a:r>
          </a:p>
        </p:txBody>
      </p:sp>
    </p:spTree>
    <p:extLst>
      <p:ext uri="{BB962C8B-B14F-4D97-AF65-F5344CB8AC3E}">
        <p14:creationId xmlns:p14="http://schemas.microsoft.com/office/powerpoint/2010/main" val="24551351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390572-B50D-2F10-68ED-1CF514082779}"/>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C11B37D4-D53C-6EAA-B67F-9EC06B92C40C}"/>
              </a:ext>
            </a:extLst>
          </p:cNvPr>
          <p:cNvSpPr txBox="1"/>
          <p:nvPr/>
        </p:nvSpPr>
        <p:spPr>
          <a:xfrm>
            <a:off x="3548743" y="52196"/>
            <a:ext cx="5671457" cy="523220"/>
          </a:xfrm>
          <a:prstGeom prst="rect">
            <a:avLst/>
          </a:prstGeom>
          <a:noFill/>
        </p:spPr>
        <p:txBody>
          <a:bodyPr wrap="square" rtlCol="0">
            <a:spAutoFit/>
          </a:bodyPr>
          <a:lstStyle/>
          <a:p>
            <a:r>
              <a:rPr lang="en-GB" sz="2800" b="1" dirty="0"/>
              <a:t>Recruitment Advertising </a:t>
            </a:r>
          </a:p>
        </p:txBody>
      </p:sp>
      <p:sp>
        <p:nvSpPr>
          <p:cNvPr id="3" name="TextBox 2">
            <a:extLst>
              <a:ext uri="{FF2B5EF4-FFF2-40B4-BE49-F238E27FC236}">
                <a16:creationId xmlns:a16="http://schemas.microsoft.com/office/drawing/2014/main" id="{DB564348-9D00-5B74-EFA0-BD86B2A85D73}"/>
              </a:ext>
            </a:extLst>
          </p:cNvPr>
          <p:cNvSpPr txBox="1"/>
          <p:nvPr/>
        </p:nvSpPr>
        <p:spPr>
          <a:xfrm>
            <a:off x="185059" y="537809"/>
            <a:ext cx="4735286" cy="461665"/>
          </a:xfrm>
          <a:prstGeom prst="rect">
            <a:avLst/>
          </a:prstGeom>
          <a:noFill/>
        </p:spPr>
        <p:txBody>
          <a:bodyPr wrap="square" rtlCol="0">
            <a:spAutoFit/>
          </a:bodyPr>
          <a:lstStyle/>
          <a:p>
            <a:r>
              <a:rPr lang="en-GB" sz="2400" b="1" i="1" dirty="0"/>
              <a:t>Internal Recruitment</a:t>
            </a:r>
          </a:p>
        </p:txBody>
      </p:sp>
      <p:sp>
        <p:nvSpPr>
          <p:cNvPr id="4" name="TextBox 3">
            <a:extLst>
              <a:ext uri="{FF2B5EF4-FFF2-40B4-BE49-F238E27FC236}">
                <a16:creationId xmlns:a16="http://schemas.microsoft.com/office/drawing/2014/main" id="{ECA9249D-DAF4-B422-48AF-61D77482D118}"/>
              </a:ext>
            </a:extLst>
          </p:cNvPr>
          <p:cNvSpPr txBox="1"/>
          <p:nvPr/>
        </p:nvSpPr>
        <p:spPr>
          <a:xfrm>
            <a:off x="248920" y="947014"/>
            <a:ext cx="3461657" cy="461665"/>
          </a:xfrm>
          <a:prstGeom prst="rect">
            <a:avLst/>
          </a:prstGeom>
          <a:noFill/>
        </p:spPr>
        <p:txBody>
          <a:bodyPr wrap="square" rtlCol="0">
            <a:spAutoFit/>
          </a:bodyPr>
          <a:lstStyle/>
          <a:p>
            <a:r>
              <a:rPr lang="en-GB" sz="2400" dirty="0">
                <a:highlight>
                  <a:srgbClr val="C0C0C0"/>
                </a:highlight>
              </a:rPr>
              <a:t>Advantages</a:t>
            </a:r>
          </a:p>
        </p:txBody>
      </p:sp>
      <p:sp>
        <p:nvSpPr>
          <p:cNvPr id="6" name="TextBox 5">
            <a:extLst>
              <a:ext uri="{FF2B5EF4-FFF2-40B4-BE49-F238E27FC236}">
                <a16:creationId xmlns:a16="http://schemas.microsoft.com/office/drawing/2014/main" id="{51B90F4C-D7C4-1AAC-B1BB-369C5DA48BE8}"/>
              </a:ext>
            </a:extLst>
          </p:cNvPr>
          <p:cNvSpPr txBox="1"/>
          <p:nvPr/>
        </p:nvSpPr>
        <p:spPr>
          <a:xfrm>
            <a:off x="859971" y="1610658"/>
            <a:ext cx="4332514" cy="400110"/>
          </a:xfrm>
          <a:prstGeom prst="rect">
            <a:avLst/>
          </a:prstGeom>
          <a:noFill/>
        </p:spPr>
        <p:txBody>
          <a:bodyPr wrap="square" rtlCol="0">
            <a:spAutoFit/>
          </a:bodyPr>
          <a:lstStyle/>
          <a:p>
            <a:pPr marL="285750" indent="-285750">
              <a:buFont typeface="Arial" panose="020B0604020202020204" pitchFamily="34" charset="0"/>
              <a:buChar char="•"/>
            </a:pPr>
            <a:endParaRPr lang="en-GB" sz="2000" b="1" dirty="0"/>
          </a:p>
        </p:txBody>
      </p:sp>
      <p:sp>
        <p:nvSpPr>
          <p:cNvPr id="7" name="TextBox 6">
            <a:extLst>
              <a:ext uri="{FF2B5EF4-FFF2-40B4-BE49-F238E27FC236}">
                <a16:creationId xmlns:a16="http://schemas.microsoft.com/office/drawing/2014/main" id="{53502C58-896D-BBE1-4C41-DECE9168B879}"/>
              </a:ext>
            </a:extLst>
          </p:cNvPr>
          <p:cNvSpPr txBox="1"/>
          <p:nvPr/>
        </p:nvSpPr>
        <p:spPr>
          <a:xfrm>
            <a:off x="162288" y="1385732"/>
            <a:ext cx="4528456" cy="1938992"/>
          </a:xfrm>
          <a:prstGeom prst="rect">
            <a:avLst/>
          </a:prstGeom>
          <a:noFill/>
        </p:spPr>
        <p:txBody>
          <a:bodyPr wrap="square" rtlCol="0">
            <a:spAutoFit/>
          </a:bodyPr>
          <a:lstStyle/>
          <a:p>
            <a:pPr marL="285750" indent="-285750">
              <a:buFont typeface="Arial" panose="020B0604020202020204" pitchFamily="34" charset="0"/>
              <a:buChar char="•"/>
            </a:pPr>
            <a:r>
              <a:rPr lang="en-GB" sz="2400" b="1" i="1" dirty="0"/>
              <a:t>External Recruitment Lower</a:t>
            </a:r>
            <a:r>
              <a:rPr lang="en-GB" sz="2400" b="1" dirty="0"/>
              <a:t> cost</a:t>
            </a:r>
          </a:p>
          <a:p>
            <a:pPr marL="285750" indent="-285750">
              <a:buFont typeface="Arial" panose="020B0604020202020204" pitchFamily="34" charset="0"/>
              <a:buChar char="•"/>
            </a:pPr>
            <a:r>
              <a:rPr lang="en-GB" sz="2400" b="1" dirty="0"/>
              <a:t>  Faster recruitment</a:t>
            </a:r>
          </a:p>
          <a:p>
            <a:pPr marL="285750" indent="-285750">
              <a:buFont typeface="Arial" panose="020B0604020202020204" pitchFamily="34" charset="0"/>
              <a:buChar char="•"/>
            </a:pPr>
            <a:r>
              <a:rPr lang="en-GB" sz="2400" b="1" dirty="0"/>
              <a:t>  Motivates employees</a:t>
            </a:r>
          </a:p>
          <a:p>
            <a:endParaRPr lang="en-GB" sz="2400" b="1" i="1" dirty="0"/>
          </a:p>
        </p:txBody>
      </p:sp>
      <p:sp>
        <p:nvSpPr>
          <p:cNvPr id="8" name="TextBox 7">
            <a:extLst>
              <a:ext uri="{FF2B5EF4-FFF2-40B4-BE49-F238E27FC236}">
                <a16:creationId xmlns:a16="http://schemas.microsoft.com/office/drawing/2014/main" id="{6963AF32-8F97-2A1D-5D3E-2569245E0799}"/>
              </a:ext>
            </a:extLst>
          </p:cNvPr>
          <p:cNvSpPr txBox="1"/>
          <p:nvPr/>
        </p:nvSpPr>
        <p:spPr>
          <a:xfrm>
            <a:off x="161833" y="2961163"/>
            <a:ext cx="3635829" cy="461665"/>
          </a:xfrm>
          <a:prstGeom prst="rect">
            <a:avLst/>
          </a:prstGeom>
          <a:noFill/>
        </p:spPr>
        <p:txBody>
          <a:bodyPr wrap="square" rtlCol="0">
            <a:spAutoFit/>
          </a:bodyPr>
          <a:lstStyle/>
          <a:p>
            <a:r>
              <a:rPr lang="en-GB" sz="2400" dirty="0">
                <a:highlight>
                  <a:srgbClr val="C0C0C0"/>
                </a:highlight>
              </a:rPr>
              <a:t>Advertising Platforms</a:t>
            </a:r>
          </a:p>
        </p:txBody>
      </p:sp>
      <p:sp>
        <p:nvSpPr>
          <p:cNvPr id="11" name="TextBox 10">
            <a:extLst>
              <a:ext uri="{FF2B5EF4-FFF2-40B4-BE49-F238E27FC236}">
                <a16:creationId xmlns:a16="http://schemas.microsoft.com/office/drawing/2014/main" id="{BA168C09-DD24-5959-D093-19C1DE7EB681}"/>
              </a:ext>
            </a:extLst>
          </p:cNvPr>
          <p:cNvSpPr txBox="1"/>
          <p:nvPr/>
        </p:nvSpPr>
        <p:spPr>
          <a:xfrm>
            <a:off x="185059" y="5239841"/>
            <a:ext cx="1861457" cy="461665"/>
          </a:xfrm>
          <a:prstGeom prst="rect">
            <a:avLst/>
          </a:prstGeom>
          <a:noFill/>
        </p:spPr>
        <p:txBody>
          <a:bodyPr wrap="square" rtlCol="0">
            <a:spAutoFit/>
          </a:bodyPr>
          <a:lstStyle/>
          <a:p>
            <a:r>
              <a:rPr lang="en-GB" sz="2400" dirty="0">
                <a:highlight>
                  <a:srgbClr val="C0C0C0"/>
                </a:highlight>
              </a:rPr>
              <a:t>Advantages</a:t>
            </a:r>
          </a:p>
        </p:txBody>
      </p:sp>
      <p:sp>
        <p:nvSpPr>
          <p:cNvPr id="12" name="TextBox 11">
            <a:extLst>
              <a:ext uri="{FF2B5EF4-FFF2-40B4-BE49-F238E27FC236}">
                <a16:creationId xmlns:a16="http://schemas.microsoft.com/office/drawing/2014/main" id="{A64D878F-91D6-2B82-E313-27F1573058E6}"/>
              </a:ext>
            </a:extLst>
          </p:cNvPr>
          <p:cNvSpPr txBox="1"/>
          <p:nvPr/>
        </p:nvSpPr>
        <p:spPr>
          <a:xfrm>
            <a:off x="2492827" y="6061220"/>
            <a:ext cx="2090059" cy="461665"/>
          </a:xfrm>
          <a:prstGeom prst="rect">
            <a:avLst/>
          </a:prstGeom>
          <a:noFill/>
        </p:spPr>
        <p:txBody>
          <a:bodyPr wrap="square" rtlCol="0">
            <a:spAutoFit/>
          </a:bodyPr>
          <a:lstStyle/>
          <a:p>
            <a:endParaRPr lang="en-GB"/>
          </a:p>
        </p:txBody>
      </p:sp>
      <p:sp>
        <p:nvSpPr>
          <p:cNvPr id="5" name="TextBox 4">
            <a:extLst>
              <a:ext uri="{FF2B5EF4-FFF2-40B4-BE49-F238E27FC236}">
                <a16:creationId xmlns:a16="http://schemas.microsoft.com/office/drawing/2014/main" id="{6BD05B04-85A1-1335-34C2-BF424AF78467}"/>
              </a:ext>
            </a:extLst>
          </p:cNvPr>
          <p:cNvSpPr txBox="1"/>
          <p:nvPr/>
        </p:nvSpPr>
        <p:spPr>
          <a:xfrm>
            <a:off x="185059" y="5657263"/>
            <a:ext cx="6912427" cy="1200329"/>
          </a:xfrm>
          <a:prstGeom prst="rect">
            <a:avLst/>
          </a:prstGeom>
          <a:noFill/>
        </p:spPr>
        <p:txBody>
          <a:bodyPr wrap="square" rtlCol="0">
            <a:spAutoFit/>
          </a:bodyPr>
          <a:lstStyle/>
          <a:p>
            <a:pPr marL="285750" indent="-285750">
              <a:buFont typeface="Arial" panose="020B0604020202020204" pitchFamily="34" charset="0"/>
              <a:buChar char="•"/>
            </a:pPr>
            <a:r>
              <a:rPr lang="en-GB" sz="2400" b="1" dirty="0"/>
              <a:t>Larger talent pool </a:t>
            </a:r>
          </a:p>
          <a:p>
            <a:pPr marL="285750" indent="-285750">
              <a:buFont typeface="Arial" panose="020B0604020202020204" pitchFamily="34" charset="0"/>
              <a:buChar char="•"/>
            </a:pPr>
            <a:r>
              <a:rPr lang="en-GB" sz="2400" b="1" dirty="0"/>
              <a:t> New ideas and perspectives</a:t>
            </a:r>
          </a:p>
          <a:p>
            <a:pPr marL="285750" indent="-285750">
              <a:buFont typeface="Arial" panose="020B0604020202020204" pitchFamily="34" charset="0"/>
              <a:buChar char="•"/>
            </a:pPr>
            <a:r>
              <a:rPr lang="en-GB" sz="2400" b="1" dirty="0"/>
              <a:t>  Specialist knowledge</a:t>
            </a:r>
          </a:p>
        </p:txBody>
      </p:sp>
      <p:sp>
        <p:nvSpPr>
          <p:cNvPr id="9" name="TextBox 8">
            <a:extLst>
              <a:ext uri="{FF2B5EF4-FFF2-40B4-BE49-F238E27FC236}">
                <a16:creationId xmlns:a16="http://schemas.microsoft.com/office/drawing/2014/main" id="{2A2C6F8E-5E2C-844E-DFA6-47A956EB21D4}"/>
              </a:ext>
            </a:extLst>
          </p:cNvPr>
          <p:cNvSpPr txBox="1"/>
          <p:nvPr/>
        </p:nvSpPr>
        <p:spPr>
          <a:xfrm>
            <a:off x="5508168" y="5461055"/>
            <a:ext cx="4833259" cy="707886"/>
          </a:xfrm>
          <a:prstGeom prst="rect">
            <a:avLst/>
          </a:prstGeom>
          <a:noFill/>
        </p:spPr>
        <p:txBody>
          <a:bodyPr wrap="square" rtlCol="0">
            <a:spAutoFit/>
          </a:bodyPr>
          <a:lstStyle/>
          <a:p>
            <a:r>
              <a:rPr lang="en-GB" sz="2000" dirty="0"/>
              <a:t>(Technology has made online recruitment more effective and accessible)</a:t>
            </a:r>
          </a:p>
        </p:txBody>
      </p:sp>
      <p:sp>
        <p:nvSpPr>
          <p:cNvPr id="14" name="TextBox 13">
            <a:extLst>
              <a:ext uri="{FF2B5EF4-FFF2-40B4-BE49-F238E27FC236}">
                <a16:creationId xmlns:a16="http://schemas.microsoft.com/office/drawing/2014/main" id="{7A6B61EE-082D-A0CA-BFFA-990524524DE1}"/>
              </a:ext>
            </a:extLst>
          </p:cNvPr>
          <p:cNvSpPr txBox="1"/>
          <p:nvPr/>
        </p:nvSpPr>
        <p:spPr>
          <a:xfrm>
            <a:off x="8788400" y="6345913"/>
            <a:ext cx="3403600" cy="461665"/>
          </a:xfrm>
          <a:prstGeom prst="rect">
            <a:avLst/>
          </a:prstGeom>
          <a:noFill/>
        </p:spPr>
        <p:txBody>
          <a:bodyPr wrap="square" rtlCol="0">
            <a:spAutoFit/>
          </a:bodyPr>
          <a:lstStyle/>
          <a:p>
            <a:r>
              <a:rPr lang="en-GB" sz="2400" b="1" dirty="0"/>
              <a:t>(CIPD,2024)  </a:t>
            </a:r>
          </a:p>
        </p:txBody>
      </p:sp>
      <p:pic>
        <p:nvPicPr>
          <p:cNvPr id="15" name="Picture 14">
            <a:extLst>
              <a:ext uri="{FF2B5EF4-FFF2-40B4-BE49-F238E27FC236}">
                <a16:creationId xmlns:a16="http://schemas.microsoft.com/office/drawing/2014/main" id="{A2F5DB1A-F5C2-C9EE-953D-CBA6DF8C63C6}"/>
              </a:ext>
            </a:extLst>
          </p:cNvPr>
          <p:cNvPicPr>
            <a:picLocks noChangeAspect="1"/>
          </p:cNvPicPr>
          <p:nvPr/>
        </p:nvPicPr>
        <p:blipFill>
          <a:blip r:embed="rId2"/>
          <a:stretch>
            <a:fillRect/>
          </a:stretch>
        </p:blipFill>
        <p:spPr>
          <a:xfrm>
            <a:off x="6878320" y="883192"/>
            <a:ext cx="4932679" cy="4229841"/>
          </a:xfrm>
          <a:prstGeom prst="rect">
            <a:avLst/>
          </a:prstGeom>
        </p:spPr>
      </p:pic>
      <p:sp>
        <p:nvSpPr>
          <p:cNvPr id="18" name="TextBox 17">
            <a:extLst>
              <a:ext uri="{FF2B5EF4-FFF2-40B4-BE49-F238E27FC236}">
                <a16:creationId xmlns:a16="http://schemas.microsoft.com/office/drawing/2014/main" id="{7F84D7CB-97EF-467F-31DE-9DE1EDAB21F9}"/>
              </a:ext>
            </a:extLst>
          </p:cNvPr>
          <p:cNvSpPr txBox="1"/>
          <p:nvPr/>
        </p:nvSpPr>
        <p:spPr>
          <a:xfrm>
            <a:off x="185059" y="3335474"/>
            <a:ext cx="6121400" cy="1938992"/>
          </a:xfrm>
          <a:prstGeom prst="rect">
            <a:avLst/>
          </a:prstGeom>
          <a:noFill/>
        </p:spPr>
        <p:txBody>
          <a:bodyPr wrap="square">
            <a:spAutoFit/>
          </a:bodyPr>
          <a:lstStyle/>
          <a:p>
            <a:pPr marL="285750" indent="-285750">
              <a:buFont typeface="Arial" panose="020B0604020202020204" pitchFamily="34" charset="0"/>
              <a:buChar char="•"/>
            </a:pPr>
            <a:r>
              <a:rPr lang="en-GB" sz="2400" b="1" dirty="0"/>
              <a:t>AI powered recruitment tools</a:t>
            </a:r>
          </a:p>
          <a:p>
            <a:pPr marL="285750" indent="-285750">
              <a:buFont typeface="Arial" panose="020B0604020202020204" pitchFamily="34" charset="0"/>
              <a:buChar char="•"/>
            </a:pPr>
            <a:r>
              <a:rPr lang="en-GB" sz="2400" b="1" dirty="0"/>
              <a:t>Tesco Careers Website</a:t>
            </a:r>
          </a:p>
          <a:p>
            <a:pPr marL="285750" indent="-285750">
              <a:buFont typeface="Arial" panose="020B0604020202020204" pitchFamily="34" charset="0"/>
              <a:buChar char="•"/>
            </a:pPr>
            <a:r>
              <a:rPr lang="en-GB" sz="2400" b="1" dirty="0"/>
              <a:t>Recruitment Agencies</a:t>
            </a:r>
          </a:p>
          <a:p>
            <a:pPr marL="285750" indent="-285750">
              <a:buFont typeface="Arial" panose="020B0604020202020204" pitchFamily="34" charset="0"/>
              <a:buChar char="•"/>
            </a:pPr>
            <a:r>
              <a:rPr lang="en-GB" sz="2400" b="1" dirty="0"/>
              <a:t>Indeed</a:t>
            </a:r>
          </a:p>
          <a:p>
            <a:pPr marL="285750" indent="-285750">
              <a:buFont typeface="Arial" panose="020B0604020202020204" pitchFamily="34" charset="0"/>
              <a:buChar char="•"/>
            </a:pPr>
            <a:r>
              <a:rPr lang="en-GB" sz="2400" b="1" dirty="0"/>
              <a:t>LinkedIn</a:t>
            </a:r>
            <a:r>
              <a:rPr lang="en-GB" b="1" dirty="0"/>
              <a:t> </a:t>
            </a:r>
          </a:p>
        </p:txBody>
      </p:sp>
    </p:spTree>
    <p:extLst>
      <p:ext uri="{BB962C8B-B14F-4D97-AF65-F5344CB8AC3E}">
        <p14:creationId xmlns:p14="http://schemas.microsoft.com/office/powerpoint/2010/main" val="10354465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F34B036-8E93-422A-6572-391C2B6E400F}"/>
              </a:ext>
            </a:extLst>
          </p:cNvPr>
          <p:cNvSpPr txBox="1"/>
          <p:nvPr/>
        </p:nvSpPr>
        <p:spPr>
          <a:xfrm>
            <a:off x="3383280" y="132080"/>
            <a:ext cx="4226560" cy="523220"/>
          </a:xfrm>
          <a:prstGeom prst="rect">
            <a:avLst/>
          </a:prstGeom>
          <a:noFill/>
        </p:spPr>
        <p:txBody>
          <a:bodyPr wrap="square" rtlCol="0">
            <a:spAutoFit/>
          </a:bodyPr>
          <a:lstStyle/>
          <a:p>
            <a:r>
              <a:rPr lang="en-GB" sz="2800" b="1" dirty="0"/>
              <a:t>Structured Interview</a:t>
            </a:r>
          </a:p>
        </p:txBody>
      </p:sp>
      <p:sp>
        <p:nvSpPr>
          <p:cNvPr id="3" name="TextBox 2">
            <a:extLst>
              <a:ext uri="{FF2B5EF4-FFF2-40B4-BE49-F238E27FC236}">
                <a16:creationId xmlns:a16="http://schemas.microsoft.com/office/drawing/2014/main" id="{DED63EB0-D782-E1E4-0EC0-243D6B1CE3E3}"/>
              </a:ext>
            </a:extLst>
          </p:cNvPr>
          <p:cNvSpPr txBox="1"/>
          <p:nvPr/>
        </p:nvSpPr>
        <p:spPr>
          <a:xfrm>
            <a:off x="162559" y="727342"/>
            <a:ext cx="4226559" cy="461665"/>
          </a:xfrm>
          <a:prstGeom prst="rect">
            <a:avLst/>
          </a:prstGeom>
          <a:noFill/>
        </p:spPr>
        <p:txBody>
          <a:bodyPr wrap="square" rtlCol="0">
            <a:spAutoFit/>
          </a:bodyPr>
          <a:lstStyle/>
          <a:p>
            <a:r>
              <a:rPr lang="en-GB" sz="2400" b="1" dirty="0">
                <a:solidFill>
                  <a:schemeClr val="tx1">
                    <a:lumMod val="75000"/>
                    <a:lumOff val="25000"/>
                  </a:schemeClr>
                </a:solidFill>
                <a:highlight>
                  <a:srgbClr val="C0C0C0"/>
                </a:highlight>
              </a:rPr>
              <a:t>Why structured interview</a:t>
            </a:r>
            <a:r>
              <a:rPr lang="en-GB" sz="2000" b="1" dirty="0">
                <a:solidFill>
                  <a:schemeClr val="tx1">
                    <a:lumMod val="75000"/>
                    <a:lumOff val="25000"/>
                  </a:schemeClr>
                </a:solidFill>
                <a:highlight>
                  <a:srgbClr val="C0C0C0"/>
                </a:highlight>
              </a:rPr>
              <a:t>?</a:t>
            </a:r>
          </a:p>
        </p:txBody>
      </p:sp>
      <p:sp>
        <p:nvSpPr>
          <p:cNvPr id="4" name="TextBox 3">
            <a:extLst>
              <a:ext uri="{FF2B5EF4-FFF2-40B4-BE49-F238E27FC236}">
                <a16:creationId xmlns:a16="http://schemas.microsoft.com/office/drawing/2014/main" id="{B92FC063-2D22-0339-D7E4-2613517764D9}"/>
              </a:ext>
            </a:extLst>
          </p:cNvPr>
          <p:cNvSpPr txBox="1"/>
          <p:nvPr/>
        </p:nvSpPr>
        <p:spPr>
          <a:xfrm>
            <a:off x="162560" y="1127452"/>
            <a:ext cx="9961154" cy="6063198"/>
          </a:xfrm>
          <a:prstGeom prst="rect">
            <a:avLst/>
          </a:prstGeom>
          <a:noFill/>
        </p:spPr>
        <p:txBody>
          <a:bodyPr wrap="square" rtlCol="0">
            <a:spAutoFit/>
          </a:bodyPr>
          <a:lstStyle/>
          <a:p>
            <a:r>
              <a:rPr lang="en-GB" sz="2400" dirty="0"/>
              <a:t>A structured interview uses:</a:t>
            </a:r>
          </a:p>
          <a:p>
            <a:pPr marL="285750" indent="-285750">
              <a:buFont typeface="Arial" panose="020B0604020202020204" pitchFamily="34" charset="0"/>
              <a:buChar char="•"/>
            </a:pPr>
            <a:r>
              <a:rPr lang="en-GB" sz="2400" b="1" dirty="0"/>
              <a:t>Standard questions</a:t>
            </a:r>
          </a:p>
          <a:p>
            <a:pPr marL="285750" indent="-285750">
              <a:buFont typeface="Arial" panose="020B0604020202020204" pitchFamily="34" charset="0"/>
              <a:buChar char="•"/>
            </a:pPr>
            <a:r>
              <a:rPr lang="en-GB" sz="2400" b="1" dirty="0"/>
              <a:t>Same questions for all candidates</a:t>
            </a:r>
          </a:p>
          <a:p>
            <a:pPr marL="285750" indent="-285750">
              <a:buFont typeface="Arial" panose="020B0604020202020204" pitchFamily="34" charset="0"/>
              <a:buChar char="•"/>
            </a:pPr>
            <a:r>
              <a:rPr lang="en-GB" sz="2400" b="1" dirty="0"/>
              <a:t>Predefined scoring criteria</a:t>
            </a:r>
          </a:p>
          <a:p>
            <a:pPr marL="285750" indent="-285750">
              <a:buFont typeface="Arial" panose="020B0604020202020204" pitchFamily="34" charset="0"/>
              <a:buChar char="•"/>
            </a:pPr>
            <a:endParaRPr lang="en-GB" sz="2000" b="1" dirty="0"/>
          </a:p>
          <a:p>
            <a:r>
              <a:rPr lang="en-GB" sz="2400" b="1" dirty="0">
                <a:solidFill>
                  <a:schemeClr val="tx1">
                    <a:lumMod val="75000"/>
                    <a:lumOff val="25000"/>
                  </a:schemeClr>
                </a:solidFill>
                <a:highlight>
                  <a:srgbClr val="C0C0C0"/>
                </a:highlight>
              </a:rPr>
              <a:t>Advantages</a:t>
            </a:r>
          </a:p>
          <a:p>
            <a:pPr marL="342900" indent="-342900">
              <a:buFont typeface="Arial" panose="020B0604020202020204" pitchFamily="34" charset="0"/>
              <a:buChar char="•"/>
            </a:pPr>
            <a:r>
              <a:rPr lang="en-GB" sz="2400" b="1" dirty="0"/>
              <a:t>Fair and consistent</a:t>
            </a:r>
          </a:p>
          <a:p>
            <a:pPr marL="342900" indent="-342900">
              <a:buFont typeface="Arial" panose="020B0604020202020204" pitchFamily="34" charset="0"/>
              <a:buChar char="•"/>
            </a:pPr>
            <a:r>
              <a:rPr lang="en-GB" sz="2400" b="1" dirty="0"/>
              <a:t>Reduces interviewer bias</a:t>
            </a:r>
          </a:p>
          <a:p>
            <a:pPr marL="285750" indent="-285750">
              <a:buFont typeface="Arial" panose="020B0604020202020204" pitchFamily="34" charset="0"/>
              <a:buChar char="•"/>
            </a:pPr>
            <a:r>
              <a:rPr lang="en-GB" sz="2400" b="1" dirty="0"/>
              <a:t>Easy candidate comparison </a:t>
            </a:r>
            <a:endParaRPr lang="en-GB" sz="2400" b="1" dirty="0">
              <a:solidFill>
                <a:schemeClr val="tx1">
                  <a:lumMod val="75000"/>
                  <a:lumOff val="25000"/>
                </a:schemeClr>
              </a:solidFill>
              <a:highlight>
                <a:srgbClr val="C0C0C0"/>
              </a:highlight>
            </a:endParaRPr>
          </a:p>
          <a:p>
            <a:r>
              <a:rPr lang="en-GB" sz="2400" b="1" dirty="0">
                <a:highlight>
                  <a:srgbClr val="C0C0C0"/>
                </a:highlight>
              </a:rPr>
              <a:t>Example questions :</a:t>
            </a:r>
          </a:p>
          <a:p>
            <a:pPr marL="285750" indent="-285750">
              <a:buFont typeface="Arial" panose="020B0604020202020204" pitchFamily="34" charset="0"/>
              <a:buChar char="•"/>
            </a:pPr>
            <a:r>
              <a:rPr lang="en-GB" sz="2400" b="1" dirty="0"/>
              <a:t>Project Manager</a:t>
            </a:r>
          </a:p>
          <a:p>
            <a:pPr marL="285750" indent="-285750">
              <a:buFont typeface="Arial" panose="020B0604020202020204" pitchFamily="34" charset="0"/>
              <a:buChar char="•"/>
            </a:pPr>
            <a:r>
              <a:rPr lang="en-GB" sz="2400" b="1" dirty="0"/>
              <a:t>Operations Manager</a:t>
            </a:r>
          </a:p>
          <a:p>
            <a:pPr marL="285750" indent="-285750">
              <a:buFont typeface="Arial" panose="020B0604020202020204" pitchFamily="34" charset="0"/>
              <a:buChar char="•"/>
            </a:pPr>
            <a:endParaRPr lang="en-GB" sz="2400" b="1" dirty="0"/>
          </a:p>
          <a:p>
            <a:pPr algn="r"/>
            <a:r>
              <a:rPr lang="en-GB" sz="2000" dirty="0"/>
              <a:t>Structured interviews help reduce bias and ensure fair ,consistent  recruitment decisions.</a:t>
            </a:r>
          </a:p>
          <a:p>
            <a:endParaRPr lang="en-GB" sz="2000" b="1" dirty="0">
              <a:highlight>
                <a:srgbClr val="C0C0C0"/>
              </a:highlight>
            </a:endParaRPr>
          </a:p>
          <a:p>
            <a:pPr marL="342900" indent="-342900">
              <a:buFont typeface="Arial" panose="020B0604020202020204" pitchFamily="34" charset="0"/>
              <a:buChar char="•"/>
            </a:pPr>
            <a:endParaRPr lang="en-GB" sz="2000" b="1" dirty="0"/>
          </a:p>
          <a:p>
            <a:pPr marL="285750" indent="-285750">
              <a:buFont typeface="Arial" panose="020B0604020202020204" pitchFamily="34" charset="0"/>
              <a:buChar char="•"/>
            </a:pPr>
            <a:endParaRPr lang="en-GB" sz="2000" b="1" dirty="0"/>
          </a:p>
        </p:txBody>
      </p:sp>
      <p:sp>
        <p:nvSpPr>
          <p:cNvPr id="11" name="AutoShape 2" descr="Structured and Unstructured Data | Bloomfire">
            <a:extLst>
              <a:ext uri="{FF2B5EF4-FFF2-40B4-BE49-F238E27FC236}">
                <a16:creationId xmlns:a16="http://schemas.microsoft.com/office/drawing/2014/main" id="{A69CAEF7-8898-B414-3CB5-8FD6CE8147A6}"/>
              </a:ext>
            </a:extLst>
          </p:cNvPr>
          <p:cNvSpPr>
            <a:spLocks noChangeAspect="1" noChangeArrowheads="1"/>
          </p:cNvSpPr>
          <p:nvPr/>
        </p:nvSpPr>
        <p:spPr bwMode="auto">
          <a:xfrm>
            <a:off x="7609840" y="166116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2" name="Picture 11">
            <a:extLst>
              <a:ext uri="{FF2B5EF4-FFF2-40B4-BE49-F238E27FC236}">
                <a16:creationId xmlns:a16="http://schemas.microsoft.com/office/drawing/2014/main" id="{E69F867C-FAB5-6705-E1EC-7E889FC18C47}"/>
              </a:ext>
            </a:extLst>
          </p:cNvPr>
          <p:cNvPicPr>
            <a:picLocks noChangeAspect="1"/>
          </p:cNvPicPr>
          <p:nvPr/>
        </p:nvPicPr>
        <p:blipFill>
          <a:blip r:embed="rId3"/>
          <a:srcRect l="33437" t="2068" r="-5625" b="4278"/>
          <a:stretch>
            <a:fillRect/>
          </a:stretch>
        </p:blipFill>
        <p:spPr>
          <a:xfrm>
            <a:off x="5693213" y="1196653"/>
            <a:ext cx="6593024" cy="3312717"/>
          </a:xfrm>
          <a:prstGeom prst="rect">
            <a:avLst/>
          </a:prstGeom>
        </p:spPr>
      </p:pic>
      <p:sp>
        <p:nvSpPr>
          <p:cNvPr id="13" name="TextBox 12">
            <a:extLst>
              <a:ext uri="{FF2B5EF4-FFF2-40B4-BE49-F238E27FC236}">
                <a16:creationId xmlns:a16="http://schemas.microsoft.com/office/drawing/2014/main" id="{75FD0E25-788B-73C4-A79A-C31D607AEA4D}"/>
              </a:ext>
            </a:extLst>
          </p:cNvPr>
          <p:cNvSpPr txBox="1"/>
          <p:nvPr/>
        </p:nvSpPr>
        <p:spPr>
          <a:xfrm>
            <a:off x="10220960" y="6329680"/>
            <a:ext cx="1577030" cy="383354"/>
          </a:xfrm>
          <a:prstGeom prst="rect">
            <a:avLst/>
          </a:prstGeom>
          <a:noFill/>
        </p:spPr>
        <p:txBody>
          <a:bodyPr wrap="square" rtlCol="0">
            <a:spAutoFit/>
          </a:bodyPr>
          <a:lstStyle/>
          <a:p>
            <a:r>
              <a:rPr lang="en-GB" dirty="0"/>
              <a:t>(</a:t>
            </a:r>
            <a:r>
              <a:rPr lang="en-GB" b="1" dirty="0"/>
              <a:t>CIPD,2023)</a:t>
            </a:r>
          </a:p>
        </p:txBody>
      </p:sp>
    </p:spTree>
    <p:extLst>
      <p:ext uri="{BB962C8B-B14F-4D97-AF65-F5344CB8AC3E}">
        <p14:creationId xmlns:p14="http://schemas.microsoft.com/office/powerpoint/2010/main" val="7845044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E45FEAC-1D81-9066-0C56-590E8EFFA252}"/>
              </a:ext>
            </a:extLst>
          </p:cNvPr>
          <p:cNvSpPr txBox="1"/>
          <p:nvPr/>
        </p:nvSpPr>
        <p:spPr>
          <a:xfrm>
            <a:off x="3505200" y="142240"/>
            <a:ext cx="4480560" cy="523220"/>
          </a:xfrm>
          <a:prstGeom prst="rect">
            <a:avLst/>
          </a:prstGeom>
          <a:noFill/>
        </p:spPr>
        <p:txBody>
          <a:bodyPr wrap="square" rtlCol="0">
            <a:spAutoFit/>
          </a:bodyPr>
          <a:lstStyle/>
          <a:p>
            <a:r>
              <a:rPr lang="en-GB" sz="2800" b="1" dirty="0"/>
              <a:t>Behavioural Interview</a:t>
            </a:r>
          </a:p>
        </p:txBody>
      </p:sp>
      <p:sp>
        <p:nvSpPr>
          <p:cNvPr id="3" name="TextBox 2">
            <a:extLst>
              <a:ext uri="{FF2B5EF4-FFF2-40B4-BE49-F238E27FC236}">
                <a16:creationId xmlns:a16="http://schemas.microsoft.com/office/drawing/2014/main" id="{62056736-D985-5AE2-AEBC-F0F7EB155554}"/>
              </a:ext>
            </a:extLst>
          </p:cNvPr>
          <p:cNvSpPr txBox="1"/>
          <p:nvPr/>
        </p:nvSpPr>
        <p:spPr>
          <a:xfrm>
            <a:off x="457199" y="733246"/>
            <a:ext cx="7694341" cy="7417415"/>
          </a:xfrm>
          <a:prstGeom prst="rect">
            <a:avLst/>
          </a:prstGeom>
          <a:noFill/>
        </p:spPr>
        <p:txBody>
          <a:bodyPr wrap="square" rtlCol="0">
            <a:spAutoFit/>
          </a:bodyPr>
          <a:lstStyle/>
          <a:p>
            <a:r>
              <a:rPr lang="en-GB" sz="2400" b="1" dirty="0">
                <a:solidFill>
                  <a:schemeClr val="tx1">
                    <a:lumMod val="65000"/>
                    <a:lumOff val="35000"/>
                  </a:schemeClr>
                </a:solidFill>
                <a:highlight>
                  <a:srgbClr val="C0C0C0"/>
                </a:highlight>
              </a:rPr>
              <a:t>What is behavioural interviews?</a:t>
            </a:r>
          </a:p>
          <a:p>
            <a:r>
              <a:rPr lang="en-GB" sz="2400" dirty="0"/>
              <a:t>Behaviour interview ask candidates about previous experiences</a:t>
            </a:r>
            <a:r>
              <a:rPr lang="en-GB" sz="2400" dirty="0">
                <a:solidFill>
                  <a:schemeClr val="tx1">
                    <a:lumMod val="65000"/>
                    <a:lumOff val="35000"/>
                  </a:schemeClr>
                </a:solidFill>
              </a:rPr>
              <a:t>.</a:t>
            </a:r>
          </a:p>
          <a:p>
            <a:r>
              <a:rPr lang="en-GB" sz="2400" b="1" dirty="0">
                <a:solidFill>
                  <a:schemeClr val="tx1">
                    <a:lumMod val="65000"/>
                    <a:lumOff val="35000"/>
                  </a:schemeClr>
                </a:solidFill>
                <a:highlight>
                  <a:srgbClr val="C0C0C0"/>
                </a:highlight>
              </a:rPr>
              <a:t>Main Idea</a:t>
            </a:r>
          </a:p>
          <a:p>
            <a:r>
              <a:rPr lang="en-GB" sz="2400" dirty="0"/>
              <a:t>Past behaviour can predict future performances</a:t>
            </a:r>
            <a:r>
              <a:rPr lang="en-GB" sz="2400" dirty="0">
                <a:solidFill>
                  <a:schemeClr val="tx1">
                    <a:lumMod val="65000"/>
                    <a:lumOff val="35000"/>
                  </a:schemeClr>
                </a:solidFill>
              </a:rPr>
              <a:t>.</a:t>
            </a:r>
          </a:p>
          <a:p>
            <a:r>
              <a:rPr lang="en-GB" sz="2400" b="1" dirty="0">
                <a:solidFill>
                  <a:schemeClr val="tx1">
                    <a:lumMod val="65000"/>
                    <a:lumOff val="35000"/>
                  </a:schemeClr>
                </a:solidFill>
                <a:highlight>
                  <a:srgbClr val="C0C0C0"/>
                </a:highlight>
              </a:rPr>
              <a:t>Example Question</a:t>
            </a:r>
          </a:p>
          <a:p>
            <a:r>
              <a:rPr lang="en-GB" sz="2400" b="1" dirty="0"/>
              <a:t>“ </a:t>
            </a:r>
            <a:r>
              <a:rPr lang="en-GB" sz="2400" b="1" dirty="0">
                <a:solidFill>
                  <a:schemeClr val="tx1">
                    <a:lumMod val="65000"/>
                    <a:lumOff val="35000"/>
                  </a:schemeClr>
                </a:solidFill>
              </a:rPr>
              <a:t>T</a:t>
            </a:r>
            <a:r>
              <a:rPr lang="en-GB" sz="2400" b="1" dirty="0"/>
              <a:t>ell me about a time when you successfully managed workplace change”.</a:t>
            </a:r>
          </a:p>
          <a:p>
            <a:r>
              <a:rPr lang="en-GB" sz="2400" b="1" dirty="0">
                <a:solidFill>
                  <a:schemeClr val="tx1">
                    <a:lumMod val="65000"/>
                    <a:lumOff val="35000"/>
                  </a:schemeClr>
                </a:solidFill>
                <a:highlight>
                  <a:srgbClr val="C0C0C0"/>
                </a:highlight>
              </a:rPr>
              <a:t>Assesses</a:t>
            </a:r>
          </a:p>
          <a:p>
            <a:pPr marL="342900" indent="-342900">
              <a:buFont typeface="Arial" panose="020B0604020202020204" pitchFamily="34" charset="0"/>
              <a:buChar char="•"/>
            </a:pPr>
            <a:r>
              <a:rPr lang="en-GB" sz="2400" b="1" dirty="0"/>
              <a:t>Leadership</a:t>
            </a:r>
          </a:p>
          <a:p>
            <a:pPr marL="342900" indent="-342900">
              <a:buFont typeface="Arial" panose="020B0604020202020204" pitchFamily="34" charset="0"/>
              <a:buChar char="•"/>
            </a:pPr>
            <a:r>
              <a:rPr lang="en-GB" sz="2400" b="1" dirty="0"/>
              <a:t>Communication</a:t>
            </a:r>
          </a:p>
          <a:p>
            <a:pPr marL="342900" indent="-342900">
              <a:buFont typeface="Arial" panose="020B0604020202020204" pitchFamily="34" charset="0"/>
              <a:buChar char="•"/>
            </a:pPr>
            <a:r>
              <a:rPr lang="en-GB" sz="2400" b="1" dirty="0"/>
              <a:t>Adaptability</a:t>
            </a:r>
          </a:p>
          <a:p>
            <a:pPr marL="342900" indent="-342900">
              <a:buFont typeface="Arial" panose="020B0604020202020204" pitchFamily="34" charset="0"/>
              <a:buChar char="•"/>
            </a:pPr>
            <a:r>
              <a:rPr lang="en-GB" sz="2400" b="1" dirty="0"/>
              <a:t>Teamwork</a:t>
            </a:r>
          </a:p>
          <a:p>
            <a:r>
              <a:rPr lang="en-GB" sz="2400" dirty="0"/>
              <a:t>Behavioural interviews assess how candidates handled past situations to predict future.</a:t>
            </a:r>
          </a:p>
          <a:p>
            <a:pPr marL="342900" indent="-342900">
              <a:buFont typeface="Arial" panose="020B0604020202020204" pitchFamily="34" charset="0"/>
              <a:buChar char="•"/>
            </a:pPr>
            <a:endParaRPr lang="en-GB" sz="2400" b="1" dirty="0"/>
          </a:p>
          <a:p>
            <a:pPr marL="342900" indent="-342900">
              <a:buFont typeface="Arial" panose="020B0604020202020204" pitchFamily="34" charset="0"/>
              <a:buChar char="•"/>
            </a:pPr>
            <a:endParaRPr lang="en-GB" sz="2400" b="1" dirty="0"/>
          </a:p>
          <a:p>
            <a:pPr marL="342900" indent="-342900">
              <a:buFont typeface="Arial" panose="020B0604020202020204" pitchFamily="34" charset="0"/>
              <a:buChar char="•"/>
            </a:pPr>
            <a:endParaRPr lang="en-GB" sz="2400" b="1" dirty="0"/>
          </a:p>
          <a:p>
            <a:pPr marL="342900" indent="-342900">
              <a:buFont typeface="Arial" panose="020B0604020202020204" pitchFamily="34" charset="0"/>
              <a:buChar char="•"/>
            </a:pPr>
            <a:endParaRPr lang="en-GB" sz="2400" b="1" dirty="0"/>
          </a:p>
          <a:p>
            <a:pPr marL="342900" indent="-342900">
              <a:buFont typeface="Arial" panose="020B0604020202020204" pitchFamily="34" charset="0"/>
              <a:buChar char="•"/>
            </a:pPr>
            <a:endParaRPr lang="en-GB" sz="2000" b="1" dirty="0"/>
          </a:p>
        </p:txBody>
      </p:sp>
      <p:pic>
        <p:nvPicPr>
          <p:cNvPr id="5" name="Picture 4">
            <a:extLst>
              <a:ext uri="{FF2B5EF4-FFF2-40B4-BE49-F238E27FC236}">
                <a16:creationId xmlns:a16="http://schemas.microsoft.com/office/drawing/2014/main" id="{1730687C-A88B-09DF-40C4-5471517FFEF9}"/>
              </a:ext>
            </a:extLst>
          </p:cNvPr>
          <p:cNvPicPr>
            <a:picLocks noChangeAspect="1"/>
          </p:cNvPicPr>
          <p:nvPr/>
        </p:nvPicPr>
        <p:blipFill>
          <a:blip r:embed="rId3"/>
          <a:stretch>
            <a:fillRect/>
          </a:stretch>
        </p:blipFill>
        <p:spPr>
          <a:xfrm>
            <a:off x="7314858" y="2019235"/>
            <a:ext cx="4520152" cy="2819530"/>
          </a:xfrm>
          <a:prstGeom prst="rect">
            <a:avLst/>
          </a:prstGeom>
        </p:spPr>
      </p:pic>
      <p:sp>
        <p:nvSpPr>
          <p:cNvPr id="6" name="TextBox 5">
            <a:extLst>
              <a:ext uri="{FF2B5EF4-FFF2-40B4-BE49-F238E27FC236}">
                <a16:creationId xmlns:a16="http://schemas.microsoft.com/office/drawing/2014/main" id="{14542079-23AD-9A66-2401-77349931AB3C}"/>
              </a:ext>
            </a:extLst>
          </p:cNvPr>
          <p:cNvSpPr txBox="1"/>
          <p:nvPr/>
        </p:nvSpPr>
        <p:spPr>
          <a:xfrm>
            <a:off x="6651322" y="6150279"/>
            <a:ext cx="5183688" cy="461665"/>
          </a:xfrm>
          <a:prstGeom prst="rect">
            <a:avLst/>
          </a:prstGeom>
          <a:noFill/>
        </p:spPr>
        <p:txBody>
          <a:bodyPr wrap="square" rtlCol="0">
            <a:spAutoFit/>
          </a:bodyPr>
          <a:lstStyle/>
          <a:p>
            <a:r>
              <a:rPr lang="en-GB" sz="2400" b="1" dirty="0"/>
              <a:t>(Armstrong and Taylor,2023) </a:t>
            </a:r>
          </a:p>
        </p:txBody>
      </p:sp>
    </p:spTree>
    <p:extLst>
      <p:ext uri="{BB962C8B-B14F-4D97-AF65-F5344CB8AC3E}">
        <p14:creationId xmlns:p14="http://schemas.microsoft.com/office/powerpoint/2010/main" val="25513151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4B79030-D224-D847-3BF8-340A5B4F6A27}"/>
              </a:ext>
            </a:extLst>
          </p:cNvPr>
          <p:cNvSpPr txBox="1"/>
          <p:nvPr/>
        </p:nvSpPr>
        <p:spPr>
          <a:xfrm>
            <a:off x="413360" y="549708"/>
            <a:ext cx="8054235" cy="7417415"/>
          </a:xfrm>
          <a:prstGeom prst="rect">
            <a:avLst/>
          </a:prstGeom>
          <a:noFill/>
        </p:spPr>
        <p:txBody>
          <a:bodyPr wrap="square" rtlCol="0">
            <a:spAutoFit/>
          </a:bodyPr>
          <a:lstStyle/>
          <a:p>
            <a:r>
              <a:rPr lang="en-GB" sz="2400" b="1" dirty="0">
                <a:solidFill>
                  <a:schemeClr val="tx1">
                    <a:lumMod val="65000"/>
                    <a:lumOff val="35000"/>
                  </a:schemeClr>
                </a:solidFill>
                <a:highlight>
                  <a:srgbClr val="C0C0C0"/>
                </a:highlight>
              </a:rPr>
              <a:t>What is a situational interview?</a:t>
            </a:r>
          </a:p>
          <a:p>
            <a:r>
              <a:rPr lang="en-GB" sz="2400" dirty="0"/>
              <a:t>Candidates are asked how they would respond to a  hypothetical workplace situation.</a:t>
            </a:r>
          </a:p>
          <a:p>
            <a:r>
              <a:rPr lang="en-GB" sz="2400" b="1" dirty="0">
                <a:solidFill>
                  <a:schemeClr val="tx1">
                    <a:lumMod val="65000"/>
                    <a:lumOff val="35000"/>
                  </a:schemeClr>
                </a:solidFill>
                <a:highlight>
                  <a:srgbClr val="C0C0C0"/>
                </a:highlight>
              </a:rPr>
              <a:t>Example  Question:</a:t>
            </a:r>
          </a:p>
          <a:p>
            <a:r>
              <a:rPr lang="en-GB" sz="2000" b="1" dirty="0"/>
              <a:t>“</a:t>
            </a:r>
            <a:r>
              <a:rPr lang="en-GB" sz="2400" b="1" dirty="0"/>
              <a:t>A digital transformation project is behind schedule.</a:t>
            </a:r>
          </a:p>
          <a:p>
            <a:r>
              <a:rPr lang="en-GB" sz="2400" b="1" dirty="0"/>
              <a:t>What would you do?,”</a:t>
            </a:r>
          </a:p>
          <a:p>
            <a:r>
              <a:rPr lang="en-GB" sz="2400" b="1" dirty="0">
                <a:solidFill>
                  <a:schemeClr val="tx1">
                    <a:lumMod val="65000"/>
                    <a:lumOff val="35000"/>
                  </a:schemeClr>
                </a:solidFill>
                <a:highlight>
                  <a:srgbClr val="C0C0C0"/>
                </a:highlight>
              </a:rPr>
              <a:t>Benefits</a:t>
            </a:r>
          </a:p>
          <a:p>
            <a:pPr marL="342900" indent="-342900">
              <a:buFont typeface="Arial" panose="020B0604020202020204" pitchFamily="34" charset="0"/>
              <a:buChar char="•"/>
            </a:pPr>
            <a:r>
              <a:rPr lang="en-GB" sz="2400" b="1" dirty="0"/>
              <a:t>Test problem-solving skills</a:t>
            </a:r>
          </a:p>
          <a:p>
            <a:pPr marL="342900" indent="-342900">
              <a:buFont typeface="Arial" panose="020B0604020202020204" pitchFamily="34" charset="0"/>
              <a:buChar char="•"/>
            </a:pPr>
            <a:r>
              <a:rPr lang="en-GB" sz="2400" b="1" dirty="0"/>
              <a:t>Assesses decision-making ability</a:t>
            </a:r>
          </a:p>
          <a:p>
            <a:pPr marL="342900" indent="-342900">
              <a:buFont typeface="Arial" panose="020B0604020202020204" pitchFamily="34" charset="0"/>
              <a:buChar char="•"/>
            </a:pPr>
            <a:r>
              <a:rPr lang="en-GB" sz="2400" b="1" dirty="0"/>
              <a:t>Measures critical thinking</a:t>
            </a:r>
          </a:p>
          <a:p>
            <a:r>
              <a:rPr lang="en-GB" sz="2400" b="1" dirty="0">
                <a:solidFill>
                  <a:schemeClr val="tx1">
                    <a:lumMod val="65000"/>
                    <a:lumOff val="35000"/>
                  </a:schemeClr>
                </a:solidFill>
                <a:highlight>
                  <a:srgbClr val="C0C0C0"/>
                </a:highlight>
              </a:rPr>
              <a:t>Suitable Roles</a:t>
            </a:r>
          </a:p>
          <a:p>
            <a:pPr marL="342900" indent="-342900">
              <a:buFont typeface="Arial" panose="020B0604020202020204" pitchFamily="34" charset="0"/>
              <a:buChar char="•"/>
            </a:pPr>
            <a:r>
              <a:rPr lang="en-GB" sz="2400" b="1" dirty="0"/>
              <a:t>Digital Specialist</a:t>
            </a:r>
          </a:p>
          <a:p>
            <a:pPr marL="342900" indent="-342900">
              <a:buFont typeface="Arial" panose="020B0604020202020204" pitchFamily="34" charset="0"/>
              <a:buChar char="•"/>
            </a:pPr>
            <a:r>
              <a:rPr lang="en-GB" sz="2400" b="1" dirty="0"/>
              <a:t>Data Analyst</a:t>
            </a:r>
          </a:p>
          <a:p>
            <a:pPr marL="342900" indent="-342900">
              <a:buFont typeface="Arial" panose="020B0604020202020204" pitchFamily="34" charset="0"/>
              <a:buChar char="•"/>
            </a:pPr>
            <a:r>
              <a:rPr lang="en-GB" sz="2400" b="1" dirty="0"/>
              <a:t>Project Manager</a:t>
            </a:r>
          </a:p>
          <a:p>
            <a:r>
              <a:rPr lang="en-GB" sz="2400" dirty="0"/>
              <a:t>Situational interview help employers assess how candidates may respond to future workplace challenges.</a:t>
            </a:r>
          </a:p>
          <a:p>
            <a:endParaRPr lang="en-GB" sz="2400" b="1" dirty="0">
              <a:solidFill>
                <a:schemeClr val="tx1">
                  <a:lumMod val="65000"/>
                  <a:lumOff val="35000"/>
                </a:schemeClr>
              </a:solidFill>
            </a:endParaRPr>
          </a:p>
          <a:p>
            <a:endParaRPr lang="en-GB" sz="2400" b="1" dirty="0">
              <a:highlight>
                <a:srgbClr val="C0C0C0"/>
              </a:highlight>
            </a:endParaRPr>
          </a:p>
          <a:p>
            <a:endParaRPr lang="en-GB" sz="2400" b="1" dirty="0">
              <a:solidFill>
                <a:schemeClr val="tx1">
                  <a:lumMod val="65000"/>
                  <a:lumOff val="35000"/>
                </a:schemeClr>
              </a:solidFill>
              <a:highlight>
                <a:srgbClr val="C0C0C0"/>
              </a:highlight>
            </a:endParaRPr>
          </a:p>
          <a:p>
            <a:endParaRPr lang="en-GB" sz="2000" dirty="0"/>
          </a:p>
        </p:txBody>
      </p:sp>
      <p:sp>
        <p:nvSpPr>
          <p:cNvPr id="4" name="TextBox 3">
            <a:extLst>
              <a:ext uri="{FF2B5EF4-FFF2-40B4-BE49-F238E27FC236}">
                <a16:creationId xmlns:a16="http://schemas.microsoft.com/office/drawing/2014/main" id="{D7F390D6-F275-04D1-A812-1840181C91CA}"/>
              </a:ext>
            </a:extLst>
          </p:cNvPr>
          <p:cNvSpPr txBox="1"/>
          <p:nvPr/>
        </p:nvSpPr>
        <p:spPr>
          <a:xfrm>
            <a:off x="3860104" y="26488"/>
            <a:ext cx="4471792" cy="523220"/>
          </a:xfrm>
          <a:prstGeom prst="rect">
            <a:avLst/>
          </a:prstGeom>
          <a:noFill/>
        </p:spPr>
        <p:txBody>
          <a:bodyPr wrap="square" rtlCol="0">
            <a:spAutoFit/>
          </a:bodyPr>
          <a:lstStyle/>
          <a:p>
            <a:r>
              <a:rPr lang="en-GB" sz="2800" b="1" dirty="0"/>
              <a:t>Situational Interview</a:t>
            </a:r>
          </a:p>
        </p:txBody>
      </p:sp>
      <p:sp>
        <p:nvSpPr>
          <p:cNvPr id="6" name="TextBox 5">
            <a:extLst>
              <a:ext uri="{FF2B5EF4-FFF2-40B4-BE49-F238E27FC236}">
                <a16:creationId xmlns:a16="http://schemas.microsoft.com/office/drawing/2014/main" id="{A447EEA7-2EC6-97E2-088D-0745C0DC612C}"/>
              </a:ext>
            </a:extLst>
          </p:cNvPr>
          <p:cNvSpPr txBox="1"/>
          <p:nvPr/>
        </p:nvSpPr>
        <p:spPr>
          <a:xfrm>
            <a:off x="7728858" y="6308292"/>
            <a:ext cx="4811486" cy="461665"/>
          </a:xfrm>
          <a:prstGeom prst="rect">
            <a:avLst/>
          </a:prstGeom>
          <a:noFill/>
        </p:spPr>
        <p:txBody>
          <a:bodyPr wrap="square" rtlCol="0">
            <a:spAutoFit/>
          </a:bodyPr>
          <a:lstStyle/>
          <a:p>
            <a:r>
              <a:rPr lang="en-GB" sz="2400" b="1" dirty="0"/>
              <a:t>(Wingate et al.,2024;CIPD,2023)</a:t>
            </a:r>
          </a:p>
        </p:txBody>
      </p:sp>
      <p:pic>
        <p:nvPicPr>
          <p:cNvPr id="8" name="Picture 7">
            <a:extLst>
              <a:ext uri="{FF2B5EF4-FFF2-40B4-BE49-F238E27FC236}">
                <a16:creationId xmlns:a16="http://schemas.microsoft.com/office/drawing/2014/main" id="{EB343DBC-0453-2987-76CF-0A836524FDB1}"/>
              </a:ext>
            </a:extLst>
          </p:cNvPr>
          <p:cNvPicPr>
            <a:picLocks noChangeAspect="1"/>
          </p:cNvPicPr>
          <p:nvPr/>
        </p:nvPicPr>
        <p:blipFill>
          <a:blip r:embed="rId3"/>
          <a:stretch>
            <a:fillRect/>
          </a:stretch>
        </p:blipFill>
        <p:spPr>
          <a:xfrm>
            <a:off x="6425853" y="2519232"/>
            <a:ext cx="5085566" cy="2816855"/>
          </a:xfrm>
          <a:prstGeom prst="rect">
            <a:avLst/>
          </a:prstGeom>
        </p:spPr>
      </p:pic>
    </p:spTree>
    <p:extLst>
      <p:ext uri="{BB962C8B-B14F-4D97-AF65-F5344CB8AC3E}">
        <p14:creationId xmlns:p14="http://schemas.microsoft.com/office/powerpoint/2010/main" val="6760796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6BD7D7-C37A-8675-0DC2-FC9B43D53667}"/>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0952E3B0-3BD7-1D15-5830-AD2FE467A96F}"/>
              </a:ext>
            </a:extLst>
          </p:cNvPr>
          <p:cNvSpPr txBox="1"/>
          <p:nvPr/>
        </p:nvSpPr>
        <p:spPr>
          <a:xfrm>
            <a:off x="3594970" y="162838"/>
            <a:ext cx="5398718" cy="523220"/>
          </a:xfrm>
          <a:prstGeom prst="rect">
            <a:avLst/>
          </a:prstGeom>
          <a:noFill/>
        </p:spPr>
        <p:txBody>
          <a:bodyPr wrap="square" rtlCol="0">
            <a:spAutoFit/>
          </a:bodyPr>
          <a:lstStyle/>
          <a:p>
            <a:r>
              <a:rPr lang="en-GB" sz="2800" b="1" dirty="0"/>
              <a:t>Questioning Techniques</a:t>
            </a:r>
          </a:p>
        </p:txBody>
      </p:sp>
      <p:sp>
        <p:nvSpPr>
          <p:cNvPr id="4" name="TextBox 3">
            <a:extLst>
              <a:ext uri="{FF2B5EF4-FFF2-40B4-BE49-F238E27FC236}">
                <a16:creationId xmlns:a16="http://schemas.microsoft.com/office/drawing/2014/main" id="{B9E75065-5D07-5C04-47E3-EF24F70F2502}"/>
              </a:ext>
            </a:extLst>
          </p:cNvPr>
          <p:cNvSpPr txBox="1"/>
          <p:nvPr/>
        </p:nvSpPr>
        <p:spPr>
          <a:xfrm>
            <a:off x="217716" y="686058"/>
            <a:ext cx="12366170" cy="5940088"/>
          </a:xfrm>
          <a:prstGeom prst="rect">
            <a:avLst/>
          </a:prstGeom>
          <a:noFill/>
        </p:spPr>
        <p:txBody>
          <a:bodyPr wrap="square" rtlCol="0">
            <a:spAutoFit/>
          </a:bodyPr>
          <a:lstStyle/>
          <a:p>
            <a:r>
              <a:rPr lang="en-GB" sz="2400" b="1" dirty="0">
                <a:solidFill>
                  <a:schemeClr val="tx1">
                    <a:lumMod val="65000"/>
                    <a:lumOff val="35000"/>
                  </a:schemeClr>
                </a:solidFill>
                <a:highlight>
                  <a:srgbClr val="C0C0C0"/>
                </a:highlight>
              </a:rPr>
              <a:t>Behavioural Questions</a:t>
            </a:r>
          </a:p>
          <a:p>
            <a:r>
              <a:rPr lang="en-GB" sz="2800" dirty="0"/>
              <a:t>Focus on past experiences.</a:t>
            </a:r>
            <a:endParaRPr lang="en-GB" sz="2400" dirty="0"/>
          </a:p>
          <a:p>
            <a:r>
              <a:rPr lang="en-GB" sz="2400" b="1" dirty="0"/>
              <a:t>Example:” Describe a time when you solved a difficult workplace problem”.</a:t>
            </a:r>
          </a:p>
          <a:p>
            <a:r>
              <a:rPr lang="en-GB" sz="2400" b="1" dirty="0">
                <a:solidFill>
                  <a:schemeClr val="tx1">
                    <a:lumMod val="65000"/>
                    <a:lumOff val="35000"/>
                  </a:schemeClr>
                </a:solidFill>
                <a:highlight>
                  <a:srgbClr val="C0C0C0"/>
                </a:highlight>
              </a:rPr>
              <a:t>Situational Questions</a:t>
            </a:r>
          </a:p>
          <a:p>
            <a:r>
              <a:rPr lang="en-GB" sz="2800" dirty="0"/>
              <a:t>Focus on future situations.</a:t>
            </a:r>
          </a:p>
          <a:p>
            <a:r>
              <a:rPr lang="en-GB" sz="2400" b="1" dirty="0"/>
              <a:t>Example: ” what would you do if employees resisted organisational change?”</a:t>
            </a:r>
          </a:p>
          <a:p>
            <a:r>
              <a:rPr lang="en-GB" sz="2400" b="1" dirty="0"/>
              <a:t> </a:t>
            </a:r>
            <a:r>
              <a:rPr lang="en-GB" sz="2400" b="1" dirty="0">
                <a:solidFill>
                  <a:schemeClr val="tx1">
                    <a:lumMod val="65000"/>
                    <a:lumOff val="35000"/>
                  </a:schemeClr>
                </a:solidFill>
                <a:highlight>
                  <a:srgbClr val="C0C0C0"/>
                </a:highlight>
              </a:rPr>
              <a:t>Competency-Based Questions</a:t>
            </a:r>
          </a:p>
          <a:p>
            <a:r>
              <a:rPr lang="en-GB" sz="2800" dirty="0"/>
              <a:t>Assess specific skills</a:t>
            </a:r>
          </a:p>
          <a:p>
            <a:r>
              <a:rPr lang="en-GB" sz="2400" b="1" dirty="0"/>
              <a:t>Example:” give an example of your leadership skills”.</a:t>
            </a:r>
          </a:p>
          <a:p>
            <a:r>
              <a:rPr lang="en-GB" sz="2400" b="1" dirty="0">
                <a:solidFill>
                  <a:schemeClr val="tx1">
                    <a:lumMod val="65000"/>
                    <a:lumOff val="35000"/>
                  </a:schemeClr>
                </a:solidFill>
                <a:highlight>
                  <a:srgbClr val="C0C0C0"/>
                </a:highlight>
              </a:rPr>
              <a:t>Probing Questions</a:t>
            </a:r>
          </a:p>
          <a:p>
            <a:r>
              <a:rPr lang="en-GB" sz="2800" dirty="0"/>
              <a:t>Ask candidates to provide more detail.</a:t>
            </a:r>
          </a:p>
          <a:p>
            <a:endParaRPr lang="en-GB" sz="2800" dirty="0"/>
          </a:p>
          <a:p>
            <a:r>
              <a:rPr lang="en-GB" sz="2400" dirty="0"/>
              <a:t>Different questioning techniques support effective candidate assessment and selection decision</a:t>
            </a:r>
          </a:p>
          <a:p>
            <a:endParaRPr lang="en-GB" sz="2400" b="1" dirty="0"/>
          </a:p>
        </p:txBody>
      </p:sp>
      <p:sp>
        <p:nvSpPr>
          <p:cNvPr id="3" name="TextBox 2">
            <a:extLst>
              <a:ext uri="{FF2B5EF4-FFF2-40B4-BE49-F238E27FC236}">
                <a16:creationId xmlns:a16="http://schemas.microsoft.com/office/drawing/2014/main" id="{8E13EF7C-49B6-1E40-D966-D2558935B82D}"/>
              </a:ext>
            </a:extLst>
          </p:cNvPr>
          <p:cNvSpPr txBox="1"/>
          <p:nvPr/>
        </p:nvSpPr>
        <p:spPr>
          <a:xfrm>
            <a:off x="8218716" y="5941109"/>
            <a:ext cx="3831770" cy="461665"/>
          </a:xfrm>
          <a:prstGeom prst="rect">
            <a:avLst/>
          </a:prstGeom>
          <a:noFill/>
        </p:spPr>
        <p:txBody>
          <a:bodyPr wrap="square" rtlCol="0">
            <a:spAutoFit/>
          </a:bodyPr>
          <a:lstStyle/>
          <a:p>
            <a:r>
              <a:rPr lang="en-GB" sz="2400" b="1" dirty="0"/>
              <a:t>(CIPD,2024)</a:t>
            </a:r>
          </a:p>
        </p:txBody>
      </p:sp>
    </p:spTree>
    <p:extLst>
      <p:ext uri="{BB962C8B-B14F-4D97-AF65-F5344CB8AC3E}">
        <p14:creationId xmlns:p14="http://schemas.microsoft.com/office/powerpoint/2010/main" val="26791323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00000E3-AAFF-A463-63D6-B32B81CC9042}"/>
            </a:ext>
          </a:extLst>
        </p:cNvPr>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sp>
        <p:nvSpPr>
          <p:cNvPr id="9" name="Freeform: Shape 8">
            <a:extLst>
              <a:ext uri="{FF2B5EF4-FFF2-40B4-BE49-F238E27FC236}">
                <a16:creationId xmlns:a16="http://schemas.microsoft.com/office/drawing/2014/main" id="{0ACBD85E-A404-45CB-B532-1039E479D4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167675" y="-3167677"/>
            <a:ext cx="5856341" cy="12191695"/>
          </a:xfrm>
          <a:custGeom>
            <a:avLst/>
            <a:gdLst>
              <a:gd name="connsiteX0" fmla="*/ 0 w 5856341"/>
              <a:gd name="connsiteY0" fmla="*/ 12191695 h 12191695"/>
              <a:gd name="connsiteX1" fmla="*/ 0 w 5856341"/>
              <a:gd name="connsiteY1" fmla="*/ 0 h 12191695"/>
              <a:gd name="connsiteX2" fmla="*/ 243849 w 5856341"/>
              <a:gd name="connsiteY2" fmla="*/ 0 h 12191695"/>
              <a:gd name="connsiteX3" fmla="*/ 505121 w 5856341"/>
              <a:gd name="connsiteY3" fmla="*/ 0 h 12191695"/>
              <a:gd name="connsiteX4" fmla="*/ 723207 w 5856341"/>
              <a:gd name="connsiteY4" fmla="*/ 0 h 12191695"/>
              <a:gd name="connsiteX5" fmla="*/ 755828 w 5856341"/>
              <a:gd name="connsiteY5" fmla="*/ 0 h 12191695"/>
              <a:gd name="connsiteX6" fmla="*/ 1411868 w 5856341"/>
              <a:gd name="connsiteY6" fmla="*/ 0 h 12191695"/>
              <a:gd name="connsiteX7" fmla="*/ 1421034 w 5856341"/>
              <a:gd name="connsiteY7" fmla="*/ 0 h 12191695"/>
              <a:gd name="connsiteX8" fmla="*/ 1515206 w 5856341"/>
              <a:gd name="connsiteY8" fmla="*/ 0 h 12191695"/>
              <a:gd name="connsiteX9" fmla="*/ 2636151 w 5856341"/>
              <a:gd name="connsiteY9" fmla="*/ 0 h 12191695"/>
              <a:gd name="connsiteX10" fmla="*/ 4637890 w 5856341"/>
              <a:gd name="connsiteY10" fmla="*/ 0 h 12191695"/>
              <a:gd name="connsiteX11" fmla="*/ 4654499 w 5856341"/>
              <a:gd name="connsiteY11" fmla="*/ 26661 h 12191695"/>
              <a:gd name="connsiteX12" fmla="*/ 5856341 w 5856341"/>
              <a:gd name="connsiteY12" fmla="*/ 6438338 h 12191695"/>
              <a:gd name="connsiteX13" fmla="*/ 4449211 w 5856341"/>
              <a:gd name="connsiteY13" fmla="*/ 11332719 h 12191695"/>
              <a:gd name="connsiteX14" fmla="*/ 4061349 w 5856341"/>
              <a:gd name="connsiteY14" fmla="*/ 12054097 h 12191695"/>
              <a:gd name="connsiteX15" fmla="*/ 3977450 w 5856341"/>
              <a:gd name="connsiteY15" fmla="*/ 12191695 h 12191695"/>
              <a:gd name="connsiteX16" fmla="*/ 2636151 w 5856341"/>
              <a:gd name="connsiteY16" fmla="*/ 12191695 h 12191695"/>
              <a:gd name="connsiteX17" fmla="*/ 1421034 w 5856341"/>
              <a:gd name="connsiteY17" fmla="*/ 12191695 h 12191695"/>
              <a:gd name="connsiteX18" fmla="*/ 1411868 w 5856341"/>
              <a:gd name="connsiteY18" fmla="*/ 12191695 h 12191695"/>
              <a:gd name="connsiteX19" fmla="*/ 1283685 w 5856341"/>
              <a:gd name="connsiteY19" fmla="*/ 12191695 h 12191695"/>
              <a:gd name="connsiteX20" fmla="*/ 755828 w 5856341"/>
              <a:gd name="connsiteY20" fmla="*/ 12191695 h 12191695"/>
              <a:gd name="connsiteX21" fmla="*/ 723207 w 5856341"/>
              <a:gd name="connsiteY21" fmla="*/ 12191695 h 12191695"/>
              <a:gd name="connsiteX22" fmla="*/ 505121 w 5856341"/>
              <a:gd name="connsiteY22" fmla="*/ 12191695 h 12191695"/>
              <a:gd name="connsiteX23" fmla="*/ 243849 w 5856341"/>
              <a:gd name="connsiteY23" fmla="*/ 12191695 h 1219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856341" h="12191695">
                <a:moveTo>
                  <a:pt x="0" y="12191695"/>
                </a:moveTo>
                <a:lnTo>
                  <a:pt x="0" y="0"/>
                </a:lnTo>
                <a:lnTo>
                  <a:pt x="243849" y="0"/>
                </a:lnTo>
                <a:lnTo>
                  <a:pt x="505121" y="0"/>
                </a:lnTo>
                <a:lnTo>
                  <a:pt x="723207" y="0"/>
                </a:lnTo>
                <a:lnTo>
                  <a:pt x="755828" y="0"/>
                </a:lnTo>
                <a:lnTo>
                  <a:pt x="1411868" y="0"/>
                </a:lnTo>
                <a:lnTo>
                  <a:pt x="1421034" y="0"/>
                </a:lnTo>
                <a:lnTo>
                  <a:pt x="1515206" y="0"/>
                </a:lnTo>
                <a:lnTo>
                  <a:pt x="2636151" y="0"/>
                </a:lnTo>
                <a:lnTo>
                  <a:pt x="4637890" y="0"/>
                </a:lnTo>
                <a:lnTo>
                  <a:pt x="4654499" y="26661"/>
                </a:lnTo>
                <a:cubicBezTo>
                  <a:pt x="5425621" y="1341551"/>
                  <a:pt x="5856341" y="3721137"/>
                  <a:pt x="5856341" y="6438338"/>
                </a:cubicBezTo>
                <a:cubicBezTo>
                  <a:pt x="5856341" y="8833790"/>
                  <a:pt x="5159120" y="9960353"/>
                  <a:pt x="4449211" y="11332719"/>
                </a:cubicBezTo>
                <a:cubicBezTo>
                  <a:pt x="4319934" y="11582638"/>
                  <a:pt x="4191839" y="11827452"/>
                  <a:pt x="4061349" y="12054097"/>
                </a:cubicBezTo>
                <a:lnTo>
                  <a:pt x="3977450" y="12191695"/>
                </a:lnTo>
                <a:lnTo>
                  <a:pt x="2636151" y="12191695"/>
                </a:lnTo>
                <a:lnTo>
                  <a:pt x="1421034" y="12191695"/>
                </a:lnTo>
                <a:lnTo>
                  <a:pt x="1411868" y="12191695"/>
                </a:lnTo>
                <a:lnTo>
                  <a:pt x="1283685" y="12191695"/>
                </a:lnTo>
                <a:lnTo>
                  <a:pt x="755828" y="12191695"/>
                </a:lnTo>
                <a:lnTo>
                  <a:pt x="723207" y="12191695"/>
                </a:lnTo>
                <a:lnTo>
                  <a:pt x="505121" y="12191695"/>
                </a:lnTo>
                <a:lnTo>
                  <a:pt x="243849" y="12191695"/>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DB1626B1-BAC7-4893-A5AC-620597685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6277" y="-874927"/>
            <a:ext cx="1899138" cy="12191695"/>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D64E9910-51FE-45BF-973D-9D2401FD3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3758" y="-1037574"/>
            <a:ext cx="1904176" cy="12191695"/>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aphicFrame>
        <p:nvGraphicFramePr>
          <p:cNvPr id="2" name="Table 1">
            <a:extLst>
              <a:ext uri="{FF2B5EF4-FFF2-40B4-BE49-F238E27FC236}">
                <a16:creationId xmlns:a16="http://schemas.microsoft.com/office/drawing/2014/main" id="{F1D89868-6BB7-C71A-8ADE-4BC21CE915D9}"/>
              </a:ext>
            </a:extLst>
          </p:cNvPr>
          <p:cNvGraphicFramePr>
            <a:graphicFrameLocks noGrp="1"/>
          </p:cNvGraphicFramePr>
          <p:nvPr>
            <p:extLst>
              <p:ext uri="{D42A27DB-BD31-4B8C-83A1-F6EECF244321}">
                <p14:modId xmlns:p14="http://schemas.microsoft.com/office/powerpoint/2010/main" val="2483767748"/>
              </p:ext>
            </p:extLst>
          </p:nvPr>
        </p:nvGraphicFramePr>
        <p:xfrm>
          <a:off x="345440" y="491204"/>
          <a:ext cx="8015365" cy="3552476"/>
        </p:xfrm>
        <a:graphic>
          <a:graphicData uri="http://schemas.openxmlformats.org/drawingml/2006/table">
            <a:tbl>
              <a:tblPr firstRow="1" bandRow="1">
                <a:tableStyleId>{5940675A-B579-460E-94D1-54222C63F5DA}</a:tableStyleId>
              </a:tblPr>
              <a:tblGrid>
                <a:gridCol w="2493573">
                  <a:extLst>
                    <a:ext uri="{9D8B030D-6E8A-4147-A177-3AD203B41FA5}">
                      <a16:colId xmlns:a16="http://schemas.microsoft.com/office/drawing/2014/main" val="841914370"/>
                    </a:ext>
                  </a:extLst>
                </a:gridCol>
                <a:gridCol w="2706951">
                  <a:extLst>
                    <a:ext uri="{9D8B030D-6E8A-4147-A177-3AD203B41FA5}">
                      <a16:colId xmlns:a16="http://schemas.microsoft.com/office/drawing/2014/main" val="1197165120"/>
                    </a:ext>
                  </a:extLst>
                </a:gridCol>
                <a:gridCol w="2814841">
                  <a:extLst>
                    <a:ext uri="{9D8B030D-6E8A-4147-A177-3AD203B41FA5}">
                      <a16:colId xmlns:a16="http://schemas.microsoft.com/office/drawing/2014/main" val="1371125874"/>
                    </a:ext>
                  </a:extLst>
                </a:gridCol>
              </a:tblGrid>
              <a:tr h="517745">
                <a:tc>
                  <a:txBody>
                    <a:bodyPr/>
                    <a:lstStyle/>
                    <a:p>
                      <a:r>
                        <a:rPr lang="en-GB" sz="2400" b="1"/>
                        <a:t>     Factor</a:t>
                      </a:r>
                    </a:p>
                  </a:txBody>
                  <a:tcPr marL="109383" marR="109383" marT="54691" marB="54691"/>
                </a:tc>
                <a:tc>
                  <a:txBody>
                    <a:bodyPr/>
                    <a:lstStyle/>
                    <a:p>
                      <a:r>
                        <a:rPr lang="en-GB" sz="2200"/>
                        <a:t> </a:t>
                      </a:r>
                      <a:r>
                        <a:rPr lang="en-GB" sz="2400" b="1"/>
                        <a:t>Face-to-Face</a:t>
                      </a:r>
                    </a:p>
                  </a:txBody>
                  <a:tcPr marL="109383" marR="109383" marT="54691" marB="54691"/>
                </a:tc>
                <a:tc>
                  <a:txBody>
                    <a:bodyPr/>
                    <a:lstStyle/>
                    <a:p>
                      <a:r>
                        <a:rPr lang="en-GB" sz="2200"/>
                        <a:t>    </a:t>
                      </a:r>
                      <a:r>
                        <a:rPr lang="en-GB" sz="2400" b="1"/>
                        <a:t>Virtual </a:t>
                      </a:r>
                    </a:p>
                  </a:txBody>
                  <a:tcPr marL="109383" marR="109383" marT="54691" marB="54691"/>
                </a:tc>
                <a:extLst>
                  <a:ext uri="{0D108BD9-81ED-4DB2-BD59-A6C34878D82A}">
                    <a16:rowId xmlns:a16="http://schemas.microsoft.com/office/drawing/2014/main" val="4284466966"/>
                  </a:ext>
                </a:extLst>
              </a:tr>
              <a:tr h="481284">
                <a:tc>
                  <a:txBody>
                    <a:bodyPr/>
                    <a:lstStyle/>
                    <a:p>
                      <a:r>
                        <a:rPr lang="en-GB" sz="2200"/>
                        <a:t>     Cost</a:t>
                      </a:r>
                    </a:p>
                  </a:txBody>
                  <a:tcPr marL="109383" marR="109383" marT="54691" marB="54691"/>
                </a:tc>
                <a:tc>
                  <a:txBody>
                    <a:bodyPr/>
                    <a:lstStyle/>
                    <a:p>
                      <a:r>
                        <a:rPr lang="en-GB" sz="2200" dirty="0"/>
                        <a:t>    Higher</a:t>
                      </a:r>
                    </a:p>
                  </a:txBody>
                  <a:tcPr marL="109383" marR="109383" marT="54691" marB="54691"/>
                </a:tc>
                <a:tc>
                  <a:txBody>
                    <a:bodyPr/>
                    <a:lstStyle/>
                    <a:p>
                      <a:r>
                        <a:rPr lang="en-GB" sz="2200" b="1"/>
                        <a:t>    </a:t>
                      </a:r>
                      <a:r>
                        <a:rPr lang="en-GB" sz="2200" b="0"/>
                        <a:t>Lower</a:t>
                      </a:r>
                    </a:p>
                  </a:txBody>
                  <a:tcPr marL="109383" marR="109383" marT="54691" marB="54691"/>
                </a:tc>
                <a:extLst>
                  <a:ext uri="{0D108BD9-81ED-4DB2-BD59-A6C34878D82A}">
                    <a16:rowId xmlns:a16="http://schemas.microsoft.com/office/drawing/2014/main" val="2381518802"/>
                  </a:ext>
                </a:extLst>
              </a:tr>
              <a:tr h="481284">
                <a:tc>
                  <a:txBody>
                    <a:bodyPr/>
                    <a:lstStyle/>
                    <a:p>
                      <a:r>
                        <a:rPr lang="en-GB" sz="2200"/>
                        <a:t>     Travel</a:t>
                      </a:r>
                    </a:p>
                  </a:txBody>
                  <a:tcPr marL="109383" marR="109383" marT="54691" marB="54691"/>
                </a:tc>
                <a:tc>
                  <a:txBody>
                    <a:bodyPr/>
                    <a:lstStyle/>
                    <a:p>
                      <a:r>
                        <a:rPr lang="en-GB" sz="2200"/>
                        <a:t>    Required</a:t>
                      </a:r>
                    </a:p>
                  </a:txBody>
                  <a:tcPr marL="109383" marR="109383" marT="54691" marB="54691"/>
                </a:tc>
                <a:tc>
                  <a:txBody>
                    <a:bodyPr/>
                    <a:lstStyle/>
                    <a:p>
                      <a:r>
                        <a:rPr lang="en-GB" sz="2200"/>
                        <a:t>    Not Required</a:t>
                      </a:r>
                    </a:p>
                  </a:txBody>
                  <a:tcPr marL="109383" marR="109383" marT="54691" marB="54691"/>
                </a:tc>
                <a:extLst>
                  <a:ext uri="{0D108BD9-81ED-4DB2-BD59-A6C34878D82A}">
                    <a16:rowId xmlns:a16="http://schemas.microsoft.com/office/drawing/2014/main" val="53417251"/>
                  </a:ext>
                </a:extLst>
              </a:tr>
              <a:tr h="481284">
                <a:tc>
                  <a:txBody>
                    <a:bodyPr/>
                    <a:lstStyle/>
                    <a:p>
                      <a:r>
                        <a:rPr lang="en-GB" sz="2200"/>
                        <a:t>    Flexibility</a:t>
                      </a:r>
                    </a:p>
                  </a:txBody>
                  <a:tcPr marL="109383" marR="109383" marT="54691" marB="54691"/>
                </a:tc>
                <a:tc>
                  <a:txBody>
                    <a:bodyPr/>
                    <a:lstStyle/>
                    <a:p>
                      <a:r>
                        <a:rPr lang="en-GB" sz="2200"/>
                        <a:t>     Lower</a:t>
                      </a:r>
                    </a:p>
                  </a:txBody>
                  <a:tcPr marL="109383" marR="109383" marT="54691" marB="54691"/>
                </a:tc>
                <a:tc>
                  <a:txBody>
                    <a:bodyPr/>
                    <a:lstStyle/>
                    <a:p>
                      <a:r>
                        <a:rPr lang="en-GB" sz="2200"/>
                        <a:t>     Higher</a:t>
                      </a:r>
                    </a:p>
                  </a:txBody>
                  <a:tcPr marL="109383" marR="109383" marT="54691" marB="54691"/>
                </a:tc>
                <a:extLst>
                  <a:ext uri="{0D108BD9-81ED-4DB2-BD59-A6C34878D82A}">
                    <a16:rowId xmlns:a16="http://schemas.microsoft.com/office/drawing/2014/main" val="3450828912"/>
                  </a:ext>
                </a:extLst>
              </a:tr>
              <a:tr h="809432">
                <a:tc>
                  <a:txBody>
                    <a:bodyPr/>
                    <a:lstStyle/>
                    <a:p>
                      <a:r>
                        <a:rPr lang="en-GB" sz="2200" dirty="0"/>
                        <a:t>    Candidate</a:t>
                      </a:r>
                    </a:p>
                    <a:p>
                      <a:r>
                        <a:rPr lang="en-GB" sz="2200" dirty="0"/>
                        <a:t>    Reach</a:t>
                      </a:r>
                    </a:p>
                  </a:txBody>
                  <a:tcPr marL="109383" marR="109383" marT="54691" marB="54691"/>
                </a:tc>
                <a:tc>
                  <a:txBody>
                    <a:bodyPr/>
                    <a:lstStyle/>
                    <a:p>
                      <a:r>
                        <a:rPr lang="en-GB" sz="2200"/>
                        <a:t>     Local</a:t>
                      </a:r>
                    </a:p>
                  </a:txBody>
                  <a:tcPr marL="109383" marR="109383" marT="54691" marB="54691"/>
                </a:tc>
                <a:tc>
                  <a:txBody>
                    <a:bodyPr/>
                    <a:lstStyle/>
                    <a:p>
                      <a:r>
                        <a:rPr lang="en-GB" sz="2200"/>
                        <a:t>     Global</a:t>
                      </a:r>
                    </a:p>
                  </a:txBody>
                  <a:tcPr marL="109383" marR="109383" marT="54691" marB="54691"/>
                </a:tc>
                <a:extLst>
                  <a:ext uri="{0D108BD9-81ED-4DB2-BD59-A6C34878D82A}">
                    <a16:rowId xmlns:a16="http://schemas.microsoft.com/office/drawing/2014/main" val="983473733"/>
                  </a:ext>
                </a:extLst>
              </a:tr>
              <a:tr h="781447">
                <a:tc>
                  <a:txBody>
                    <a:bodyPr/>
                    <a:lstStyle/>
                    <a:p>
                      <a:r>
                        <a:rPr lang="en-GB" sz="2200" dirty="0"/>
                        <a:t>   Observation of   Body Language</a:t>
                      </a:r>
                    </a:p>
                  </a:txBody>
                  <a:tcPr marL="109383" marR="109383" marT="54691" marB="54691"/>
                </a:tc>
                <a:tc>
                  <a:txBody>
                    <a:bodyPr/>
                    <a:lstStyle/>
                    <a:p>
                      <a:r>
                        <a:rPr lang="en-GB" sz="2200" dirty="0"/>
                        <a:t>      Easier</a:t>
                      </a:r>
                    </a:p>
                  </a:txBody>
                  <a:tcPr marL="109383" marR="109383" marT="54691" marB="54691"/>
                </a:tc>
                <a:tc>
                  <a:txBody>
                    <a:bodyPr/>
                    <a:lstStyle/>
                    <a:p>
                      <a:r>
                        <a:rPr lang="en-GB" sz="2200" dirty="0"/>
                        <a:t>      More Difficult</a:t>
                      </a:r>
                    </a:p>
                  </a:txBody>
                  <a:tcPr marL="109383" marR="109383" marT="54691" marB="54691"/>
                </a:tc>
                <a:extLst>
                  <a:ext uri="{0D108BD9-81ED-4DB2-BD59-A6C34878D82A}">
                    <a16:rowId xmlns:a16="http://schemas.microsoft.com/office/drawing/2014/main" val="3300585487"/>
                  </a:ext>
                </a:extLst>
              </a:tr>
            </a:tbl>
          </a:graphicData>
        </a:graphic>
      </p:graphicFrame>
      <p:sp>
        <p:nvSpPr>
          <p:cNvPr id="4" name="TextBox 3">
            <a:extLst>
              <a:ext uri="{FF2B5EF4-FFF2-40B4-BE49-F238E27FC236}">
                <a16:creationId xmlns:a16="http://schemas.microsoft.com/office/drawing/2014/main" id="{C0948765-1330-EBA4-DC18-3B20E1C1B915}"/>
              </a:ext>
            </a:extLst>
          </p:cNvPr>
          <p:cNvSpPr txBox="1"/>
          <p:nvPr/>
        </p:nvSpPr>
        <p:spPr>
          <a:xfrm>
            <a:off x="2373086" y="-16008"/>
            <a:ext cx="6346372" cy="523220"/>
          </a:xfrm>
          <a:prstGeom prst="rect">
            <a:avLst/>
          </a:prstGeom>
          <a:noFill/>
        </p:spPr>
        <p:txBody>
          <a:bodyPr wrap="square" rtlCol="0">
            <a:spAutoFit/>
          </a:bodyPr>
          <a:lstStyle/>
          <a:p>
            <a:r>
              <a:rPr lang="en-GB" sz="2800" b="1" dirty="0"/>
              <a:t>Face to Face VS Virtual Interview</a:t>
            </a:r>
          </a:p>
        </p:txBody>
      </p:sp>
      <p:sp>
        <p:nvSpPr>
          <p:cNvPr id="6" name="TextBox 5">
            <a:extLst>
              <a:ext uri="{FF2B5EF4-FFF2-40B4-BE49-F238E27FC236}">
                <a16:creationId xmlns:a16="http://schemas.microsoft.com/office/drawing/2014/main" id="{4BAE0EC8-9935-1169-D2CD-F0646959FCE9}"/>
              </a:ext>
            </a:extLst>
          </p:cNvPr>
          <p:cNvSpPr txBox="1"/>
          <p:nvPr/>
        </p:nvSpPr>
        <p:spPr>
          <a:xfrm>
            <a:off x="5293360" y="4885876"/>
            <a:ext cx="6757850" cy="461665"/>
          </a:xfrm>
          <a:prstGeom prst="rect">
            <a:avLst/>
          </a:prstGeom>
          <a:noFill/>
        </p:spPr>
        <p:txBody>
          <a:bodyPr wrap="square" rtlCol="0">
            <a:spAutoFit/>
          </a:bodyPr>
          <a:lstStyle/>
          <a:p>
            <a:r>
              <a:rPr lang="en-GB" dirty="0"/>
              <a:t> </a:t>
            </a:r>
            <a:r>
              <a:rPr lang="en-GB" sz="2400" b="1" dirty="0"/>
              <a:t>(Nikolaou, 2021; Blacksmith et al.,2016)</a:t>
            </a:r>
          </a:p>
        </p:txBody>
      </p:sp>
      <p:graphicFrame>
        <p:nvGraphicFramePr>
          <p:cNvPr id="15" name="TextBox 4">
            <a:extLst>
              <a:ext uri="{FF2B5EF4-FFF2-40B4-BE49-F238E27FC236}">
                <a16:creationId xmlns:a16="http://schemas.microsoft.com/office/drawing/2014/main" id="{C2D7CC2F-7A84-6E7B-8A8F-C93B524F68D9}"/>
              </a:ext>
            </a:extLst>
          </p:cNvPr>
          <p:cNvGraphicFramePr/>
          <p:nvPr>
            <p:extLst>
              <p:ext uri="{D42A27DB-BD31-4B8C-83A1-F6EECF244321}">
                <p14:modId xmlns:p14="http://schemas.microsoft.com/office/powerpoint/2010/main" val="3534714737"/>
              </p:ext>
            </p:extLst>
          </p:nvPr>
        </p:nvGraphicFramePr>
        <p:xfrm>
          <a:off x="262710" y="4106185"/>
          <a:ext cx="8588828" cy="2308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214629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D857B88-7F10-E688-7809-E19505F9EBC7}"/>
              </a:ext>
            </a:extLst>
          </p:cNvPr>
          <p:cNvSpPr txBox="1"/>
          <p:nvPr/>
        </p:nvSpPr>
        <p:spPr>
          <a:xfrm>
            <a:off x="373300" y="678366"/>
            <a:ext cx="8120743" cy="4862870"/>
          </a:xfrm>
          <a:prstGeom prst="rect">
            <a:avLst/>
          </a:prstGeom>
          <a:noFill/>
        </p:spPr>
        <p:txBody>
          <a:bodyPr wrap="square" rtlCol="0">
            <a:spAutoFit/>
          </a:bodyPr>
          <a:lstStyle/>
          <a:p>
            <a:r>
              <a:rPr lang="en-GB" sz="2800">
                <a:highlight>
                  <a:srgbClr val="C0C0C0"/>
                </a:highlight>
              </a:rPr>
              <a:t>Recommendations</a:t>
            </a:r>
          </a:p>
          <a:p>
            <a:endParaRPr lang="en-GB"/>
          </a:p>
          <a:p>
            <a:r>
              <a:rPr lang="en-GB" sz="2400" b="1"/>
              <a:t>✓ Conduct detailed job analysis</a:t>
            </a:r>
          </a:p>
          <a:p>
            <a:endParaRPr lang="en-GB" sz="2400" b="1"/>
          </a:p>
          <a:p>
            <a:r>
              <a:rPr lang="en-GB" sz="2400" b="1"/>
              <a:t>✓ Develop clear job descriptions</a:t>
            </a:r>
          </a:p>
          <a:p>
            <a:endParaRPr lang="en-GB" sz="2400" b="1"/>
          </a:p>
          <a:p>
            <a:r>
              <a:rPr lang="en-GB" sz="2400" b="1"/>
              <a:t>✓ Use structured interviews for fairness</a:t>
            </a:r>
          </a:p>
          <a:p>
            <a:endParaRPr lang="en-GB" sz="2400" b="1"/>
          </a:p>
          <a:p>
            <a:r>
              <a:rPr lang="en-GB" sz="2400" b="1"/>
              <a:t>✓ Combine behavioural and situational questions</a:t>
            </a:r>
          </a:p>
          <a:p>
            <a:endParaRPr lang="en-GB" sz="2400" b="1"/>
          </a:p>
          <a:p>
            <a:r>
              <a:rPr lang="en-GB" sz="2400" b="1"/>
              <a:t>✓ Use virtual interviews for first-round screening</a:t>
            </a:r>
          </a:p>
          <a:p>
            <a:endParaRPr lang="en-GB" sz="2400" b="1"/>
          </a:p>
          <a:p>
            <a:r>
              <a:rPr lang="en-GB" sz="2400" b="1"/>
              <a:t>✓ Use face-to-face interviews for final selection</a:t>
            </a:r>
            <a:endParaRPr lang="en-GB" sz="2400" b="1" dirty="0"/>
          </a:p>
        </p:txBody>
      </p:sp>
      <p:sp>
        <p:nvSpPr>
          <p:cNvPr id="4" name="TextBox 3">
            <a:extLst>
              <a:ext uri="{FF2B5EF4-FFF2-40B4-BE49-F238E27FC236}">
                <a16:creationId xmlns:a16="http://schemas.microsoft.com/office/drawing/2014/main" id="{B1F1A460-85A5-D1CD-A838-8A455D973C33}"/>
              </a:ext>
            </a:extLst>
          </p:cNvPr>
          <p:cNvSpPr txBox="1"/>
          <p:nvPr/>
        </p:nvSpPr>
        <p:spPr>
          <a:xfrm>
            <a:off x="4244100" y="0"/>
            <a:ext cx="4375792" cy="584775"/>
          </a:xfrm>
          <a:prstGeom prst="rect">
            <a:avLst/>
          </a:prstGeom>
          <a:noFill/>
        </p:spPr>
        <p:txBody>
          <a:bodyPr wrap="square" rtlCol="0">
            <a:spAutoFit/>
          </a:bodyPr>
          <a:lstStyle/>
          <a:p>
            <a:r>
              <a:rPr lang="en-GB" sz="3200" b="1"/>
              <a:t>Recommendation</a:t>
            </a:r>
            <a:endParaRPr lang="en-GB" sz="3200" b="1" dirty="0"/>
          </a:p>
        </p:txBody>
      </p:sp>
    </p:spTree>
    <p:extLst>
      <p:ext uri="{BB962C8B-B14F-4D97-AF65-F5344CB8AC3E}">
        <p14:creationId xmlns:p14="http://schemas.microsoft.com/office/powerpoint/2010/main" val="13614190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D81F2DF-310D-1CEF-E371-FC9E9BAD042B}"/>
              </a:ext>
            </a:extLst>
          </p:cNvPr>
          <p:cNvSpPr txBox="1"/>
          <p:nvPr/>
        </p:nvSpPr>
        <p:spPr>
          <a:xfrm>
            <a:off x="1819508" y="-377665"/>
            <a:ext cx="5251316" cy="1807305"/>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dirty="0">
                <a:latin typeface="+mj-lt"/>
                <a:ea typeface="+mj-ea"/>
                <a:cs typeface="+mj-cs"/>
              </a:rPr>
              <a:t>Conclusion</a:t>
            </a:r>
          </a:p>
        </p:txBody>
      </p:sp>
      <p:sp>
        <p:nvSpPr>
          <p:cNvPr id="2" name="TextBox 1">
            <a:extLst>
              <a:ext uri="{FF2B5EF4-FFF2-40B4-BE49-F238E27FC236}">
                <a16:creationId xmlns:a16="http://schemas.microsoft.com/office/drawing/2014/main" id="{3D0C47EB-9177-EDEB-EE50-15A823F72541}"/>
              </a:ext>
            </a:extLst>
          </p:cNvPr>
          <p:cNvSpPr txBox="1"/>
          <p:nvPr/>
        </p:nvSpPr>
        <p:spPr>
          <a:xfrm>
            <a:off x="574819" y="939395"/>
            <a:ext cx="5387967" cy="3843666"/>
          </a:xfrm>
          <a:prstGeom prst="rect">
            <a:avLst/>
          </a:prstGeom>
        </p:spPr>
        <p:txBody>
          <a:bodyPr vert="horz" lIns="91440" tIns="45720" rIns="91440" bIns="45720" rtlCol="0">
            <a:normAutofit fontScale="25000" lnSpcReduction="20000"/>
          </a:bodyPr>
          <a:lstStyle/>
          <a:p>
            <a:pPr>
              <a:lnSpc>
                <a:spcPct val="90000"/>
              </a:lnSpc>
              <a:spcAft>
                <a:spcPts val="600"/>
              </a:spcAft>
            </a:pPr>
            <a:r>
              <a:rPr lang="en-US" sz="11200" b="1" dirty="0"/>
              <a:t>Tesco’s digital transformation requires employees with strong technical, leadership and problem-solving skills. Effective recruitment and selection methods help attract, assess and appoint suitable candidates. Structured interviews, situational interviews and appropriate questioning techniques improve the quality of hiring decisions and support successful organizational transformation.</a:t>
            </a:r>
          </a:p>
          <a:p>
            <a:pPr indent="-228600">
              <a:lnSpc>
                <a:spcPct val="90000"/>
              </a:lnSpc>
              <a:spcAft>
                <a:spcPts val="600"/>
              </a:spcAft>
              <a:buFont typeface="Arial" panose="020B0604020202020204" pitchFamily="34" charset="0"/>
              <a:buChar char="•"/>
            </a:pPr>
            <a:endParaRPr lang="en-US" sz="2000" dirty="0"/>
          </a:p>
        </p:txBody>
      </p:sp>
      <p:pic>
        <p:nvPicPr>
          <p:cNvPr id="4" name="Picture 3">
            <a:extLst>
              <a:ext uri="{FF2B5EF4-FFF2-40B4-BE49-F238E27FC236}">
                <a16:creationId xmlns:a16="http://schemas.microsoft.com/office/drawing/2014/main" id="{69C9B790-09C5-1553-8840-F801A0353A27}"/>
              </a:ext>
            </a:extLst>
          </p:cNvPr>
          <p:cNvPicPr>
            <a:picLocks noChangeAspect="1"/>
          </p:cNvPicPr>
          <p:nvPr/>
        </p:nvPicPr>
        <p:blipFill>
          <a:blip r:embed="rId2"/>
          <a:srcRect l="13779" r="37314"/>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5" name="TextBox 4">
            <a:extLst>
              <a:ext uri="{FF2B5EF4-FFF2-40B4-BE49-F238E27FC236}">
                <a16:creationId xmlns:a16="http://schemas.microsoft.com/office/drawing/2014/main" id="{865416BF-1D4C-38F4-417E-DAD762C063A3}"/>
              </a:ext>
            </a:extLst>
          </p:cNvPr>
          <p:cNvSpPr txBox="1"/>
          <p:nvPr/>
        </p:nvSpPr>
        <p:spPr>
          <a:xfrm>
            <a:off x="925286" y="5575610"/>
            <a:ext cx="5878285" cy="461665"/>
          </a:xfrm>
          <a:prstGeom prst="rect">
            <a:avLst/>
          </a:prstGeom>
          <a:noFill/>
        </p:spPr>
        <p:txBody>
          <a:bodyPr wrap="square" rtlCol="0">
            <a:spAutoFit/>
          </a:bodyPr>
          <a:lstStyle/>
          <a:p>
            <a:r>
              <a:rPr lang="en-GB" sz="2400" b="1" dirty="0"/>
              <a:t>(Armstrong and Taylor, 2023; CIPD, 2023)</a:t>
            </a:r>
          </a:p>
        </p:txBody>
      </p:sp>
    </p:spTree>
    <p:extLst>
      <p:ext uri="{BB962C8B-B14F-4D97-AF65-F5344CB8AC3E}">
        <p14:creationId xmlns:p14="http://schemas.microsoft.com/office/powerpoint/2010/main" val="22542791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D926AB7-7311-BEA1-76AB-0EA0EE6D3490}"/>
              </a:ext>
            </a:extLst>
          </p:cNvPr>
          <p:cNvSpPr txBox="1"/>
          <p:nvPr/>
        </p:nvSpPr>
        <p:spPr>
          <a:xfrm>
            <a:off x="4661210" y="89210"/>
            <a:ext cx="2549912" cy="523220"/>
          </a:xfrm>
          <a:prstGeom prst="rect">
            <a:avLst/>
          </a:prstGeom>
          <a:noFill/>
        </p:spPr>
        <p:txBody>
          <a:bodyPr wrap="square" rtlCol="0">
            <a:spAutoFit/>
          </a:bodyPr>
          <a:lstStyle/>
          <a:p>
            <a:r>
              <a:rPr lang="en-GB" sz="2800" b="1" dirty="0"/>
              <a:t>References</a:t>
            </a:r>
          </a:p>
        </p:txBody>
      </p:sp>
      <p:sp>
        <p:nvSpPr>
          <p:cNvPr id="5" name="TextBox 4">
            <a:extLst>
              <a:ext uri="{FF2B5EF4-FFF2-40B4-BE49-F238E27FC236}">
                <a16:creationId xmlns:a16="http://schemas.microsoft.com/office/drawing/2014/main" id="{B3A06BC2-2F72-83F6-A28F-111A4F1D6DAC}"/>
              </a:ext>
            </a:extLst>
          </p:cNvPr>
          <p:cNvSpPr txBox="1"/>
          <p:nvPr/>
        </p:nvSpPr>
        <p:spPr>
          <a:xfrm>
            <a:off x="-58168" y="612430"/>
            <a:ext cx="12250168" cy="6740307"/>
          </a:xfrm>
          <a:prstGeom prst="rect">
            <a:avLst/>
          </a:prstGeom>
          <a:noFill/>
        </p:spPr>
        <p:txBody>
          <a:bodyPr wrap="square">
            <a:spAutoFit/>
          </a:bodyPr>
          <a:lstStyle/>
          <a:p>
            <a:r>
              <a:rPr lang="en-GB" b="1" dirty="0"/>
              <a:t>Armstrong, M. and Taylor, S. (2023) Armstrong’s Handbook of Human Resource Management Practice. 16th </a:t>
            </a:r>
            <a:r>
              <a:rPr lang="en-GB" b="1" dirty="0" err="1"/>
              <a:t>edn</a:t>
            </a:r>
            <a:r>
              <a:rPr lang="en-GB" b="1" dirty="0"/>
              <a:t>. London: Kogan Page.</a:t>
            </a:r>
          </a:p>
          <a:p>
            <a:endParaRPr lang="en-GB" b="1" dirty="0"/>
          </a:p>
          <a:p>
            <a:r>
              <a:rPr lang="en-GB" b="1" dirty="0"/>
              <a:t>Bratton, J. and Gold, J. (2022) Human Resource Management: Theory and Practice. 8th </a:t>
            </a:r>
            <a:r>
              <a:rPr lang="en-GB" b="1" dirty="0" err="1"/>
              <a:t>edn</a:t>
            </a:r>
            <a:r>
              <a:rPr lang="en-GB" b="1" dirty="0"/>
              <a:t>. London: Palgrave Macmillan.</a:t>
            </a:r>
          </a:p>
          <a:p>
            <a:endParaRPr lang="en-GB" b="1" dirty="0"/>
          </a:p>
          <a:p>
            <a:r>
              <a:rPr lang="en-GB" b="1" dirty="0"/>
              <a:t>CIPD (2023) Recruitment and Selection Factsheet. London: Chartered Institute of Personnel and Development.</a:t>
            </a:r>
          </a:p>
          <a:p>
            <a:endParaRPr lang="en-GB" b="1" dirty="0"/>
          </a:p>
          <a:p>
            <a:r>
              <a:rPr lang="en-GB" b="1" dirty="0"/>
              <a:t>CIPD (2024) Selection Methods Factsheet. London: Chartered Institute of Personnel and Development.</a:t>
            </a:r>
          </a:p>
          <a:p>
            <a:endParaRPr lang="en-GB" b="1" dirty="0"/>
          </a:p>
          <a:p>
            <a:r>
              <a:rPr lang="en-GB" b="1" dirty="0"/>
              <a:t>CIPD (2024) Resourcing and Talent Planning Report 2024. London: Chartered Institute of Personnel and Development.</a:t>
            </a:r>
          </a:p>
          <a:p>
            <a:endParaRPr lang="en-GB" b="1" dirty="0"/>
          </a:p>
          <a:p>
            <a:r>
              <a:rPr lang="en-GB" b="1" dirty="0"/>
              <a:t>CIPD (2026) Recruitment: An Introduction. London: Chartered Institute of Personnel and Development.</a:t>
            </a:r>
          </a:p>
          <a:p>
            <a:endParaRPr lang="en-GB" b="1" dirty="0"/>
          </a:p>
          <a:p>
            <a:r>
              <a:rPr lang="en-GB" b="1" dirty="0"/>
              <a:t>Tesco PLC (2025) Annual Report and Financial Statements 2025. Welwyn Garden City: Tesco PLC.</a:t>
            </a:r>
          </a:p>
          <a:p>
            <a:endParaRPr lang="en-GB" b="1" dirty="0"/>
          </a:p>
          <a:p>
            <a:r>
              <a:rPr lang="en-GB" b="1" dirty="0"/>
              <a:t>Wingate, T.G., Bourdage, J.S. and Steel, P. (2024) ‘Evaluating interview criterion-related validity for distinct constructs: A meta-analysis’, International Journal of Selection and Assessment.</a:t>
            </a:r>
          </a:p>
          <a:p>
            <a:endParaRPr lang="en-GB" b="1" dirty="0"/>
          </a:p>
          <a:p>
            <a:r>
              <a:rPr lang="en-GB" b="1" dirty="0"/>
              <a:t>Nikolaou ,I .(2021).What is the role of technology in recruitment  and  selection? The Spanish Journal of Psychology 24,e2.</a:t>
            </a:r>
          </a:p>
          <a:p>
            <a:endParaRPr lang="en-GB" b="1" dirty="0"/>
          </a:p>
          <a:p>
            <a:r>
              <a:rPr lang="en-GB" b="1" dirty="0"/>
              <a:t>Blacksmith, N ., </a:t>
            </a:r>
            <a:r>
              <a:rPr lang="en-GB" b="1" dirty="0" err="1"/>
              <a:t>Willford</a:t>
            </a:r>
            <a:r>
              <a:rPr lang="en-GB" b="1" dirty="0"/>
              <a:t>, J.C.,&amp; Behrend , T. S.(2016). Technology in the employment interview :A meta-analysis and future research Personal Assessment and Decisions,2(1),12-20.</a:t>
            </a:r>
          </a:p>
        </p:txBody>
      </p:sp>
    </p:spTree>
    <p:extLst>
      <p:ext uri="{BB962C8B-B14F-4D97-AF65-F5344CB8AC3E}">
        <p14:creationId xmlns:p14="http://schemas.microsoft.com/office/powerpoint/2010/main" val="6442371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8AC5B2E-145A-78B2-E708-0E1D6E8BC41A}"/>
              </a:ext>
            </a:extLst>
          </p:cNvPr>
          <p:cNvSpPr txBox="1"/>
          <p:nvPr/>
        </p:nvSpPr>
        <p:spPr>
          <a:xfrm>
            <a:off x="8096251" y="714621"/>
            <a:ext cx="3445167" cy="3901454"/>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3200" b="1">
                <a:latin typeface="+mj-lt"/>
                <a:ea typeface="+mj-ea"/>
                <a:cs typeface="+mj-cs"/>
              </a:rPr>
              <a:t>Questions</a:t>
            </a:r>
          </a:p>
        </p:txBody>
      </p:sp>
      <p:pic>
        <p:nvPicPr>
          <p:cNvPr id="5" name="Picture 4" descr="Yellow question mark">
            <a:extLst>
              <a:ext uri="{FF2B5EF4-FFF2-40B4-BE49-F238E27FC236}">
                <a16:creationId xmlns:a16="http://schemas.microsoft.com/office/drawing/2014/main" id="{129136A7-C6BC-189D-6E11-3EC5DAEE7E1F}"/>
              </a:ext>
            </a:extLst>
          </p:cNvPr>
          <p:cNvPicPr>
            <a:picLocks noChangeAspect="1"/>
          </p:cNvPicPr>
          <p:nvPr/>
        </p:nvPicPr>
        <p:blipFill>
          <a:blip r:embed="rId2"/>
          <a:srcRect l="33437" r="277"/>
          <a:stretch>
            <a:fillRect/>
          </a:stretch>
        </p:blipFill>
        <p:spPr>
          <a:xfrm>
            <a:off x="20" y="-3"/>
            <a:ext cx="7576437" cy="6857993"/>
          </a:xfrm>
          <a:prstGeom prst="rect">
            <a:avLst/>
          </a:prstGeom>
        </p:spPr>
      </p:pic>
      <p:cxnSp>
        <p:nvCxnSpPr>
          <p:cNvPr id="16" name="Straight Connector 15">
            <a:extLst>
              <a:ext uri="{FF2B5EF4-FFF2-40B4-BE49-F238E27FC236}">
                <a16:creationId xmlns:a16="http://schemas.microsoft.com/office/drawing/2014/main" id="{33193FD5-6A49-7562-EA76-F15D42E1580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99390" y="5181888"/>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772665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4d956d8-1ffd-4dba-87ce-03f615e16f58"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946ACECEF3D0D045B19B01E5B03389C8" ma:contentTypeVersion="5" ma:contentTypeDescription="Create a new document." ma:contentTypeScope="" ma:versionID="24ddea5630167d502b5fab86cbaf9a5b">
  <xsd:schema xmlns:xsd="http://www.w3.org/2001/XMLSchema" xmlns:xs="http://www.w3.org/2001/XMLSchema" xmlns:p="http://schemas.microsoft.com/office/2006/metadata/properties" xmlns:ns3="04d956d8-1ffd-4dba-87ce-03f615e16f58" targetNamespace="http://schemas.microsoft.com/office/2006/metadata/properties" ma:root="true" ma:fieldsID="ebc8c521c2b7e8b12c71e328e31000d2" ns3:_="">
    <xsd:import namespace="04d956d8-1ffd-4dba-87ce-03f615e16f58"/>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d956d8-1ffd-4dba-87ce-03f615e16f58"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AE934A1-EB09-45F8-BBD9-D804E0956845}">
  <ds:schemaRefs>
    <ds:schemaRef ds:uri="http://purl.org/dc/terms/"/>
    <ds:schemaRef ds:uri="http://schemas.microsoft.com/office/2006/documentManagement/types"/>
    <ds:schemaRef ds:uri="http://purl.org/dc/elements/1.1/"/>
    <ds:schemaRef ds:uri="http://schemas.microsoft.com/office/infopath/2007/PartnerControls"/>
    <ds:schemaRef ds:uri="04d956d8-1ffd-4dba-87ce-03f615e16f58"/>
    <ds:schemaRef ds:uri="http://purl.org/dc/dcmitype/"/>
    <ds:schemaRef ds:uri="http://schemas.openxmlformats.org/package/2006/metadata/core-properties"/>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A545EC90-2EAA-4CA5-98F8-627D2E98B33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d956d8-1ffd-4dba-87ce-03f615e16f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5C3D00D-CC3D-4712-ABBB-C7AE2E5A623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1931</TotalTime>
  <Words>1284</Words>
  <Application>Microsoft Office PowerPoint</Application>
  <PresentationFormat>Widescreen</PresentationFormat>
  <Paragraphs>281</Paragraphs>
  <Slides>19</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Meiryo</vt:lpstr>
      <vt:lpstr>Aptos</vt:lpstr>
      <vt:lpstr>Aptos Display</vt:lpstr>
      <vt:lpstr>Arial</vt:lpstr>
      <vt:lpstr>Segoe UI Historic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Mst Sadia Rahman Mahima (2442120)</dc:creator>
  <cp:lastModifiedBy>Mst Sadia Rahman Mahima (2442120)</cp:lastModifiedBy>
  <cp:revision>2</cp:revision>
  <dcterms:created xsi:type="dcterms:W3CDTF">2026-06-21T12:09:15Z</dcterms:created>
  <dcterms:modified xsi:type="dcterms:W3CDTF">2026-07-12T00:39:25Z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0x010100946ACECEF3D0D045B19B01E5B03389C8</vt:lpwstr>
  </property>
</Properties>
</file>